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1" r:id="rId5"/>
    <p:sldId id="282" r:id="rId6"/>
    <p:sldId id="264" r:id="rId7"/>
    <p:sldId id="295" r:id="rId8"/>
    <p:sldId id="284" r:id="rId9"/>
    <p:sldId id="300" r:id="rId10"/>
    <p:sldId id="301" r:id="rId11"/>
    <p:sldId id="302" r:id="rId12"/>
    <p:sldId id="285" r:id="rId13"/>
    <p:sldId id="296" r:id="rId14"/>
    <p:sldId id="286" r:id="rId15"/>
    <p:sldId id="289" r:id="rId16"/>
    <p:sldId id="288" r:id="rId17"/>
    <p:sldId id="287" r:id="rId18"/>
    <p:sldId id="297" r:id="rId19"/>
    <p:sldId id="292" r:id="rId20"/>
    <p:sldId id="298" r:id="rId21"/>
    <p:sldId id="294" r:id="rId22"/>
    <p:sldId id="28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8305" y="2526030"/>
            <a:ext cx="8989695" cy="1974215"/>
          </a:xfrm>
        </p:spPr>
        <p:txBody>
          <a:bodyPr>
            <a:normAutofit/>
          </a:bodyPr>
          <a:lstStyle/>
          <a:p>
            <a:r>
              <a:rPr lang="en-US" u="sng">
                <a:latin typeface="Times New Roman" panose="02020603050405020304" charset="0"/>
                <a:cs typeface="Times New Roman" panose="02020603050405020304" charset="0"/>
                <a:sym typeface="+mn-ea"/>
              </a:rPr>
              <a:t>Data Analytics - Cohort 14, Sec D</a:t>
            </a:r>
            <a:endParaRPr lang="en-US" u="sng"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3580765"/>
            <a:ext cx="9144000" cy="2729865"/>
          </a:xfrm>
        </p:spPr>
        <p:txBody>
          <a:bodyPr>
            <a:normAutofit lnSpcReduction="20000"/>
          </a:bodyPr>
          <a:lstStyle/>
          <a:p>
            <a:endParaRPr lang="en-US" sz="4800" u="sng" dirty="0">
              <a:latin typeface="Times New Roman" panose="02020603050405020304" charset="0"/>
              <a:cs typeface="Times New Roman" panose="02020603050405020304" charset="0"/>
              <a:sym typeface="+mn-ea"/>
            </a:endParaRPr>
          </a:p>
          <a:p>
            <a:endParaRPr lang="en-US" sz="4800" u="sng" dirty="0">
              <a:latin typeface="Times New Roman" panose="02020603050405020304" charset="0"/>
              <a:cs typeface="Times New Roman" panose="02020603050405020304" charset="0"/>
              <a:sym typeface="+mn-ea"/>
            </a:endParaRPr>
          </a:p>
          <a:p>
            <a:r>
              <a:rPr lang="en-US" sz="4800" u="sng" dirty="0">
                <a:latin typeface="Times New Roman" panose="02020603050405020304" charset="0"/>
                <a:cs typeface="Times New Roman" panose="02020603050405020304" charset="0"/>
                <a:sym typeface="+mn-ea"/>
              </a:rPr>
              <a:t>Project 2 - Maven Fuzzy Factory</a:t>
            </a:r>
            <a:endParaRPr lang="en-US" sz="4800">
              <a:latin typeface="Times New Roman" panose="02020603050405020304" charset="0"/>
              <a:cs typeface="Times New Roman" panose="02020603050405020304" charset="0"/>
            </a:endParaRPr>
          </a:p>
          <a:p>
            <a:r>
              <a:rPr lang="en-US" sz="4000" b="1">
                <a:solidFill>
                  <a:schemeClr val="accent1">
                    <a:lumMod val="75000"/>
                  </a:schemeClr>
                </a:solidFill>
                <a:latin typeface="Times New Roman" panose="02020603050405020304" charset="0"/>
                <a:cs typeface="Times New Roman" panose="02020603050405020304" charset="0"/>
              </a:rPr>
              <a:t>by Rabbia Munir</a:t>
            </a:r>
            <a:endParaRPr lang="en-US" sz="4000" b="1">
              <a:solidFill>
                <a:schemeClr val="accent1">
                  <a:lumMod val="75000"/>
                </a:schemeClr>
              </a:solidFill>
              <a:latin typeface="Times New Roman" panose="02020603050405020304" charset="0"/>
              <a:cs typeface="Times New Roman" panose="02020603050405020304" charset="0"/>
            </a:endParaRPr>
          </a:p>
        </p:txBody>
      </p:sp>
      <p:pic>
        <p:nvPicPr>
          <p:cNvPr id="4" name="Picture 3"/>
          <p:cNvPicPr/>
          <p:nvPr/>
        </p:nvPicPr>
        <p:blipFill>
          <a:blip r:embed="rId1"/>
          <a:srcRect l="1478" t="8497" r="4287" b="1506"/>
          <a:stretch>
            <a:fillRect/>
          </a:stretch>
        </p:blipFill>
        <p:spPr>
          <a:xfrm>
            <a:off x="5051425" y="624205"/>
            <a:ext cx="2023745" cy="1896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141605"/>
            <a:ext cx="10515600" cy="1136015"/>
          </a:xfrm>
        </p:spPr>
        <p:txBody>
          <a:bodyPr/>
          <a:p>
            <a:r>
              <a:rPr lang="en-US" altLang="en-GB" b="1">
                <a:latin typeface="Times New Roman" panose="02020603050405020304" charset="0"/>
                <a:cs typeface="Times New Roman" panose="02020603050405020304" charset="0"/>
              </a:rPr>
              <a:t>Traffic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23315"/>
            <a:ext cx="10515600" cy="5053965"/>
          </a:xfrm>
        </p:spPr>
        <p:txBody>
          <a:bodyPr>
            <a:noAutofit/>
          </a:bodyPr>
          <a:p>
            <a:r>
              <a:rPr lang="en-US" altLang="en-GB" sz="2000">
                <a:latin typeface="Times New Roman" panose="02020603050405020304" charset="0"/>
                <a:cs typeface="Times New Roman" panose="02020603050405020304" charset="0"/>
              </a:rPr>
              <a:t>Total session by utm source (bar chart)</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sym typeface="+mn-ea"/>
            </a:endParaRPr>
          </a:p>
          <a:p>
            <a:r>
              <a:rPr lang="en-US" altLang="en-GB" sz="2000">
                <a:latin typeface="Times New Roman" panose="02020603050405020304" charset="0"/>
                <a:cs typeface="Times New Roman" panose="02020603050405020304" charset="0"/>
                <a:sym typeface="+mn-ea"/>
              </a:rPr>
              <a:t>Total session by utm campaign (bar chart)</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8 023902"/>
          <p:cNvPicPr>
            <a:picLocks noChangeAspect="1"/>
          </p:cNvPicPr>
          <p:nvPr/>
        </p:nvPicPr>
        <p:blipFill>
          <a:blip r:embed="rId1"/>
          <a:stretch>
            <a:fillRect/>
          </a:stretch>
        </p:blipFill>
        <p:spPr>
          <a:xfrm>
            <a:off x="1491615" y="1614170"/>
            <a:ext cx="8764270" cy="1986915"/>
          </a:xfrm>
          <a:prstGeom prst="rect">
            <a:avLst/>
          </a:prstGeom>
        </p:spPr>
      </p:pic>
      <p:pic>
        <p:nvPicPr>
          <p:cNvPr id="5" name="Picture 4" descr="Screenshot 2025-05-18 023932"/>
          <p:cNvPicPr>
            <a:picLocks noChangeAspect="1"/>
          </p:cNvPicPr>
          <p:nvPr/>
        </p:nvPicPr>
        <p:blipFill>
          <a:blip r:embed="rId2"/>
          <a:stretch>
            <a:fillRect/>
          </a:stretch>
        </p:blipFill>
        <p:spPr>
          <a:xfrm>
            <a:off x="1232535" y="4369435"/>
            <a:ext cx="9726295" cy="2143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 Conversion Rate (CVR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 Top Metrics</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5" name="Picture 4" descr="ChatGPT Image May 16, 2025, 05_15_23 PM"/>
          <p:cNvPicPr>
            <a:picLocks noChangeAspect="1"/>
          </p:cNvPicPr>
          <p:nvPr/>
        </p:nvPicPr>
        <p:blipFill>
          <a:blip r:embed="rId1"/>
          <a:stretch>
            <a:fillRect/>
          </a:stretch>
        </p:blipFill>
        <p:spPr>
          <a:xfrm>
            <a:off x="2585720" y="1691005"/>
            <a:ext cx="7021195" cy="46805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Rate (CVR Analysis)</a:t>
            </a:r>
            <a:endParaRPr lang="en-GB" altLang="en-US"/>
          </a:p>
        </p:txBody>
      </p:sp>
      <p:sp>
        <p:nvSpPr>
          <p:cNvPr id="3" name="Content Placeholder 2"/>
          <p:cNvSpPr>
            <a:spLocks noGrp="1"/>
          </p:cNvSpPr>
          <p:nvPr>
            <p:ph idx="1"/>
          </p:nvPr>
        </p:nvSpPr>
        <p:spPr/>
        <p:txBody>
          <a:bodyPr/>
          <a:p>
            <a:r>
              <a:rPr lang="en-US" altLang="en-GB" sz="2000">
                <a:latin typeface="Times New Roman" panose="02020603050405020304" charset="0"/>
                <a:cs typeface="Times New Roman" panose="02020603050405020304" charset="0"/>
                <a:sym typeface="+mn-ea"/>
              </a:rPr>
              <a:t>Session to Order Conversion Rate (Line and Stack Column Chart)</a:t>
            </a:r>
            <a:endParaRPr lang="en-US" altLang="en-GB" sz="2000">
              <a:latin typeface="Times New Roman" panose="02020603050405020304" charset="0"/>
              <a:cs typeface="Times New Roman" panose="02020603050405020304" charset="0"/>
            </a:endParaRPr>
          </a:p>
          <a:p>
            <a:endParaRPr lang="en-GB" altLang="en-US" sz="2000"/>
          </a:p>
        </p:txBody>
      </p:sp>
      <p:pic>
        <p:nvPicPr>
          <p:cNvPr id="5" name="Picture 4" descr="Screenshot 2025-05-18 024958"/>
          <p:cNvPicPr>
            <a:picLocks noChangeAspect="1"/>
          </p:cNvPicPr>
          <p:nvPr/>
        </p:nvPicPr>
        <p:blipFill>
          <a:blip r:embed="rId1"/>
          <a:stretch>
            <a:fillRect/>
          </a:stretch>
        </p:blipFill>
        <p:spPr>
          <a:xfrm>
            <a:off x="419100" y="3429000"/>
            <a:ext cx="11258550" cy="24479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Rate (CVR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Quarter-wise Increase/Decrease in CVR </a:t>
            </a:r>
            <a:r>
              <a:rPr lang="en-US" altLang="en-GB" sz="2000">
                <a:latin typeface="Times New Roman" panose="02020603050405020304" charset="0"/>
                <a:cs typeface="Times New Roman" panose="02020603050405020304" charset="0"/>
                <a:sym typeface="+mn-ea"/>
              </a:rPr>
              <a:t>(Line and Stack Column Chart)</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8 025016"/>
          <p:cNvPicPr>
            <a:picLocks noChangeAspect="1"/>
          </p:cNvPicPr>
          <p:nvPr/>
        </p:nvPicPr>
        <p:blipFill>
          <a:blip r:embed="rId1"/>
          <a:stretch>
            <a:fillRect/>
          </a:stretch>
        </p:blipFill>
        <p:spPr>
          <a:xfrm>
            <a:off x="552450" y="3091180"/>
            <a:ext cx="11087100" cy="2428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Rate (CVR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sym typeface="+mn-ea"/>
              </a:rPr>
              <a:t>Landing Pages Performance (Bar Chart)</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6 032436"/>
          <p:cNvPicPr>
            <a:picLocks noChangeAspect="1"/>
          </p:cNvPicPr>
          <p:nvPr/>
        </p:nvPicPr>
        <p:blipFill>
          <a:blip r:embed="rId1"/>
          <a:stretch>
            <a:fillRect/>
          </a:stretch>
        </p:blipFill>
        <p:spPr>
          <a:xfrm>
            <a:off x="348615" y="2639695"/>
            <a:ext cx="11494770" cy="3300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Funnels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sym typeface="+mn-ea"/>
              </a:rPr>
              <a:t>Overall Conversion Funnel</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5" name="Picture 4" descr="Screenshot 2025-05-16 042615"/>
          <p:cNvPicPr>
            <a:picLocks noChangeAspect="1"/>
          </p:cNvPicPr>
          <p:nvPr/>
        </p:nvPicPr>
        <p:blipFill>
          <a:blip r:embed="rId1"/>
          <a:stretch>
            <a:fillRect/>
          </a:stretch>
        </p:blipFill>
        <p:spPr>
          <a:xfrm>
            <a:off x="739775" y="2667635"/>
            <a:ext cx="10715625" cy="27025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 Conversion Funnels: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r>
              <a:rPr lang="en-US" altLang="en-GB" sz="2000">
                <a:latin typeface="Times New Roman" panose="02020603050405020304" charset="0"/>
                <a:cs typeface="Times New Roman" panose="02020603050405020304" charset="0"/>
                <a:sym typeface="+mn-ea"/>
              </a:rPr>
              <a:t>Product-wise Conversion Funnels</a:t>
            </a:r>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sym typeface="+mn-ea"/>
              </a:rPr>
              <a:t>Mr. Fuzzy: 14.7% conversion</a:t>
            </a:r>
            <a:endParaRPr lang="en-US" altLang="en-GB" sz="2000">
              <a:latin typeface="Times New Roman" panose="02020603050405020304" charset="0"/>
              <a:cs typeface="Times New Roman" panose="02020603050405020304" charset="0"/>
              <a:sym typeface="+mn-ea"/>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6 042940"/>
          <p:cNvPicPr>
            <a:picLocks noChangeAspect="1"/>
          </p:cNvPicPr>
          <p:nvPr/>
        </p:nvPicPr>
        <p:blipFill>
          <a:blip r:embed="rId1"/>
          <a:stretch>
            <a:fillRect/>
          </a:stretch>
        </p:blipFill>
        <p:spPr>
          <a:xfrm>
            <a:off x="1082040" y="2671445"/>
            <a:ext cx="9924415" cy="29432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Funnels:</a:t>
            </a:r>
            <a:endParaRPr lang="en-GB" altLang="en-US"/>
          </a:p>
        </p:txBody>
      </p:sp>
      <p:sp>
        <p:nvSpPr>
          <p:cNvPr id="3" name="Content Placeholder 2"/>
          <p:cNvSpPr>
            <a:spLocks noGrp="1"/>
          </p:cNvSpPr>
          <p:nvPr>
            <p:ph idx="1"/>
          </p:nvPr>
        </p:nvSpPr>
        <p:spPr/>
        <p:txBody>
          <a:bodyPr/>
          <a:p>
            <a:r>
              <a:rPr lang="en-US" altLang="en-GB" sz="2000">
                <a:latin typeface="Times New Roman" panose="02020603050405020304" charset="0"/>
                <a:cs typeface="Times New Roman" panose="02020603050405020304" charset="0"/>
                <a:sym typeface="+mn-ea"/>
              </a:rPr>
              <a:t>Forever Love Bear: 18.4%</a:t>
            </a:r>
            <a:endParaRPr lang="en-US" altLang="en-GB" sz="2000">
              <a:latin typeface="Times New Roman" panose="02020603050405020304" charset="0"/>
              <a:cs typeface="Times New Roman" panose="02020603050405020304" charset="0"/>
            </a:endParaRPr>
          </a:p>
          <a:p>
            <a:endParaRPr lang="en-GB" altLang="en-US" sz="2000"/>
          </a:p>
        </p:txBody>
      </p:sp>
      <p:pic>
        <p:nvPicPr>
          <p:cNvPr id="5" name="Picture 4" descr="Screenshot 2025-05-16 043011"/>
          <p:cNvPicPr>
            <a:picLocks noChangeAspect="1"/>
          </p:cNvPicPr>
          <p:nvPr/>
        </p:nvPicPr>
        <p:blipFill>
          <a:blip r:embed="rId1"/>
          <a:stretch>
            <a:fillRect/>
          </a:stretch>
        </p:blipFill>
        <p:spPr>
          <a:xfrm>
            <a:off x="1002030" y="2736215"/>
            <a:ext cx="10351770" cy="30251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Conversion Funnels: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endParaRPr lang="en-US" altLang="en-GB" sz="2000">
              <a:latin typeface="Times New Roman" panose="02020603050405020304" charset="0"/>
              <a:cs typeface="Times New Roman" panose="02020603050405020304" charset="0"/>
              <a:sym typeface="+mn-ea"/>
            </a:endParaRPr>
          </a:p>
          <a:p>
            <a:r>
              <a:rPr lang="en-US" altLang="en-GB" sz="2000">
                <a:latin typeface="Times New Roman" panose="02020603050405020304" charset="0"/>
                <a:cs typeface="Times New Roman" panose="02020603050405020304" charset="0"/>
                <a:sym typeface="+mn-ea"/>
              </a:rPr>
              <a:t>Sugar Panda: 16.1%</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6 043028"/>
          <p:cNvPicPr>
            <a:picLocks noChangeAspect="1"/>
          </p:cNvPicPr>
          <p:nvPr/>
        </p:nvPicPr>
        <p:blipFill>
          <a:blip r:embed="rId1"/>
          <a:stretch>
            <a:fillRect/>
          </a:stretch>
        </p:blipFill>
        <p:spPr>
          <a:xfrm>
            <a:off x="946785" y="2784475"/>
            <a:ext cx="10126980" cy="3057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Conversion Funnels:</a:t>
            </a:r>
            <a:endParaRPr lang="en-GB" altLang="en-US"/>
          </a:p>
        </p:txBody>
      </p:sp>
      <p:sp>
        <p:nvSpPr>
          <p:cNvPr id="3" name="Content Placeholder 2"/>
          <p:cNvSpPr>
            <a:spLocks noGrp="1"/>
          </p:cNvSpPr>
          <p:nvPr>
            <p:ph idx="1"/>
          </p:nvPr>
        </p:nvSpPr>
        <p:spPr/>
        <p:txBody>
          <a:bodyPr/>
          <a:p>
            <a:r>
              <a:rPr lang="en-US" altLang="en-GB" sz="2000">
                <a:latin typeface="Times New Roman" panose="02020603050405020304" charset="0"/>
                <a:cs typeface="Times New Roman" panose="02020603050405020304" charset="0"/>
                <a:sym typeface="+mn-ea"/>
              </a:rPr>
              <a:t>Hudson River Bear: 22.3%</a:t>
            </a:r>
            <a:endParaRPr lang="en-US" altLang="en-GB" sz="2000">
              <a:latin typeface="Times New Roman" panose="02020603050405020304" charset="0"/>
              <a:cs typeface="Times New Roman" panose="02020603050405020304" charset="0"/>
            </a:endParaRPr>
          </a:p>
          <a:p>
            <a:endParaRPr lang="en-GB" altLang="en-US" sz="2000"/>
          </a:p>
        </p:txBody>
      </p:sp>
      <p:pic>
        <p:nvPicPr>
          <p:cNvPr id="5" name="Picture 4" descr="Screenshot 2025-05-16 043050"/>
          <p:cNvPicPr>
            <a:picLocks noChangeAspect="1"/>
          </p:cNvPicPr>
          <p:nvPr/>
        </p:nvPicPr>
        <p:blipFill>
          <a:blip r:embed="rId1"/>
          <a:stretch>
            <a:fillRect/>
          </a:stretch>
        </p:blipFill>
        <p:spPr>
          <a:xfrm>
            <a:off x="1478280" y="2705735"/>
            <a:ext cx="8820785" cy="29013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Introduction:</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US" altLang="en-GB">
                <a:latin typeface="Times New Roman" panose="02020603050405020304" charset="0"/>
                <a:cs typeface="Times New Roman" panose="02020603050405020304" charset="0"/>
              </a:rPr>
              <a:t>Maven Fuzzy Factory is a toy company that sells plush bears and other fuzzy products. This dashboard provides a comprehensive overview of the company’s sales, traffic, conversion rate, and funnel performance using historical website and transaction data. The goal is to uncover insights to improve marketing strategy, website performance, and overall business growth.</a:t>
            </a:r>
            <a:endParaRPr lang="en-US" altLang="en-GB">
              <a:latin typeface="Times New Roman" panose="02020603050405020304" charset="0"/>
              <a:cs typeface="Times New Roman" panose="02020603050405020304" charset="0"/>
            </a:endParaRPr>
          </a:p>
          <a:p>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Tools that I have used are MYSQL, POWER BI</a:t>
            </a:r>
            <a:endParaRPr lang="en-US" altLang="en-GB">
              <a:latin typeface="Times New Roman" panose="02020603050405020304" charset="0"/>
              <a:cs typeface="Times New Roman" panose="02020603050405020304" charset="0"/>
            </a:endParaRPr>
          </a:p>
          <a:p>
            <a:endParaRPr lang="en-US" altLang="en-GB">
              <a:latin typeface="Times New Roman" panose="02020603050405020304" charset="0"/>
              <a:cs typeface="Times New Roman" panose="02020603050405020304" charset="0"/>
            </a:endParaRPr>
          </a:p>
          <a:p>
            <a:pPr marL="0" indent="0">
              <a:buNone/>
            </a:pPr>
            <a:endParaRPr lang="en-US"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Conclusion:</a:t>
            </a:r>
            <a:endParaRPr lang="en-US" altLang="en-GB"/>
          </a:p>
        </p:txBody>
      </p:sp>
      <p:sp>
        <p:nvSpPr>
          <p:cNvPr id="3" name="Content Placeholder 2"/>
          <p:cNvSpPr>
            <a:spLocks noGrp="1"/>
          </p:cNvSpPr>
          <p:nvPr>
            <p:ph idx="1"/>
          </p:nvPr>
        </p:nvSpPr>
        <p:spPr/>
        <p:txBody>
          <a:bodyPr/>
          <a:p>
            <a:r>
              <a:rPr lang="en-US" altLang="en-GB">
                <a:latin typeface="Times New Roman" panose="02020603050405020304" charset="0"/>
                <a:cs typeface="Times New Roman" panose="02020603050405020304" charset="0"/>
              </a:rPr>
              <a:t>The dashboard shows that the website gets a lot of visitors and sales, which is a good sign. However, there are a few areas that need improvement. Some products have high refund rates, many users leave landing pages quickly, and not all users complete the steps in the purchase funnel. By improving product quality and making the shopping process easier and smoother, overall performance can be boosted.</a:t>
            </a:r>
            <a:endParaRPr lang="en-US"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Recommendations: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r>
              <a:rPr lang="en-US" altLang="en-GB" sz="2400">
                <a:latin typeface="Times New Roman" panose="02020603050405020304" charset="0"/>
                <a:cs typeface="Times New Roman" panose="02020603050405020304" charset="0"/>
              </a:rPr>
              <a:t>Focus on improving landing pages with high bounce rates.</a:t>
            </a:r>
            <a:endParaRPr lang="en-US" altLang="en-GB" sz="2400">
              <a:latin typeface="Times New Roman" panose="02020603050405020304" charset="0"/>
              <a:cs typeface="Times New Roman" panose="02020603050405020304" charset="0"/>
            </a:endParaRPr>
          </a:p>
          <a:p>
            <a:endParaRPr lang="en-US" altLang="en-GB" sz="2400">
              <a:latin typeface="Times New Roman" panose="02020603050405020304" charset="0"/>
              <a:cs typeface="Times New Roman" panose="02020603050405020304" charset="0"/>
            </a:endParaRPr>
          </a:p>
          <a:p>
            <a:r>
              <a:rPr lang="en-US" altLang="en-GB" sz="2400">
                <a:latin typeface="Times New Roman" panose="02020603050405020304" charset="0"/>
                <a:cs typeface="Times New Roman" panose="02020603050405020304" charset="0"/>
              </a:rPr>
              <a:t>Redesign the checkout funnel to reduce cart abandonment.</a:t>
            </a:r>
            <a:endParaRPr lang="en-US" altLang="en-GB" sz="2400">
              <a:latin typeface="Times New Roman" panose="02020603050405020304" charset="0"/>
              <a:cs typeface="Times New Roman" panose="02020603050405020304" charset="0"/>
            </a:endParaRPr>
          </a:p>
          <a:p>
            <a:endParaRPr lang="en-US" altLang="en-GB" sz="2400">
              <a:latin typeface="Times New Roman" panose="02020603050405020304" charset="0"/>
              <a:cs typeface="Times New Roman" panose="02020603050405020304" charset="0"/>
            </a:endParaRPr>
          </a:p>
          <a:p>
            <a:r>
              <a:rPr lang="en-US" altLang="en-GB" sz="2400">
                <a:latin typeface="Times New Roman" panose="02020603050405020304" charset="0"/>
                <a:cs typeface="Times New Roman" panose="02020603050405020304" charset="0"/>
              </a:rPr>
              <a:t>Investigate refund reasons for "The Original Mr. Fuzzy".</a:t>
            </a:r>
            <a:endParaRPr lang="en-US" altLang="en-GB" sz="2400">
              <a:latin typeface="Times New Roman" panose="02020603050405020304" charset="0"/>
              <a:cs typeface="Times New Roman" panose="02020603050405020304" charset="0"/>
            </a:endParaRPr>
          </a:p>
          <a:p>
            <a:endParaRPr lang="en-US" altLang="en-GB" sz="2400">
              <a:latin typeface="Times New Roman" panose="02020603050405020304" charset="0"/>
              <a:cs typeface="Times New Roman" panose="02020603050405020304" charset="0"/>
            </a:endParaRPr>
          </a:p>
          <a:p>
            <a:r>
              <a:rPr lang="en-US" altLang="en-GB" sz="2400">
                <a:latin typeface="Times New Roman" panose="02020603050405020304" charset="0"/>
                <a:cs typeface="Times New Roman" panose="02020603050405020304" charset="0"/>
              </a:rPr>
              <a:t>Consider mobile optimization due to notable desktop traffic dominance.</a:t>
            </a:r>
            <a:endParaRPr lang="en-US" altLang="en-GB" sz="2400">
              <a:latin typeface="Times New Roman" panose="02020603050405020304" charset="0"/>
              <a:cs typeface="Times New Roman" panose="02020603050405020304" charset="0"/>
            </a:endParaRPr>
          </a:p>
          <a:p>
            <a:endParaRPr lang="en-US" altLang="en-GB" sz="2400">
              <a:latin typeface="Times New Roman" panose="02020603050405020304" charset="0"/>
              <a:cs typeface="Times New Roman" panose="02020603050405020304" charset="0"/>
            </a:endParaRPr>
          </a:p>
          <a:p>
            <a:r>
              <a:rPr lang="en-US" altLang="en-GB" sz="2400">
                <a:latin typeface="Times New Roman" panose="02020603050405020304" charset="0"/>
                <a:cs typeface="Times New Roman" panose="02020603050405020304" charset="0"/>
              </a:rPr>
              <a:t>Boost investment in high-performing UTM sources like gsearch and nonbrand.</a:t>
            </a:r>
            <a:endParaRPr lang="en-US" altLang="en-GB" sz="2400">
              <a:latin typeface="Times New Roman" panose="02020603050405020304" charset="0"/>
              <a:cs typeface="Times New Roman" panose="02020603050405020304" charset="0"/>
            </a:endParaRPr>
          </a:p>
          <a:p>
            <a:endParaRPr lang="en-US" altLang="en-GB" sz="2400">
              <a:latin typeface="Times New Roman" panose="02020603050405020304" charset="0"/>
              <a:cs typeface="Times New Roman" panose="02020603050405020304" charset="0"/>
            </a:endParaRPr>
          </a:p>
          <a:p>
            <a:r>
              <a:rPr lang="en-US" altLang="en-GB" sz="2400">
                <a:latin typeface="Times New Roman" panose="02020603050405020304" charset="0"/>
                <a:cs typeface="Times New Roman" panose="02020603050405020304" charset="0"/>
              </a:rPr>
              <a:t>Run A/B tests on low-performing campaigns and pages.</a:t>
            </a:r>
            <a:endParaRPr lang="en-US" altLang="en-GB" sz="2400">
              <a:latin typeface="Times New Roman" panose="02020603050405020304" charset="0"/>
              <a:cs typeface="Times New Roman" panose="02020603050405020304" charset="0"/>
            </a:endParaRPr>
          </a:p>
          <a:p>
            <a:endParaRPr lang="en-GB" alt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pPr marL="0" indent="0" algn="ctr">
              <a:buNone/>
            </a:pPr>
            <a:r>
              <a:rPr lang="en-US" altLang="en-GB" sz="9600" b="1"/>
              <a:t>Thankyou</a:t>
            </a:r>
            <a:endParaRPr lang="en-US" altLang="en-GB" sz="96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US" altLang="en-GB" b="1">
                <a:latin typeface="Times New Roman" panose="02020603050405020304" charset="0"/>
                <a:cs typeface="Times New Roman" panose="02020603050405020304" charset="0"/>
                <a:sym typeface="+mn-ea"/>
              </a:rPr>
              <a:t>ER DIAGRAM:</a:t>
            </a:r>
            <a:endParaRPr lang="en-US" altLang="en-GB"/>
          </a:p>
        </p:txBody>
      </p:sp>
      <p:pic>
        <p:nvPicPr>
          <p:cNvPr id="4" name="Content Placeholder 3"/>
          <p:cNvPicPr>
            <a:picLocks noChangeAspect="1"/>
          </p:cNvPicPr>
          <p:nvPr>
            <p:ph idx="1"/>
          </p:nvPr>
        </p:nvPicPr>
        <p:blipFill>
          <a:blip r:embed="rId1"/>
          <a:stretch>
            <a:fillRect/>
          </a:stretch>
        </p:blipFill>
        <p:spPr>
          <a:xfrm>
            <a:off x="838200" y="1210945"/>
            <a:ext cx="9894570" cy="5551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499745"/>
            <a:ext cx="10515600" cy="1325563"/>
          </a:xfrm>
        </p:spPr>
        <p:txBody>
          <a:bodyPr/>
          <a:p>
            <a:r>
              <a:rPr lang="en-US" altLang="en-GB" b="1">
                <a:latin typeface="Times New Roman" panose="02020603050405020304" charset="0"/>
                <a:cs typeface="Times New Roman" panose="02020603050405020304" charset="0"/>
              </a:rPr>
              <a:t>Business Questions: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r>
              <a:rPr lang="en-US" altLang="en-GB">
                <a:latin typeface="Times New Roman" panose="02020603050405020304" charset="0"/>
                <a:cs typeface="Times New Roman" panose="02020603050405020304" charset="0"/>
              </a:rPr>
              <a:t>What are the sales trends over the years?</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Which products generate the most revenue and refunds?</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Where is the website traffic coming from?</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Which UTM sources and campaigns are most effective?</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How does device usage affect user behavior?</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What is the monthly and quarterly conversion rate trend?</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Which landing pages are performing poorly in terms of bounce rate?</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How do users drop off across the conversion funnel stages?</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Which products perform best in the conversion funnel?</a:t>
            </a:r>
            <a:endParaRPr lang="en-US" altLang="en-GB">
              <a:latin typeface="Times New Roman" panose="02020603050405020304" charset="0"/>
              <a:cs typeface="Times New Roman" panose="02020603050405020304" charset="0"/>
            </a:endParaRPr>
          </a:p>
          <a:p>
            <a:endParaRPr lang="en-US" altLang="en-GB">
              <a:latin typeface="Times New Roman" panose="02020603050405020304" charset="0"/>
              <a:cs typeface="Times New Roman" panose="02020603050405020304" charset="0"/>
            </a:endParaRPr>
          </a:p>
          <a:p>
            <a:endParaRPr lang="en-US" altLang="en-GB">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rPr>
              <a:t>Sales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57960"/>
            <a:ext cx="10515600" cy="4719320"/>
          </a:xfrm>
        </p:spPr>
        <p:txBody>
          <a:bodyPr>
            <a:noAutofit/>
          </a:bodyPr>
          <a:p>
            <a:r>
              <a:rPr lang="en-US" altLang="en-GB" sz="2000">
                <a:latin typeface="Times New Roman" panose="02020603050405020304" charset="0"/>
                <a:cs typeface="Times New Roman" panose="02020603050405020304" charset="0"/>
              </a:rPr>
              <a:t> Top Metrics (KPIs)</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pPr marL="0" indent="0">
              <a:buNone/>
            </a:pPr>
            <a:endParaRPr lang="en-US" altLang="en-GB" sz="2000">
              <a:latin typeface="Times New Roman" panose="02020603050405020304" charset="0"/>
              <a:cs typeface="Times New Roman" panose="02020603050405020304" charset="0"/>
            </a:endParaRPr>
          </a:p>
        </p:txBody>
      </p:sp>
      <p:pic>
        <p:nvPicPr>
          <p:cNvPr id="4" name="Picture 3" descr="make this picture more clear and neat"/>
          <p:cNvPicPr>
            <a:picLocks noChangeAspect="1"/>
          </p:cNvPicPr>
          <p:nvPr/>
        </p:nvPicPr>
        <p:blipFill>
          <a:blip r:embed="rId1"/>
          <a:srcRect l="576" t="26887" r="2541" b="32039"/>
          <a:stretch>
            <a:fillRect/>
          </a:stretch>
        </p:blipFill>
        <p:spPr>
          <a:xfrm>
            <a:off x="1362075" y="1955165"/>
            <a:ext cx="8765540" cy="29483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latin typeface="Times New Roman" panose="02020603050405020304" charset="0"/>
                <a:cs typeface="Times New Roman" panose="02020603050405020304" charset="0"/>
                <a:sym typeface="+mn-ea"/>
              </a:rPr>
              <a:t>Sales Analysis</a:t>
            </a:r>
            <a:endParaRPr lang="en-GB" altLang="en-US"/>
          </a:p>
        </p:txBody>
      </p:sp>
      <p:sp>
        <p:nvSpPr>
          <p:cNvPr id="3" name="Content Placeholder 2"/>
          <p:cNvSpPr>
            <a:spLocks noGrp="1"/>
          </p:cNvSpPr>
          <p:nvPr>
            <p:ph idx="1"/>
          </p:nvPr>
        </p:nvSpPr>
        <p:spPr/>
        <p:txBody>
          <a:bodyPr/>
          <a:p>
            <a:r>
              <a:rPr lang="en-US" altLang="en-GB" sz="2000">
                <a:latin typeface="Times New Roman" panose="02020603050405020304" charset="0"/>
                <a:cs typeface="Times New Roman" panose="02020603050405020304" charset="0"/>
                <a:sym typeface="+mn-ea"/>
              </a:rPr>
              <a:t>Total Profit, Revenue and COGS by Year (Stacked Area Chart)</a:t>
            </a:r>
            <a:endParaRPr lang="en-US" altLang="en-GB" sz="2000">
              <a:latin typeface="Times New Roman" panose="02020603050405020304" charset="0"/>
              <a:cs typeface="Times New Roman" panose="02020603050405020304" charset="0"/>
              <a:sym typeface="+mn-ea"/>
            </a:endParaRPr>
          </a:p>
          <a:p>
            <a:r>
              <a:rPr lang="en-US" altLang="en-GB" sz="2000">
                <a:latin typeface="Times New Roman" panose="02020603050405020304" charset="0"/>
                <a:cs typeface="Times New Roman" panose="02020603050405020304" charset="0"/>
                <a:sym typeface="+mn-ea"/>
              </a:rPr>
              <a:t>2014 was the peak year for profit and revenue.</a:t>
            </a:r>
            <a:endParaRPr lang="en-US" altLang="en-GB" sz="2000">
              <a:latin typeface="Times New Roman" panose="02020603050405020304" charset="0"/>
              <a:cs typeface="Times New Roman" panose="02020603050405020304" charset="0"/>
              <a:sym typeface="+mn-ea"/>
            </a:endParaRPr>
          </a:p>
          <a:p>
            <a:endParaRPr lang="en-US" altLang="en-GB">
              <a:latin typeface="Times New Roman" panose="02020603050405020304" charset="0"/>
              <a:cs typeface="Times New Roman" panose="02020603050405020304" charset="0"/>
            </a:endParaRPr>
          </a:p>
          <a:p>
            <a:endParaRPr lang="en-GB" altLang="en-US"/>
          </a:p>
        </p:txBody>
      </p:sp>
      <p:pic>
        <p:nvPicPr>
          <p:cNvPr id="4" name="Picture 3" descr="Screenshot 2025-05-16 040656"/>
          <p:cNvPicPr>
            <a:picLocks noChangeAspect="1"/>
          </p:cNvPicPr>
          <p:nvPr/>
        </p:nvPicPr>
        <p:blipFill>
          <a:blip r:embed="rId1"/>
          <a:stretch>
            <a:fillRect/>
          </a:stretch>
        </p:blipFill>
        <p:spPr>
          <a:xfrm>
            <a:off x="838835" y="3038475"/>
            <a:ext cx="10840720" cy="27165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141605"/>
            <a:ext cx="10515600" cy="1136015"/>
          </a:xfrm>
        </p:spPr>
        <p:txBody>
          <a:bodyPr/>
          <a:p>
            <a:r>
              <a:rPr lang="en-US" altLang="en-GB" b="1">
                <a:latin typeface="Times New Roman" panose="02020603050405020304" charset="0"/>
                <a:cs typeface="Times New Roman" panose="02020603050405020304" charset="0"/>
              </a:rPr>
              <a:t>Sales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23315"/>
            <a:ext cx="10515600" cy="5053965"/>
          </a:xfrm>
        </p:spPr>
        <p:txBody>
          <a:bodyPr>
            <a:noAutofit/>
          </a:bodyPr>
          <a:p>
            <a:r>
              <a:rPr lang="en-US" altLang="en-GB" sz="2000">
                <a:latin typeface="Times New Roman" panose="02020603050405020304" charset="0"/>
                <a:cs typeface="Times New Roman" panose="02020603050405020304" charset="0"/>
              </a:rPr>
              <a:t>Product-wise Total Revenue (Bar Chart) </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sym typeface="+mn-ea"/>
              </a:rPr>
              <a:t>Product-wise Refunds (Bar Chart)</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6" name="Picture 5" descr="Screenshot 2025-05-16 041129"/>
          <p:cNvPicPr>
            <a:picLocks noChangeAspect="1"/>
          </p:cNvPicPr>
          <p:nvPr/>
        </p:nvPicPr>
        <p:blipFill>
          <a:blip r:embed="rId1"/>
          <a:stretch>
            <a:fillRect/>
          </a:stretch>
        </p:blipFill>
        <p:spPr>
          <a:xfrm>
            <a:off x="1918335" y="1611630"/>
            <a:ext cx="7524750" cy="2152650"/>
          </a:xfrm>
          <a:prstGeom prst="rect">
            <a:avLst/>
          </a:prstGeom>
        </p:spPr>
      </p:pic>
      <p:pic>
        <p:nvPicPr>
          <p:cNvPr id="8" name="Picture 7" descr="Screenshot 2025-05-16 041320"/>
          <p:cNvPicPr>
            <a:picLocks noChangeAspect="1"/>
          </p:cNvPicPr>
          <p:nvPr/>
        </p:nvPicPr>
        <p:blipFill>
          <a:blip r:embed="rId2"/>
          <a:stretch>
            <a:fillRect/>
          </a:stretch>
        </p:blipFill>
        <p:spPr>
          <a:xfrm>
            <a:off x="1918335" y="4431030"/>
            <a:ext cx="7934960" cy="21240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400685"/>
            <a:ext cx="10515600" cy="1136015"/>
          </a:xfrm>
        </p:spPr>
        <p:txBody>
          <a:bodyPr/>
          <a:p>
            <a:r>
              <a:rPr lang="en-US" altLang="en-GB" b="1">
                <a:latin typeface="Times New Roman" panose="02020603050405020304" charset="0"/>
                <a:cs typeface="Times New Roman" panose="02020603050405020304" charset="0"/>
              </a:rPr>
              <a:t>Traffic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45235"/>
            <a:ext cx="10515600" cy="5053965"/>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Total Session by http Referer (stacked bar chart)</a:t>
            </a:r>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Mostly people coming from gsearch.</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4" name="Picture 3" descr="Screenshot 2025-05-18 023813"/>
          <p:cNvPicPr>
            <a:picLocks noChangeAspect="1"/>
          </p:cNvPicPr>
          <p:nvPr/>
        </p:nvPicPr>
        <p:blipFill>
          <a:blip r:embed="rId1"/>
          <a:stretch>
            <a:fillRect/>
          </a:stretch>
        </p:blipFill>
        <p:spPr>
          <a:xfrm>
            <a:off x="593090" y="3099435"/>
            <a:ext cx="11021060" cy="29038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838200" y="400685"/>
            <a:ext cx="10515600" cy="1151255"/>
          </a:xfrm>
        </p:spPr>
        <p:txBody>
          <a:bodyPr/>
          <a:p>
            <a:r>
              <a:rPr lang="en-US" altLang="en-GB" b="1">
                <a:latin typeface="Times New Roman" panose="02020603050405020304" charset="0"/>
                <a:cs typeface="Times New Roman" panose="02020603050405020304" charset="0"/>
              </a:rPr>
              <a:t>Traffic Analysis</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06550"/>
            <a:ext cx="10515600" cy="4570730"/>
          </a:xfrm>
        </p:spPr>
        <p:txBody>
          <a:bodyPr>
            <a:noAutofit/>
          </a:bodyPr>
          <a:p>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Total sessions by device type (pie chart)</a:t>
            </a:r>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Desktop 69.16%</a:t>
            </a:r>
            <a:endParaRPr lang="en-US" altLang="en-GB" sz="2000">
              <a:latin typeface="Times New Roman" panose="02020603050405020304" charset="0"/>
              <a:cs typeface="Times New Roman" panose="02020603050405020304" charset="0"/>
            </a:endParaRPr>
          </a:p>
          <a:p>
            <a:r>
              <a:rPr lang="en-US" altLang="en-GB" sz="2000">
                <a:latin typeface="Times New Roman" panose="02020603050405020304" charset="0"/>
                <a:cs typeface="Times New Roman" panose="02020603050405020304" charset="0"/>
              </a:rPr>
              <a:t>Mobile 30.84%</a:t>
            </a:r>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a:p>
            <a:endParaRPr lang="en-US" altLang="en-GB" sz="2000">
              <a:latin typeface="Times New Roman" panose="02020603050405020304" charset="0"/>
              <a:cs typeface="Times New Roman" panose="02020603050405020304" charset="0"/>
            </a:endParaRPr>
          </a:p>
        </p:txBody>
      </p:sp>
      <p:pic>
        <p:nvPicPr>
          <p:cNvPr id="5" name="Picture 4" descr="Screenshot 2025-05-18 060944"/>
          <p:cNvPicPr>
            <a:picLocks noChangeAspect="1"/>
          </p:cNvPicPr>
          <p:nvPr/>
        </p:nvPicPr>
        <p:blipFill>
          <a:blip r:embed="rId1"/>
          <a:stretch>
            <a:fillRect/>
          </a:stretch>
        </p:blipFill>
        <p:spPr>
          <a:xfrm>
            <a:off x="5911215" y="1950720"/>
            <a:ext cx="5177155" cy="38830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2862</Words>
  <Application>WPS Slides</Application>
  <PresentationFormat>Widescreen</PresentationFormat>
  <Paragraphs>191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Microsoft YaHei</vt:lpstr>
      <vt:lpstr>Arial Unicode MS</vt:lpstr>
      <vt:lpstr>Calibri Light</vt:lpstr>
      <vt:lpstr>Calibri</vt:lpstr>
      <vt:lpstr>Office Theme</vt:lpstr>
      <vt:lpstr>Data Analytics - Cohort 14, Sec D</vt:lpstr>
      <vt:lpstr>Introduction:</vt:lpstr>
      <vt:lpstr>ER DIAGRAM:</vt:lpstr>
      <vt:lpstr>Business Questions:</vt:lpstr>
      <vt:lpstr>Sales Analysis</vt:lpstr>
      <vt:lpstr>Sales Analysis</vt:lpstr>
      <vt:lpstr>Sales Analysis</vt:lpstr>
      <vt:lpstr>Sales Analysis</vt:lpstr>
      <vt:lpstr>Traffic Analysis</vt:lpstr>
      <vt:lpstr>Traffic Analysis</vt:lpstr>
      <vt:lpstr> Conversion Rate (CVR Analysis)</vt:lpstr>
      <vt:lpstr>PowerPoint 演示文稿</vt:lpstr>
      <vt:lpstr>Conversion Rate (CVR Analysis)</vt:lpstr>
      <vt:lpstr>Conversion Rate (CVR Analysis)</vt:lpstr>
      <vt:lpstr>Conversion Funnels</vt:lpstr>
      <vt:lpstr> Conversion Funnels</vt:lpstr>
      <vt:lpstr>PowerPoint 演示文稿</vt:lpstr>
      <vt:lpstr> Conversion Funnels</vt:lpstr>
      <vt:lpstr>PowerPoint 演示文稿</vt:lpstr>
      <vt:lpstr>Conclusion:</vt:lpstr>
      <vt:lpstr>Recommendations: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NorthWind</dc:title>
  <dc:creator/>
  <cp:lastModifiedBy>Rabbia Munir</cp:lastModifiedBy>
  <cp:revision>17</cp:revision>
  <dcterms:created xsi:type="dcterms:W3CDTF">2025-03-13T01:12:00Z</dcterms:created>
  <dcterms:modified xsi:type="dcterms:W3CDTF">2025-05-18T10:46:37Z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171895BD57C7478E8F784EED6C92889D_13</vt:lpwstr>
  </property>
  <property fmtid="{D5CDD505-2E9C-101B-9397-08002B2CF9AE}" pid="3" name="KSOProductBuildVer">
    <vt:lpwstr>2057-12.2.0.20796</vt:lpwstr>
  </property>
</Properties>
</file>