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0"/>
  </p:handoutMasterIdLst>
  <p:sldIdLst>
    <p:sldId id="2159" r:id="rId4"/>
    <p:sldId id="2321" r:id="rId6"/>
    <p:sldId id="2349" r:id="rId7"/>
    <p:sldId id="2320" r:id="rId8"/>
    <p:sldId id="2280" r:id="rId9"/>
    <p:sldId id="2271" r:id="rId10"/>
    <p:sldId id="2323" r:id="rId11"/>
    <p:sldId id="2324" r:id="rId12"/>
    <p:sldId id="2325" r:id="rId13"/>
    <p:sldId id="2326" r:id="rId14"/>
    <p:sldId id="2350" r:id="rId15"/>
    <p:sldId id="2327" r:id="rId16"/>
    <p:sldId id="2352" r:id="rId17"/>
    <p:sldId id="2328" r:id="rId18"/>
    <p:sldId id="2329" r:id="rId19"/>
    <p:sldId id="2331" r:id="rId20"/>
    <p:sldId id="2353" r:id="rId21"/>
    <p:sldId id="2332" r:id="rId22"/>
    <p:sldId id="2333" r:id="rId23"/>
    <p:sldId id="2334" r:id="rId24"/>
    <p:sldId id="2354" r:id="rId25"/>
    <p:sldId id="2335" r:id="rId26"/>
    <p:sldId id="2336" r:id="rId27"/>
    <p:sldId id="2337" r:id="rId28"/>
    <p:sldId id="2338" r:id="rId29"/>
    <p:sldId id="2339" r:id="rId30"/>
    <p:sldId id="2340" r:id="rId31"/>
    <p:sldId id="2341" r:id="rId32"/>
    <p:sldId id="2343" r:id="rId33"/>
    <p:sldId id="2344" r:id="rId34"/>
    <p:sldId id="2345" r:id="rId35"/>
    <p:sldId id="2346" r:id="rId36"/>
    <p:sldId id="2347" r:id="rId37"/>
    <p:sldId id="2348" r:id="rId38"/>
    <p:sldId id="2293" r:id="rId39"/>
  </p:sldIdLst>
  <p:sldSz cx="9144000" cy="6858000" type="screen4x3"/>
  <p:notesSz cx="6814820" cy="9931400"/>
  <p:custDataLst>
    <p:tags r:id="rId44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5204" autoAdjust="0"/>
  </p:normalViewPr>
  <p:slideViewPr>
    <p:cSldViewPr>
      <p:cViewPr varScale="1">
        <p:scale>
          <a:sx n="91" d="100"/>
          <a:sy n="91" d="100"/>
        </p:scale>
        <p:origin x="1744" y="192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  <a:endParaRPr lang="zh-CN" altLang="en-US" sz="32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943" r="943"/>
          <a:stretch>
            <a:fillRect/>
          </a:stretch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  <a:endParaRPr lang="en-US" altLang="zh-CN" b="1" kern="0" dirty="0">
              <a:solidFill>
                <a:srgbClr val="CC33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1352" y="1268760"/>
            <a:ext cx="3828044" cy="5112568"/>
            <a:chOff x="2943484" y="1988835"/>
            <a:chExt cx="3686270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3484" y="3468294"/>
              <a:ext cx="616067" cy="355654"/>
              <a:chOff x="3150504" y="343822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50504" y="343822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52" y="377715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5811" y="1268760"/>
            <a:ext cx="3883586" cy="5112568"/>
            <a:chOff x="2889999" y="1988835"/>
            <a:chExt cx="373975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9999" y="3140274"/>
              <a:ext cx="616067" cy="355654"/>
              <a:chOff x="3120418" y="311020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20418" y="311020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51922" y="342443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还原对栈帧结构的任何破坏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1961"/>
          <a:stretch>
            <a:fillRect/>
          </a:stretch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U201414557.txt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方法三：也</a:t>
            </a:r>
            <a:r>
              <a:rPr lang="zh-CN" altLang="en-US" dirty="0"/>
              <a:t>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</a:t>
            </a:r>
            <a:r>
              <a:rPr lang="en-US" altLang="zh-CN" i="0" dirty="0" smtClean="0">
                <a:solidFill>
                  <a:srgbClr val="66FF66"/>
                </a:solidFill>
              </a:rPr>
              <a:t>smoke_U201414557.txt </a:t>
            </a:r>
            <a:r>
              <a:rPr lang="en-US" altLang="zh-CN" i="0" dirty="0">
                <a:solidFill>
                  <a:srgbClr val="66FF66"/>
                </a:solidFill>
              </a:rPr>
              <a:t>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  <a:endParaRPr lang="en-US" altLang="zh-CN" i="0" dirty="0">
              <a:solidFill>
                <a:srgbClr val="66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smoke_ U201414557 .txt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fizz_ U201414557.txt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bang_ U201414557.txt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boom_ U201414557.txt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nitro_ </a:t>
            </a:r>
            <a:r>
              <a:rPr lang="en-US" altLang="zh-CN" dirty="0" smtClean="0"/>
              <a:t>U201414557.txt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</a:t>
            </a:r>
            <a:r>
              <a:rPr lang="zh-CN" altLang="en-US" dirty="0" smtClean="0"/>
              <a:t>，命名规范：</a:t>
            </a:r>
            <a:r>
              <a:rPr lang="zh-CN" altLang="en-US" dirty="0" smtClean="0">
                <a:solidFill>
                  <a:srgbClr val="0000FF"/>
                </a:solidFill>
              </a:rPr>
              <a:t>班级号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</a:rPr>
              <a:t>.zip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IS1401_U201414557_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  <a:p>
            <a:pPr lvl="1"/>
            <a:r>
              <a:rPr lang="zh-CN" altLang="en-US" dirty="0" smtClean="0"/>
              <a:t>加深</a:t>
            </a:r>
            <a:r>
              <a:rPr lang="zh-CN" altLang="en-US" dirty="0"/>
              <a:t>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</a:t>
            </a:r>
            <a:r>
              <a:rPr lang="zh-CN" altLang="en-US" dirty="0" smtClean="0"/>
              <a:t>理解</a:t>
            </a:r>
            <a:endParaRPr lang="zh-CN" altLang="en-US" dirty="0"/>
          </a:p>
          <a:p>
            <a:r>
              <a:rPr lang="zh-CN" altLang="en-US" dirty="0"/>
              <a:t>实验内容</a:t>
            </a:r>
            <a:endParaRPr lang="zh-CN" altLang="en-US" dirty="0"/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通过造成缓冲区溢出来破坏目标程序的栈帧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继而</a:t>
            </a:r>
            <a:r>
              <a:rPr lang="zh-CN" altLang="en-US" dirty="0"/>
              <a:t>执行一些原来程序中没有的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  <a:endParaRPr lang="zh-CN" altLang="en-US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结果文件</a:t>
            </a:r>
            <a:r>
              <a:rPr lang="zh-CN" altLang="en-US" dirty="0" smtClean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zh-CN" dirty="0">
                <a:solidFill>
                  <a:schemeClr val="tx1"/>
                </a:solidFill>
              </a:rPr>
              <a:t>字符串文件</a:t>
            </a:r>
            <a:r>
              <a:rPr lang="zh-CN" altLang="en-US" dirty="0">
                <a:solidFill>
                  <a:schemeClr val="tx1"/>
                </a:solidFill>
              </a:rPr>
              <a:t>和结果的</a:t>
            </a:r>
            <a:r>
              <a:rPr lang="zh-CN" altLang="en-US" dirty="0" smtClean="0">
                <a:solidFill>
                  <a:schemeClr val="tx1"/>
                </a:solidFill>
              </a:rPr>
              <a:t>提交）的要求打包为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zip</a:t>
            </a:r>
            <a:r>
              <a:rPr lang="zh-CN" altLang="en-US" dirty="0" smtClean="0">
                <a:solidFill>
                  <a:schemeClr val="tx1"/>
                </a:solidFill>
              </a:rPr>
              <a:t>文件，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你在任务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  <a:endParaRPr lang="zh-CN" altLang="en-US" dirty="0"/>
          </a:p>
          <a:p>
            <a:pPr lvl="1"/>
            <a:r>
              <a:rPr lang="en-US" altLang="zh-CN" dirty="0"/>
              <a:t>1.Smoke       2.  Fizz       3 .Bang  </a:t>
            </a:r>
            <a:endParaRPr lang="en-US" altLang="zh-CN" dirty="0"/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</a:t>
            </a:r>
            <a:r>
              <a:rPr lang="zh-CN" altLang="en-US" dirty="0"/>
              <a:t>难度递增）</a:t>
            </a:r>
            <a:endParaRPr lang="zh-CN" altLang="en-US" dirty="0"/>
          </a:p>
          <a:p>
            <a:r>
              <a:rPr lang="zh-CN" altLang="en-US" dirty="0"/>
              <a:t>实验环境</a:t>
            </a:r>
            <a:endParaRPr lang="zh-CN" altLang="en-US" dirty="0"/>
          </a:p>
          <a:p>
            <a:pPr lvl="1"/>
            <a:r>
              <a:rPr lang="en-US" altLang="zh-CN" dirty="0" smtClean="0"/>
              <a:t>Linux</a:t>
            </a:r>
            <a:endParaRPr lang="zh-CN" altLang="en-US" dirty="0" smtClean="0"/>
          </a:p>
          <a:p>
            <a:r>
              <a:rPr lang="zh-CN" altLang="en-US" dirty="0" smtClean="0"/>
              <a:t>实践技能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反汇编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 smtClean="0"/>
              <a:t>可以简单分析一下</a:t>
            </a:r>
            <a:r>
              <a:rPr lang="en-US" altLang="zh-CN" dirty="0" err="1" smtClean="0"/>
              <a:t>bufbomb.c</a:t>
            </a:r>
            <a:r>
              <a:rPr lang="zh-CN" altLang="en-US" dirty="0" smtClean="0"/>
              <a:t>（但这不重要）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</a:t>
            </a:r>
            <a:r>
              <a:rPr lang="zh-CN" altLang="zh-CN" dirty="0" smtClean="0"/>
              <a:t>看到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中函数之间的调用关系：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</a:t>
            </a:r>
            <a:r>
              <a:rPr lang="zh-CN" altLang="zh-CN" b="1" dirty="0" smtClean="0"/>
              <a:t>实验从</a:t>
            </a:r>
            <a:r>
              <a:rPr lang="zh-CN" altLang="zh-CN" b="1" dirty="0"/>
              <a:t>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355600" indent="-355600">
              <a:buNone/>
            </a:pPr>
            <a:r>
              <a:rPr lang="en-US" altLang="zh-CN" dirty="0" smtClean="0"/>
              <a:t>        test</a:t>
            </a:r>
            <a:r>
              <a:rPr lang="zh-CN" altLang="zh-CN" dirty="0" smtClean="0"/>
              <a:t>函数调用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getbuf</a:t>
            </a:r>
            <a:r>
              <a:rPr lang="zh-CN" altLang="zh-CN" dirty="0" smtClean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 smtClean="0"/>
              <a:t>函数</a:t>
            </a:r>
            <a:r>
              <a:rPr lang="zh-CN" altLang="zh-CN" dirty="0"/>
              <a:t>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getbuf</a:t>
            </a:r>
            <a:r>
              <a:rPr lang="zh-CN" altLang="zh-CN" dirty="0" smtClean="0"/>
              <a:t>函数源程序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bufbomb.c</a:t>
            </a:r>
            <a:r>
              <a:rPr lang="zh-CN" altLang="zh-CN" dirty="0"/>
              <a:t>里</a:t>
            </a:r>
            <a:r>
              <a:rPr lang="zh-CN" altLang="zh-CN" dirty="0" smtClean="0"/>
              <a:t>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Gets()</a:t>
            </a:r>
            <a:r>
              <a:rPr lang="zh-CN" altLang="zh-CN" dirty="0" smtClean="0"/>
              <a:t>不</a:t>
            </a:r>
            <a:r>
              <a:rPr lang="zh-CN" altLang="zh-CN" dirty="0"/>
              <a:t>判断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大小，字符串超长，</a:t>
            </a:r>
            <a:r>
              <a:rPr lang="zh-CN" altLang="zh-CN" dirty="0" smtClean="0"/>
              <a:t>缓冲区溢出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  <a:endParaRPr lang="zh-CN" altLang="en-US" i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400" i="0" dirty="0">
                <a:solidFill>
                  <a:srgbClr val="FF0000"/>
                </a:solidFill>
              </a:rPr>
              <a:t>溢出导致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400" i="0" dirty="0">
                <a:solidFill>
                  <a:srgbClr val="FF0000"/>
                </a:solidFill>
              </a:rPr>
              <a:t>，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错误</a:t>
            </a:r>
            <a:endParaRPr lang="zh-CN" altLang="zh-CN" sz="2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，有意</a:t>
            </a:r>
            <a:r>
              <a:rPr lang="zh-CN" altLang="zh-CN" dirty="0"/>
              <a:t>造成缓冲区溢出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</a:t>
            </a:r>
            <a:r>
              <a:rPr lang="zh-CN" altLang="zh-CN" dirty="0"/>
              <a:t>符号字节</a:t>
            </a:r>
            <a:r>
              <a:rPr lang="zh-CN" altLang="zh-CN" dirty="0" smtClean="0"/>
              <a:t>数据，十六进制</a:t>
            </a:r>
            <a:r>
              <a:rPr lang="zh-CN" altLang="zh-CN" dirty="0"/>
              <a:t>表示</a:t>
            </a:r>
            <a:r>
              <a:rPr lang="zh-CN" altLang="zh-CN" dirty="0" smtClean="0"/>
              <a:t>，字节间</a:t>
            </a:r>
            <a:r>
              <a:rPr lang="zh-CN" altLang="zh-CN" dirty="0"/>
              <a:t>用空格隔开，如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68 </a:t>
            </a:r>
            <a:r>
              <a:rPr lang="en-US" altLang="zh-CN" dirty="0" err="1"/>
              <a:t>ef</a:t>
            </a:r>
            <a:r>
              <a:rPr lang="en-US" altLang="zh-CN" dirty="0"/>
              <a:t> cd ab 00 83 </a:t>
            </a:r>
            <a:r>
              <a:rPr lang="en-US" altLang="zh-CN" dirty="0" smtClean="0"/>
              <a:t>c0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相关，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同学</a:t>
            </a:r>
            <a:r>
              <a:rPr lang="zh-CN" altLang="zh-CN" dirty="0"/>
              <a:t>的攻击</a:t>
            </a:r>
            <a:r>
              <a:rPr lang="zh-CN" altLang="zh-CN" dirty="0" smtClean="0"/>
              <a:t>字串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为</a:t>
            </a:r>
            <a:r>
              <a:rPr lang="zh-CN" altLang="en-US" dirty="0" smtClean="0"/>
              <a:t>输入方便</a:t>
            </a:r>
            <a:r>
              <a:rPr lang="zh-CN" altLang="zh-CN" dirty="0" smtClean="0"/>
              <a:t>将</a:t>
            </a:r>
            <a:r>
              <a:rPr lang="zh-CN" altLang="zh-CN" dirty="0"/>
              <a:t>攻击字符串写</a:t>
            </a:r>
            <a:r>
              <a:rPr lang="zh-CN" altLang="zh-CN" dirty="0" smtClean="0"/>
              <a:t>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3969" y="1268760"/>
            <a:ext cx="3825427" cy="5112568"/>
            <a:chOff x="2946004" y="1988835"/>
            <a:chExt cx="368375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8579" y="3434333"/>
              <a:ext cx="616067" cy="355654"/>
              <a:chOff x="3170245" y="3404260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70245" y="3404260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18068" y="3699127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  <a:endParaRPr lang="zh-CN" altLang="en-US" sz="2400" dirty="0">
              <a:solidFill>
                <a:schemeClr val="tx1"/>
              </a:solidFill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7317</Words>
  <Application>WPS 演示</Application>
  <PresentationFormat>On-screen Show (4:3)</PresentationFormat>
  <Paragraphs>640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华文细黑</vt:lpstr>
      <vt:lpstr>微软雅黑</vt:lpstr>
      <vt:lpstr>黑体</vt:lpstr>
      <vt:lpstr>Courier New</vt:lpstr>
      <vt:lpstr>Times New Roman</vt:lpstr>
      <vt:lpstr>楷体</vt:lpstr>
      <vt:lpstr>Cambria Math</vt:lpstr>
      <vt:lpstr>Arial Unicode MS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大圣</cp:lastModifiedBy>
  <cp:revision>1052</cp:revision>
  <dcterms:created xsi:type="dcterms:W3CDTF">2009-09-14T03:13:00Z</dcterms:created>
  <dcterms:modified xsi:type="dcterms:W3CDTF">2020-05-29T11:02:06Z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