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8288000" cy="10287000"/>
  <p:notesSz cx="6858000" cy="9144000"/>
  <p:embeddedFontLst>
    <p:embeddedFont>
      <p:font typeface="Calibri" panose="020F0502020204030204" pitchFamily="34" charset="0"/>
      <p:regular r:id="rId29"/>
      <p:bold r:id="rId30"/>
      <p:italic r:id="rId31"/>
      <p:boldItalic r:id="rId32"/>
    </p:embeddedFont>
    <p:embeddedFont>
      <p:font typeface="Canva Sans" panose="020B0604020202020204" charset="0"/>
      <p:regular r:id="rId33"/>
    </p:embeddedFont>
    <p:embeddedFont>
      <p:font typeface="Canva Sans Bold" panose="020B0604020202020204" charset="0"/>
      <p:regular r:id="rId34"/>
    </p:embeddedFont>
    <p:embeddedFont>
      <p:font typeface="Canva Sans Medium" panose="020B0604020202020204" charset="0"/>
      <p:regular r:id="rId35"/>
    </p:embeddedFont>
    <p:embeddedFont>
      <p:font typeface="Oswald" panose="00000500000000000000" pitchFamily="2" charset="0"/>
      <p:regular r:id="rId36"/>
      <p:bold r:id="rId37"/>
    </p:embeddedFont>
    <p:embeddedFont>
      <p:font typeface="Oswald Bold" panose="00000800000000000000" pitchFamily="2" charset="0"/>
      <p:regular r:id="rId38"/>
      <p:bold r:id="rId39"/>
    </p:embeddedFont>
    <p:embeddedFont>
      <p:font typeface="Quicksand Bold" panose="020B0604020202020204" charset="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4.svg"/><Relationship Id="rId7" Type="http://schemas.openxmlformats.org/officeDocument/2006/relationships/image" Target="../media/image12.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4.svg"/><Relationship Id="rId7" Type="http://schemas.openxmlformats.org/officeDocument/2006/relationships/image" Target="../media/image12.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5.svg"/></Relationships>
</file>

<file path=ppt/slides/_rels/slide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5.svg"/></Relationships>
</file>

<file path=ppt/slides/_rels/slide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5.svg"/></Relationships>
</file>

<file path=ppt/slides/_rels/slide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5.svg"/></Relationships>
</file>

<file path=ppt/slides/_rels/slide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5.svg"/></Relationships>
</file>

<file path=ppt/slides/_rels/slide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5.svg"/></Relationships>
</file>

<file path=ppt/slides/_rels/slide2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5.svg"/></Relationships>
</file>

<file path=ppt/slides/_rels/slide2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5.svg"/></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6.svg"/><Relationship Id="rId7" Type="http://schemas.openxmlformats.org/officeDocument/2006/relationships/image" Target="../media/image5.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28.sv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sv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333" b="-9333"/>
            </a:stretch>
          </a:blipFill>
        </p:spPr>
      </p:sp>
      <p:grpSp>
        <p:nvGrpSpPr>
          <p:cNvPr id="3" name="Group 3"/>
          <p:cNvGrpSpPr/>
          <p:nvPr/>
        </p:nvGrpSpPr>
        <p:grpSpPr>
          <a:xfrm>
            <a:off x="-576611" y="6331665"/>
            <a:ext cx="19820735" cy="3442565"/>
            <a:chOff x="0" y="0"/>
            <a:chExt cx="5220276" cy="906684"/>
          </a:xfrm>
        </p:grpSpPr>
        <p:sp>
          <p:nvSpPr>
            <p:cNvPr id="4" name="Freeform 4"/>
            <p:cNvSpPr/>
            <p:nvPr/>
          </p:nvSpPr>
          <p:spPr>
            <a:xfrm>
              <a:off x="0" y="0"/>
              <a:ext cx="5220276" cy="906684"/>
            </a:xfrm>
            <a:custGeom>
              <a:avLst/>
              <a:gdLst/>
              <a:ahLst/>
              <a:cxnLst/>
              <a:rect l="l" t="t" r="r" b="b"/>
              <a:pathLst>
                <a:path w="5220276" h="906684">
                  <a:moveTo>
                    <a:pt x="0" y="0"/>
                  </a:moveTo>
                  <a:lnTo>
                    <a:pt x="5220276" y="0"/>
                  </a:lnTo>
                  <a:lnTo>
                    <a:pt x="5220276" y="906684"/>
                  </a:lnTo>
                  <a:lnTo>
                    <a:pt x="0" y="906684"/>
                  </a:lnTo>
                  <a:lnTo>
                    <a:pt x="0" y="0"/>
                  </a:lnTo>
                </a:path>
              </a:pathLst>
            </a:custGeom>
            <a:solidFill>
              <a:srgbClr val="D9D9D9"/>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721691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342900" y="2942276"/>
            <a:ext cx="17602200" cy="2980881"/>
          </a:xfrm>
          <a:prstGeom prst="rect">
            <a:avLst/>
          </a:prstGeom>
        </p:spPr>
        <p:txBody>
          <a:bodyPr wrap="square" lIns="0" tIns="0" rIns="0" bIns="0" rtlCol="0" anchor="t">
            <a:spAutoFit/>
          </a:bodyPr>
          <a:lstStyle/>
          <a:p>
            <a:pPr algn="ctr">
              <a:lnSpc>
                <a:spcPts val="12360"/>
              </a:lnSpc>
            </a:pPr>
            <a:r>
              <a:rPr lang="en-US" sz="6600" dirty="0">
                <a:solidFill>
                  <a:srgbClr val="0F2C33"/>
                </a:solidFill>
                <a:latin typeface="Oswald Bold"/>
              </a:rPr>
              <a:t>Enhancing the Identification of Brain Tumors Using CNN Ensemble Model</a:t>
            </a:r>
          </a:p>
        </p:txBody>
      </p:sp>
      <p:sp>
        <p:nvSpPr>
          <p:cNvPr id="8" name="TextBox 8"/>
          <p:cNvSpPr txBox="1"/>
          <p:nvPr/>
        </p:nvSpPr>
        <p:spPr>
          <a:xfrm>
            <a:off x="228601" y="6331665"/>
            <a:ext cx="3844777" cy="623825"/>
          </a:xfrm>
          <a:prstGeom prst="rect">
            <a:avLst/>
          </a:prstGeom>
        </p:spPr>
        <p:txBody>
          <a:bodyPr wrap="square" lIns="0" tIns="0" rIns="0" bIns="0" rtlCol="0" anchor="t">
            <a:spAutoFit/>
          </a:bodyPr>
          <a:lstStyle/>
          <a:p>
            <a:pPr>
              <a:lnSpc>
                <a:spcPts val="5231"/>
              </a:lnSpc>
            </a:pPr>
            <a:r>
              <a:rPr lang="en-US" sz="3736" u="sng" dirty="0">
                <a:solidFill>
                  <a:srgbClr val="0F2C33"/>
                </a:solidFill>
                <a:effectLst>
                  <a:outerShdw blurRad="38100" dist="38100" dir="2700000" algn="tl">
                    <a:srgbClr val="000000">
                      <a:alpha val="43137"/>
                    </a:srgbClr>
                  </a:outerShdw>
                </a:effectLst>
                <a:latin typeface="Canva Sans Bold"/>
              </a:rPr>
              <a:t>Presentation by </a:t>
            </a:r>
          </a:p>
        </p:txBody>
      </p:sp>
      <p:sp>
        <p:nvSpPr>
          <p:cNvPr id="9" name="TextBox 9"/>
          <p:cNvSpPr txBox="1"/>
          <p:nvPr/>
        </p:nvSpPr>
        <p:spPr>
          <a:xfrm>
            <a:off x="228601" y="6902249"/>
            <a:ext cx="6858000" cy="2624373"/>
          </a:xfrm>
          <a:prstGeom prst="rect">
            <a:avLst/>
          </a:prstGeom>
        </p:spPr>
        <p:txBody>
          <a:bodyPr wrap="square" lIns="0" tIns="0" rIns="0" bIns="0" rtlCol="0" anchor="t">
            <a:spAutoFit/>
          </a:bodyPr>
          <a:lstStyle/>
          <a:p>
            <a:pPr>
              <a:lnSpc>
                <a:spcPts val="5231"/>
              </a:lnSpc>
            </a:pPr>
            <a:r>
              <a:rPr lang="en-US" sz="2500" dirty="0" err="1">
                <a:solidFill>
                  <a:srgbClr val="0F2C33"/>
                </a:solidFill>
                <a:latin typeface="Canva Sans Bold"/>
              </a:rPr>
              <a:t>Tanjim</a:t>
            </a:r>
            <a:r>
              <a:rPr lang="en-US" sz="2500" dirty="0">
                <a:solidFill>
                  <a:srgbClr val="0F2C33"/>
                </a:solidFill>
                <a:latin typeface="Canva Sans Bold"/>
              </a:rPr>
              <a:t> </a:t>
            </a:r>
            <a:r>
              <a:rPr lang="en-US" sz="2500" dirty="0" err="1">
                <a:solidFill>
                  <a:srgbClr val="0F2C33"/>
                </a:solidFill>
                <a:latin typeface="Canva Sans Bold"/>
              </a:rPr>
              <a:t>Shifar</a:t>
            </a:r>
            <a:r>
              <a:rPr lang="en-US" sz="2500" dirty="0">
                <a:solidFill>
                  <a:srgbClr val="0F2C33"/>
                </a:solidFill>
                <a:latin typeface="Canva Sans Bold"/>
              </a:rPr>
              <a:t>(20-42827-1)</a:t>
            </a:r>
          </a:p>
          <a:p>
            <a:pPr>
              <a:lnSpc>
                <a:spcPts val="5231"/>
              </a:lnSpc>
            </a:pPr>
            <a:r>
              <a:rPr lang="en-US" sz="2500" dirty="0">
                <a:solidFill>
                  <a:srgbClr val="0F2C33"/>
                </a:solidFill>
                <a:latin typeface="Canva Sans Bold"/>
              </a:rPr>
              <a:t>Mohi Uddin Anando(20-43585-1)</a:t>
            </a:r>
          </a:p>
          <a:p>
            <a:pPr>
              <a:lnSpc>
                <a:spcPts val="5231"/>
              </a:lnSpc>
            </a:pPr>
            <a:r>
              <a:rPr lang="en-US" sz="2500" dirty="0">
                <a:solidFill>
                  <a:srgbClr val="0F2C33"/>
                </a:solidFill>
                <a:latin typeface="Canva Sans Bold"/>
              </a:rPr>
              <a:t>Rabbi Hasan </a:t>
            </a:r>
            <a:r>
              <a:rPr lang="en-US" sz="2500" dirty="0" err="1">
                <a:solidFill>
                  <a:srgbClr val="0F2C33"/>
                </a:solidFill>
                <a:latin typeface="Canva Sans Bold"/>
              </a:rPr>
              <a:t>Himel</a:t>
            </a:r>
            <a:r>
              <a:rPr lang="en-US" sz="2500" dirty="0">
                <a:solidFill>
                  <a:srgbClr val="0F2C33"/>
                </a:solidFill>
                <a:latin typeface="Canva Sans Bold"/>
              </a:rPr>
              <a:t>(20-42204-1)</a:t>
            </a:r>
          </a:p>
          <a:p>
            <a:pPr>
              <a:lnSpc>
                <a:spcPts val="5231"/>
              </a:lnSpc>
            </a:pPr>
            <a:r>
              <a:rPr lang="en-US" sz="2500" dirty="0" err="1">
                <a:solidFill>
                  <a:srgbClr val="0F2C33"/>
                </a:solidFill>
                <a:latin typeface="Canva Sans Bold"/>
              </a:rPr>
              <a:t>Ahatesham</a:t>
            </a:r>
            <a:r>
              <a:rPr lang="en-US" sz="2500" dirty="0">
                <a:solidFill>
                  <a:srgbClr val="0F2C33"/>
                </a:solidFill>
                <a:latin typeface="Canva Sans Bold"/>
              </a:rPr>
              <a:t> Rabbi(19-41722-3)</a:t>
            </a:r>
          </a:p>
        </p:txBody>
      </p:sp>
      <p:sp>
        <p:nvSpPr>
          <p:cNvPr id="10" name="TextBox 9">
            <a:extLst>
              <a:ext uri="{FF2B5EF4-FFF2-40B4-BE49-F238E27FC236}">
                <a16:creationId xmlns:a16="http://schemas.microsoft.com/office/drawing/2014/main" id="{7F473CBB-E4D4-483E-8D96-353B3A130BD3}"/>
              </a:ext>
            </a:extLst>
          </p:cNvPr>
          <p:cNvSpPr txBox="1"/>
          <p:nvPr/>
        </p:nvSpPr>
        <p:spPr>
          <a:xfrm>
            <a:off x="10598702" y="6418787"/>
            <a:ext cx="3539752" cy="667875"/>
          </a:xfrm>
          <a:prstGeom prst="rect">
            <a:avLst/>
          </a:prstGeom>
          <a:noFill/>
        </p:spPr>
        <p:txBody>
          <a:bodyPr wrap="none" rtlCol="0">
            <a:spAutoFit/>
          </a:bodyPr>
          <a:lstStyle/>
          <a:p>
            <a:r>
              <a:rPr lang="en-US" sz="3740" u="sng" dirty="0">
                <a:effectLst>
                  <a:outerShdw blurRad="38100" dist="38100" dir="2700000" algn="tl">
                    <a:srgbClr val="000000">
                      <a:alpha val="43137"/>
                    </a:srgbClr>
                  </a:outerShdw>
                </a:effectLst>
                <a:latin typeface="Canva Sans Bold" panose="020B0604020202020204" charset="0"/>
              </a:rPr>
              <a:t>Supervised By</a:t>
            </a:r>
            <a:endParaRPr lang="en-US" sz="2500" u="sng" dirty="0">
              <a:effectLst>
                <a:outerShdw blurRad="38100" dist="38100" dir="2700000" algn="tl">
                  <a:srgbClr val="000000">
                    <a:alpha val="43137"/>
                  </a:srgbClr>
                </a:outerShdw>
              </a:effectLst>
              <a:latin typeface="Canva Sans Bold" panose="020B0604020202020204" charset="0"/>
            </a:endParaRPr>
          </a:p>
        </p:txBody>
      </p:sp>
      <p:sp>
        <p:nvSpPr>
          <p:cNvPr id="11" name="TextBox 9">
            <a:extLst>
              <a:ext uri="{FF2B5EF4-FFF2-40B4-BE49-F238E27FC236}">
                <a16:creationId xmlns:a16="http://schemas.microsoft.com/office/drawing/2014/main" id="{DB11B52C-D302-414A-9578-1BF20E18A19A}"/>
              </a:ext>
            </a:extLst>
          </p:cNvPr>
          <p:cNvSpPr txBox="1"/>
          <p:nvPr/>
        </p:nvSpPr>
        <p:spPr>
          <a:xfrm>
            <a:off x="10701746" y="7086662"/>
            <a:ext cx="7460697" cy="1538883"/>
          </a:xfrm>
          <a:prstGeom prst="rect">
            <a:avLst/>
          </a:prstGeom>
        </p:spPr>
        <p:txBody>
          <a:bodyPr wrap="square" lIns="0" tIns="0" rIns="0" bIns="0" rtlCol="0" anchor="t">
            <a:spAutoFit/>
          </a:bodyPr>
          <a:lstStyle/>
          <a:p>
            <a:r>
              <a:rPr lang="en-US" sz="2500" dirty="0">
                <a:latin typeface="Canva Sans Bold" panose="020B0604020202020204" charset="0"/>
              </a:rPr>
              <a:t>Dr. S.M. Hasan Mahmud </a:t>
            </a:r>
          </a:p>
          <a:p>
            <a:r>
              <a:rPr lang="en-US" sz="2500" dirty="0">
                <a:latin typeface="Canva Sans Bold" panose="020B0604020202020204" charset="0"/>
              </a:rPr>
              <a:t>Assistant Professor</a:t>
            </a:r>
          </a:p>
          <a:p>
            <a:r>
              <a:rPr lang="en-US" sz="2500" dirty="0">
                <a:latin typeface="Canva Sans Bold" panose="020B0604020202020204" charset="0"/>
              </a:rPr>
              <a:t>Department of Computer Science</a:t>
            </a:r>
          </a:p>
          <a:p>
            <a:r>
              <a:rPr lang="en-US" sz="2500" dirty="0">
                <a:latin typeface="Canva Sans Bold" panose="020B0604020202020204" charset="0"/>
              </a:rPr>
              <a:t>American International University Bangladesh</a:t>
            </a:r>
          </a:p>
        </p:txBody>
      </p:sp>
      <p:cxnSp>
        <p:nvCxnSpPr>
          <p:cNvPr id="13" name="Straight Connector 12">
            <a:extLst>
              <a:ext uri="{FF2B5EF4-FFF2-40B4-BE49-F238E27FC236}">
                <a16:creationId xmlns:a16="http://schemas.microsoft.com/office/drawing/2014/main" id="{C31A2206-24F7-476F-81C8-874A0CA921A1}"/>
              </a:ext>
            </a:extLst>
          </p:cNvPr>
          <p:cNvCxnSpPr/>
          <p:nvPr/>
        </p:nvCxnSpPr>
        <p:spPr>
          <a:xfrm>
            <a:off x="8610600" y="6418787"/>
            <a:ext cx="0" cy="3296713"/>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996118" cy="10954000"/>
            <a:chOff x="0" y="0"/>
            <a:chExt cx="1052475" cy="2885004"/>
          </a:xfrm>
        </p:grpSpPr>
        <p:sp>
          <p:nvSpPr>
            <p:cNvPr id="3" name="Freeform 3"/>
            <p:cNvSpPr/>
            <p:nvPr/>
          </p:nvSpPr>
          <p:spPr>
            <a:xfrm>
              <a:off x="0" y="0"/>
              <a:ext cx="1052475" cy="2885004"/>
            </a:xfrm>
            <a:custGeom>
              <a:avLst/>
              <a:gdLst/>
              <a:ahLst/>
              <a:cxnLst/>
              <a:rect l="l" t="t" r="r" b="b"/>
              <a:pathLst>
                <a:path w="1052475" h="2885004">
                  <a:moveTo>
                    <a:pt x="0" y="0"/>
                  </a:moveTo>
                  <a:lnTo>
                    <a:pt x="1052475" y="0"/>
                  </a:lnTo>
                  <a:lnTo>
                    <a:pt x="1052475" y="2885004"/>
                  </a:lnTo>
                  <a:lnTo>
                    <a:pt x="0" y="2885004"/>
                  </a:lnTo>
                  <a:lnTo>
                    <a:pt x="0" y="0"/>
                  </a:lnTo>
                </a:path>
              </a:pathLst>
            </a:custGeom>
            <a:solidFill>
              <a:srgbClr val="E2AD6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76611" y="8801100"/>
            <a:ext cx="19974273" cy="1861295"/>
            <a:chOff x="0" y="0"/>
            <a:chExt cx="5260714" cy="490218"/>
          </a:xfrm>
        </p:grpSpPr>
        <p:sp>
          <p:nvSpPr>
            <p:cNvPr id="6" name="Freeform 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lnTo>
                    <a:pt x="0" y="0"/>
                  </a:lnTo>
                </a:path>
              </a:pathLst>
            </a:custGeom>
            <a:solidFill>
              <a:srgbClr val="D9D9D9"/>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flipV="1">
            <a:off x="0" y="1510628"/>
            <a:ext cx="3996118" cy="0"/>
          </a:xfrm>
          <a:prstGeom prst="line">
            <a:avLst/>
          </a:prstGeom>
          <a:ln w="38100" cap="flat">
            <a:solidFill>
              <a:srgbClr val="0F2C33"/>
            </a:solidFill>
            <a:prstDash val="solid"/>
            <a:headEnd type="none" w="sm" len="sm"/>
            <a:tailEnd type="none" w="sm" len="sm"/>
          </a:ln>
        </p:spPr>
      </p:sp>
      <p:grpSp>
        <p:nvGrpSpPr>
          <p:cNvPr id="9" name="Group 9"/>
          <p:cNvGrpSpPr/>
          <p:nvPr/>
        </p:nvGrpSpPr>
        <p:grpSpPr>
          <a:xfrm>
            <a:off x="-514350" y="3394941"/>
            <a:ext cx="4510468" cy="1903362"/>
            <a:chOff x="0" y="0"/>
            <a:chExt cx="1187942" cy="501297"/>
          </a:xfrm>
        </p:grpSpPr>
        <p:sp>
          <p:nvSpPr>
            <p:cNvPr id="10" name="Freeform 10"/>
            <p:cNvSpPr/>
            <p:nvPr/>
          </p:nvSpPr>
          <p:spPr>
            <a:xfrm>
              <a:off x="0" y="0"/>
              <a:ext cx="1187942" cy="501297"/>
            </a:xfrm>
            <a:custGeom>
              <a:avLst/>
              <a:gdLst/>
              <a:ahLst/>
              <a:cxnLst/>
              <a:rect l="l" t="t" r="r" b="b"/>
              <a:pathLst>
                <a:path w="1187942" h="501297">
                  <a:moveTo>
                    <a:pt x="0" y="0"/>
                  </a:moveTo>
                  <a:lnTo>
                    <a:pt x="1187942" y="0"/>
                  </a:lnTo>
                  <a:lnTo>
                    <a:pt x="1187942" y="501297"/>
                  </a:lnTo>
                  <a:lnTo>
                    <a:pt x="0" y="501297"/>
                  </a:lnTo>
                  <a:lnTo>
                    <a:pt x="0" y="0"/>
                  </a:lnTo>
                </a:path>
              </a:pathLst>
            </a:custGeom>
            <a:solidFill>
              <a:srgbClr val="0F2C33"/>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0" y="3394941"/>
            <a:ext cx="3996118" cy="0"/>
          </a:xfrm>
          <a:prstGeom prst="line">
            <a:avLst/>
          </a:prstGeom>
          <a:ln w="38100" cap="flat">
            <a:solidFill>
              <a:srgbClr val="0F2C33"/>
            </a:solidFill>
            <a:prstDash val="solid"/>
            <a:headEnd type="none" w="sm" len="sm"/>
            <a:tailEnd type="none" w="sm" len="sm"/>
          </a:ln>
        </p:spPr>
      </p:sp>
      <p:sp>
        <p:nvSpPr>
          <p:cNvPr id="13" name="AutoShape 13"/>
          <p:cNvSpPr/>
          <p:nvPr/>
        </p:nvSpPr>
        <p:spPr>
          <a:xfrm>
            <a:off x="0" y="5279253"/>
            <a:ext cx="3996118" cy="0"/>
          </a:xfrm>
          <a:prstGeom prst="line">
            <a:avLst/>
          </a:prstGeom>
          <a:ln w="38100" cap="flat">
            <a:solidFill>
              <a:srgbClr val="0F2C33"/>
            </a:solidFill>
            <a:prstDash val="solid"/>
            <a:headEnd type="none" w="sm" len="sm"/>
            <a:tailEnd type="none" w="sm" len="sm"/>
          </a:ln>
        </p:spPr>
      </p:sp>
      <p:sp>
        <p:nvSpPr>
          <p:cNvPr id="14" name="AutoShape 14"/>
          <p:cNvSpPr/>
          <p:nvPr/>
        </p:nvSpPr>
        <p:spPr>
          <a:xfrm>
            <a:off x="0" y="7163566"/>
            <a:ext cx="3996118" cy="0"/>
          </a:xfrm>
          <a:prstGeom prst="line">
            <a:avLst/>
          </a:prstGeom>
          <a:ln w="38100" cap="flat">
            <a:solidFill>
              <a:srgbClr val="0F2C33"/>
            </a:solidFill>
            <a:prstDash val="solid"/>
            <a:headEnd type="none" w="sm" len="sm"/>
            <a:tailEnd type="none" w="sm" len="sm"/>
          </a:ln>
        </p:spPr>
      </p:sp>
      <p:sp>
        <p:nvSpPr>
          <p:cNvPr id="15" name="Freeform 15"/>
          <p:cNvSpPr/>
          <p:nvPr/>
        </p:nvSpPr>
        <p:spPr>
          <a:xfrm>
            <a:off x="15682823" y="2694670"/>
            <a:ext cx="3714840" cy="3742054"/>
          </a:xfrm>
          <a:custGeom>
            <a:avLst/>
            <a:gdLst/>
            <a:ahLst/>
            <a:cxnLst/>
            <a:rect l="l" t="t" r="r" b="b"/>
            <a:pathLst>
              <a:path w="3714840" h="3742054">
                <a:moveTo>
                  <a:pt x="0" y="0"/>
                </a:moveTo>
                <a:lnTo>
                  <a:pt x="3714839" y="0"/>
                </a:lnTo>
                <a:lnTo>
                  <a:pt x="3714839" y="3742054"/>
                </a:lnTo>
                <a:lnTo>
                  <a:pt x="0" y="37420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6"/>
          <p:cNvSpPr txBox="1"/>
          <p:nvPr/>
        </p:nvSpPr>
        <p:spPr>
          <a:xfrm>
            <a:off x="468588" y="4004541"/>
            <a:ext cx="5147882" cy="523875"/>
          </a:xfrm>
          <a:prstGeom prst="rect">
            <a:avLst/>
          </a:prstGeom>
        </p:spPr>
        <p:txBody>
          <a:bodyPr lIns="0" tIns="0" rIns="0" bIns="0" rtlCol="0" anchor="t">
            <a:spAutoFit/>
          </a:bodyPr>
          <a:lstStyle/>
          <a:p>
            <a:pPr>
              <a:lnSpc>
                <a:spcPts val="4200"/>
              </a:lnSpc>
            </a:pPr>
            <a:r>
              <a:rPr lang="en-US" sz="3000">
                <a:solidFill>
                  <a:srgbClr val="FFFFFF"/>
                </a:solidFill>
                <a:latin typeface="Oswald"/>
              </a:rPr>
              <a:t>METHODOLOGY </a:t>
            </a:r>
          </a:p>
        </p:txBody>
      </p:sp>
      <p:sp>
        <p:nvSpPr>
          <p:cNvPr id="17" name="Freeform 17"/>
          <p:cNvSpPr/>
          <p:nvPr/>
        </p:nvSpPr>
        <p:spPr>
          <a:xfrm>
            <a:off x="3140914" y="4411796"/>
            <a:ext cx="855204" cy="886507"/>
          </a:xfrm>
          <a:custGeom>
            <a:avLst/>
            <a:gdLst/>
            <a:ahLst/>
            <a:cxnLst/>
            <a:rect l="l" t="t" r="r" b="b"/>
            <a:pathLst>
              <a:path w="855204" h="886507">
                <a:moveTo>
                  <a:pt x="0" y="0"/>
                </a:moveTo>
                <a:lnTo>
                  <a:pt x="855204" y="0"/>
                </a:lnTo>
                <a:lnTo>
                  <a:pt x="855204" y="886507"/>
                </a:lnTo>
                <a:lnTo>
                  <a:pt x="0" y="8865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a:off x="6583930" y="1090305"/>
            <a:ext cx="7030490" cy="1094960"/>
          </a:xfrm>
          <a:custGeom>
            <a:avLst/>
            <a:gdLst/>
            <a:ahLst/>
            <a:cxnLst/>
            <a:rect l="l" t="t" r="r" b="b"/>
            <a:pathLst>
              <a:path w="7030490" h="1094960">
                <a:moveTo>
                  <a:pt x="0" y="0"/>
                </a:moveTo>
                <a:lnTo>
                  <a:pt x="7030489" y="0"/>
                </a:lnTo>
                <a:lnTo>
                  <a:pt x="7030489" y="1094961"/>
                </a:lnTo>
                <a:lnTo>
                  <a:pt x="0" y="1094961"/>
                </a:lnTo>
                <a:lnTo>
                  <a:pt x="0" y="0"/>
                </a:lnTo>
                <a:close/>
              </a:path>
            </a:pathLst>
          </a:custGeom>
          <a:blipFill>
            <a:blip r:embed="rId6"/>
            <a:stretch>
              <a:fillRect r="-775"/>
            </a:stretch>
          </a:blipFill>
        </p:spPr>
      </p:sp>
      <p:sp>
        <p:nvSpPr>
          <p:cNvPr id="19" name="Freeform 19"/>
          <p:cNvSpPr/>
          <p:nvPr/>
        </p:nvSpPr>
        <p:spPr>
          <a:xfrm>
            <a:off x="6841167" y="2288745"/>
            <a:ext cx="6975922" cy="6029516"/>
          </a:xfrm>
          <a:custGeom>
            <a:avLst/>
            <a:gdLst/>
            <a:ahLst/>
            <a:cxnLst/>
            <a:rect l="l" t="t" r="r" b="b"/>
            <a:pathLst>
              <a:path w="6975922" h="6029516">
                <a:moveTo>
                  <a:pt x="0" y="0"/>
                </a:moveTo>
                <a:lnTo>
                  <a:pt x="6975922" y="0"/>
                </a:lnTo>
                <a:lnTo>
                  <a:pt x="6975922" y="6029517"/>
                </a:lnTo>
                <a:lnTo>
                  <a:pt x="0" y="6029517"/>
                </a:lnTo>
                <a:lnTo>
                  <a:pt x="0" y="0"/>
                </a:lnTo>
                <a:close/>
              </a:path>
            </a:pathLst>
          </a:custGeom>
          <a:blipFill>
            <a:blip r:embed="rId7"/>
            <a:stretch>
              <a:fillRect/>
            </a:stretch>
          </a:blipFill>
        </p:spPr>
      </p:sp>
      <p:sp>
        <p:nvSpPr>
          <p:cNvPr id="20" name="TextBox 20"/>
          <p:cNvSpPr txBox="1"/>
          <p:nvPr/>
        </p:nvSpPr>
        <p:spPr>
          <a:xfrm>
            <a:off x="468588" y="2118591"/>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LITERATURE REVIEW</a:t>
            </a:r>
          </a:p>
        </p:txBody>
      </p:sp>
      <p:sp>
        <p:nvSpPr>
          <p:cNvPr id="21" name="TextBox 21"/>
          <p:cNvSpPr txBox="1"/>
          <p:nvPr/>
        </p:nvSpPr>
        <p:spPr>
          <a:xfrm>
            <a:off x="468588" y="5925316"/>
            <a:ext cx="3890925"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 Discussion</a:t>
            </a:r>
          </a:p>
        </p:txBody>
      </p:sp>
      <p:sp>
        <p:nvSpPr>
          <p:cNvPr id="22" name="TextBox 22"/>
          <p:cNvSpPr txBox="1"/>
          <p:nvPr/>
        </p:nvSpPr>
        <p:spPr>
          <a:xfrm>
            <a:off x="468588" y="7582666"/>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CONCLUSION</a:t>
            </a:r>
          </a:p>
        </p:txBody>
      </p:sp>
      <p:sp>
        <p:nvSpPr>
          <p:cNvPr id="23" name="TextBox 23"/>
          <p:cNvSpPr txBox="1"/>
          <p:nvPr/>
        </p:nvSpPr>
        <p:spPr>
          <a:xfrm>
            <a:off x="514350" y="504825"/>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INTRODUCTION </a:t>
            </a:r>
          </a:p>
        </p:txBody>
      </p:sp>
      <p:sp>
        <p:nvSpPr>
          <p:cNvPr id="24" name="TextBox 24"/>
          <p:cNvSpPr txBox="1"/>
          <p:nvPr/>
        </p:nvSpPr>
        <p:spPr>
          <a:xfrm>
            <a:off x="7755541" y="276225"/>
            <a:ext cx="4687268" cy="523875"/>
          </a:xfrm>
          <a:prstGeom prst="rect">
            <a:avLst/>
          </a:prstGeom>
        </p:spPr>
        <p:txBody>
          <a:bodyPr lIns="0" tIns="0" rIns="0" bIns="0" rtlCol="0" anchor="t">
            <a:spAutoFit/>
          </a:bodyPr>
          <a:lstStyle/>
          <a:p>
            <a:pPr>
              <a:lnSpc>
                <a:spcPts val="4200"/>
              </a:lnSpc>
            </a:pPr>
            <a:r>
              <a:rPr lang="en-US" sz="3000">
                <a:solidFill>
                  <a:srgbClr val="060710"/>
                </a:solidFill>
                <a:latin typeface="Oswald"/>
              </a:rPr>
              <a:t>REVIEW BASED ON DATASET</a:t>
            </a:r>
          </a:p>
        </p:txBody>
      </p:sp>
      <p:sp>
        <p:nvSpPr>
          <p:cNvPr id="25" name="TextBox 25"/>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F2C33"/>
                </a:solidFill>
                <a:latin typeface="Canva Sans Medium"/>
              </a:rPr>
              <a:t>Presenting by ANIKA TABASSUM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996118" cy="10954000"/>
            <a:chOff x="0" y="0"/>
            <a:chExt cx="1052475" cy="2885004"/>
          </a:xfrm>
        </p:grpSpPr>
        <p:sp>
          <p:nvSpPr>
            <p:cNvPr id="3" name="Freeform 3"/>
            <p:cNvSpPr/>
            <p:nvPr/>
          </p:nvSpPr>
          <p:spPr>
            <a:xfrm>
              <a:off x="0" y="0"/>
              <a:ext cx="1052475" cy="2885004"/>
            </a:xfrm>
            <a:custGeom>
              <a:avLst/>
              <a:gdLst/>
              <a:ahLst/>
              <a:cxnLst/>
              <a:rect l="l" t="t" r="r" b="b"/>
              <a:pathLst>
                <a:path w="1052475" h="2885004">
                  <a:moveTo>
                    <a:pt x="0" y="0"/>
                  </a:moveTo>
                  <a:lnTo>
                    <a:pt x="1052475" y="0"/>
                  </a:lnTo>
                  <a:lnTo>
                    <a:pt x="1052475" y="2885004"/>
                  </a:lnTo>
                  <a:lnTo>
                    <a:pt x="0" y="2885004"/>
                  </a:lnTo>
                  <a:lnTo>
                    <a:pt x="0" y="0"/>
                  </a:lnTo>
                </a:path>
              </a:pathLst>
            </a:custGeom>
            <a:solidFill>
              <a:srgbClr val="E2AD6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76611" y="8801100"/>
            <a:ext cx="19974273" cy="1861295"/>
            <a:chOff x="0" y="0"/>
            <a:chExt cx="5260714" cy="490218"/>
          </a:xfrm>
        </p:grpSpPr>
        <p:sp>
          <p:nvSpPr>
            <p:cNvPr id="6" name="Freeform 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lnTo>
                    <a:pt x="0" y="0"/>
                  </a:lnTo>
                </a:path>
              </a:pathLst>
            </a:custGeom>
            <a:solidFill>
              <a:srgbClr val="D9D9D9"/>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flipV="1">
            <a:off x="0" y="1510628"/>
            <a:ext cx="3996118" cy="0"/>
          </a:xfrm>
          <a:prstGeom prst="line">
            <a:avLst/>
          </a:prstGeom>
          <a:ln w="38100" cap="flat">
            <a:solidFill>
              <a:srgbClr val="0F2C33"/>
            </a:solidFill>
            <a:prstDash val="solid"/>
            <a:headEnd type="none" w="sm" len="sm"/>
            <a:tailEnd type="none" w="sm" len="sm"/>
          </a:ln>
        </p:spPr>
      </p:sp>
      <p:grpSp>
        <p:nvGrpSpPr>
          <p:cNvPr id="9" name="Group 9"/>
          <p:cNvGrpSpPr/>
          <p:nvPr/>
        </p:nvGrpSpPr>
        <p:grpSpPr>
          <a:xfrm>
            <a:off x="-514350" y="3394941"/>
            <a:ext cx="4510468" cy="1903362"/>
            <a:chOff x="0" y="0"/>
            <a:chExt cx="1187942" cy="501297"/>
          </a:xfrm>
        </p:grpSpPr>
        <p:sp>
          <p:nvSpPr>
            <p:cNvPr id="10" name="Freeform 10"/>
            <p:cNvSpPr/>
            <p:nvPr/>
          </p:nvSpPr>
          <p:spPr>
            <a:xfrm>
              <a:off x="0" y="0"/>
              <a:ext cx="1187942" cy="501297"/>
            </a:xfrm>
            <a:custGeom>
              <a:avLst/>
              <a:gdLst/>
              <a:ahLst/>
              <a:cxnLst/>
              <a:rect l="l" t="t" r="r" b="b"/>
              <a:pathLst>
                <a:path w="1187942" h="501297">
                  <a:moveTo>
                    <a:pt x="0" y="0"/>
                  </a:moveTo>
                  <a:lnTo>
                    <a:pt x="1187942" y="0"/>
                  </a:lnTo>
                  <a:lnTo>
                    <a:pt x="1187942" y="501297"/>
                  </a:lnTo>
                  <a:lnTo>
                    <a:pt x="0" y="501297"/>
                  </a:lnTo>
                  <a:lnTo>
                    <a:pt x="0" y="0"/>
                  </a:lnTo>
                </a:path>
              </a:pathLst>
            </a:custGeom>
            <a:solidFill>
              <a:srgbClr val="0F2C33"/>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0" y="3394941"/>
            <a:ext cx="3996118" cy="0"/>
          </a:xfrm>
          <a:prstGeom prst="line">
            <a:avLst/>
          </a:prstGeom>
          <a:ln w="38100" cap="flat">
            <a:solidFill>
              <a:srgbClr val="0F2C33"/>
            </a:solidFill>
            <a:prstDash val="solid"/>
            <a:headEnd type="none" w="sm" len="sm"/>
            <a:tailEnd type="none" w="sm" len="sm"/>
          </a:ln>
        </p:spPr>
      </p:sp>
      <p:sp>
        <p:nvSpPr>
          <p:cNvPr id="13" name="AutoShape 13"/>
          <p:cNvSpPr/>
          <p:nvPr/>
        </p:nvSpPr>
        <p:spPr>
          <a:xfrm>
            <a:off x="0" y="5279253"/>
            <a:ext cx="3996118" cy="0"/>
          </a:xfrm>
          <a:prstGeom prst="line">
            <a:avLst/>
          </a:prstGeom>
          <a:ln w="38100" cap="flat">
            <a:solidFill>
              <a:srgbClr val="0F2C33"/>
            </a:solidFill>
            <a:prstDash val="solid"/>
            <a:headEnd type="none" w="sm" len="sm"/>
            <a:tailEnd type="none" w="sm" len="sm"/>
          </a:ln>
        </p:spPr>
      </p:sp>
      <p:sp>
        <p:nvSpPr>
          <p:cNvPr id="14" name="AutoShape 14"/>
          <p:cNvSpPr/>
          <p:nvPr/>
        </p:nvSpPr>
        <p:spPr>
          <a:xfrm>
            <a:off x="0" y="7163566"/>
            <a:ext cx="3996118" cy="0"/>
          </a:xfrm>
          <a:prstGeom prst="line">
            <a:avLst/>
          </a:prstGeom>
          <a:ln w="38100" cap="flat">
            <a:solidFill>
              <a:srgbClr val="0F2C33"/>
            </a:solidFill>
            <a:prstDash val="solid"/>
            <a:headEnd type="none" w="sm" len="sm"/>
            <a:tailEnd type="none" w="sm" len="sm"/>
          </a:ln>
        </p:spPr>
      </p:sp>
      <p:sp>
        <p:nvSpPr>
          <p:cNvPr id="15" name="Freeform 15"/>
          <p:cNvSpPr/>
          <p:nvPr/>
        </p:nvSpPr>
        <p:spPr>
          <a:xfrm>
            <a:off x="15682823" y="2694670"/>
            <a:ext cx="3714840" cy="3742054"/>
          </a:xfrm>
          <a:custGeom>
            <a:avLst/>
            <a:gdLst/>
            <a:ahLst/>
            <a:cxnLst/>
            <a:rect l="l" t="t" r="r" b="b"/>
            <a:pathLst>
              <a:path w="3714840" h="3742054">
                <a:moveTo>
                  <a:pt x="0" y="0"/>
                </a:moveTo>
                <a:lnTo>
                  <a:pt x="3714839" y="0"/>
                </a:lnTo>
                <a:lnTo>
                  <a:pt x="3714839" y="3742054"/>
                </a:lnTo>
                <a:lnTo>
                  <a:pt x="0" y="37420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6"/>
          <p:cNvSpPr txBox="1"/>
          <p:nvPr/>
        </p:nvSpPr>
        <p:spPr>
          <a:xfrm>
            <a:off x="468588" y="4004541"/>
            <a:ext cx="5147882" cy="523875"/>
          </a:xfrm>
          <a:prstGeom prst="rect">
            <a:avLst/>
          </a:prstGeom>
        </p:spPr>
        <p:txBody>
          <a:bodyPr lIns="0" tIns="0" rIns="0" bIns="0" rtlCol="0" anchor="t">
            <a:spAutoFit/>
          </a:bodyPr>
          <a:lstStyle/>
          <a:p>
            <a:pPr>
              <a:lnSpc>
                <a:spcPts val="4200"/>
              </a:lnSpc>
            </a:pPr>
            <a:r>
              <a:rPr lang="en-US" sz="3000">
                <a:solidFill>
                  <a:srgbClr val="FFFFFF"/>
                </a:solidFill>
                <a:latin typeface="Oswald"/>
              </a:rPr>
              <a:t>METHODOLOGY </a:t>
            </a:r>
          </a:p>
        </p:txBody>
      </p:sp>
      <p:sp>
        <p:nvSpPr>
          <p:cNvPr id="17" name="Freeform 17"/>
          <p:cNvSpPr/>
          <p:nvPr/>
        </p:nvSpPr>
        <p:spPr>
          <a:xfrm>
            <a:off x="3140914" y="4411796"/>
            <a:ext cx="855204" cy="886507"/>
          </a:xfrm>
          <a:custGeom>
            <a:avLst/>
            <a:gdLst/>
            <a:ahLst/>
            <a:cxnLst/>
            <a:rect l="l" t="t" r="r" b="b"/>
            <a:pathLst>
              <a:path w="855204" h="886507">
                <a:moveTo>
                  <a:pt x="0" y="0"/>
                </a:moveTo>
                <a:lnTo>
                  <a:pt x="855204" y="0"/>
                </a:lnTo>
                <a:lnTo>
                  <a:pt x="855204" y="886507"/>
                </a:lnTo>
                <a:lnTo>
                  <a:pt x="0" y="8865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a:off x="7201442" y="1261066"/>
            <a:ext cx="5795465" cy="7187968"/>
          </a:xfrm>
          <a:custGeom>
            <a:avLst/>
            <a:gdLst/>
            <a:ahLst/>
            <a:cxnLst/>
            <a:rect l="l" t="t" r="r" b="b"/>
            <a:pathLst>
              <a:path w="5795465" h="7187968">
                <a:moveTo>
                  <a:pt x="0" y="0"/>
                </a:moveTo>
                <a:lnTo>
                  <a:pt x="5795465" y="0"/>
                </a:lnTo>
                <a:lnTo>
                  <a:pt x="5795465" y="7187968"/>
                </a:lnTo>
                <a:lnTo>
                  <a:pt x="0" y="7187968"/>
                </a:lnTo>
                <a:lnTo>
                  <a:pt x="0" y="0"/>
                </a:lnTo>
                <a:close/>
              </a:path>
            </a:pathLst>
          </a:custGeom>
          <a:blipFill>
            <a:blip r:embed="rId6"/>
            <a:stretch>
              <a:fillRect/>
            </a:stretch>
          </a:blipFill>
        </p:spPr>
      </p:sp>
      <p:sp>
        <p:nvSpPr>
          <p:cNvPr id="19" name="TextBox 19"/>
          <p:cNvSpPr txBox="1"/>
          <p:nvPr/>
        </p:nvSpPr>
        <p:spPr>
          <a:xfrm>
            <a:off x="468588" y="2118591"/>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LITERATURE REVIEW</a:t>
            </a:r>
          </a:p>
        </p:txBody>
      </p:sp>
      <p:sp>
        <p:nvSpPr>
          <p:cNvPr id="20" name="TextBox 20"/>
          <p:cNvSpPr txBox="1"/>
          <p:nvPr/>
        </p:nvSpPr>
        <p:spPr>
          <a:xfrm>
            <a:off x="468588" y="5925316"/>
            <a:ext cx="3890925"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 Discussion</a:t>
            </a:r>
          </a:p>
        </p:txBody>
      </p:sp>
      <p:sp>
        <p:nvSpPr>
          <p:cNvPr id="21" name="TextBox 21"/>
          <p:cNvSpPr txBox="1"/>
          <p:nvPr/>
        </p:nvSpPr>
        <p:spPr>
          <a:xfrm>
            <a:off x="468588" y="7582666"/>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CONCLUSION</a:t>
            </a:r>
          </a:p>
        </p:txBody>
      </p:sp>
      <p:sp>
        <p:nvSpPr>
          <p:cNvPr id="22" name="TextBox 22"/>
          <p:cNvSpPr txBox="1"/>
          <p:nvPr/>
        </p:nvSpPr>
        <p:spPr>
          <a:xfrm>
            <a:off x="514350" y="504825"/>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INTRODUCTION </a:t>
            </a:r>
          </a:p>
        </p:txBody>
      </p:sp>
      <p:sp>
        <p:nvSpPr>
          <p:cNvPr id="23" name="TextBox 23"/>
          <p:cNvSpPr txBox="1"/>
          <p:nvPr/>
        </p:nvSpPr>
        <p:spPr>
          <a:xfrm>
            <a:off x="7755541" y="276225"/>
            <a:ext cx="4687268" cy="523875"/>
          </a:xfrm>
          <a:prstGeom prst="rect">
            <a:avLst/>
          </a:prstGeom>
        </p:spPr>
        <p:txBody>
          <a:bodyPr lIns="0" tIns="0" rIns="0" bIns="0" rtlCol="0" anchor="t">
            <a:spAutoFit/>
          </a:bodyPr>
          <a:lstStyle/>
          <a:p>
            <a:pPr>
              <a:lnSpc>
                <a:spcPts val="4200"/>
              </a:lnSpc>
            </a:pPr>
            <a:r>
              <a:rPr lang="en-US" sz="3000">
                <a:solidFill>
                  <a:srgbClr val="060710"/>
                </a:solidFill>
                <a:latin typeface="Oswald"/>
              </a:rPr>
              <a:t>REVIEW BASED ON RESULT</a:t>
            </a:r>
          </a:p>
        </p:txBody>
      </p:sp>
      <p:sp>
        <p:nvSpPr>
          <p:cNvPr id="24" name="TextBox 24"/>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F2C33"/>
                </a:solidFill>
                <a:latin typeface="Canva Sans Medium"/>
              </a:rPr>
              <a:t>Presenting by ANIKA TABASSUM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996118" cy="10954000"/>
            <a:chOff x="0" y="0"/>
            <a:chExt cx="1052475" cy="2885004"/>
          </a:xfrm>
        </p:grpSpPr>
        <p:sp>
          <p:nvSpPr>
            <p:cNvPr id="3" name="Freeform 3"/>
            <p:cNvSpPr/>
            <p:nvPr/>
          </p:nvSpPr>
          <p:spPr>
            <a:xfrm>
              <a:off x="0" y="0"/>
              <a:ext cx="1052475" cy="2885004"/>
            </a:xfrm>
            <a:custGeom>
              <a:avLst/>
              <a:gdLst/>
              <a:ahLst/>
              <a:cxnLst/>
              <a:rect l="l" t="t" r="r" b="b"/>
              <a:pathLst>
                <a:path w="1052475" h="2885004">
                  <a:moveTo>
                    <a:pt x="0" y="0"/>
                  </a:moveTo>
                  <a:lnTo>
                    <a:pt x="1052475" y="0"/>
                  </a:lnTo>
                  <a:lnTo>
                    <a:pt x="1052475" y="2885004"/>
                  </a:lnTo>
                  <a:lnTo>
                    <a:pt x="0" y="2885004"/>
                  </a:lnTo>
                  <a:lnTo>
                    <a:pt x="0" y="0"/>
                  </a:lnTo>
                </a:path>
              </a:pathLst>
            </a:custGeom>
            <a:solidFill>
              <a:srgbClr val="E2AD6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76611" y="8801100"/>
            <a:ext cx="19974273" cy="1861295"/>
            <a:chOff x="0" y="0"/>
            <a:chExt cx="5260714" cy="490218"/>
          </a:xfrm>
        </p:grpSpPr>
        <p:sp>
          <p:nvSpPr>
            <p:cNvPr id="6" name="Freeform 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lnTo>
                    <a:pt x="0" y="0"/>
                  </a:lnTo>
                </a:path>
              </a:pathLst>
            </a:custGeom>
            <a:solidFill>
              <a:srgbClr val="D9D9D9"/>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flipV="1">
            <a:off x="0" y="1510628"/>
            <a:ext cx="3996118" cy="0"/>
          </a:xfrm>
          <a:prstGeom prst="line">
            <a:avLst/>
          </a:prstGeom>
          <a:ln w="38100" cap="flat">
            <a:solidFill>
              <a:srgbClr val="0F2C33"/>
            </a:solidFill>
            <a:prstDash val="solid"/>
            <a:headEnd type="none" w="sm" len="sm"/>
            <a:tailEnd type="none" w="sm" len="sm"/>
          </a:ln>
        </p:spPr>
      </p:sp>
      <p:grpSp>
        <p:nvGrpSpPr>
          <p:cNvPr id="9" name="Group 9"/>
          <p:cNvGrpSpPr/>
          <p:nvPr/>
        </p:nvGrpSpPr>
        <p:grpSpPr>
          <a:xfrm>
            <a:off x="-514350" y="3394941"/>
            <a:ext cx="4510468" cy="1903362"/>
            <a:chOff x="0" y="0"/>
            <a:chExt cx="1187942" cy="501297"/>
          </a:xfrm>
        </p:grpSpPr>
        <p:sp>
          <p:nvSpPr>
            <p:cNvPr id="10" name="Freeform 10"/>
            <p:cNvSpPr/>
            <p:nvPr/>
          </p:nvSpPr>
          <p:spPr>
            <a:xfrm>
              <a:off x="0" y="0"/>
              <a:ext cx="1187942" cy="501297"/>
            </a:xfrm>
            <a:custGeom>
              <a:avLst/>
              <a:gdLst/>
              <a:ahLst/>
              <a:cxnLst/>
              <a:rect l="l" t="t" r="r" b="b"/>
              <a:pathLst>
                <a:path w="1187942" h="501297">
                  <a:moveTo>
                    <a:pt x="0" y="0"/>
                  </a:moveTo>
                  <a:lnTo>
                    <a:pt x="1187942" y="0"/>
                  </a:lnTo>
                  <a:lnTo>
                    <a:pt x="1187942" y="501297"/>
                  </a:lnTo>
                  <a:lnTo>
                    <a:pt x="0" y="501297"/>
                  </a:lnTo>
                  <a:lnTo>
                    <a:pt x="0" y="0"/>
                  </a:lnTo>
                </a:path>
              </a:pathLst>
            </a:custGeom>
            <a:solidFill>
              <a:srgbClr val="0F2C33"/>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0" y="3394941"/>
            <a:ext cx="3996118" cy="0"/>
          </a:xfrm>
          <a:prstGeom prst="line">
            <a:avLst/>
          </a:prstGeom>
          <a:ln w="38100" cap="flat">
            <a:solidFill>
              <a:srgbClr val="0F2C33"/>
            </a:solidFill>
            <a:prstDash val="solid"/>
            <a:headEnd type="none" w="sm" len="sm"/>
            <a:tailEnd type="none" w="sm" len="sm"/>
          </a:ln>
        </p:spPr>
      </p:sp>
      <p:sp>
        <p:nvSpPr>
          <p:cNvPr id="13" name="AutoShape 13"/>
          <p:cNvSpPr/>
          <p:nvPr/>
        </p:nvSpPr>
        <p:spPr>
          <a:xfrm>
            <a:off x="0" y="5279253"/>
            <a:ext cx="3996118" cy="0"/>
          </a:xfrm>
          <a:prstGeom prst="line">
            <a:avLst/>
          </a:prstGeom>
          <a:ln w="38100" cap="flat">
            <a:solidFill>
              <a:srgbClr val="0F2C33"/>
            </a:solidFill>
            <a:prstDash val="solid"/>
            <a:headEnd type="none" w="sm" len="sm"/>
            <a:tailEnd type="none" w="sm" len="sm"/>
          </a:ln>
        </p:spPr>
      </p:sp>
      <p:sp>
        <p:nvSpPr>
          <p:cNvPr id="14" name="AutoShape 14"/>
          <p:cNvSpPr/>
          <p:nvPr/>
        </p:nvSpPr>
        <p:spPr>
          <a:xfrm>
            <a:off x="0" y="7163566"/>
            <a:ext cx="3996118" cy="0"/>
          </a:xfrm>
          <a:prstGeom prst="line">
            <a:avLst/>
          </a:prstGeom>
          <a:ln w="38100" cap="flat">
            <a:solidFill>
              <a:srgbClr val="0F2C33"/>
            </a:solidFill>
            <a:prstDash val="solid"/>
            <a:headEnd type="none" w="sm" len="sm"/>
            <a:tailEnd type="none" w="sm" len="sm"/>
          </a:ln>
        </p:spPr>
      </p:sp>
      <p:sp>
        <p:nvSpPr>
          <p:cNvPr id="15" name="Freeform 15"/>
          <p:cNvSpPr/>
          <p:nvPr/>
        </p:nvSpPr>
        <p:spPr>
          <a:xfrm>
            <a:off x="15682823" y="2694670"/>
            <a:ext cx="3714840" cy="3742054"/>
          </a:xfrm>
          <a:custGeom>
            <a:avLst/>
            <a:gdLst/>
            <a:ahLst/>
            <a:cxnLst/>
            <a:rect l="l" t="t" r="r" b="b"/>
            <a:pathLst>
              <a:path w="3714840" h="3742054">
                <a:moveTo>
                  <a:pt x="0" y="0"/>
                </a:moveTo>
                <a:lnTo>
                  <a:pt x="3714839" y="0"/>
                </a:lnTo>
                <a:lnTo>
                  <a:pt x="3714839" y="3742054"/>
                </a:lnTo>
                <a:lnTo>
                  <a:pt x="0" y="37420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6"/>
          <p:cNvSpPr txBox="1"/>
          <p:nvPr/>
        </p:nvSpPr>
        <p:spPr>
          <a:xfrm>
            <a:off x="468588" y="4004541"/>
            <a:ext cx="5147882" cy="523875"/>
          </a:xfrm>
          <a:prstGeom prst="rect">
            <a:avLst/>
          </a:prstGeom>
        </p:spPr>
        <p:txBody>
          <a:bodyPr lIns="0" tIns="0" rIns="0" bIns="0" rtlCol="0" anchor="t">
            <a:spAutoFit/>
          </a:bodyPr>
          <a:lstStyle/>
          <a:p>
            <a:pPr>
              <a:lnSpc>
                <a:spcPts val="4200"/>
              </a:lnSpc>
            </a:pPr>
            <a:r>
              <a:rPr lang="en-US" sz="3000">
                <a:solidFill>
                  <a:srgbClr val="FFFFFF"/>
                </a:solidFill>
                <a:latin typeface="Oswald"/>
              </a:rPr>
              <a:t>METHODOLOGY </a:t>
            </a:r>
          </a:p>
        </p:txBody>
      </p:sp>
      <p:sp>
        <p:nvSpPr>
          <p:cNvPr id="17" name="Freeform 17"/>
          <p:cNvSpPr/>
          <p:nvPr/>
        </p:nvSpPr>
        <p:spPr>
          <a:xfrm>
            <a:off x="3140914" y="4411796"/>
            <a:ext cx="855204" cy="886507"/>
          </a:xfrm>
          <a:custGeom>
            <a:avLst/>
            <a:gdLst/>
            <a:ahLst/>
            <a:cxnLst/>
            <a:rect l="l" t="t" r="r" b="b"/>
            <a:pathLst>
              <a:path w="855204" h="886507">
                <a:moveTo>
                  <a:pt x="0" y="0"/>
                </a:moveTo>
                <a:lnTo>
                  <a:pt x="855204" y="0"/>
                </a:lnTo>
                <a:lnTo>
                  <a:pt x="855204" y="886507"/>
                </a:lnTo>
                <a:lnTo>
                  <a:pt x="0" y="8865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8" name="Group 18"/>
          <p:cNvGrpSpPr/>
          <p:nvPr/>
        </p:nvGrpSpPr>
        <p:grpSpPr>
          <a:xfrm>
            <a:off x="7219599" y="1535968"/>
            <a:ext cx="6860095" cy="6638163"/>
            <a:chOff x="0" y="0"/>
            <a:chExt cx="9146793" cy="8850884"/>
          </a:xfrm>
        </p:grpSpPr>
        <p:sp>
          <p:nvSpPr>
            <p:cNvPr id="19" name="Freeform 19"/>
            <p:cNvSpPr/>
            <p:nvPr/>
          </p:nvSpPr>
          <p:spPr>
            <a:xfrm>
              <a:off x="0" y="0"/>
              <a:ext cx="9146793" cy="1260651"/>
            </a:xfrm>
            <a:custGeom>
              <a:avLst/>
              <a:gdLst/>
              <a:ahLst/>
              <a:cxnLst/>
              <a:rect l="l" t="t" r="r" b="b"/>
              <a:pathLst>
                <a:path w="9146793" h="1260651">
                  <a:moveTo>
                    <a:pt x="0" y="0"/>
                  </a:moveTo>
                  <a:lnTo>
                    <a:pt x="9146793" y="0"/>
                  </a:lnTo>
                  <a:lnTo>
                    <a:pt x="9146793" y="1260651"/>
                  </a:lnTo>
                  <a:lnTo>
                    <a:pt x="0" y="1260651"/>
                  </a:lnTo>
                  <a:lnTo>
                    <a:pt x="0" y="0"/>
                  </a:lnTo>
                  <a:close/>
                </a:path>
              </a:pathLst>
            </a:custGeom>
            <a:blipFill>
              <a:blip r:embed="rId6"/>
              <a:stretch>
                <a:fillRect r="-256"/>
              </a:stretch>
            </a:blipFill>
          </p:spPr>
        </p:sp>
        <p:sp>
          <p:nvSpPr>
            <p:cNvPr id="20" name="Freeform 20"/>
            <p:cNvSpPr/>
            <p:nvPr/>
          </p:nvSpPr>
          <p:spPr>
            <a:xfrm>
              <a:off x="199785" y="1128280"/>
              <a:ext cx="8747224" cy="7722603"/>
            </a:xfrm>
            <a:custGeom>
              <a:avLst/>
              <a:gdLst/>
              <a:ahLst/>
              <a:cxnLst/>
              <a:rect l="l" t="t" r="r" b="b"/>
              <a:pathLst>
                <a:path w="8747224" h="7722603">
                  <a:moveTo>
                    <a:pt x="0" y="0"/>
                  </a:moveTo>
                  <a:lnTo>
                    <a:pt x="8747223" y="0"/>
                  </a:lnTo>
                  <a:lnTo>
                    <a:pt x="8747223" y="7722604"/>
                  </a:lnTo>
                  <a:lnTo>
                    <a:pt x="0" y="7722604"/>
                  </a:lnTo>
                  <a:lnTo>
                    <a:pt x="0" y="0"/>
                  </a:lnTo>
                  <a:close/>
                </a:path>
              </a:pathLst>
            </a:custGeom>
            <a:blipFill>
              <a:blip r:embed="rId7"/>
              <a:stretch>
                <a:fillRect/>
              </a:stretch>
            </a:blipFill>
          </p:spPr>
        </p:sp>
      </p:grpSp>
      <p:sp>
        <p:nvSpPr>
          <p:cNvPr id="21" name="TextBox 21"/>
          <p:cNvSpPr txBox="1"/>
          <p:nvPr/>
        </p:nvSpPr>
        <p:spPr>
          <a:xfrm>
            <a:off x="468588" y="2118591"/>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LITERATURE REVIEW</a:t>
            </a:r>
          </a:p>
        </p:txBody>
      </p:sp>
      <p:sp>
        <p:nvSpPr>
          <p:cNvPr id="22" name="TextBox 22"/>
          <p:cNvSpPr txBox="1"/>
          <p:nvPr/>
        </p:nvSpPr>
        <p:spPr>
          <a:xfrm>
            <a:off x="514350" y="5925316"/>
            <a:ext cx="3890925"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 Discussion</a:t>
            </a:r>
          </a:p>
        </p:txBody>
      </p:sp>
      <p:sp>
        <p:nvSpPr>
          <p:cNvPr id="23" name="TextBox 23"/>
          <p:cNvSpPr txBox="1"/>
          <p:nvPr/>
        </p:nvSpPr>
        <p:spPr>
          <a:xfrm>
            <a:off x="468588" y="7582666"/>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CONCLUSION</a:t>
            </a:r>
          </a:p>
        </p:txBody>
      </p:sp>
      <p:sp>
        <p:nvSpPr>
          <p:cNvPr id="24" name="TextBox 24"/>
          <p:cNvSpPr txBox="1"/>
          <p:nvPr/>
        </p:nvSpPr>
        <p:spPr>
          <a:xfrm>
            <a:off x="514350" y="504825"/>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INTRODUCTION </a:t>
            </a:r>
          </a:p>
        </p:txBody>
      </p:sp>
      <p:sp>
        <p:nvSpPr>
          <p:cNvPr id="25" name="TextBox 25"/>
          <p:cNvSpPr txBox="1"/>
          <p:nvPr/>
        </p:nvSpPr>
        <p:spPr>
          <a:xfrm>
            <a:off x="8306013" y="504825"/>
            <a:ext cx="4687268" cy="523875"/>
          </a:xfrm>
          <a:prstGeom prst="rect">
            <a:avLst/>
          </a:prstGeom>
        </p:spPr>
        <p:txBody>
          <a:bodyPr lIns="0" tIns="0" rIns="0" bIns="0" rtlCol="0" anchor="t">
            <a:spAutoFit/>
          </a:bodyPr>
          <a:lstStyle/>
          <a:p>
            <a:pPr>
              <a:lnSpc>
                <a:spcPts val="4200"/>
              </a:lnSpc>
            </a:pPr>
            <a:r>
              <a:rPr lang="en-US" sz="3000">
                <a:solidFill>
                  <a:srgbClr val="060710"/>
                </a:solidFill>
                <a:latin typeface="Oswald"/>
              </a:rPr>
              <a:t>REVIEW BASED ON RESULT</a:t>
            </a:r>
          </a:p>
        </p:txBody>
      </p:sp>
      <p:sp>
        <p:nvSpPr>
          <p:cNvPr id="26" name="TextBox 26"/>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F2C33"/>
                </a:solidFill>
                <a:latin typeface="Canva Sans Medium"/>
              </a:rPr>
              <a:t>Presenting by ANIKA TABASSUM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996118" cy="10954000"/>
            <a:chOff x="0" y="0"/>
            <a:chExt cx="1052475" cy="2885004"/>
          </a:xfrm>
        </p:grpSpPr>
        <p:sp>
          <p:nvSpPr>
            <p:cNvPr id="3" name="Freeform 3"/>
            <p:cNvSpPr/>
            <p:nvPr/>
          </p:nvSpPr>
          <p:spPr>
            <a:xfrm>
              <a:off x="0" y="0"/>
              <a:ext cx="1052475" cy="2885004"/>
            </a:xfrm>
            <a:custGeom>
              <a:avLst/>
              <a:gdLst/>
              <a:ahLst/>
              <a:cxnLst/>
              <a:rect l="l" t="t" r="r" b="b"/>
              <a:pathLst>
                <a:path w="1052475" h="2885004">
                  <a:moveTo>
                    <a:pt x="0" y="0"/>
                  </a:moveTo>
                  <a:lnTo>
                    <a:pt x="1052475" y="0"/>
                  </a:lnTo>
                  <a:lnTo>
                    <a:pt x="1052475" y="2885004"/>
                  </a:lnTo>
                  <a:lnTo>
                    <a:pt x="0" y="2885004"/>
                  </a:lnTo>
                  <a:lnTo>
                    <a:pt x="0" y="0"/>
                  </a:lnTo>
                </a:path>
              </a:pathLst>
            </a:custGeom>
            <a:solidFill>
              <a:srgbClr val="E2AD6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76611" y="8801100"/>
            <a:ext cx="19974273" cy="1861295"/>
            <a:chOff x="0" y="0"/>
            <a:chExt cx="5260714" cy="490218"/>
          </a:xfrm>
        </p:grpSpPr>
        <p:sp>
          <p:nvSpPr>
            <p:cNvPr id="6" name="Freeform 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lnTo>
                    <a:pt x="0" y="0"/>
                  </a:lnTo>
                </a:path>
              </a:pathLst>
            </a:custGeom>
            <a:solidFill>
              <a:srgbClr val="D9D9D9"/>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flipV="1">
            <a:off x="0" y="1510628"/>
            <a:ext cx="3996118" cy="0"/>
          </a:xfrm>
          <a:prstGeom prst="line">
            <a:avLst/>
          </a:prstGeom>
          <a:ln w="38100" cap="flat">
            <a:solidFill>
              <a:srgbClr val="0F2C33"/>
            </a:solidFill>
            <a:prstDash val="solid"/>
            <a:headEnd type="none" w="sm" len="sm"/>
            <a:tailEnd type="none" w="sm" len="sm"/>
          </a:ln>
        </p:spPr>
      </p:sp>
      <p:grpSp>
        <p:nvGrpSpPr>
          <p:cNvPr id="9" name="Group 9"/>
          <p:cNvGrpSpPr/>
          <p:nvPr/>
        </p:nvGrpSpPr>
        <p:grpSpPr>
          <a:xfrm>
            <a:off x="-514350" y="3394941"/>
            <a:ext cx="4510468" cy="1903362"/>
            <a:chOff x="0" y="0"/>
            <a:chExt cx="1187942" cy="501297"/>
          </a:xfrm>
        </p:grpSpPr>
        <p:sp>
          <p:nvSpPr>
            <p:cNvPr id="10" name="Freeform 10"/>
            <p:cNvSpPr/>
            <p:nvPr/>
          </p:nvSpPr>
          <p:spPr>
            <a:xfrm>
              <a:off x="0" y="0"/>
              <a:ext cx="1187942" cy="501297"/>
            </a:xfrm>
            <a:custGeom>
              <a:avLst/>
              <a:gdLst/>
              <a:ahLst/>
              <a:cxnLst/>
              <a:rect l="l" t="t" r="r" b="b"/>
              <a:pathLst>
                <a:path w="1187942" h="501297">
                  <a:moveTo>
                    <a:pt x="0" y="0"/>
                  </a:moveTo>
                  <a:lnTo>
                    <a:pt x="1187942" y="0"/>
                  </a:lnTo>
                  <a:lnTo>
                    <a:pt x="1187942" y="501297"/>
                  </a:lnTo>
                  <a:lnTo>
                    <a:pt x="0" y="501297"/>
                  </a:lnTo>
                  <a:lnTo>
                    <a:pt x="0" y="0"/>
                  </a:lnTo>
                </a:path>
              </a:pathLst>
            </a:custGeom>
            <a:solidFill>
              <a:srgbClr val="0F2C33"/>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0" y="3394941"/>
            <a:ext cx="3996118" cy="0"/>
          </a:xfrm>
          <a:prstGeom prst="line">
            <a:avLst/>
          </a:prstGeom>
          <a:ln w="38100" cap="flat">
            <a:solidFill>
              <a:srgbClr val="0F2C33"/>
            </a:solidFill>
            <a:prstDash val="solid"/>
            <a:headEnd type="none" w="sm" len="sm"/>
            <a:tailEnd type="none" w="sm" len="sm"/>
          </a:ln>
        </p:spPr>
      </p:sp>
      <p:sp>
        <p:nvSpPr>
          <p:cNvPr id="13" name="AutoShape 13"/>
          <p:cNvSpPr/>
          <p:nvPr/>
        </p:nvSpPr>
        <p:spPr>
          <a:xfrm>
            <a:off x="0" y="5279253"/>
            <a:ext cx="3996118" cy="0"/>
          </a:xfrm>
          <a:prstGeom prst="line">
            <a:avLst/>
          </a:prstGeom>
          <a:ln w="38100" cap="flat">
            <a:solidFill>
              <a:srgbClr val="0F2C33"/>
            </a:solidFill>
            <a:prstDash val="solid"/>
            <a:headEnd type="none" w="sm" len="sm"/>
            <a:tailEnd type="none" w="sm" len="sm"/>
          </a:ln>
        </p:spPr>
      </p:sp>
      <p:sp>
        <p:nvSpPr>
          <p:cNvPr id="14" name="AutoShape 14"/>
          <p:cNvSpPr/>
          <p:nvPr/>
        </p:nvSpPr>
        <p:spPr>
          <a:xfrm>
            <a:off x="0" y="7163566"/>
            <a:ext cx="3996118" cy="0"/>
          </a:xfrm>
          <a:prstGeom prst="line">
            <a:avLst/>
          </a:prstGeom>
          <a:ln w="38100" cap="flat">
            <a:solidFill>
              <a:srgbClr val="0F2C33"/>
            </a:solidFill>
            <a:prstDash val="solid"/>
            <a:headEnd type="none" w="sm" len="sm"/>
            <a:tailEnd type="none" w="sm" len="sm"/>
          </a:ln>
        </p:spPr>
      </p:sp>
      <p:sp>
        <p:nvSpPr>
          <p:cNvPr id="15" name="Freeform 15"/>
          <p:cNvSpPr/>
          <p:nvPr/>
        </p:nvSpPr>
        <p:spPr>
          <a:xfrm>
            <a:off x="15682823" y="2694670"/>
            <a:ext cx="3714840" cy="3742054"/>
          </a:xfrm>
          <a:custGeom>
            <a:avLst/>
            <a:gdLst/>
            <a:ahLst/>
            <a:cxnLst/>
            <a:rect l="l" t="t" r="r" b="b"/>
            <a:pathLst>
              <a:path w="3714840" h="3742054">
                <a:moveTo>
                  <a:pt x="0" y="0"/>
                </a:moveTo>
                <a:lnTo>
                  <a:pt x="3714839" y="0"/>
                </a:lnTo>
                <a:lnTo>
                  <a:pt x="3714839" y="3742054"/>
                </a:lnTo>
                <a:lnTo>
                  <a:pt x="0" y="37420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6"/>
          <p:cNvSpPr txBox="1"/>
          <p:nvPr/>
        </p:nvSpPr>
        <p:spPr>
          <a:xfrm>
            <a:off x="468588" y="4004541"/>
            <a:ext cx="5147882" cy="523875"/>
          </a:xfrm>
          <a:prstGeom prst="rect">
            <a:avLst/>
          </a:prstGeom>
        </p:spPr>
        <p:txBody>
          <a:bodyPr lIns="0" tIns="0" rIns="0" bIns="0" rtlCol="0" anchor="t">
            <a:spAutoFit/>
          </a:bodyPr>
          <a:lstStyle/>
          <a:p>
            <a:pPr>
              <a:lnSpc>
                <a:spcPts val="4200"/>
              </a:lnSpc>
            </a:pPr>
            <a:r>
              <a:rPr lang="en-US" sz="3000">
                <a:solidFill>
                  <a:srgbClr val="FFFFFF"/>
                </a:solidFill>
                <a:latin typeface="Oswald"/>
              </a:rPr>
              <a:t>METHODOLOGY </a:t>
            </a:r>
          </a:p>
        </p:txBody>
      </p:sp>
      <p:sp>
        <p:nvSpPr>
          <p:cNvPr id="17" name="Freeform 17"/>
          <p:cNvSpPr/>
          <p:nvPr/>
        </p:nvSpPr>
        <p:spPr>
          <a:xfrm>
            <a:off x="3140914" y="4411796"/>
            <a:ext cx="855204" cy="886507"/>
          </a:xfrm>
          <a:custGeom>
            <a:avLst/>
            <a:gdLst/>
            <a:ahLst/>
            <a:cxnLst/>
            <a:rect l="l" t="t" r="r" b="b"/>
            <a:pathLst>
              <a:path w="855204" h="886507">
                <a:moveTo>
                  <a:pt x="0" y="0"/>
                </a:moveTo>
                <a:lnTo>
                  <a:pt x="855204" y="0"/>
                </a:lnTo>
                <a:lnTo>
                  <a:pt x="855204" y="886507"/>
                </a:lnTo>
                <a:lnTo>
                  <a:pt x="0" y="8865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8" name="Group 18"/>
          <p:cNvGrpSpPr/>
          <p:nvPr/>
        </p:nvGrpSpPr>
        <p:grpSpPr>
          <a:xfrm>
            <a:off x="6994394" y="1491578"/>
            <a:ext cx="6860095" cy="6866763"/>
            <a:chOff x="0" y="0"/>
            <a:chExt cx="9146793" cy="9155684"/>
          </a:xfrm>
        </p:grpSpPr>
        <p:sp>
          <p:nvSpPr>
            <p:cNvPr id="19" name="Freeform 19"/>
            <p:cNvSpPr/>
            <p:nvPr/>
          </p:nvSpPr>
          <p:spPr>
            <a:xfrm>
              <a:off x="0" y="0"/>
              <a:ext cx="9146793" cy="1260651"/>
            </a:xfrm>
            <a:custGeom>
              <a:avLst/>
              <a:gdLst/>
              <a:ahLst/>
              <a:cxnLst/>
              <a:rect l="l" t="t" r="r" b="b"/>
              <a:pathLst>
                <a:path w="9146793" h="1260651">
                  <a:moveTo>
                    <a:pt x="0" y="0"/>
                  </a:moveTo>
                  <a:lnTo>
                    <a:pt x="9146793" y="0"/>
                  </a:lnTo>
                  <a:lnTo>
                    <a:pt x="9146793" y="1260651"/>
                  </a:lnTo>
                  <a:lnTo>
                    <a:pt x="0" y="1260651"/>
                  </a:lnTo>
                  <a:lnTo>
                    <a:pt x="0" y="0"/>
                  </a:lnTo>
                  <a:close/>
                </a:path>
              </a:pathLst>
            </a:custGeom>
            <a:blipFill>
              <a:blip r:embed="rId6"/>
              <a:stretch>
                <a:fillRect r="-256"/>
              </a:stretch>
            </a:blipFill>
          </p:spPr>
        </p:sp>
        <p:sp>
          <p:nvSpPr>
            <p:cNvPr id="20" name="Freeform 20"/>
            <p:cNvSpPr/>
            <p:nvPr/>
          </p:nvSpPr>
          <p:spPr>
            <a:xfrm>
              <a:off x="155876" y="1260651"/>
              <a:ext cx="8835041" cy="7895033"/>
            </a:xfrm>
            <a:custGeom>
              <a:avLst/>
              <a:gdLst/>
              <a:ahLst/>
              <a:cxnLst/>
              <a:rect l="l" t="t" r="r" b="b"/>
              <a:pathLst>
                <a:path w="8835041" h="7895033">
                  <a:moveTo>
                    <a:pt x="0" y="0"/>
                  </a:moveTo>
                  <a:lnTo>
                    <a:pt x="8835041" y="0"/>
                  </a:lnTo>
                  <a:lnTo>
                    <a:pt x="8835041" y="7895033"/>
                  </a:lnTo>
                  <a:lnTo>
                    <a:pt x="0" y="7895033"/>
                  </a:lnTo>
                  <a:lnTo>
                    <a:pt x="0" y="0"/>
                  </a:lnTo>
                  <a:close/>
                </a:path>
              </a:pathLst>
            </a:custGeom>
            <a:blipFill>
              <a:blip r:embed="rId7"/>
              <a:stretch>
                <a:fillRect b="-51149"/>
              </a:stretch>
            </a:blipFill>
          </p:spPr>
        </p:sp>
      </p:grpSp>
      <p:sp>
        <p:nvSpPr>
          <p:cNvPr id="21" name="TextBox 21"/>
          <p:cNvSpPr txBox="1"/>
          <p:nvPr/>
        </p:nvSpPr>
        <p:spPr>
          <a:xfrm>
            <a:off x="468588" y="2118591"/>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LITERATURE REVIEW</a:t>
            </a:r>
          </a:p>
        </p:txBody>
      </p:sp>
      <p:sp>
        <p:nvSpPr>
          <p:cNvPr id="22" name="TextBox 22"/>
          <p:cNvSpPr txBox="1"/>
          <p:nvPr/>
        </p:nvSpPr>
        <p:spPr>
          <a:xfrm>
            <a:off x="514350" y="5925316"/>
            <a:ext cx="3890925"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 Discussion</a:t>
            </a:r>
          </a:p>
        </p:txBody>
      </p:sp>
      <p:sp>
        <p:nvSpPr>
          <p:cNvPr id="23" name="TextBox 23"/>
          <p:cNvSpPr txBox="1"/>
          <p:nvPr/>
        </p:nvSpPr>
        <p:spPr>
          <a:xfrm>
            <a:off x="468588" y="7582666"/>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CONCLUSION</a:t>
            </a:r>
          </a:p>
        </p:txBody>
      </p:sp>
      <p:sp>
        <p:nvSpPr>
          <p:cNvPr id="24" name="TextBox 24"/>
          <p:cNvSpPr txBox="1"/>
          <p:nvPr/>
        </p:nvSpPr>
        <p:spPr>
          <a:xfrm>
            <a:off x="514350" y="504825"/>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INTRODUCTION </a:t>
            </a:r>
          </a:p>
        </p:txBody>
      </p:sp>
      <p:sp>
        <p:nvSpPr>
          <p:cNvPr id="25" name="TextBox 25"/>
          <p:cNvSpPr txBox="1"/>
          <p:nvPr/>
        </p:nvSpPr>
        <p:spPr>
          <a:xfrm>
            <a:off x="8241745" y="504825"/>
            <a:ext cx="4687268" cy="523875"/>
          </a:xfrm>
          <a:prstGeom prst="rect">
            <a:avLst/>
          </a:prstGeom>
        </p:spPr>
        <p:txBody>
          <a:bodyPr lIns="0" tIns="0" rIns="0" bIns="0" rtlCol="0" anchor="t">
            <a:spAutoFit/>
          </a:bodyPr>
          <a:lstStyle/>
          <a:p>
            <a:pPr>
              <a:lnSpc>
                <a:spcPts val="4200"/>
              </a:lnSpc>
            </a:pPr>
            <a:r>
              <a:rPr lang="en-US" sz="3000">
                <a:solidFill>
                  <a:srgbClr val="060710"/>
                </a:solidFill>
                <a:latin typeface="Oswald"/>
              </a:rPr>
              <a:t>REVIEW BASED ON RESULT</a:t>
            </a:r>
          </a:p>
        </p:txBody>
      </p:sp>
      <p:sp>
        <p:nvSpPr>
          <p:cNvPr id="26" name="TextBox 26"/>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F2C33"/>
                </a:solidFill>
                <a:latin typeface="Canva Sans Medium"/>
              </a:rPr>
              <a:t>Presenting by ANIKA TABASSUM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996118" cy="10954000"/>
            <a:chOff x="0" y="0"/>
            <a:chExt cx="1052475" cy="2885004"/>
          </a:xfrm>
        </p:grpSpPr>
        <p:sp>
          <p:nvSpPr>
            <p:cNvPr id="3" name="Freeform 3"/>
            <p:cNvSpPr/>
            <p:nvPr/>
          </p:nvSpPr>
          <p:spPr>
            <a:xfrm>
              <a:off x="0" y="0"/>
              <a:ext cx="1052475" cy="2885004"/>
            </a:xfrm>
            <a:custGeom>
              <a:avLst/>
              <a:gdLst/>
              <a:ahLst/>
              <a:cxnLst/>
              <a:rect l="l" t="t" r="r" b="b"/>
              <a:pathLst>
                <a:path w="1052475" h="2885004">
                  <a:moveTo>
                    <a:pt x="0" y="0"/>
                  </a:moveTo>
                  <a:lnTo>
                    <a:pt x="1052475" y="0"/>
                  </a:lnTo>
                  <a:lnTo>
                    <a:pt x="1052475" y="2885004"/>
                  </a:lnTo>
                  <a:lnTo>
                    <a:pt x="0" y="2885004"/>
                  </a:lnTo>
                  <a:lnTo>
                    <a:pt x="0" y="0"/>
                  </a:lnTo>
                </a:path>
              </a:pathLst>
            </a:custGeom>
            <a:solidFill>
              <a:srgbClr val="E2AD6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76611" y="8801100"/>
            <a:ext cx="19974273" cy="1861295"/>
            <a:chOff x="0" y="0"/>
            <a:chExt cx="5260714" cy="490218"/>
          </a:xfrm>
        </p:grpSpPr>
        <p:sp>
          <p:nvSpPr>
            <p:cNvPr id="6" name="Freeform 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lnTo>
                    <a:pt x="0" y="0"/>
                  </a:lnTo>
                </a:path>
              </a:pathLst>
            </a:custGeom>
            <a:solidFill>
              <a:srgbClr val="D9D9D9"/>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flipV="1">
            <a:off x="0" y="1510628"/>
            <a:ext cx="3996118" cy="0"/>
          </a:xfrm>
          <a:prstGeom prst="line">
            <a:avLst/>
          </a:prstGeom>
          <a:ln w="38100" cap="flat">
            <a:solidFill>
              <a:srgbClr val="0F2C33"/>
            </a:solidFill>
            <a:prstDash val="solid"/>
            <a:headEnd type="none" w="sm" len="sm"/>
            <a:tailEnd type="none" w="sm" len="sm"/>
          </a:ln>
        </p:spPr>
      </p:sp>
      <p:grpSp>
        <p:nvGrpSpPr>
          <p:cNvPr id="9" name="Group 9"/>
          <p:cNvGrpSpPr/>
          <p:nvPr/>
        </p:nvGrpSpPr>
        <p:grpSpPr>
          <a:xfrm>
            <a:off x="-514350" y="3394941"/>
            <a:ext cx="4510468" cy="1903362"/>
            <a:chOff x="0" y="0"/>
            <a:chExt cx="1187942" cy="501297"/>
          </a:xfrm>
        </p:grpSpPr>
        <p:sp>
          <p:nvSpPr>
            <p:cNvPr id="10" name="Freeform 10"/>
            <p:cNvSpPr/>
            <p:nvPr/>
          </p:nvSpPr>
          <p:spPr>
            <a:xfrm>
              <a:off x="0" y="0"/>
              <a:ext cx="1187942" cy="501297"/>
            </a:xfrm>
            <a:custGeom>
              <a:avLst/>
              <a:gdLst/>
              <a:ahLst/>
              <a:cxnLst/>
              <a:rect l="l" t="t" r="r" b="b"/>
              <a:pathLst>
                <a:path w="1187942" h="501297">
                  <a:moveTo>
                    <a:pt x="0" y="0"/>
                  </a:moveTo>
                  <a:lnTo>
                    <a:pt x="1187942" y="0"/>
                  </a:lnTo>
                  <a:lnTo>
                    <a:pt x="1187942" y="501297"/>
                  </a:lnTo>
                  <a:lnTo>
                    <a:pt x="0" y="501297"/>
                  </a:lnTo>
                  <a:lnTo>
                    <a:pt x="0" y="0"/>
                  </a:lnTo>
                </a:path>
              </a:pathLst>
            </a:custGeom>
            <a:solidFill>
              <a:srgbClr val="0F2C33"/>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0" y="3394941"/>
            <a:ext cx="3996118" cy="0"/>
          </a:xfrm>
          <a:prstGeom prst="line">
            <a:avLst/>
          </a:prstGeom>
          <a:ln w="38100" cap="flat">
            <a:solidFill>
              <a:srgbClr val="0F2C33"/>
            </a:solidFill>
            <a:prstDash val="solid"/>
            <a:headEnd type="none" w="sm" len="sm"/>
            <a:tailEnd type="none" w="sm" len="sm"/>
          </a:ln>
        </p:spPr>
      </p:sp>
      <p:sp>
        <p:nvSpPr>
          <p:cNvPr id="13" name="AutoShape 13"/>
          <p:cNvSpPr/>
          <p:nvPr/>
        </p:nvSpPr>
        <p:spPr>
          <a:xfrm>
            <a:off x="0" y="5279253"/>
            <a:ext cx="3996118" cy="0"/>
          </a:xfrm>
          <a:prstGeom prst="line">
            <a:avLst/>
          </a:prstGeom>
          <a:ln w="38100" cap="flat">
            <a:solidFill>
              <a:srgbClr val="0F2C33"/>
            </a:solidFill>
            <a:prstDash val="solid"/>
            <a:headEnd type="none" w="sm" len="sm"/>
            <a:tailEnd type="none" w="sm" len="sm"/>
          </a:ln>
        </p:spPr>
      </p:sp>
      <p:sp>
        <p:nvSpPr>
          <p:cNvPr id="14" name="AutoShape 14"/>
          <p:cNvSpPr/>
          <p:nvPr/>
        </p:nvSpPr>
        <p:spPr>
          <a:xfrm>
            <a:off x="0" y="7163566"/>
            <a:ext cx="3996118" cy="0"/>
          </a:xfrm>
          <a:prstGeom prst="line">
            <a:avLst/>
          </a:prstGeom>
          <a:ln w="38100" cap="flat">
            <a:solidFill>
              <a:srgbClr val="0F2C33"/>
            </a:solidFill>
            <a:prstDash val="solid"/>
            <a:headEnd type="none" w="sm" len="sm"/>
            <a:tailEnd type="none" w="sm" len="sm"/>
          </a:ln>
        </p:spPr>
      </p:sp>
      <p:sp>
        <p:nvSpPr>
          <p:cNvPr id="15" name="Freeform 15"/>
          <p:cNvSpPr/>
          <p:nvPr/>
        </p:nvSpPr>
        <p:spPr>
          <a:xfrm>
            <a:off x="15682823" y="2694670"/>
            <a:ext cx="3714840" cy="3742054"/>
          </a:xfrm>
          <a:custGeom>
            <a:avLst/>
            <a:gdLst/>
            <a:ahLst/>
            <a:cxnLst/>
            <a:rect l="l" t="t" r="r" b="b"/>
            <a:pathLst>
              <a:path w="3714840" h="3742054">
                <a:moveTo>
                  <a:pt x="0" y="0"/>
                </a:moveTo>
                <a:lnTo>
                  <a:pt x="3714839" y="0"/>
                </a:lnTo>
                <a:lnTo>
                  <a:pt x="3714839" y="3742054"/>
                </a:lnTo>
                <a:lnTo>
                  <a:pt x="0" y="37420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6"/>
          <p:cNvSpPr txBox="1"/>
          <p:nvPr/>
        </p:nvSpPr>
        <p:spPr>
          <a:xfrm>
            <a:off x="468588" y="4004541"/>
            <a:ext cx="5147882" cy="523875"/>
          </a:xfrm>
          <a:prstGeom prst="rect">
            <a:avLst/>
          </a:prstGeom>
        </p:spPr>
        <p:txBody>
          <a:bodyPr lIns="0" tIns="0" rIns="0" bIns="0" rtlCol="0" anchor="t">
            <a:spAutoFit/>
          </a:bodyPr>
          <a:lstStyle/>
          <a:p>
            <a:pPr>
              <a:lnSpc>
                <a:spcPts val="4200"/>
              </a:lnSpc>
            </a:pPr>
            <a:r>
              <a:rPr lang="en-US" sz="3000">
                <a:solidFill>
                  <a:srgbClr val="FFFFFF"/>
                </a:solidFill>
                <a:latin typeface="Oswald"/>
              </a:rPr>
              <a:t>METHODOLOGY </a:t>
            </a:r>
          </a:p>
        </p:txBody>
      </p:sp>
      <p:sp>
        <p:nvSpPr>
          <p:cNvPr id="17" name="Freeform 17"/>
          <p:cNvSpPr/>
          <p:nvPr/>
        </p:nvSpPr>
        <p:spPr>
          <a:xfrm>
            <a:off x="3140914" y="4411796"/>
            <a:ext cx="855204" cy="886507"/>
          </a:xfrm>
          <a:custGeom>
            <a:avLst/>
            <a:gdLst/>
            <a:ahLst/>
            <a:cxnLst/>
            <a:rect l="l" t="t" r="r" b="b"/>
            <a:pathLst>
              <a:path w="855204" h="886507">
                <a:moveTo>
                  <a:pt x="0" y="0"/>
                </a:moveTo>
                <a:lnTo>
                  <a:pt x="855204" y="0"/>
                </a:lnTo>
                <a:lnTo>
                  <a:pt x="855204" y="886507"/>
                </a:lnTo>
                <a:lnTo>
                  <a:pt x="0" y="8865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8" name="Group 18"/>
          <p:cNvGrpSpPr/>
          <p:nvPr/>
        </p:nvGrpSpPr>
        <p:grpSpPr>
          <a:xfrm>
            <a:off x="6892035" y="1762017"/>
            <a:ext cx="6997718" cy="5607359"/>
            <a:chOff x="0" y="0"/>
            <a:chExt cx="9330291" cy="7476479"/>
          </a:xfrm>
        </p:grpSpPr>
        <p:sp>
          <p:nvSpPr>
            <p:cNvPr id="19" name="Freeform 19"/>
            <p:cNvSpPr/>
            <p:nvPr/>
          </p:nvSpPr>
          <p:spPr>
            <a:xfrm>
              <a:off x="0" y="0"/>
              <a:ext cx="9146793" cy="1260651"/>
            </a:xfrm>
            <a:custGeom>
              <a:avLst/>
              <a:gdLst/>
              <a:ahLst/>
              <a:cxnLst/>
              <a:rect l="l" t="t" r="r" b="b"/>
              <a:pathLst>
                <a:path w="9146793" h="1260651">
                  <a:moveTo>
                    <a:pt x="0" y="0"/>
                  </a:moveTo>
                  <a:lnTo>
                    <a:pt x="9146793" y="0"/>
                  </a:lnTo>
                  <a:lnTo>
                    <a:pt x="9146793" y="1260651"/>
                  </a:lnTo>
                  <a:lnTo>
                    <a:pt x="0" y="1260651"/>
                  </a:lnTo>
                  <a:lnTo>
                    <a:pt x="0" y="0"/>
                  </a:lnTo>
                  <a:close/>
                </a:path>
              </a:pathLst>
            </a:custGeom>
            <a:blipFill>
              <a:blip r:embed="rId6"/>
              <a:stretch>
                <a:fillRect r="-256"/>
              </a:stretch>
            </a:blipFill>
          </p:spPr>
        </p:sp>
        <p:sp>
          <p:nvSpPr>
            <p:cNvPr id="20" name="Freeform 20"/>
            <p:cNvSpPr/>
            <p:nvPr/>
          </p:nvSpPr>
          <p:spPr>
            <a:xfrm>
              <a:off x="317353" y="1292277"/>
              <a:ext cx="9012938" cy="6184202"/>
            </a:xfrm>
            <a:custGeom>
              <a:avLst/>
              <a:gdLst/>
              <a:ahLst/>
              <a:cxnLst/>
              <a:rect l="l" t="t" r="r" b="b"/>
              <a:pathLst>
                <a:path w="9012938" h="6184202">
                  <a:moveTo>
                    <a:pt x="0" y="0"/>
                  </a:moveTo>
                  <a:lnTo>
                    <a:pt x="9012938" y="0"/>
                  </a:lnTo>
                  <a:lnTo>
                    <a:pt x="9012938" y="6184202"/>
                  </a:lnTo>
                  <a:lnTo>
                    <a:pt x="0" y="6184202"/>
                  </a:lnTo>
                  <a:lnTo>
                    <a:pt x="0" y="0"/>
                  </a:lnTo>
                  <a:close/>
                </a:path>
              </a:pathLst>
            </a:custGeom>
            <a:blipFill>
              <a:blip r:embed="rId7"/>
              <a:stretch>
                <a:fillRect/>
              </a:stretch>
            </a:blipFill>
          </p:spPr>
        </p:sp>
      </p:grpSp>
      <p:sp>
        <p:nvSpPr>
          <p:cNvPr id="21" name="TextBox 21"/>
          <p:cNvSpPr txBox="1"/>
          <p:nvPr/>
        </p:nvSpPr>
        <p:spPr>
          <a:xfrm>
            <a:off x="468588" y="2118591"/>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LITERATURE REVIEW</a:t>
            </a:r>
          </a:p>
        </p:txBody>
      </p:sp>
      <p:sp>
        <p:nvSpPr>
          <p:cNvPr id="22" name="TextBox 22"/>
          <p:cNvSpPr txBox="1"/>
          <p:nvPr/>
        </p:nvSpPr>
        <p:spPr>
          <a:xfrm>
            <a:off x="514350" y="5925316"/>
            <a:ext cx="3890925"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 Discussion</a:t>
            </a:r>
          </a:p>
        </p:txBody>
      </p:sp>
      <p:sp>
        <p:nvSpPr>
          <p:cNvPr id="23" name="TextBox 23"/>
          <p:cNvSpPr txBox="1"/>
          <p:nvPr/>
        </p:nvSpPr>
        <p:spPr>
          <a:xfrm>
            <a:off x="468588" y="7582666"/>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CONCLUSION</a:t>
            </a:r>
          </a:p>
        </p:txBody>
      </p:sp>
      <p:sp>
        <p:nvSpPr>
          <p:cNvPr id="24" name="TextBox 24"/>
          <p:cNvSpPr txBox="1"/>
          <p:nvPr/>
        </p:nvSpPr>
        <p:spPr>
          <a:xfrm>
            <a:off x="514350" y="504825"/>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INTRODUCTION </a:t>
            </a:r>
          </a:p>
        </p:txBody>
      </p:sp>
      <p:sp>
        <p:nvSpPr>
          <p:cNvPr id="25" name="TextBox 25"/>
          <p:cNvSpPr txBox="1"/>
          <p:nvPr/>
        </p:nvSpPr>
        <p:spPr>
          <a:xfrm>
            <a:off x="8047260" y="504825"/>
            <a:ext cx="4687268" cy="523875"/>
          </a:xfrm>
          <a:prstGeom prst="rect">
            <a:avLst/>
          </a:prstGeom>
        </p:spPr>
        <p:txBody>
          <a:bodyPr lIns="0" tIns="0" rIns="0" bIns="0" rtlCol="0" anchor="t">
            <a:spAutoFit/>
          </a:bodyPr>
          <a:lstStyle/>
          <a:p>
            <a:pPr>
              <a:lnSpc>
                <a:spcPts val="4200"/>
              </a:lnSpc>
            </a:pPr>
            <a:r>
              <a:rPr lang="en-US" sz="3000">
                <a:solidFill>
                  <a:srgbClr val="060710"/>
                </a:solidFill>
                <a:latin typeface="Oswald"/>
              </a:rPr>
              <a:t>REVIEW BASED ON RESULT</a:t>
            </a:r>
          </a:p>
        </p:txBody>
      </p:sp>
      <p:sp>
        <p:nvSpPr>
          <p:cNvPr id="26" name="TextBox 26"/>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F2C33"/>
                </a:solidFill>
                <a:latin typeface="Canva Sans Medium"/>
              </a:rPr>
              <a:t>Presenting by ANIKA TABASSUM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996118" cy="10954000"/>
            <a:chOff x="0" y="0"/>
            <a:chExt cx="1052475" cy="2885004"/>
          </a:xfrm>
        </p:grpSpPr>
        <p:sp>
          <p:nvSpPr>
            <p:cNvPr id="3" name="Freeform 3"/>
            <p:cNvSpPr/>
            <p:nvPr/>
          </p:nvSpPr>
          <p:spPr>
            <a:xfrm>
              <a:off x="0" y="0"/>
              <a:ext cx="1052475" cy="2885004"/>
            </a:xfrm>
            <a:custGeom>
              <a:avLst/>
              <a:gdLst/>
              <a:ahLst/>
              <a:cxnLst/>
              <a:rect l="l" t="t" r="r" b="b"/>
              <a:pathLst>
                <a:path w="1052475" h="2885004">
                  <a:moveTo>
                    <a:pt x="0" y="0"/>
                  </a:moveTo>
                  <a:lnTo>
                    <a:pt x="1052475" y="0"/>
                  </a:lnTo>
                  <a:lnTo>
                    <a:pt x="1052475" y="2885004"/>
                  </a:lnTo>
                  <a:lnTo>
                    <a:pt x="0" y="2885004"/>
                  </a:lnTo>
                  <a:lnTo>
                    <a:pt x="0" y="0"/>
                  </a:lnTo>
                </a:path>
              </a:pathLst>
            </a:custGeom>
            <a:solidFill>
              <a:srgbClr val="E2AD6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76611" y="8801100"/>
            <a:ext cx="19974273" cy="1861295"/>
            <a:chOff x="0" y="0"/>
            <a:chExt cx="5260714" cy="490218"/>
          </a:xfrm>
        </p:grpSpPr>
        <p:sp>
          <p:nvSpPr>
            <p:cNvPr id="6" name="Freeform 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lnTo>
                    <a:pt x="0" y="0"/>
                  </a:lnTo>
                </a:path>
              </a:pathLst>
            </a:custGeom>
            <a:solidFill>
              <a:srgbClr val="D9D9D9"/>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flipV="1">
            <a:off x="0" y="1510628"/>
            <a:ext cx="3996118" cy="0"/>
          </a:xfrm>
          <a:prstGeom prst="line">
            <a:avLst/>
          </a:prstGeom>
          <a:ln w="38100" cap="flat">
            <a:solidFill>
              <a:srgbClr val="0F2C33"/>
            </a:solidFill>
            <a:prstDash val="solid"/>
            <a:headEnd type="none" w="sm" len="sm"/>
            <a:tailEnd type="none" w="sm" len="sm"/>
          </a:ln>
        </p:spPr>
      </p:sp>
      <p:grpSp>
        <p:nvGrpSpPr>
          <p:cNvPr id="9" name="Group 9"/>
          <p:cNvGrpSpPr/>
          <p:nvPr/>
        </p:nvGrpSpPr>
        <p:grpSpPr>
          <a:xfrm>
            <a:off x="-514350" y="5261022"/>
            <a:ext cx="4510468" cy="1903362"/>
            <a:chOff x="0" y="0"/>
            <a:chExt cx="1187942" cy="501297"/>
          </a:xfrm>
        </p:grpSpPr>
        <p:sp>
          <p:nvSpPr>
            <p:cNvPr id="10" name="Freeform 10"/>
            <p:cNvSpPr/>
            <p:nvPr/>
          </p:nvSpPr>
          <p:spPr>
            <a:xfrm>
              <a:off x="0" y="0"/>
              <a:ext cx="1187942" cy="501297"/>
            </a:xfrm>
            <a:custGeom>
              <a:avLst/>
              <a:gdLst/>
              <a:ahLst/>
              <a:cxnLst/>
              <a:rect l="l" t="t" r="r" b="b"/>
              <a:pathLst>
                <a:path w="1187942" h="501297">
                  <a:moveTo>
                    <a:pt x="0" y="0"/>
                  </a:moveTo>
                  <a:lnTo>
                    <a:pt x="1187942" y="0"/>
                  </a:lnTo>
                  <a:lnTo>
                    <a:pt x="1187942" y="501297"/>
                  </a:lnTo>
                  <a:lnTo>
                    <a:pt x="0" y="501297"/>
                  </a:lnTo>
                  <a:lnTo>
                    <a:pt x="0" y="0"/>
                  </a:lnTo>
                </a:path>
              </a:pathLst>
            </a:custGeom>
            <a:solidFill>
              <a:srgbClr val="0F2C33"/>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0" y="3394941"/>
            <a:ext cx="3996118" cy="0"/>
          </a:xfrm>
          <a:prstGeom prst="line">
            <a:avLst/>
          </a:prstGeom>
          <a:ln w="38100" cap="flat">
            <a:solidFill>
              <a:srgbClr val="0F2C33"/>
            </a:solidFill>
            <a:prstDash val="solid"/>
            <a:headEnd type="none" w="sm" len="sm"/>
            <a:tailEnd type="none" w="sm" len="sm"/>
          </a:ln>
        </p:spPr>
      </p:sp>
      <p:sp>
        <p:nvSpPr>
          <p:cNvPr id="13" name="AutoShape 13"/>
          <p:cNvSpPr/>
          <p:nvPr/>
        </p:nvSpPr>
        <p:spPr>
          <a:xfrm>
            <a:off x="0" y="5279253"/>
            <a:ext cx="3996118" cy="0"/>
          </a:xfrm>
          <a:prstGeom prst="line">
            <a:avLst/>
          </a:prstGeom>
          <a:ln w="38100" cap="flat">
            <a:solidFill>
              <a:srgbClr val="0F2C33"/>
            </a:solidFill>
            <a:prstDash val="solid"/>
            <a:headEnd type="none" w="sm" len="sm"/>
            <a:tailEnd type="none" w="sm" len="sm"/>
          </a:ln>
        </p:spPr>
      </p:sp>
      <p:sp>
        <p:nvSpPr>
          <p:cNvPr id="14" name="AutoShape 14"/>
          <p:cNvSpPr/>
          <p:nvPr/>
        </p:nvSpPr>
        <p:spPr>
          <a:xfrm>
            <a:off x="0" y="7163566"/>
            <a:ext cx="3996118" cy="0"/>
          </a:xfrm>
          <a:prstGeom prst="line">
            <a:avLst/>
          </a:prstGeom>
          <a:ln w="38100" cap="flat">
            <a:solidFill>
              <a:srgbClr val="0F2C33"/>
            </a:solidFill>
            <a:prstDash val="solid"/>
            <a:headEnd type="none" w="sm" len="sm"/>
            <a:tailEnd type="none" w="sm" len="sm"/>
          </a:ln>
        </p:spPr>
      </p:sp>
      <p:sp>
        <p:nvSpPr>
          <p:cNvPr id="15" name="TextBox 15"/>
          <p:cNvSpPr txBox="1"/>
          <p:nvPr/>
        </p:nvSpPr>
        <p:spPr>
          <a:xfrm>
            <a:off x="468588" y="5888853"/>
            <a:ext cx="3869146" cy="523875"/>
          </a:xfrm>
          <a:prstGeom prst="rect">
            <a:avLst/>
          </a:prstGeom>
        </p:spPr>
        <p:txBody>
          <a:bodyPr lIns="0" tIns="0" rIns="0" bIns="0" rtlCol="0" anchor="t">
            <a:spAutoFit/>
          </a:bodyPr>
          <a:lstStyle/>
          <a:p>
            <a:pPr>
              <a:lnSpc>
                <a:spcPts val="4200"/>
              </a:lnSpc>
            </a:pPr>
            <a:r>
              <a:rPr lang="en-US" sz="3000">
                <a:solidFill>
                  <a:srgbClr val="FFFFFF"/>
                </a:solidFill>
                <a:latin typeface="Oswald Bold"/>
              </a:rPr>
              <a:t> DISCUSSION</a:t>
            </a:r>
          </a:p>
        </p:txBody>
      </p:sp>
      <p:sp>
        <p:nvSpPr>
          <p:cNvPr id="16" name="TextBox 16"/>
          <p:cNvSpPr txBox="1"/>
          <p:nvPr/>
        </p:nvSpPr>
        <p:spPr>
          <a:xfrm>
            <a:off x="468588" y="4041822"/>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METHODOLOGY </a:t>
            </a:r>
          </a:p>
        </p:txBody>
      </p:sp>
      <p:sp>
        <p:nvSpPr>
          <p:cNvPr id="17" name="TextBox 17"/>
          <p:cNvSpPr txBox="1"/>
          <p:nvPr/>
        </p:nvSpPr>
        <p:spPr>
          <a:xfrm>
            <a:off x="468588" y="7582666"/>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 CONCLUSION</a:t>
            </a:r>
          </a:p>
        </p:txBody>
      </p:sp>
      <p:sp>
        <p:nvSpPr>
          <p:cNvPr id="18" name="TextBox 18"/>
          <p:cNvSpPr txBox="1"/>
          <p:nvPr/>
        </p:nvSpPr>
        <p:spPr>
          <a:xfrm>
            <a:off x="468588" y="2118591"/>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LITERATURE REVIEW</a:t>
            </a:r>
          </a:p>
        </p:txBody>
      </p:sp>
      <p:sp>
        <p:nvSpPr>
          <p:cNvPr id="19" name="TextBox 19"/>
          <p:cNvSpPr txBox="1"/>
          <p:nvPr/>
        </p:nvSpPr>
        <p:spPr>
          <a:xfrm>
            <a:off x="514350" y="504825"/>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INTRODUCTION </a:t>
            </a:r>
          </a:p>
        </p:txBody>
      </p:sp>
      <p:sp>
        <p:nvSpPr>
          <p:cNvPr id="20" name="Freeform 20"/>
          <p:cNvSpPr/>
          <p:nvPr/>
        </p:nvSpPr>
        <p:spPr>
          <a:xfrm>
            <a:off x="3140914" y="6212703"/>
            <a:ext cx="855204" cy="886507"/>
          </a:xfrm>
          <a:custGeom>
            <a:avLst/>
            <a:gdLst/>
            <a:ahLst/>
            <a:cxnLst/>
            <a:rect l="l" t="t" r="r" b="b"/>
            <a:pathLst>
              <a:path w="855204" h="886507">
                <a:moveTo>
                  <a:pt x="0" y="0"/>
                </a:moveTo>
                <a:lnTo>
                  <a:pt x="855204" y="0"/>
                </a:lnTo>
                <a:lnTo>
                  <a:pt x="855204" y="886507"/>
                </a:lnTo>
                <a:lnTo>
                  <a:pt x="0" y="8865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p:cNvSpPr txBox="1"/>
          <p:nvPr/>
        </p:nvSpPr>
        <p:spPr>
          <a:xfrm>
            <a:off x="5224423" y="2140099"/>
            <a:ext cx="11551228" cy="4813096"/>
          </a:xfrm>
          <a:prstGeom prst="rect">
            <a:avLst/>
          </a:prstGeom>
        </p:spPr>
        <p:txBody>
          <a:bodyPr lIns="0" tIns="0" rIns="0" bIns="0" rtlCol="0" anchor="t">
            <a:spAutoFit/>
          </a:bodyPr>
          <a:lstStyle/>
          <a:p>
            <a:pPr marL="460521" lvl="1" indent="-230261" algn="ctr">
              <a:lnSpc>
                <a:spcPts val="2986"/>
              </a:lnSpc>
              <a:buFont typeface="Arial"/>
              <a:buChar char="•"/>
            </a:pPr>
            <a:r>
              <a:rPr lang="en-US" sz="2133">
                <a:solidFill>
                  <a:srgbClr val="000000"/>
                </a:solidFill>
                <a:latin typeface="Oswald"/>
              </a:rPr>
              <a:t>INTRODUCING AUTOMATED EMOTION MONITORING IN EDUCATION COULD DISTURB TEACHER-STUDENT DYNAMICS, UNDERSCORING THE NECESSITY OF COMBINING TECHNOLOGY WITH A NURTURING ENVIRONMENT TO MAINTAIN RAPPORT.</a:t>
            </a:r>
          </a:p>
          <a:p>
            <a:pPr algn="ctr">
              <a:lnSpc>
                <a:spcPts val="2986"/>
              </a:lnSpc>
            </a:pPr>
            <a:endParaRPr lang="en-US" sz="2133">
              <a:solidFill>
                <a:srgbClr val="000000"/>
              </a:solidFill>
              <a:latin typeface="Oswald"/>
            </a:endParaRPr>
          </a:p>
          <a:p>
            <a:pPr marL="460521" lvl="1" indent="-230261" algn="ctr">
              <a:lnSpc>
                <a:spcPts val="2986"/>
              </a:lnSpc>
              <a:buFont typeface="Arial"/>
              <a:buChar char="•"/>
            </a:pPr>
            <a:r>
              <a:rPr lang="en-US" sz="2133">
                <a:solidFill>
                  <a:srgbClr val="000000"/>
                </a:solidFill>
                <a:latin typeface="Oswald"/>
              </a:rPr>
              <a:t>AUTOMATED EMOTION-TRACKING SYSTEMS IN CLASSROOMS RAISE PRIVACY CONCERNS, DEMANDING SOLID DATA PROTECTION TO PREVENT UNAUTHORIZED ACCESS AND MISUSE OF SENSITIVE EMOTIONAL INFORMATION.</a:t>
            </a:r>
          </a:p>
          <a:p>
            <a:pPr algn="ctr">
              <a:lnSpc>
                <a:spcPts val="2986"/>
              </a:lnSpc>
            </a:pPr>
            <a:endParaRPr lang="en-US" sz="2133">
              <a:solidFill>
                <a:srgbClr val="000000"/>
              </a:solidFill>
              <a:latin typeface="Oswald"/>
            </a:endParaRPr>
          </a:p>
          <a:p>
            <a:pPr marL="460521" lvl="1" indent="-230261" algn="ctr">
              <a:lnSpc>
                <a:spcPts val="2986"/>
              </a:lnSpc>
              <a:buFont typeface="Arial"/>
              <a:buChar char="•"/>
            </a:pPr>
            <a:r>
              <a:rPr lang="en-US" sz="2133">
                <a:solidFill>
                  <a:srgbClr val="000000"/>
                </a:solidFill>
                <a:latin typeface="Oswald"/>
              </a:rPr>
              <a:t>HARMONIZING TECHNOLOGY AND THE HUMAN ASPECT IN EDUCATION, AUTOMATED EMOTION MONITORING SHOULD ASSIST, NOT REPLACE, TEACHERS IN UNDERSTANDING AND SUPPORTING STUDENTS' EMOTIONAL WELL-BEING.</a:t>
            </a:r>
          </a:p>
          <a:p>
            <a:pPr algn="ctr">
              <a:lnSpc>
                <a:spcPts val="2986"/>
              </a:lnSpc>
            </a:pPr>
            <a:endParaRPr lang="en-US" sz="2133">
              <a:solidFill>
                <a:srgbClr val="000000"/>
              </a:solidFill>
              <a:latin typeface="Oswald"/>
            </a:endParaRPr>
          </a:p>
          <a:p>
            <a:pPr marL="460521" lvl="1" indent="-230261" algn="ctr">
              <a:lnSpc>
                <a:spcPts val="2986"/>
              </a:lnSpc>
              <a:buFont typeface="Arial"/>
              <a:buChar char="•"/>
            </a:pPr>
            <a:r>
              <a:rPr lang="en-US" sz="2133">
                <a:solidFill>
                  <a:srgbClr val="000000"/>
                </a:solidFill>
                <a:latin typeface="Oswald"/>
              </a:rPr>
              <a:t>AUTOMATED EMOTION MONITORING'S POTENTIAL BENEFITS AND CHALLENGES, INCLUDING CONFIDENTIALITY, ACCURACY, AND ETHICAL CONCERNS, WARRANT CAREFUL CONSIDERATION IN CLASSROOM IMPLEMENTATION.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996118" cy="10954000"/>
            <a:chOff x="0" y="0"/>
            <a:chExt cx="1052475" cy="2885004"/>
          </a:xfrm>
        </p:grpSpPr>
        <p:sp>
          <p:nvSpPr>
            <p:cNvPr id="3" name="Freeform 3"/>
            <p:cNvSpPr/>
            <p:nvPr/>
          </p:nvSpPr>
          <p:spPr>
            <a:xfrm>
              <a:off x="0" y="0"/>
              <a:ext cx="1052475" cy="2885004"/>
            </a:xfrm>
            <a:custGeom>
              <a:avLst/>
              <a:gdLst/>
              <a:ahLst/>
              <a:cxnLst/>
              <a:rect l="l" t="t" r="r" b="b"/>
              <a:pathLst>
                <a:path w="1052475" h="2885004">
                  <a:moveTo>
                    <a:pt x="0" y="0"/>
                  </a:moveTo>
                  <a:lnTo>
                    <a:pt x="1052475" y="0"/>
                  </a:lnTo>
                  <a:lnTo>
                    <a:pt x="1052475" y="2885004"/>
                  </a:lnTo>
                  <a:lnTo>
                    <a:pt x="0" y="2885004"/>
                  </a:lnTo>
                  <a:lnTo>
                    <a:pt x="0" y="0"/>
                  </a:lnTo>
                </a:path>
              </a:pathLst>
            </a:custGeom>
            <a:solidFill>
              <a:srgbClr val="E2AD6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76611" y="8801100"/>
            <a:ext cx="19974273" cy="1861295"/>
            <a:chOff x="0" y="0"/>
            <a:chExt cx="5260714" cy="490218"/>
          </a:xfrm>
        </p:grpSpPr>
        <p:sp>
          <p:nvSpPr>
            <p:cNvPr id="6" name="Freeform 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lnTo>
                    <a:pt x="0" y="0"/>
                  </a:lnTo>
                </a:path>
              </a:pathLst>
            </a:custGeom>
            <a:solidFill>
              <a:srgbClr val="D9D9D9"/>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flipV="1">
            <a:off x="0" y="1510628"/>
            <a:ext cx="3996118" cy="0"/>
          </a:xfrm>
          <a:prstGeom prst="line">
            <a:avLst/>
          </a:prstGeom>
          <a:ln w="38100" cap="flat">
            <a:solidFill>
              <a:srgbClr val="0F2C33"/>
            </a:solidFill>
            <a:prstDash val="solid"/>
            <a:headEnd type="none" w="sm" len="sm"/>
            <a:tailEnd type="none" w="sm" len="sm"/>
          </a:ln>
        </p:spPr>
      </p:sp>
      <p:grpSp>
        <p:nvGrpSpPr>
          <p:cNvPr id="9" name="Group 9"/>
          <p:cNvGrpSpPr/>
          <p:nvPr/>
        </p:nvGrpSpPr>
        <p:grpSpPr>
          <a:xfrm>
            <a:off x="-389122" y="7144516"/>
            <a:ext cx="4385240" cy="1689521"/>
            <a:chOff x="0" y="0"/>
            <a:chExt cx="1154960" cy="444977"/>
          </a:xfrm>
        </p:grpSpPr>
        <p:sp>
          <p:nvSpPr>
            <p:cNvPr id="10" name="Freeform 10"/>
            <p:cNvSpPr/>
            <p:nvPr/>
          </p:nvSpPr>
          <p:spPr>
            <a:xfrm>
              <a:off x="0" y="0"/>
              <a:ext cx="1154960" cy="444977"/>
            </a:xfrm>
            <a:custGeom>
              <a:avLst/>
              <a:gdLst/>
              <a:ahLst/>
              <a:cxnLst/>
              <a:rect l="l" t="t" r="r" b="b"/>
              <a:pathLst>
                <a:path w="1154960" h="444977">
                  <a:moveTo>
                    <a:pt x="0" y="0"/>
                  </a:moveTo>
                  <a:lnTo>
                    <a:pt x="1154960" y="0"/>
                  </a:lnTo>
                  <a:lnTo>
                    <a:pt x="1154960" y="444977"/>
                  </a:lnTo>
                  <a:lnTo>
                    <a:pt x="0" y="444977"/>
                  </a:lnTo>
                  <a:lnTo>
                    <a:pt x="0" y="0"/>
                  </a:lnTo>
                </a:path>
              </a:pathLst>
            </a:custGeom>
            <a:solidFill>
              <a:srgbClr val="0F2C33"/>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0" y="3394941"/>
            <a:ext cx="3996118" cy="0"/>
          </a:xfrm>
          <a:prstGeom prst="line">
            <a:avLst/>
          </a:prstGeom>
          <a:ln w="38100" cap="flat">
            <a:solidFill>
              <a:srgbClr val="0F2C33"/>
            </a:solidFill>
            <a:prstDash val="solid"/>
            <a:headEnd type="none" w="sm" len="sm"/>
            <a:tailEnd type="none" w="sm" len="sm"/>
          </a:ln>
        </p:spPr>
      </p:sp>
      <p:sp>
        <p:nvSpPr>
          <p:cNvPr id="13" name="AutoShape 13"/>
          <p:cNvSpPr/>
          <p:nvPr/>
        </p:nvSpPr>
        <p:spPr>
          <a:xfrm>
            <a:off x="0" y="5279253"/>
            <a:ext cx="3996118" cy="0"/>
          </a:xfrm>
          <a:prstGeom prst="line">
            <a:avLst/>
          </a:prstGeom>
          <a:ln w="38100" cap="flat">
            <a:solidFill>
              <a:srgbClr val="0F2C33"/>
            </a:solidFill>
            <a:prstDash val="solid"/>
            <a:headEnd type="none" w="sm" len="sm"/>
            <a:tailEnd type="none" w="sm" len="sm"/>
          </a:ln>
        </p:spPr>
      </p:sp>
      <p:sp>
        <p:nvSpPr>
          <p:cNvPr id="14" name="AutoShape 14"/>
          <p:cNvSpPr/>
          <p:nvPr/>
        </p:nvSpPr>
        <p:spPr>
          <a:xfrm>
            <a:off x="0" y="7163566"/>
            <a:ext cx="3996118" cy="0"/>
          </a:xfrm>
          <a:prstGeom prst="line">
            <a:avLst/>
          </a:prstGeom>
          <a:ln w="38100" cap="flat">
            <a:solidFill>
              <a:srgbClr val="0F2C33"/>
            </a:solidFill>
            <a:prstDash val="solid"/>
            <a:headEnd type="none" w="sm" len="sm"/>
            <a:tailEnd type="none" w="sm" len="sm"/>
          </a:ln>
        </p:spPr>
      </p:sp>
      <p:sp>
        <p:nvSpPr>
          <p:cNvPr id="15" name="TextBox 15"/>
          <p:cNvSpPr txBox="1"/>
          <p:nvPr/>
        </p:nvSpPr>
        <p:spPr>
          <a:xfrm>
            <a:off x="468588" y="5926953"/>
            <a:ext cx="3527530"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 Discussion</a:t>
            </a:r>
          </a:p>
        </p:txBody>
      </p:sp>
      <p:sp>
        <p:nvSpPr>
          <p:cNvPr id="16" name="TextBox 16"/>
          <p:cNvSpPr txBox="1"/>
          <p:nvPr/>
        </p:nvSpPr>
        <p:spPr>
          <a:xfrm>
            <a:off x="468588" y="4041822"/>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METHODOLOGY </a:t>
            </a:r>
          </a:p>
        </p:txBody>
      </p:sp>
      <p:sp>
        <p:nvSpPr>
          <p:cNvPr id="17" name="TextBox 17"/>
          <p:cNvSpPr txBox="1"/>
          <p:nvPr/>
        </p:nvSpPr>
        <p:spPr>
          <a:xfrm>
            <a:off x="468588" y="2118591"/>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LITERATURE REVIEW</a:t>
            </a:r>
          </a:p>
        </p:txBody>
      </p:sp>
      <p:sp>
        <p:nvSpPr>
          <p:cNvPr id="18" name="Freeform 18"/>
          <p:cNvSpPr/>
          <p:nvPr/>
        </p:nvSpPr>
        <p:spPr>
          <a:xfrm flipH="1" flipV="1">
            <a:off x="16845190" y="-229762"/>
            <a:ext cx="1602524" cy="1602524"/>
          </a:xfrm>
          <a:custGeom>
            <a:avLst/>
            <a:gdLst/>
            <a:ahLst/>
            <a:cxnLst/>
            <a:rect l="l" t="t" r="r" b="b"/>
            <a:pathLst>
              <a:path w="1602524" h="1602524">
                <a:moveTo>
                  <a:pt x="1602524" y="1602524"/>
                </a:moveTo>
                <a:lnTo>
                  <a:pt x="0" y="1602524"/>
                </a:lnTo>
                <a:lnTo>
                  <a:pt x="0" y="0"/>
                </a:lnTo>
                <a:lnTo>
                  <a:pt x="1602524" y="0"/>
                </a:lnTo>
                <a:lnTo>
                  <a:pt x="1602524" y="160252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flipH="1" flipV="1">
            <a:off x="16845190" y="7649341"/>
            <a:ext cx="1856920" cy="1786019"/>
          </a:xfrm>
          <a:custGeom>
            <a:avLst/>
            <a:gdLst/>
            <a:ahLst/>
            <a:cxnLst/>
            <a:rect l="l" t="t" r="r" b="b"/>
            <a:pathLst>
              <a:path w="1856920" h="1786019">
                <a:moveTo>
                  <a:pt x="1856920" y="1786019"/>
                </a:moveTo>
                <a:lnTo>
                  <a:pt x="0" y="1786019"/>
                </a:lnTo>
                <a:lnTo>
                  <a:pt x="0" y="0"/>
                </a:lnTo>
                <a:lnTo>
                  <a:pt x="1856920" y="0"/>
                </a:lnTo>
                <a:lnTo>
                  <a:pt x="1856920" y="178601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a:off x="7027320" y="-2713354"/>
            <a:ext cx="3714840" cy="3742054"/>
          </a:xfrm>
          <a:custGeom>
            <a:avLst/>
            <a:gdLst/>
            <a:ahLst/>
            <a:cxnLst/>
            <a:rect l="l" t="t" r="r" b="b"/>
            <a:pathLst>
              <a:path w="3714840" h="3742054">
                <a:moveTo>
                  <a:pt x="0" y="0"/>
                </a:moveTo>
                <a:lnTo>
                  <a:pt x="3714840" y="0"/>
                </a:lnTo>
                <a:lnTo>
                  <a:pt x="3714840" y="3742054"/>
                </a:lnTo>
                <a:lnTo>
                  <a:pt x="0" y="374205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TextBox 21"/>
          <p:cNvSpPr txBox="1"/>
          <p:nvPr/>
        </p:nvSpPr>
        <p:spPr>
          <a:xfrm>
            <a:off x="468588" y="7582666"/>
            <a:ext cx="5147882" cy="523875"/>
          </a:xfrm>
          <a:prstGeom prst="rect">
            <a:avLst/>
          </a:prstGeom>
        </p:spPr>
        <p:txBody>
          <a:bodyPr lIns="0" tIns="0" rIns="0" bIns="0" rtlCol="0" anchor="t">
            <a:spAutoFit/>
          </a:bodyPr>
          <a:lstStyle/>
          <a:p>
            <a:pPr>
              <a:lnSpc>
                <a:spcPts val="4200"/>
              </a:lnSpc>
            </a:pPr>
            <a:r>
              <a:rPr lang="en-US" sz="3000">
                <a:solidFill>
                  <a:srgbClr val="FFFFFF"/>
                </a:solidFill>
                <a:latin typeface="Oswald Bold"/>
              </a:rPr>
              <a:t> CONCLUSION</a:t>
            </a:r>
          </a:p>
        </p:txBody>
      </p:sp>
      <p:sp>
        <p:nvSpPr>
          <p:cNvPr id="22" name="TextBox 22"/>
          <p:cNvSpPr txBox="1"/>
          <p:nvPr/>
        </p:nvSpPr>
        <p:spPr>
          <a:xfrm>
            <a:off x="514350" y="504825"/>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INTRODUCTION </a:t>
            </a:r>
          </a:p>
        </p:txBody>
      </p:sp>
      <p:sp>
        <p:nvSpPr>
          <p:cNvPr id="23" name="Freeform 23"/>
          <p:cNvSpPr/>
          <p:nvPr/>
        </p:nvSpPr>
        <p:spPr>
          <a:xfrm>
            <a:off x="3140914" y="7877941"/>
            <a:ext cx="855204" cy="886507"/>
          </a:xfrm>
          <a:custGeom>
            <a:avLst/>
            <a:gdLst/>
            <a:ahLst/>
            <a:cxnLst/>
            <a:rect l="l" t="t" r="r" b="b"/>
            <a:pathLst>
              <a:path w="855204" h="886507">
                <a:moveTo>
                  <a:pt x="0" y="0"/>
                </a:moveTo>
                <a:lnTo>
                  <a:pt x="855204" y="0"/>
                </a:lnTo>
                <a:lnTo>
                  <a:pt x="855204" y="886506"/>
                </a:lnTo>
                <a:lnTo>
                  <a:pt x="0" y="8865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4" name="TextBox 24"/>
          <p:cNvSpPr txBox="1"/>
          <p:nvPr/>
        </p:nvSpPr>
        <p:spPr>
          <a:xfrm>
            <a:off x="4350249" y="1482053"/>
            <a:ext cx="13423401" cy="6415405"/>
          </a:xfrm>
          <a:prstGeom prst="rect">
            <a:avLst/>
          </a:prstGeom>
        </p:spPr>
        <p:txBody>
          <a:bodyPr lIns="0" tIns="0" rIns="0" bIns="0" rtlCol="0" anchor="t">
            <a:spAutoFit/>
          </a:bodyPr>
          <a:lstStyle/>
          <a:p>
            <a:pPr algn="ctr">
              <a:lnSpc>
                <a:spcPts val="3920"/>
              </a:lnSpc>
            </a:pPr>
            <a:r>
              <a:rPr lang="en-US" sz="2800" dirty="0">
                <a:solidFill>
                  <a:srgbClr val="000000"/>
                </a:solidFill>
                <a:latin typeface="Oswald Bold"/>
              </a:rPr>
              <a:t>ACTIVE PARTICIPATION AND EXAM SUCCESS:</a:t>
            </a:r>
            <a:r>
              <a:rPr lang="en-US" sz="2800" dirty="0">
                <a:solidFill>
                  <a:srgbClr val="000000"/>
                </a:solidFill>
                <a:latin typeface="Oswald"/>
              </a:rPr>
              <a:t> A STUDY FROM THE UNIVERSITY OF CALIFORNIA, LOS ANGELES, REVEALS THAT NOTE-TAKING AND ASKING QUESTIONS DURING LECTURES INCREASE STUDENTS' LIKELIHOOD OF PASSING EXAMS, SUGGESTING ACTIVE PARTICIPATION ENHANCES COMPREHENSION AND PERFORMANCE.</a:t>
            </a:r>
          </a:p>
          <a:p>
            <a:pPr algn="ctr">
              <a:lnSpc>
                <a:spcPts val="3920"/>
              </a:lnSpc>
            </a:pPr>
            <a:endParaRPr lang="en-US" sz="2800" dirty="0">
              <a:solidFill>
                <a:srgbClr val="000000"/>
              </a:solidFill>
              <a:latin typeface="Oswald"/>
            </a:endParaRPr>
          </a:p>
          <a:p>
            <a:pPr algn="ctr">
              <a:lnSpc>
                <a:spcPts val="3920"/>
              </a:lnSpc>
            </a:pPr>
            <a:r>
              <a:rPr lang="en-US" sz="2800" dirty="0">
                <a:solidFill>
                  <a:srgbClr val="000000"/>
                </a:solidFill>
                <a:latin typeface="Oswald Bold"/>
              </a:rPr>
              <a:t>FACIAL EXPRESSION RECOGNITION METHODS:</a:t>
            </a:r>
            <a:r>
              <a:rPr lang="en-US" sz="2800" dirty="0">
                <a:solidFill>
                  <a:srgbClr val="000000"/>
                </a:solidFill>
                <a:latin typeface="Oswald"/>
              </a:rPr>
              <a:t> WHILE ONE APPROACH ACHIEVED 96.76% ACCURACY USING CNN IN THE CK+ DATABASE, DIFFERENT FACIAL EXPRESSION RECOGNITION METHODS SHOW COMPETITIVE FINDINGS, SHOWCASING THE POTENTIAL FOR ACCURATE EMOTION DETECTION.</a:t>
            </a:r>
          </a:p>
          <a:p>
            <a:pPr algn="ctr">
              <a:lnSpc>
                <a:spcPts val="3920"/>
              </a:lnSpc>
            </a:pPr>
            <a:endParaRPr lang="en-US" sz="2800" dirty="0">
              <a:solidFill>
                <a:srgbClr val="000000"/>
              </a:solidFill>
              <a:latin typeface="Oswald"/>
            </a:endParaRPr>
          </a:p>
          <a:p>
            <a:pPr algn="ctr">
              <a:lnSpc>
                <a:spcPts val="3920"/>
              </a:lnSpc>
              <a:spcBef>
                <a:spcPct val="0"/>
              </a:spcBef>
            </a:pPr>
            <a:r>
              <a:rPr lang="en-US" sz="2800" b="1" dirty="0">
                <a:solidFill>
                  <a:srgbClr val="000000"/>
                </a:solidFill>
                <a:latin typeface="Oswald Semi-Bold"/>
              </a:rPr>
              <a:t>REAL-TIME DRIVER MOOD DETECTION:</a:t>
            </a:r>
            <a:r>
              <a:rPr lang="en-US" sz="2800" b="1" dirty="0">
                <a:solidFill>
                  <a:srgbClr val="000000"/>
                </a:solidFill>
                <a:latin typeface="Oswald"/>
              </a:rPr>
              <a:t> </a:t>
            </a:r>
            <a:r>
              <a:rPr lang="en-US" sz="2800" dirty="0">
                <a:solidFill>
                  <a:srgbClr val="000000"/>
                </a:solidFill>
                <a:latin typeface="Oswald"/>
              </a:rPr>
              <a:t>REAL-TIME DRIVER MOOD DETECTION UTILIZES DEEP NETWORK TECHNIQUES CONSIDERING FACTORS LIKE POSITION VARIATIONS, ILLUMINATION, AND OCCLUSIONS, ACHIEVING HIGH ACCURACY RATES RANGING FROM 83.68% TO 99.18% ACROSS MULTIPLE DATASETS.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996118" cy="10954000"/>
            <a:chOff x="0" y="0"/>
            <a:chExt cx="1052475" cy="2885004"/>
          </a:xfrm>
        </p:grpSpPr>
        <p:sp>
          <p:nvSpPr>
            <p:cNvPr id="3" name="Freeform 3"/>
            <p:cNvSpPr/>
            <p:nvPr/>
          </p:nvSpPr>
          <p:spPr>
            <a:xfrm>
              <a:off x="0" y="0"/>
              <a:ext cx="1052475" cy="2885004"/>
            </a:xfrm>
            <a:custGeom>
              <a:avLst/>
              <a:gdLst/>
              <a:ahLst/>
              <a:cxnLst/>
              <a:rect l="l" t="t" r="r" b="b"/>
              <a:pathLst>
                <a:path w="1052475" h="2885004">
                  <a:moveTo>
                    <a:pt x="0" y="0"/>
                  </a:moveTo>
                  <a:lnTo>
                    <a:pt x="1052475" y="0"/>
                  </a:lnTo>
                  <a:lnTo>
                    <a:pt x="1052475" y="2885004"/>
                  </a:lnTo>
                  <a:lnTo>
                    <a:pt x="0" y="2885004"/>
                  </a:lnTo>
                  <a:lnTo>
                    <a:pt x="0" y="0"/>
                  </a:lnTo>
                </a:path>
              </a:pathLst>
            </a:custGeom>
            <a:solidFill>
              <a:srgbClr val="E2AD6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76611" y="8801100"/>
            <a:ext cx="19974273" cy="1861295"/>
            <a:chOff x="0" y="0"/>
            <a:chExt cx="5260714" cy="490218"/>
          </a:xfrm>
        </p:grpSpPr>
        <p:sp>
          <p:nvSpPr>
            <p:cNvPr id="6" name="Freeform 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lnTo>
                    <a:pt x="0" y="0"/>
                  </a:lnTo>
                </a:path>
              </a:pathLst>
            </a:custGeom>
            <a:solidFill>
              <a:srgbClr val="D9D9D9"/>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flipV="1">
            <a:off x="0" y="1510628"/>
            <a:ext cx="3996118" cy="0"/>
          </a:xfrm>
          <a:prstGeom prst="line">
            <a:avLst/>
          </a:prstGeom>
          <a:ln w="38100" cap="flat">
            <a:solidFill>
              <a:srgbClr val="0F2C33"/>
            </a:solidFill>
            <a:prstDash val="solid"/>
            <a:headEnd type="none" w="sm" len="sm"/>
            <a:tailEnd type="none" w="sm" len="sm"/>
          </a:ln>
        </p:spPr>
      </p:sp>
      <p:grpSp>
        <p:nvGrpSpPr>
          <p:cNvPr id="9" name="Group 9"/>
          <p:cNvGrpSpPr/>
          <p:nvPr/>
        </p:nvGrpSpPr>
        <p:grpSpPr>
          <a:xfrm>
            <a:off x="-389122" y="7144516"/>
            <a:ext cx="4385240" cy="1689521"/>
            <a:chOff x="0" y="0"/>
            <a:chExt cx="1154960" cy="444977"/>
          </a:xfrm>
        </p:grpSpPr>
        <p:sp>
          <p:nvSpPr>
            <p:cNvPr id="10" name="Freeform 10"/>
            <p:cNvSpPr/>
            <p:nvPr/>
          </p:nvSpPr>
          <p:spPr>
            <a:xfrm>
              <a:off x="0" y="0"/>
              <a:ext cx="1154960" cy="444977"/>
            </a:xfrm>
            <a:custGeom>
              <a:avLst/>
              <a:gdLst/>
              <a:ahLst/>
              <a:cxnLst/>
              <a:rect l="l" t="t" r="r" b="b"/>
              <a:pathLst>
                <a:path w="1154960" h="444977">
                  <a:moveTo>
                    <a:pt x="0" y="0"/>
                  </a:moveTo>
                  <a:lnTo>
                    <a:pt x="1154960" y="0"/>
                  </a:lnTo>
                  <a:lnTo>
                    <a:pt x="1154960" y="444977"/>
                  </a:lnTo>
                  <a:lnTo>
                    <a:pt x="0" y="444977"/>
                  </a:lnTo>
                  <a:lnTo>
                    <a:pt x="0" y="0"/>
                  </a:lnTo>
                </a:path>
              </a:pathLst>
            </a:custGeom>
            <a:solidFill>
              <a:srgbClr val="0F2C33"/>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0" y="3394941"/>
            <a:ext cx="3996118" cy="0"/>
          </a:xfrm>
          <a:prstGeom prst="line">
            <a:avLst/>
          </a:prstGeom>
          <a:ln w="38100" cap="flat">
            <a:solidFill>
              <a:srgbClr val="0F2C33"/>
            </a:solidFill>
            <a:prstDash val="solid"/>
            <a:headEnd type="none" w="sm" len="sm"/>
            <a:tailEnd type="none" w="sm" len="sm"/>
          </a:ln>
        </p:spPr>
      </p:sp>
      <p:sp>
        <p:nvSpPr>
          <p:cNvPr id="13" name="AutoShape 13"/>
          <p:cNvSpPr/>
          <p:nvPr/>
        </p:nvSpPr>
        <p:spPr>
          <a:xfrm>
            <a:off x="0" y="5279253"/>
            <a:ext cx="3996118" cy="0"/>
          </a:xfrm>
          <a:prstGeom prst="line">
            <a:avLst/>
          </a:prstGeom>
          <a:ln w="38100" cap="flat">
            <a:solidFill>
              <a:srgbClr val="0F2C33"/>
            </a:solidFill>
            <a:prstDash val="solid"/>
            <a:headEnd type="none" w="sm" len="sm"/>
            <a:tailEnd type="none" w="sm" len="sm"/>
          </a:ln>
        </p:spPr>
      </p:sp>
      <p:sp>
        <p:nvSpPr>
          <p:cNvPr id="14" name="AutoShape 14"/>
          <p:cNvSpPr/>
          <p:nvPr/>
        </p:nvSpPr>
        <p:spPr>
          <a:xfrm>
            <a:off x="0" y="7163566"/>
            <a:ext cx="3996118" cy="0"/>
          </a:xfrm>
          <a:prstGeom prst="line">
            <a:avLst/>
          </a:prstGeom>
          <a:ln w="38100" cap="flat">
            <a:solidFill>
              <a:srgbClr val="0F2C33"/>
            </a:solidFill>
            <a:prstDash val="solid"/>
            <a:headEnd type="none" w="sm" len="sm"/>
            <a:tailEnd type="none" w="sm" len="sm"/>
          </a:ln>
        </p:spPr>
      </p:sp>
      <p:sp>
        <p:nvSpPr>
          <p:cNvPr id="15" name="TextBox 15"/>
          <p:cNvSpPr txBox="1"/>
          <p:nvPr/>
        </p:nvSpPr>
        <p:spPr>
          <a:xfrm>
            <a:off x="468588" y="5926953"/>
            <a:ext cx="3527530"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 Discussion</a:t>
            </a:r>
          </a:p>
        </p:txBody>
      </p:sp>
      <p:sp>
        <p:nvSpPr>
          <p:cNvPr id="16" name="TextBox 16"/>
          <p:cNvSpPr txBox="1"/>
          <p:nvPr/>
        </p:nvSpPr>
        <p:spPr>
          <a:xfrm>
            <a:off x="468588" y="4041822"/>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METHODOLOGY </a:t>
            </a:r>
          </a:p>
        </p:txBody>
      </p:sp>
      <p:sp>
        <p:nvSpPr>
          <p:cNvPr id="17" name="TextBox 17"/>
          <p:cNvSpPr txBox="1"/>
          <p:nvPr/>
        </p:nvSpPr>
        <p:spPr>
          <a:xfrm>
            <a:off x="468588" y="2118591"/>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LITERATURE REVIEW</a:t>
            </a:r>
          </a:p>
        </p:txBody>
      </p:sp>
      <p:sp>
        <p:nvSpPr>
          <p:cNvPr id="18" name="Freeform 18"/>
          <p:cNvSpPr/>
          <p:nvPr/>
        </p:nvSpPr>
        <p:spPr>
          <a:xfrm flipH="1" flipV="1">
            <a:off x="16845190" y="-229762"/>
            <a:ext cx="1602524" cy="1602524"/>
          </a:xfrm>
          <a:custGeom>
            <a:avLst/>
            <a:gdLst/>
            <a:ahLst/>
            <a:cxnLst/>
            <a:rect l="l" t="t" r="r" b="b"/>
            <a:pathLst>
              <a:path w="1602524" h="1602524">
                <a:moveTo>
                  <a:pt x="1602524" y="1602524"/>
                </a:moveTo>
                <a:lnTo>
                  <a:pt x="0" y="1602524"/>
                </a:lnTo>
                <a:lnTo>
                  <a:pt x="0" y="0"/>
                </a:lnTo>
                <a:lnTo>
                  <a:pt x="1602524" y="0"/>
                </a:lnTo>
                <a:lnTo>
                  <a:pt x="1602524" y="160252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flipH="1" flipV="1">
            <a:off x="16845190" y="7649341"/>
            <a:ext cx="1856920" cy="1786019"/>
          </a:xfrm>
          <a:custGeom>
            <a:avLst/>
            <a:gdLst/>
            <a:ahLst/>
            <a:cxnLst/>
            <a:rect l="l" t="t" r="r" b="b"/>
            <a:pathLst>
              <a:path w="1856920" h="1786019">
                <a:moveTo>
                  <a:pt x="1856920" y="1786019"/>
                </a:moveTo>
                <a:lnTo>
                  <a:pt x="0" y="1786019"/>
                </a:lnTo>
                <a:lnTo>
                  <a:pt x="0" y="0"/>
                </a:lnTo>
                <a:lnTo>
                  <a:pt x="1856920" y="0"/>
                </a:lnTo>
                <a:lnTo>
                  <a:pt x="1856920" y="178601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a:off x="7027320" y="-2713354"/>
            <a:ext cx="3714840" cy="3742054"/>
          </a:xfrm>
          <a:custGeom>
            <a:avLst/>
            <a:gdLst/>
            <a:ahLst/>
            <a:cxnLst/>
            <a:rect l="l" t="t" r="r" b="b"/>
            <a:pathLst>
              <a:path w="3714840" h="3742054">
                <a:moveTo>
                  <a:pt x="0" y="0"/>
                </a:moveTo>
                <a:lnTo>
                  <a:pt x="3714840" y="0"/>
                </a:lnTo>
                <a:lnTo>
                  <a:pt x="3714840" y="3742054"/>
                </a:lnTo>
                <a:lnTo>
                  <a:pt x="0" y="374205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TextBox 21"/>
          <p:cNvSpPr txBox="1"/>
          <p:nvPr/>
        </p:nvSpPr>
        <p:spPr>
          <a:xfrm>
            <a:off x="468588" y="7582666"/>
            <a:ext cx="5147882" cy="523875"/>
          </a:xfrm>
          <a:prstGeom prst="rect">
            <a:avLst/>
          </a:prstGeom>
        </p:spPr>
        <p:txBody>
          <a:bodyPr lIns="0" tIns="0" rIns="0" bIns="0" rtlCol="0" anchor="t">
            <a:spAutoFit/>
          </a:bodyPr>
          <a:lstStyle/>
          <a:p>
            <a:pPr>
              <a:lnSpc>
                <a:spcPts val="4200"/>
              </a:lnSpc>
            </a:pPr>
            <a:r>
              <a:rPr lang="en-US" sz="3000">
                <a:solidFill>
                  <a:srgbClr val="FFFFFF"/>
                </a:solidFill>
                <a:latin typeface="Oswald Bold"/>
              </a:rPr>
              <a:t> CONCLUSION</a:t>
            </a:r>
          </a:p>
        </p:txBody>
      </p:sp>
      <p:sp>
        <p:nvSpPr>
          <p:cNvPr id="22" name="TextBox 22"/>
          <p:cNvSpPr txBox="1"/>
          <p:nvPr/>
        </p:nvSpPr>
        <p:spPr>
          <a:xfrm>
            <a:off x="514350" y="504825"/>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INTRODUCTION </a:t>
            </a:r>
          </a:p>
        </p:txBody>
      </p:sp>
      <p:sp>
        <p:nvSpPr>
          <p:cNvPr id="23" name="Freeform 23"/>
          <p:cNvSpPr/>
          <p:nvPr/>
        </p:nvSpPr>
        <p:spPr>
          <a:xfrm>
            <a:off x="3140914" y="7877941"/>
            <a:ext cx="855204" cy="886507"/>
          </a:xfrm>
          <a:custGeom>
            <a:avLst/>
            <a:gdLst/>
            <a:ahLst/>
            <a:cxnLst/>
            <a:rect l="l" t="t" r="r" b="b"/>
            <a:pathLst>
              <a:path w="855204" h="886507">
                <a:moveTo>
                  <a:pt x="0" y="0"/>
                </a:moveTo>
                <a:lnTo>
                  <a:pt x="855204" y="0"/>
                </a:lnTo>
                <a:lnTo>
                  <a:pt x="855204" y="886506"/>
                </a:lnTo>
                <a:lnTo>
                  <a:pt x="0" y="8865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4" name="TextBox 24"/>
          <p:cNvSpPr txBox="1"/>
          <p:nvPr/>
        </p:nvSpPr>
        <p:spPr>
          <a:xfrm>
            <a:off x="4350249" y="2137641"/>
            <a:ext cx="13423401" cy="4929505"/>
          </a:xfrm>
          <a:prstGeom prst="rect">
            <a:avLst/>
          </a:prstGeom>
        </p:spPr>
        <p:txBody>
          <a:bodyPr lIns="0" tIns="0" rIns="0" bIns="0" rtlCol="0" anchor="t">
            <a:spAutoFit/>
          </a:bodyPr>
          <a:lstStyle/>
          <a:p>
            <a:pPr algn="ctr">
              <a:lnSpc>
                <a:spcPts val="3920"/>
              </a:lnSpc>
            </a:pPr>
            <a:r>
              <a:rPr lang="en-US" sz="2800">
                <a:solidFill>
                  <a:srgbClr val="000000"/>
                </a:solidFill>
                <a:latin typeface="Oswald Bold"/>
              </a:rPr>
              <a:t>UTILIZING DATASETS AND ALGORITHM: </a:t>
            </a:r>
            <a:r>
              <a:rPr lang="en-US" sz="2800">
                <a:solidFill>
                  <a:srgbClr val="000000"/>
                </a:solidFill>
                <a:latin typeface="Oswald"/>
              </a:rPr>
              <a:t>THE STUDY UTILIZES MAJOR DATASETS INCLUDING CK+, FER 2013, KDEF, AND KMU-FED, ALONG WITH THE CNN ALGORITHM, DEMONSTRATING THEIR POTENTIAL FOR APPLICATIONS SUCH AS STUDENT EMOTION DETECTION.</a:t>
            </a:r>
          </a:p>
          <a:p>
            <a:pPr algn="ctr">
              <a:lnSpc>
                <a:spcPts val="3920"/>
              </a:lnSpc>
            </a:pPr>
            <a:endParaRPr lang="en-US" sz="2800">
              <a:solidFill>
                <a:srgbClr val="000000"/>
              </a:solidFill>
              <a:latin typeface="Oswald"/>
            </a:endParaRPr>
          </a:p>
          <a:p>
            <a:pPr algn="ctr">
              <a:lnSpc>
                <a:spcPts val="3920"/>
              </a:lnSpc>
            </a:pPr>
            <a:r>
              <a:rPr lang="en-US" sz="2800">
                <a:solidFill>
                  <a:srgbClr val="000000"/>
                </a:solidFill>
                <a:latin typeface="Oswald Bold"/>
              </a:rPr>
              <a:t>BENEFITS OF STUDENT EMOTION DETECTION: </a:t>
            </a:r>
            <a:r>
              <a:rPr lang="en-US" sz="2800">
                <a:solidFill>
                  <a:srgbClr val="000000"/>
                </a:solidFill>
                <a:latin typeface="Oswald"/>
              </a:rPr>
              <a:t>IMPLEMENTING STUDENT EMOTION DETECTION IN CLASSROOMS OFFERS ADVANTAGES FOR TEACHERS AND STUDENTS, ENABLING TARGETED INTERVENTIONS FOR STRUGGLING STUDENTS, FOSTERING A POSITIVE LEARNING ENVIRONMENT, AND ENHANCING TEACHER-STUDENT CONNECTIONS, ALTHOUGH CHALLENGES SUCH AS LIGHTING CONDITIONS AND SOCIOECONOMIC FACTORS IMPACT ACCURACY.</a:t>
            </a:r>
          </a:p>
          <a:p>
            <a:pPr algn="ctr">
              <a:lnSpc>
                <a:spcPts val="3920"/>
              </a:lnSpc>
              <a:spcBef>
                <a:spcPct val="0"/>
              </a:spcBef>
            </a:pPr>
            <a:endParaRPr lang="en-US" sz="2800">
              <a:solidFill>
                <a:srgbClr val="000000"/>
              </a:solidFill>
              <a:latin typeface="Oswa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4735" y="-722058"/>
            <a:ext cx="23862009" cy="11376273"/>
            <a:chOff x="0" y="0"/>
            <a:chExt cx="4410193" cy="2102570"/>
          </a:xfrm>
        </p:grpSpPr>
        <p:sp>
          <p:nvSpPr>
            <p:cNvPr id="3" name="Freeform 3"/>
            <p:cNvSpPr/>
            <p:nvPr/>
          </p:nvSpPr>
          <p:spPr>
            <a:xfrm>
              <a:off x="0" y="0"/>
              <a:ext cx="4410192" cy="2102570"/>
            </a:xfrm>
            <a:custGeom>
              <a:avLst/>
              <a:gdLst/>
              <a:ahLst/>
              <a:cxnLst/>
              <a:rect l="l" t="t" r="r" b="b"/>
              <a:pathLst>
                <a:path w="4410192" h="2102570">
                  <a:moveTo>
                    <a:pt x="9733" y="0"/>
                  </a:moveTo>
                  <a:lnTo>
                    <a:pt x="4400459" y="0"/>
                  </a:lnTo>
                  <a:cubicBezTo>
                    <a:pt x="4403041" y="0"/>
                    <a:pt x="4405516" y="1025"/>
                    <a:pt x="4407341" y="2851"/>
                  </a:cubicBezTo>
                  <a:cubicBezTo>
                    <a:pt x="4409167" y="4676"/>
                    <a:pt x="4410192" y="7152"/>
                    <a:pt x="4410192" y="9733"/>
                  </a:cubicBezTo>
                  <a:lnTo>
                    <a:pt x="4410192" y="2092837"/>
                  </a:lnTo>
                  <a:cubicBezTo>
                    <a:pt x="4410192" y="2095419"/>
                    <a:pt x="4409167" y="2097894"/>
                    <a:pt x="4407341" y="2099720"/>
                  </a:cubicBezTo>
                  <a:cubicBezTo>
                    <a:pt x="4405516" y="2101545"/>
                    <a:pt x="4403041" y="2102570"/>
                    <a:pt x="4400459" y="2102570"/>
                  </a:cubicBezTo>
                  <a:lnTo>
                    <a:pt x="9733" y="2102570"/>
                  </a:lnTo>
                  <a:cubicBezTo>
                    <a:pt x="7152" y="2102570"/>
                    <a:pt x="4676" y="2101545"/>
                    <a:pt x="2851" y="2099720"/>
                  </a:cubicBezTo>
                  <a:cubicBezTo>
                    <a:pt x="1025" y="2097894"/>
                    <a:pt x="0" y="2095419"/>
                    <a:pt x="0" y="2092837"/>
                  </a:cubicBezTo>
                  <a:lnTo>
                    <a:pt x="0" y="9733"/>
                  </a:lnTo>
                  <a:cubicBezTo>
                    <a:pt x="0" y="7152"/>
                    <a:pt x="1025" y="4676"/>
                    <a:pt x="2851" y="2851"/>
                  </a:cubicBezTo>
                  <a:cubicBezTo>
                    <a:pt x="4676" y="1025"/>
                    <a:pt x="7152" y="0"/>
                    <a:pt x="9733" y="0"/>
                  </a:cubicBezTo>
                  <a:close/>
                </a:path>
              </a:pathLst>
            </a:custGeom>
            <a:solidFill>
              <a:srgbClr val="E2AD6B"/>
            </a:solidFill>
          </p:spPr>
        </p:sp>
        <p:sp>
          <p:nvSpPr>
            <p:cNvPr id="4" name="TextBox 4"/>
            <p:cNvSpPr txBox="1"/>
            <p:nvPr/>
          </p:nvSpPr>
          <p:spPr>
            <a:xfrm>
              <a:off x="0" y="-38100"/>
              <a:ext cx="812800" cy="850900"/>
            </a:xfrm>
            <a:prstGeom prst="rect">
              <a:avLst/>
            </a:prstGeom>
          </p:spPr>
          <p:txBody>
            <a:bodyPr lIns="50772" tIns="50772" rIns="50772" bIns="50772" rtlCol="0" anchor="ctr"/>
            <a:lstStyle/>
            <a:p>
              <a:pPr algn="ctr">
                <a:lnSpc>
                  <a:spcPts val="2660"/>
                </a:lnSpc>
                <a:spcBef>
                  <a:spcPct val="0"/>
                </a:spcBef>
              </a:pPr>
              <a:endParaRPr/>
            </a:p>
          </p:txBody>
        </p:sp>
      </p:grpSp>
      <p:sp>
        <p:nvSpPr>
          <p:cNvPr id="5" name="Freeform 5"/>
          <p:cNvSpPr/>
          <p:nvPr/>
        </p:nvSpPr>
        <p:spPr>
          <a:xfrm>
            <a:off x="3618240" y="568515"/>
            <a:ext cx="11051520" cy="1125246"/>
          </a:xfrm>
          <a:custGeom>
            <a:avLst/>
            <a:gdLst/>
            <a:ahLst/>
            <a:cxnLst/>
            <a:rect l="l" t="t" r="r" b="b"/>
            <a:pathLst>
              <a:path w="11051520" h="1125246">
                <a:moveTo>
                  <a:pt x="0" y="0"/>
                </a:moveTo>
                <a:lnTo>
                  <a:pt x="11051520" y="0"/>
                </a:lnTo>
                <a:lnTo>
                  <a:pt x="11051520" y="1125246"/>
                </a:lnTo>
                <a:lnTo>
                  <a:pt x="0" y="11252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985118" y="576468"/>
            <a:ext cx="12317764" cy="978531"/>
          </a:xfrm>
          <a:prstGeom prst="rect">
            <a:avLst/>
          </a:prstGeom>
        </p:spPr>
        <p:txBody>
          <a:bodyPr lIns="0" tIns="0" rIns="0" bIns="0" rtlCol="0" anchor="t">
            <a:spAutoFit/>
          </a:bodyPr>
          <a:lstStyle/>
          <a:p>
            <a:pPr algn="ctr">
              <a:lnSpc>
                <a:spcPts val="8015"/>
              </a:lnSpc>
            </a:pPr>
            <a:r>
              <a:rPr lang="en-US" sz="5725">
                <a:solidFill>
                  <a:srgbClr val="0F2C33"/>
                </a:solidFill>
                <a:latin typeface="Oswald Bold"/>
              </a:rPr>
              <a:t>REFERENCES </a:t>
            </a:r>
          </a:p>
        </p:txBody>
      </p:sp>
      <p:sp>
        <p:nvSpPr>
          <p:cNvPr id="7" name="Freeform 7"/>
          <p:cNvSpPr/>
          <p:nvPr/>
        </p:nvSpPr>
        <p:spPr>
          <a:xfrm>
            <a:off x="574469" y="-741777"/>
            <a:ext cx="2601526" cy="2620585"/>
          </a:xfrm>
          <a:custGeom>
            <a:avLst/>
            <a:gdLst/>
            <a:ahLst/>
            <a:cxnLst/>
            <a:rect l="l" t="t" r="r" b="b"/>
            <a:pathLst>
              <a:path w="2601526" h="2620585">
                <a:moveTo>
                  <a:pt x="0" y="0"/>
                </a:moveTo>
                <a:lnTo>
                  <a:pt x="2601526" y="0"/>
                </a:lnTo>
                <a:lnTo>
                  <a:pt x="2601526" y="2620585"/>
                </a:lnTo>
                <a:lnTo>
                  <a:pt x="0" y="2620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1672742" y="2734698"/>
            <a:ext cx="15384182" cy="6248780"/>
            <a:chOff x="0" y="0"/>
            <a:chExt cx="20512242" cy="8331706"/>
          </a:xfrm>
        </p:grpSpPr>
        <p:sp>
          <p:nvSpPr>
            <p:cNvPr id="9" name="Freeform 9"/>
            <p:cNvSpPr/>
            <p:nvPr/>
          </p:nvSpPr>
          <p:spPr>
            <a:xfrm>
              <a:off x="0" y="110166"/>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0" y="3532152"/>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0" y="6052579"/>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2"/>
            <p:cNvSpPr txBox="1"/>
            <p:nvPr/>
          </p:nvSpPr>
          <p:spPr>
            <a:xfrm>
              <a:off x="764400" y="-76200"/>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2</a:t>
              </a:r>
            </a:p>
          </p:txBody>
        </p:sp>
        <p:sp>
          <p:nvSpPr>
            <p:cNvPr id="13" name="TextBox 13"/>
            <p:cNvSpPr txBox="1"/>
            <p:nvPr/>
          </p:nvSpPr>
          <p:spPr>
            <a:xfrm>
              <a:off x="764400" y="3235620"/>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3</a:t>
              </a:r>
            </a:p>
          </p:txBody>
        </p:sp>
        <p:sp>
          <p:nvSpPr>
            <p:cNvPr id="14" name="TextBox 14"/>
            <p:cNvSpPr txBox="1"/>
            <p:nvPr/>
          </p:nvSpPr>
          <p:spPr>
            <a:xfrm>
              <a:off x="764400" y="875238"/>
              <a:ext cx="19747842" cy="20068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L. ’Zahara, P. ’Musa, E. P. ’Wibowo, I. ’Karim, and S. B. ’Musa, “The Facial Emotion Recognition (FER-2013) Dataset for Prediction System of Micro-Expressions Face Using the Convolutional Neural Network (CNN) Algorithm based Raspberry Pi”.</a:t>
              </a:r>
            </a:p>
          </p:txBody>
        </p:sp>
        <p:sp>
          <p:nvSpPr>
            <p:cNvPr id="15" name="TextBox 15"/>
            <p:cNvSpPr txBox="1"/>
            <p:nvPr/>
          </p:nvSpPr>
          <p:spPr>
            <a:xfrm>
              <a:off x="764400" y="4265802"/>
              <a:ext cx="19747842" cy="13210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Y. ’Sun, N.’ ’Sebe, M.’S. Lew, and T.’ ’Gevers, “Authentic Emotion Detection in Real-Time Video,” vol. volume 3058, 2004.</a:t>
              </a:r>
            </a:p>
          </p:txBody>
        </p:sp>
        <p:sp>
          <p:nvSpPr>
            <p:cNvPr id="16" name="TextBox 16"/>
            <p:cNvSpPr txBox="1"/>
            <p:nvPr/>
          </p:nvSpPr>
          <p:spPr>
            <a:xfrm>
              <a:off x="764400" y="5866213"/>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4</a:t>
              </a:r>
            </a:p>
          </p:txBody>
        </p:sp>
        <p:sp>
          <p:nvSpPr>
            <p:cNvPr id="17" name="TextBox 17"/>
            <p:cNvSpPr txBox="1"/>
            <p:nvPr/>
          </p:nvSpPr>
          <p:spPr>
            <a:xfrm>
              <a:off x="764400" y="7010695"/>
              <a:ext cx="19747842" cy="13210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N. ’Mehendale, “Facial emotion recognition using convolutional neural networks (FERC),” 2020.</a:t>
              </a:r>
            </a:p>
          </p:txBody>
        </p:sp>
      </p:grpSp>
      <p:sp>
        <p:nvSpPr>
          <p:cNvPr id="18" name="Freeform 18"/>
          <p:cNvSpPr/>
          <p:nvPr/>
        </p:nvSpPr>
        <p:spPr>
          <a:xfrm>
            <a:off x="16128463" y="1841689"/>
            <a:ext cx="1856920" cy="1786019"/>
          </a:xfrm>
          <a:custGeom>
            <a:avLst/>
            <a:gdLst/>
            <a:ahLst/>
            <a:cxnLst/>
            <a:rect l="l" t="t" r="r" b="b"/>
            <a:pathLst>
              <a:path w="1856920" h="1786019">
                <a:moveTo>
                  <a:pt x="0" y="0"/>
                </a:moveTo>
                <a:lnTo>
                  <a:pt x="1856920" y="0"/>
                </a:lnTo>
                <a:lnTo>
                  <a:pt x="1856920" y="1786019"/>
                </a:lnTo>
                <a:lnTo>
                  <a:pt x="0" y="178601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4735" y="-722058"/>
            <a:ext cx="23862009" cy="11376273"/>
            <a:chOff x="0" y="0"/>
            <a:chExt cx="4410193" cy="2102570"/>
          </a:xfrm>
        </p:grpSpPr>
        <p:sp>
          <p:nvSpPr>
            <p:cNvPr id="3" name="Freeform 3"/>
            <p:cNvSpPr/>
            <p:nvPr/>
          </p:nvSpPr>
          <p:spPr>
            <a:xfrm>
              <a:off x="0" y="0"/>
              <a:ext cx="4410192" cy="2102570"/>
            </a:xfrm>
            <a:custGeom>
              <a:avLst/>
              <a:gdLst/>
              <a:ahLst/>
              <a:cxnLst/>
              <a:rect l="l" t="t" r="r" b="b"/>
              <a:pathLst>
                <a:path w="4410192" h="2102570">
                  <a:moveTo>
                    <a:pt x="9733" y="0"/>
                  </a:moveTo>
                  <a:lnTo>
                    <a:pt x="4400459" y="0"/>
                  </a:lnTo>
                  <a:cubicBezTo>
                    <a:pt x="4403041" y="0"/>
                    <a:pt x="4405516" y="1025"/>
                    <a:pt x="4407341" y="2851"/>
                  </a:cubicBezTo>
                  <a:cubicBezTo>
                    <a:pt x="4409167" y="4676"/>
                    <a:pt x="4410192" y="7152"/>
                    <a:pt x="4410192" y="9733"/>
                  </a:cubicBezTo>
                  <a:lnTo>
                    <a:pt x="4410192" y="2092837"/>
                  </a:lnTo>
                  <a:cubicBezTo>
                    <a:pt x="4410192" y="2095419"/>
                    <a:pt x="4409167" y="2097894"/>
                    <a:pt x="4407341" y="2099720"/>
                  </a:cubicBezTo>
                  <a:cubicBezTo>
                    <a:pt x="4405516" y="2101545"/>
                    <a:pt x="4403041" y="2102570"/>
                    <a:pt x="4400459" y="2102570"/>
                  </a:cubicBezTo>
                  <a:lnTo>
                    <a:pt x="9733" y="2102570"/>
                  </a:lnTo>
                  <a:cubicBezTo>
                    <a:pt x="7152" y="2102570"/>
                    <a:pt x="4676" y="2101545"/>
                    <a:pt x="2851" y="2099720"/>
                  </a:cubicBezTo>
                  <a:cubicBezTo>
                    <a:pt x="1025" y="2097894"/>
                    <a:pt x="0" y="2095419"/>
                    <a:pt x="0" y="2092837"/>
                  </a:cubicBezTo>
                  <a:lnTo>
                    <a:pt x="0" y="9733"/>
                  </a:lnTo>
                  <a:cubicBezTo>
                    <a:pt x="0" y="7152"/>
                    <a:pt x="1025" y="4676"/>
                    <a:pt x="2851" y="2851"/>
                  </a:cubicBezTo>
                  <a:cubicBezTo>
                    <a:pt x="4676" y="1025"/>
                    <a:pt x="7152" y="0"/>
                    <a:pt x="9733" y="0"/>
                  </a:cubicBezTo>
                  <a:close/>
                </a:path>
              </a:pathLst>
            </a:custGeom>
            <a:solidFill>
              <a:srgbClr val="E2AD6B"/>
            </a:solidFill>
          </p:spPr>
        </p:sp>
        <p:sp>
          <p:nvSpPr>
            <p:cNvPr id="4" name="TextBox 4"/>
            <p:cNvSpPr txBox="1"/>
            <p:nvPr/>
          </p:nvSpPr>
          <p:spPr>
            <a:xfrm>
              <a:off x="0" y="-38100"/>
              <a:ext cx="812800" cy="850900"/>
            </a:xfrm>
            <a:prstGeom prst="rect">
              <a:avLst/>
            </a:prstGeom>
          </p:spPr>
          <p:txBody>
            <a:bodyPr lIns="50772" tIns="50772" rIns="50772" bIns="50772" rtlCol="0" anchor="ctr"/>
            <a:lstStyle/>
            <a:p>
              <a:pPr algn="ctr">
                <a:lnSpc>
                  <a:spcPts val="2660"/>
                </a:lnSpc>
                <a:spcBef>
                  <a:spcPct val="0"/>
                </a:spcBef>
              </a:pPr>
              <a:endParaRPr/>
            </a:p>
          </p:txBody>
        </p:sp>
      </p:grpSp>
      <p:sp>
        <p:nvSpPr>
          <p:cNvPr id="5" name="Freeform 5"/>
          <p:cNvSpPr/>
          <p:nvPr/>
        </p:nvSpPr>
        <p:spPr>
          <a:xfrm>
            <a:off x="3618240" y="568515"/>
            <a:ext cx="11051520" cy="1125246"/>
          </a:xfrm>
          <a:custGeom>
            <a:avLst/>
            <a:gdLst/>
            <a:ahLst/>
            <a:cxnLst/>
            <a:rect l="l" t="t" r="r" b="b"/>
            <a:pathLst>
              <a:path w="11051520" h="1125246">
                <a:moveTo>
                  <a:pt x="0" y="0"/>
                </a:moveTo>
                <a:lnTo>
                  <a:pt x="11051520" y="0"/>
                </a:lnTo>
                <a:lnTo>
                  <a:pt x="11051520" y="1125246"/>
                </a:lnTo>
                <a:lnTo>
                  <a:pt x="0" y="11252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985118" y="576468"/>
            <a:ext cx="12317764" cy="978531"/>
          </a:xfrm>
          <a:prstGeom prst="rect">
            <a:avLst/>
          </a:prstGeom>
        </p:spPr>
        <p:txBody>
          <a:bodyPr lIns="0" tIns="0" rIns="0" bIns="0" rtlCol="0" anchor="t">
            <a:spAutoFit/>
          </a:bodyPr>
          <a:lstStyle/>
          <a:p>
            <a:pPr algn="ctr">
              <a:lnSpc>
                <a:spcPts val="8015"/>
              </a:lnSpc>
            </a:pPr>
            <a:r>
              <a:rPr lang="en-US" sz="5725">
                <a:solidFill>
                  <a:srgbClr val="0F2C33"/>
                </a:solidFill>
                <a:latin typeface="Oswald Bold"/>
              </a:rPr>
              <a:t>REFERENCES </a:t>
            </a:r>
          </a:p>
        </p:txBody>
      </p:sp>
      <p:sp>
        <p:nvSpPr>
          <p:cNvPr id="7" name="Freeform 7"/>
          <p:cNvSpPr/>
          <p:nvPr/>
        </p:nvSpPr>
        <p:spPr>
          <a:xfrm>
            <a:off x="574469" y="-741777"/>
            <a:ext cx="2601526" cy="2620585"/>
          </a:xfrm>
          <a:custGeom>
            <a:avLst/>
            <a:gdLst/>
            <a:ahLst/>
            <a:cxnLst/>
            <a:rect l="l" t="t" r="r" b="b"/>
            <a:pathLst>
              <a:path w="2601526" h="2620585">
                <a:moveTo>
                  <a:pt x="0" y="0"/>
                </a:moveTo>
                <a:lnTo>
                  <a:pt x="2601526" y="0"/>
                </a:lnTo>
                <a:lnTo>
                  <a:pt x="2601526" y="2620585"/>
                </a:lnTo>
                <a:lnTo>
                  <a:pt x="0" y="2620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1672742" y="2555570"/>
            <a:ext cx="15384182" cy="7277480"/>
            <a:chOff x="0" y="0"/>
            <a:chExt cx="20512242" cy="9703306"/>
          </a:xfrm>
        </p:grpSpPr>
        <p:sp>
          <p:nvSpPr>
            <p:cNvPr id="9" name="Freeform 9"/>
            <p:cNvSpPr/>
            <p:nvPr/>
          </p:nvSpPr>
          <p:spPr>
            <a:xfrm>
              <a:off x="0" y="110166"/>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0" y="3532152"/>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0" y="6738379"/>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2"/>
            <p:cNvSpPr txBox="1"/>
            <p:nvPr/>
          </p:nvSpPr>
          <p:spPr>
            <a:xfrm>
              <a:off x="764400" y="-76200"/>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5</a:t>
              </a:r>
            </a:p>
          </p:txBody>
        </p:sp>
        <p:sp>
          <p:nvSpPr>
            <p:cNvPr id="13" name="TextBox 13"/>
            <p:cNvSpPr txBox="1"/>
            <p:nvPr/>
          </p:nvSpPr>
          <p:spPr>
            <a:xfrm>
              <a:off x="764400" y="3235620"/>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6</a:t>
              </a:r>
            </a:p>
          </p:txBody>
        </p:sp>
        <p:sp>
          <p:nvSpPr>
            <p:cNvPr id="14" name="TextBox 14"/>
            <p:cNvSpPr txBox="1"/>
            <p:nvPr/>
          </p:nvSpPr>
          <p:spPr>
            <a:xfrm>
              <a:off x="764400" y="875238"/>
              <a:ext cx="19747842" cy="20068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S. ’Gupta, P. ’Kumar, and R.’ ’Tekchandani, “A multimodal facial cues-based engagement detection system in e-learning context using deep learning approach,” link.springer.com, Feb. 2023.</a:t>
              </a:r>
            </a:p>
          </p:txBody>
        </p:sp>
        <p:sp>
          <p:nvSpPr>
            <p:cNvPr id="15" name="TextBox 15"/>
            <p:cNvSpPr txBox="1"/>
            <p:nvPr/>
          </p:nvSpPr>
          <p:spPr>
            <a:xfrm>
              <a:off x="764400" y="4265802"/>
              <a:ext cx="19747842" cy="20068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S. ’Nayak, B. ’Nagesh, A. ’Routray, and M. ’Sarma, “A Human–Computer Interaction framework for emotion recognition through time-series thermal video sequences,” sciencedirect.com, Jun. 2021.</a:t>
              </a:r>
            </a:p>
          </p:txBody>
        </p:sp>
        <p:sp>
          <p:nvSpPr>
            <p:cNvPr id="16" name="TextBox 16"/>
            <p:cNvSpPr txBox="1"/>
            <p:nvPr/>
          </p:nvSpPr>
          <p:spPr>
            <a:xfrm>
              <a:off x="764400" y="6552013"/>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7</a:t>
              </a:r>
            </a:p>
          </p:txBody>
        </p:sp>
        <p:sp>
          <p:nvSpPr>
            <p:cNvPr id="17" name="TextBox 17"/>
            <p:cNvSpPr txBox="1"/>
            <p:nvPr/>
          </p:nvSpPr>
          <p:spPr>
            <a:xfrm>
              <a:off x="764400" y="7696495"/>
              <a:ext cx="19747842" cy="20068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P. ’Giannopoulos, I. ’Perikos, and I. ’Hatzilygeroudis, “Deep Learning Approaches for Facial Emotion Recognition: A Case Study on FER-2013,” link.springer.com, vol. volume 85.</a:t>
              </a:r>
            </a:p>
          </p:txBody>
        </p:sp>
      </p:grpSp>
      <p:sp>
        <p:nvSpPr>
          <p:cNvPr id="18" name="Freeform 18"/>
          <p:cNvSpPr/>
          <p:nvPr/>
        </p:nvSpPr>
        <p:spPr>
          <a:xfrm>
            <a:off x="16128463" y="1841689"/>
            <a:ext cx="1856920" cy="1786019"/>
          </a:xfrm>
          <a:custGeom>
            <a:avLst/>
            <a:gdLst/>
            <a:ahLst/>
            <a:cxnLst/>
            <a:rect l="l" t="t" r="r" b="b"/>
            <a:pathLst>
              <a:path w="1856920" h="1786019">
                <a:moveTo>
                  <a:pt x="0" y="0"/>
                </a:moveTo>
                <a:lnTo>
                  <a:pt x="1856920" y="0"/>
                </a:lnTo>
                <a:lnTo>
                  <a:pt x="1856920" y="1786019"/>
                </a:lnTo>
                <a:lnTo>
                  <a:pt x="0" y="178601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996118" cy="10954000"/>
            <a:chOff x="0" y="0"/>
            <a:chExt cx="1052475" cy="2885004"/>
          </a:xfrm>
        </p:grpSpPr>
        <p:sp>
          <p:nvSpPr>
            <p:cNvPr id="3" name="Freeform 3"/>
            <p:cNvSpPr/>
            <p:nvPr/>
          </p:nvSpPr>
          <p:spPr>
            <a:xfrm>
              <a:off x="0" y="0"/>
              <a:ext cx="1052475" cy="2885004"/>
            </a:xfrm>
            <a:custGeom>
              <a:avLst/>
              <a:gdLst/>
              <a:ahLst/>
              <a:cxnLst/>
              <a:rect l="l" t="t" r="r" b="b"/>
              <a:pathLst>
                <a:path w="1052475" h="2885004">
                  <a:moveTo>
                    <a:pt x="0" y="0"/>
                  </a:moveTo>
                  <a:lnTo>
                    <a:pt x="1052475" y="0"/>
                  </a:lnTo>
                  <a:lnTo>
                    <a:pt x="1052475" y="2885004"/>
                  </a:lnTo>
                  <a:lnTo>
                    <a:pt x="0" y="2885004"/>
                  </a:lnTo>
                  <a:lnTo>
                    <a:pt x="0" y="0"/>
                  </a:lnTo>
                </a:path>
              </a:pathLst>
            </a:custGeom>
            <a:solidFill>
              <a:srgbClr val="E2AD6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76611" y="8801100"/>
            <a:ext cx="19974273" cy="1861295"/>
            <a:chOff x="0" y="0"/>
            <a:chExt cx="5260714" cy="490218"/>
          </a:xfrm>
        </p:grpSpPr>
        <p:sp>
          <p:nvSpPr>
            <p:cNvPr id="6" name="Freeform 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lnTo>
                    <a:pt x="0" y="0"/>
                  </a:lnTo>
                </a:path>
              </a:pathLst>
            </a:custGeom>
            <a:solidFill>
              <a:srgbClr val="D9D9D9"/>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flipV="1">
            <a:off x="0" y="1510628"/>
            <a:ext cx="3996118" cy="0"/>
          </a:xfrm>
          <a:prstGeom prst="line">
            <a:avLst/>
          </a:prstGeom>
          <a:ln w="38100" cap="flat">
            <a:solidFill>
              <a:srgbClr val="0F2C33"/>
            </a:solidFill>
            <a:prstDash val="solid"/>
            <a:headEnd type="none" w="sm" len="sm"/>
            <a:tailEnd type="none" w="sm" len="sm"/>
          </a:ln>
        </p:spPr>
      </p:sp>
      <p:sp>
        <p:nvSpPr>
          <p:cNvPr id="9" name="AutoShape 9"/>
          <p:cNvSpPr/>
          <p:nvPr/>
        </p:nvSpPr>
        <p:spPr>
          <a:xfrm flipV="1">
            <a:off x="0" y="3394941"/>
            <a:ext cx="3996118" cy="0"/>
          </a:xfrm>
          <a:prstGeom prst="line">
            <a:avLst/>
          </a:prstGeom>
          <a:ln w="38100" cap="flat">
            <a:solidFill>
              <a:srgbClr val="0F2C33"/>
            </a:solidFill>
            <a:prstDash val="solid"/>
            <a:headEnd type="none" w="sm" len="sm"/>
            <a:tailEnd type="none" w="sm" len="sm"/>
          </a:ln>
        </p:spPr>
      </p:sp>
      <p:sp>
        <p:nvSpPr>
          <p:cNvPr id="10" name="AutoShape 10"/>
          <p:cNvSpPr/>
          <p:nvPr/>
        </p:nvSpPr>
        <p:spPr>
          <a:xfrm>
            <a:off x="0" y="5279253"/>
            <a:ext cx="3996118" cy="0"/>
          </a:xfrm>
          <a:prstGeom prst="line">
            <a:avLst/>
          </a:prstGeom>
          <a:ln w="38100" cap="flat">
            <a:solidFill>
              <a:srgbClr val="0F2C33"/>
            </a:solidFill>
            <a:prstDash val="solid"/>
            <a:headEnd type="none" w="sm" len="sm"/>
            <a:tailEnd type="none" w="sm" len="sm"/>
          </a:ln>
        </p:spPr>
      </p:sp>
      <p:sp>
        <p:nvSpPr>
          <p:cNvPr id="11" name="AutoShape 11"/>
          <p:cNvSpPr/>
          <p:nvPr/>
        </p:nvSpPr>
        <p:spPr>
          <a:xfrm>
            <a:off x="0" y="7163566"/>
            <a:ext cx="3996118" cy="0"/>
          </a:xfrm>
          <a:prstGeom prst="line">
            <a:avLst/>
          </a:prstGeom>
          <a:ln w="38100" cap="flat">
            <a:solidFill>
              <a:srgbClr val="0F2C33"/>
            </a:solidFill>
            <a:prstDash val="solid"/>
            <a:headEnd type="none" w="sm" len="sm"/>
            <a:tailEnd type="none" w="sm" len="sm"/>
          </a:ln>
        </p:spPr>
      </p:sp>
      <p:sp>
        <p:nvSpPr>
          <p:cNvPr id="12" name="Freeform 12"/>
          <p:cNvSpPr/>
          <p:nvPr/>
        </p:nvSpPr>
        <p:spPr>
          <a:xfrm>
            <a:off x="15731652" y="169804"/>
            <a:ext cx="2199728" cy="2115739"/>
          </a:xfrm>
          <a:custGeom>
            <a:avLst/>
            <a:gdLst/>
            <a:ahLst/>
            <a:cxnLst/>
            <a:rect l="l" t="t" r="r" b="b"/>
            <a:pathLst>
              <a:path w="2199728" h="2115739">
                <a:moveTo>
                  <a:pt x="0" y="0"/>
                </a:moveTo>
                <a:lnTo>
                  <a:pt x="2199728" y="0"/>
                </a:lnTo>
                <a:lnTo>
                  <a:pt x="2199728" y="2115739"/>
                </a:lnTo>
                <a:lnTo>
                  <a:pt x="0" y="21157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3" name="Group 13"/>
          <p:cNvGrpSpPr/>
          <p:nvPr/>
        </p:nvGrpSpPr>
        <p:grpSpPr>
          <a:xfrm>
            <a:off x="-514350" y="-1543050"/>
            <a:ext cx="4510468" cy="3086100"/>
            <a:chOff x="0" y="0"/>
            <a:chExt cx="1187942" cy="812800"/>
          </a:xfrm>
        </p:grpSpPr>
        <p:sp>
          <p:nvSpPr>
            <p:cNvPr id="14" name="Freeform 14"/>
            <p:cNvSpPr/>
            <p:nvPr/>
          </p:nvSpPr>
          <p:spPr>
            <a:xfrm>
              <a:off x="0" y="0"/>
              <a:ext cx="1187942" cy="812800"/>
            </a:xfrm>
            <a:custGeom>
              <a:avLst/>
              <a:gdLst/>
              <a:ahLst/>
              <a:cxnLst/>
              <a:rect l="l" t="t" r="r" b="b"/>
              <a:pathLst>
                <a:path w="1187942" h="812800">
                  <a:moveTo>
                    <a:pt x="0" y="0"/>
                  </a:moveTo>
                  <a:lnTo>
                    <a:pt x="1187942" y="0"/>
                  </a:lnTo>
                  <a:lnTo>
                    <a:pt x="1187942" y="812800"/>
                  </a:lnTo>
                  <a:lnTo>
                    <a:pt x="0" y="812800"/>
                  </a:lnTo>
                  <a:lnTo>
                    <a:pt x="0" y="0"/>
                  </a:lnTo>
                </a:path>
              </a:pathLst>
            </a:custGeom>
            <a:solidFill>
              <a:srgbClr val="0F2C33"/>
            </a:solidFill>
          </p:spPr>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a:off x="15731652" y="7610965"/>
            <a:ext cx="3657600" cy="928434"/>
          </a:xfrm>
          <a:custGeom>
            <a:avLst/>
            <a:gdLst/>
            <a:ahLst/>
            <a:cxnLst/>
            <a:rect l="l" t="t" r="r" b="b"/>
            <a:pathLst>
              <a:path w="3657600" h="928434">
                <a:moveTo>
                  <a:pt x="0" y="0"/>
                </a:moveTo>
                <a:lnTo>
                  <a:pt x="3657600" y="0"/>
                </a:lnTo>
                <a:lnTo>
                  <a:pt x="3657600" y="928434"/>
                </a:lnTo>
                <a:lnTo>
                  <a:pt x="0" y="9284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flipH="1" flipV="1">
            <a:off x="4458759" y="6756331"/>
            <a:ext cx="1856920" cy="1786019"/>
          </a:xfrm>
          <a:custGeom>
            <a:avLst/>
            <a:gdLst/>
            <a:ahLst/>
            <a:cxnLst/>
            <a:rect l="l" t="t" r="r" b="b"/>
            <a:pathLst>
              <a:path w="1856920" h="1786019">
                <a:moveTo>
                  <a:pt x="1856920" y="1786019"/>
                </a:moveTo>
                <a:lnTo>
                  <a:pt x="0" y="1786019"/>
                </a:lnTo>
                <a:lnTo>
                  <a:pt x="0" y="0"/>
                </a:lnTo>
                <a:lnTo>
                  <a:pt x="1856920" y="0"/>
                </a:lnTo>
                <a:lnTo>
                  <a:pt x="1856920" y="178601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514350" y="2242416"/>
            <a:ext cx="5147882" cy="523875"/>
          </a:xfrm>
          <a:prstGeom prst="rect">
            <a:avLst/>
          </a:prstGeom>
        </p:spPr>
        <p:txBody>
          <a:bodyPr lIns="0" tIns="0" rIns="0" bIns="0" rtlCol="0" anchor="t">
            <a:spAutoFit/>
          </a:bodyPr>
          <a:lstStyle/>
          <a:p>
            <a:pPr>
              <a:lnSpc>
                <a:spcPts val="4200"/>
              </a:lnSpc>
            </a:pPr>
            <a:r>
              <a:rPr lang="en-US" sz="3000" dirty="0">
                <a:solidFill>
                  <a:srgbClr val="0F2C33"/>
                </a:solidFill>
                <a:latin typeface="Oswald Bold"/>
              </a:rPr>
              <a:t>LITERATURE REVIEW</a:t>
            </a:r>
          </a:p>
        </p:txBody>
      </p:sp>
      <p:sp>
        <p:nvSpPr>
          <p:cNvPr id="19" name="TextBox 19"/>
          <p:cNvSpPr txBox="1"/>
          <p:nvPr/>
        </p:nvSpPr>
        <p:spPr>
          <a:xfrm>
            <a:off x="468588" y="4041003"/>
            <a:ext cx="5147882" cy="523875"/>
          </a:xfrm>
          <a:prstGeom prst="rect">
            <a:avLst/>
          </a:prstGeom>
        </p:spPr>
        <p:txBody>
          <a:bodyPr lIns="0" tIns="0" rIns="0" bIns="0" rtlCol="0" anchor="t">
            <a:spAutoFit/>
          </a:bodyPr>
          <a:lstStyle/>
          <a:p>
            <a:pPr>
              <a:lnSpc>
                <a:spcPts val="4200"/>
              </a:lnSpc>
            </a:pPr>
            <a:r>
              <a:rPr lang="en-US" sz="3000" dirty="0">
                <a:solidFill>
                  <a:srgbClr val="0F2C33"/>
                </a:solidFill>
                <a:latin typeface="Oswald Bold"/>
              </a:rPr>
              <a:t>METHODOLOGY </a:t>
            </a:r>
          </a:p>
        </p:txBody>
      </p:sp>
      <p:sp>
        <p:nvSpPr>
          <p:cNvPr id="20" name="TextBox 20"/>
          <p:cNvSpPr txBox="1"/>
          <p:nvPr/>
        </p:nvSpPr>
        <p:spPr>
          <a:xfrm>
            <a:off x="5616470" y="1972357"/>
            <a:ext cx="10976665" cy="4939030"/>
          </a:xfrm>
          <a:prstGeom prst="rect">
            <a:avLst/>
          </a:prstGeom>
        </p:spPr>
        <p:txBody>
          <a:bodyPr lIns="0" tIns="0" rIns="0" bIns="0" rtlCol="0" anchor="t">
            <a:spAutoFit/>
          </a:bodyPr>
          <a:lstStyle/>
          <a:p>
            <a:pPr algn="ctr">
              <a:lnSpc>
                <a:spcPts val="3919"/>
              </a:lnSpc>
            </a:pPr>
            <a:r>
              <a:rPr lang="en-US" sz="2799" dirty="0">
                <a:solidFill>
                  <a:srgbClr val="0F2C33"/>
                </a:solidFill>
                <a:latin typeface="Canva Sans Medium"/>
              </a:rPr>
              <a:t>Automated emotion detection systems in educational settings, utilizing techniques like facial expression recognition and body language analysis, offer the potential to enhance communication and engagement. However, challenges include monitoring diverse student reactions, distractions, and varying learning styles. Implementing such a system could improve learning environments, though current solutions for reporting emotions to teachers are lacking. Establishing an automated emotion detection system could address these issues and provide valuable insights to educators.</a:t>
            </a:r>
          </a:p>
        </p:txBody>
      </p:sp>
      <p:sp>
        <p:nvSpPr>
          <p:cNvPr id="21" name="Freeform 21"/>
          <p:cNvSpPr/>
          <p:nvPr/>
        </p:nvSpPr>
        <p:spPr>
          <a:xfrm>
            <a:off x="3140914" y="955859"/>
            <a:ext cx="855204" cy="886507"/>
          </a:xfrm>
          <a:custGeom>
            <a:avLst/>
            <a:gdLst/>
            <a:ahLst/>
            <a:cxnLst/>
            <a:rect l="l" t="t" r="r" b="b"/>
            <a:pathLst>
              <a:path w="855204" h="886507">
                <a:moveTo>
                  <a:pt x="0" y="0"/>
                </a:moveTo>
                <a:lnTo>
                  <a:pt x="855204" y="0"/>
                </a:lnTo>
                <a:lnTo>
                  <a:pt x="855204" y="886507"/>
                </a:lnTo>
                <a:lnTo>
                  <a:pt x="0" y="8865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TextBox 22"/>
          <p:cNvSpPr txBox="1"/>
          <p:nvPr/>
        </p:nvSpPr>
        <p:spPr>
          <a:xfrm>
            <a:off x="514350" y="5926953"/>
            <a:ext cx="3481768"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 Discussion</a:t>
            </a:r>
          </a:p>
        </p:txBody>
      </p:sp>
      <p:sp>
        <p:nvSpPr>
          <p:cNvPr id="23" name="TextBox 23"/>
          <p:cNvSpPr txBox="1"/>
          <p:nvPr/>
        </p:nvSpPr>
        <p:spPr>
          <a:xfrm>
            <a:off x="514350" y="504825"/>
            <a:ext cx="5147882" cy="523875"/>
          </a:xfrm>
          <a:prstGeom prst="rect">
            <a:avLst/>
          </a:prstGeom>
        </p:spPr>
        <p:txBody>
          <a:bodyPr lIns="0" tIns="0" rIns="0" bIns="0" rtlCol="0" anchor="t">
            <a:spAutoFit/>
          </a:bodyPr>
          <a:lstStyle/>
          <a:p>
            <a:pPr>
              <a:lnSpc>
                <a:spcPts val="4200"/>
              </a:lnSpc>
            </a:pPr>
            <a:r>
              <a:rPr lang="en-US" sz="3000" dirty="0">
                <a:solidFill>
                  <a:srgbClr val="FFFFFF"/>
                </a:solidFill>
                <a:latin typeface="Oswald Bold"/>
              </a:rPr>
              <a:t>INTRODUCTION </a:t>
            </a:r>
          </a:p>
        </p:txBody>
      </p:sp>
      <p:sp>
        <p:nvSpPr>
          <p:cNvPr id="24" name="TextBox 24"/>
          <p:cNvSpPr txBox="1"/>
          <p:nvPr/>
        </p:nvSpPr>
        <p:spPr>
          <a:xfrm>
            <a:off x="468588" y="7582666"/>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CONCLUSION</a:t>
            </a:r>
          </a:p>
        </p:txBody>
      </p:sp>
      <p:sp>
        <p:nvSpPr>
          <p:cNvPr id="25" name="TextBox 25"/>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dirty="0">
                <a:solidFill>
                  <a:srgbClr val="0F2C33"/>
                </a:solidFill>
                <a:latin typeface="Canva Sans Medium"/>
              </a:rPr>
              <a:t>Presenting by ASHADU JAMAN SHAWON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4735" y="-722058"/>
            <a:ext cx="23862009" cy="11376273"/>
            <a:chOff x="0" y="0"/>
            <a:chExt cx="4410193" cy="2102570"/>
          </a:xfrm>
        </p:grpSpPr>
        <p:sp>
          <p:nvSpPr>
            <p:cNvPr id="3" name="Freeform 3"/>
            <p:cNvSpPr/>
            <p:nvPr/>
          </p:nvSpPr>
          <p:spPr>
            <a:xfrm>
              <a:off x="0" y="0"/>
              <a:ext cx="4410192" cy="2102570"/>
            </a:xfrm>
            <a:custGeom>
              <a:avLst/>
              <a:gdLst/>
              <a:ahLst/>
              <a:cxnLst/>
              <a:rect l="l" t="t" r="r" b="b"/>
              <a:pathLst>
                <a:path w="4410192" h="2102570">
                  <a:moveTo>
                    <a:pt x="9733" y="0"/>
                  </a:moveTo>
                  <a:lnTo>
                    <a:pt x="4400459" y="0"/>
                  </a:lnTo>
                  <a:cubicBezTo>
                    <a:pt x="4403041" y="0"/>
                    <a:pt x="4405516" y="1025"/>
                    <a:pt x="4407341" y="2851"/>
                  </a:cubicBezTo>
                  <a:cubicBezTo>
                    <a:pt x="4409167" y="4676"/>
                    <a:pt x="4410192" y="7152"/>
                    <a:pt x="4410192" y="9733"/>
                  </a:cubicBezTo>
                  <a:lnTo>
                    <a:pt x="4410192" y="2092837"/>
                  </a:lnTo>
                  <a:cubicBezTo>
                    <a:pt x="4410192" y="2095419"/>
                    <a:pt x="4409167" y="2097894"/>
                    <a:pt x="4407341" y="2099720"/>
                  </a:cubicBezTo>
                  <a:cubicBezTo>
                    <a:pt x="4405516" y="2101545"/>
                    <a:pt x="4403041" y="2102570"/>
                    <a:pt x="4400459" y="2102570"/>
                  </a:cubicBezTo>
                  <a:lnTo>
                    <a:pt x="9733" y="2102570"/>
                  </a:lnTo>
                  <a:cubicBezTo>
                    <a:pt x="7152" y="2102570"/>
                    <a:pt x="4676" y="2101545"/>
                    <a:pt x="2851" y="2099720"/>
                  </a:cubicBezTo>
                  <a:cubicBezTo>
                    <a:pt x="1025" y="2097894"/>
                    <a:pt x="0" y="2095419"/>
                    <a:pt x="0" y="2092837"/>
                  </a:cubicBezTo>
                  <a:lnTo>
                    <a:pt x="0" y="9733"/>
                  </a:lnTo>
                  <a:cubicBezTo>
                    <a:pt x="0" y="7152"/>
                    <a:pt x="1025" y="4676"/>
                    <a:pt x="2851" y="2851"/>
                  </a:cubicBezTo>
                  <a:cubicBezTo>
                    <a:pt x="4676" y="1025"/>
                    <a:pt x="7152" y="0"/>
                    <a:pt x="9733" y="0"/>
                  </a:cubicBezTo>
                  <a:close/>
                </a:path>
              </a:pathLst>
            </a:custGeom>
            <a:solidFill>
              <a:srgbClr val="E2AD6B"/>
            </a:solidFill>
          </p:spPr>
        </p:sp>
        <p:sp>
          <p:nvSpPr>
            <p:cNvPr id="4" name="TextBox 4"/>
            <p:cNvSpPr txBox="1"/>
            <p:nvPr/>
          </p:nvSpPr>
          <p:spPr>
            <a:xfrm>
              <a:off x="0" y="-38100"/>
              <a:ext cx="812800" cy="850900"/>
            </a:xfrm>
            <a:prstGeom prst="rect">
              <a:avLst/>
            </a:prstGeom>
          </p:spPr>
          <p:txBody>
            <a:bodyPr lIns="50772" tIns="50772" rIns="50772" bIns="50772" rtlCol="0" anchor="ctr"/>
            <a:lstStyle/>
            <a:p>
              <a:pPr algn="ctr">
                <a:lnSpc>
                  <a:spcPts val="2660"/>
                </a:lnSpc>
                <a:spcBef>
                  <a:spcPct val="0"/>
                </a:spcBef>
              </a:pPr>
              <a:endParaRPr/>
            </a:p>
          </p:txBody>
        </p:sp>
      </p:grpSp>
      <p:sp>
        <p:nvSpPr>
          <p:cNvPr id="5" name="Freeform 5"/>
          <p:cNvSpPr/>
          <p:nvPr/>
        </p:nvSpPr>
        <p:spPr>
          <a:xfrm>
            <a:off x="3618240" y="568515"/>
            <a:ext cx="11051520" cy="1125246"/>
          </a:xfrm>
          <a:custGeom>
            <a:avLst/>
            <a:gdLst/>
            <a:ahLst/>
            <a:cxnLst/>
            <a:rect l="l" t="t" r="r" b="b"/>
            <a:pathLst>
              <a:path w="11051520" h="1125246">
                <a:moveTo>
                  <a:pt x="0" y="0"/>
                </a:moveTo>
                <a:lnTo>
                  <a:pt x="11051520" y="0"/>
                </a:lnTo>
                <a:lnTo>
                  <a:pt x="11051520" y="1125246"/>
                </a:lnTo>
                <a:lnTo>
                  <a:pt x="0" y="11252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985118" y="576468"/>
            <a:ext cx="12317764" cy="978531"/>
          </a:xfrm>
          <a:prstGeom prst="rect">
            <a:avLst/>
          </a:prstGeom>
        </p:spPr>
        <p:txBody>
          <a:bodyPr lIns="0" tIns="0" rIns="0" bIns="0" rtlCol="0" anchor="t">
            <a:spAutoFit/>
          </a:bodyPr>
          <a:lstStyle/>
          <a:p>
            <a:pPr algn="ctr">
              <a:lnSpc>
                <a:spcPts val="8015"/>
              </a:lnSpc>
            </a:pPr>
            <a:r>
              <a:rPr lang="en-US" sz="5725">
                <a:solidFill>
                  <a:srgbClr val="0F2C33"/>
                </a:solidFill>
                <a:latin typeface="Oswald Bold"/>
              </a:rPr>
              <a:t>REFERENCES </a:t>
            </a:r>
          </a:p>
        </p:txBody>
      </p:sp>
      <p:sp>
        <p:nvSpPr>
          <p:cNvPr id="7" name="Freeform 7"/>
          <p:cNvSpPr/>
          <p:nvPr/>
        </p:nvSpPr>
        <p:spPr>
          <a:xfrm>
            <a:off x="574469" y="-741777"/>
            <a:ext cx="2601526" cy="2620585"/>
          </a:xfrm>
          <a:custGeom>
            <a:avLst/>
            <a:gdLst/>
            <a:ahLst/>
            <a:cxnLst/>
            <a:rect l="l" t="t" r="r" b="b"/>
            <a:pathLst>
              <a:path w="2601526" h="2620585">
                <a:moveTo>
                  <a:pt x="0" y="0"/>
                </a:moveTo>
                <a:lnTo>
                  <a:pt x="2601526" y="0"/>
                </a:lnTo>
                <a:lnTo>
                  <a:pt x="2601526" y="2620585"/>
                </a:lnTo>
                <a:lnTo>
                  <a:pt x="0" y="2620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1672742" y="2555570"/>
            <a:ext cx="15384182" cy="6248780"/>
            <a:chOff x="0" y="0"/>
            <a:chExt cx="20512242" cy="8331706"/>
          </a:xfrm>
        </p:grpSpPr>
        <p:sp>
          <p:nvSpPr>
            <p:cNvPr id="9" name="Freeform 9"/>
            <p:cNvSpPr/>
            <p:nvPr/>
          </p:nvSpPr>
          <p:spPr>
            <a:xfrm>
              <a:off x="0" y="110166"/>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0" y="3532152"/>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0" y="6052579"/>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2"/>
            <p:cNvSpPr txBox="1"/>
            <p:nvPr/>
          </p:nvSpPr>
          <p:spPr>
            <a:xfrm>
              <a:off x="764400" y="-76200"/>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8</a:t>
              </a:r>
            </a:p>
          </p:txBody>
        </p:sp>
        <p:sp>
          <p:nvSpPr>
            <p:cNvPr id="13" name="TextBox 13"/>
            <p:cNvSpPr txBox="1"/>
            <p:nvPr/>
          </p:nvSpPr>
          <p:spPr>
            <a:xfrm>
              <a:off x="764400" y="3235620"/>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9</a:t>
              </a:r>
            </a:p>
          </p:txBody>
        </p:sp>
        <p:sp>
          <p:nvSpPr>
            <p:cNvPr id="14" name="TextBox 14"/>
            <p:cNvSpPr txBox="1"/>
            <p:nvPr/>
          </p:nvSpPr>
          <p:spPr>
            <a:xfrm>
              <a:off x="764400" y="875238"/>
              <a:ext cx="19747842" cy="20068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B. S. ’Sukhavasi, K. ’Elleithy, A. ’El-Sayed, and A. ’Elleithy, “Deep Neural Network Approach for Pose, Illumination, and Occlusion Invariant Driver Emotion Detection,” Feb. 2022.</a:t>
              </a:r>
            </a:p>
          </p:txBody>
        </p:sp>
        <p:sp>
          <p:nvSpPr>
            <p:cNvPr id="15" name="TextBox 15"/>
            <p:cNvSpPr txBox="1"/>
            <p:nvPr/>
          </p:nvSpPr>
          <p:spPr>
            <a:xfrm>
              <a:off x="764400" y="4265802"/>
              <a:ext cx="19747842" cy="13210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R. ’Helaly, A. M. ’Hajjaji, F. ’M’Sahli, and A. ’Mtibaa, “Deep Convolution Neural Network Implementation for Emotion Recognition System,” 2021.</a:t>
              </a:r>
            </a:p>
          </p:txBody>
        </p:sp>
        <p:sp>
          <p:nvSpPr>
            <p:cNvPr id="16" name="TextBox 16"/>
            <p:cNvSpPr txBox="1"/>
            <p:nvPr/>
          </p:nvSpPr>
          <p:spPr>
            <a:xfrm>
              <a:off x="764400" y="5866213"/>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10</a:t>
              </a:r>
            </a:p>
          </p:txBody>
        </p:sp>
        <p:sp>
          <p:nvSpPr>
            <p:cNvPr id="17" name="TextBox 17"/>
            <p:cNvSpPr txBox="1"/>
            <p:nvPr/>
          </p:nvSpPr>
          <p:spPr>
            <a:xfrm>
              <a:off x="764400" y="7010695"/>
              <a:ext cx="19747842" cy="13210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Y. D’’Liliana, “Emotion recognition from facial expression using deep convolutional neural network”.</a:t>
              </a:r>
            </a:p>
          </p:txBody>
        </p:sp>
      </p:grpSp>
      <p:sp>
        <p:nvSpPr>
          <p:cNvPr id="18" name="Freeform 18"/>
          <p:cNvSpPr/>
          <p:nvPr/>
        </p:nvSpPr>
        <p:spPr>
          <a:xfrm>
            <a:off x="16128463" y="1841689"/>
            <a:ext cx="1856920" cy="1786019"/>
          </a:xfrm>
          <a:custGeom>
            <a:avLst/>
            <a:gdLst/>
            <a:ahLst/>
            <a:cxnLst/>
            <a:rect l="l" t="t" r="r" b="b"/>
            <a:pathLst>
              <a:path w="1856920" h="1786019">
                <a:moveTo>
                  <a:pt x="0" y="0"/>
                </a:moveTo>
                <a:lnTo>
                  <a:pt x="1856920" y="0"/>
                </a:lnTo>
                <a:lnTo>
                  <a:pt x="1856920" y="1786019"/>
                </a:lnTo>
                <a:lnTo>
                  <a:pt x="0" y="178601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4735" y="-722058"/>
            <a:ext cx="23862009" cy="11376273"/>
            <a:chOff x="0" y="0"/>
            <a:chExt cx="4410193" cy="2102570"/>
          </a:xfrm>
        </p:grpSpPr>
        <p:sp>
          <p:nvSpPr>
            <p:cNvPr id="3" name="Freeform 3"/>
            <p:cNvSpPr/>
            <p:nvPr/>
          </p:nvSpPr>
          <p:spPr>
            <a:xfrm>
              <a:off x="0" y="0"/>
              <a:ext cx="4410192" cy="2102570"/>
            </a:xfrm>
            <a:custGeom>
              <a:avLst/>
              <a:gdLst/>
              <a:ahLst/>
              <a:cxnLst/>
              <a:rect l="l" t="t" r="r" b="b"/>
              <a:pathLst>
                <a:path w="4410192" h="2102570">
                  <a:moveTo>
                    <a:pt x="9733" y="0"/>
                  </a:moveTo>
                  <a:lnTo>
                    <a:pt x="4400459" y="0"/>
                  </a:lnTo>
                  <a:cubicBezTo>
                    <a:pt x="4403041" y="0"/>
                    <a:pt x="4405516" y="1025"/>
                    <a:pt x="4407341" y="2851"/>
                  </a:cubicBezTo>
                  <a:cubicBezTo>
                    <a:pt x="4409167" y="4676"/>
                    <a:pt x="4410192" y="7152"/>
                    <a:pt x="4410192" y="9733"/>
                  </a:cubicBezTo>
                  <a:lnTo>
                    <a:pt x="4410192" y="2092837"/>
                  </a:lnTo>
                  <a:cubicBezTo>
                    <a:pt x="4410192" y="2095419"/>
                    <a:pt x="4409167" y="2097894"/>
                    <a:pt x="4407341" y="2099720"/>
                  </a:cubicBezTo>
                  <a:cubicBezTo>
                    <a:pt x="4405516" y="2101545"/>
                    <a:pt x="4403041" y="2102570"/>
                    <a:pt x="4400459" y="2102570"/>
                  </a:cubicBezTo>
                  <a:lnTo>
                    <a:pt x="9733" y="2102570"/>
                  </a:lnTo>
                  <a:cubicBezTo>
                    <a:pt x="7152" y="2102570"/>
                    <a:pt x="4676" y="2101545"/>
                    <a:pt x="2851" y="2099720"/>
                  </a:cubicBezTo>
                  <a:cubicBezTo>
                    <a:pt x="1025" y="2097894"/>
                    <a:pt x="0" y="2095419"/>
                    <a:pt x="0" y="2092837"/>
                  </a:cubicBezTo>
                  <a:lnTo>
                    <a:pt x="0" y="9733"/>
                  </a:lnTo>
                  <a:cubicBezTo>
                    <a:pt x="0" y="7152"/>
                    <a:pt x="1025" y="4676"/>
                    <a:pt x="2851" y="2851"/>
                  </a:cubicBezTo>
                  <a:cubicBezTo>
                    <a:pt x="4676" y="1025"/>
                    <a:pt x="7152" y="0"/>
                    <a:pt x="9733" y="0"/>
                  </a:cubicBezTo>
                  <a:close/>
                </a:path>
              </a:pathLst>
            </a:custGeom>
            <a:solidFill>
              <a:srgbClr val="E2AD6B"/>
            </a:solidFill>
          </p:spPr>
        </p:sp>
        <p:sp>
          <p:nvSpPr>
            <p:cNvPr id="4" name="TextBox 4"/>
            <p:cNvSpPr txBox="1"/>
            <p:nvPr/>
          </p:nvSpPr>
          <p:spPr>
            <a:xfrm>
              <a:off x="0" y="-38100"/>
              <a:ext cx="812800" cy="850900"/>
            </a:xfrm>
            <a:prstGeom prst="rect">
              <a:avLst/>
            </a:prstGeom>
          </p:spPr>
          <p:txBody>
            <a:bodyPr lIns="50772" tIns="50772" rIns="50772" bIns="50772" rtlCol="0" anchor="ctr"/>
            <a:lstStyle/>
            <a:p>
              <a:pPr algn="ctr">
                <a:lnSpc>
                  <a:spcPts val="2660"/>
                </a:lnSpc>
                <a:spcBef>
                  <a:spcPct val="0"/>
                </a:spcBef>
              </a:pPr>
              <a:endParaRPr/>
            </a:p>
          </p:txBody>
        </p:sp>
      </p:grpSp>
      <p:sp>
        <p:nvSpPr>
          <p:cNvPr id="5" name="Freeform 5"/>
          <p:cNvSpPr/>
          <p:nvPr/>
        </p:nvSpPr>
        <p:spPr>
          <a:xfrm>
            <a:off x="3618240" y="568515"/>
            <a:ext cx="11051520" cy="1125246"/>
          </a:xfrm>
          <a:custGeom>
            <a:avLst/>
            <a:gdLst/>
            <a:ahLst/>
            <a:cxnLst/>
            <a:rect l="l" t="t" r="r" b="b"/>
            <a:pathLst>
              <a:path w="11051520" h="1125246">
                <a:moveTo>
                  <a:pt x="0" y="0"/>
                </a:moveTo>
                <a:lnTo>
                  <a:pt x="11051520" y="0"/>
                </a:lnTo>
                <a:lnTo>
                  <a:pt x="11051520" y="1125246"/>
                </a:lnTo>
                <a:lnTo>
                  <a:pt x="0" y="11252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985118" y="576468"/>
            <a:ext cx="12317764" cy="978531"/>
          </a:xfrm>
          <a:prstGeom prst="rect">
            <a:avLst/>
          </a:prstGeom>
        </p:spPr>
        <p:txBody>
          <a:bodyPr lIns="0" tIns="0" rIns="0" bIns="0" rtlCol="0" anchor="t">
            <a:spAutoFit/>
          </a:bodyPr>
          <a:lstStyle/>
          <a:p>
            <a:pPr algn="ctr">
              <a:lnSpc>
                <a:spcPts val="8015"/>
              </a:lnSpc>
            </a:pPr>
            <a:r>
              <a:rPr lang="en-US" sz="5725">
                <a:solidFill>
                  <a:srgbClr val="0F2C33"/>
                </a:solidFill>
                <a:latin typeface="Oswald Bold"/>
              </a:rPr>
              <a:t>REFERENCES </a:t>
            </a:r>
          </a:p>
        </p:txBody>
      </p:sp>
      <p:sp>
        <p:nvSpPr>
          <p:cNvPr id="7" name="Freeform 7"/>
          <p:cNvSpPr/>
          <p:nvPr/>
        </p:nvSpPr>
        <p:spPr>
          <a:xfrm>
            <a:off x="574469" y="-741777"/>
            <a:ext cx="2601526" cy="2620585"/>
          </a:xfrm>
          <a:custGeom>
            <a:avLst/>
            <a:gdLst/>
            <a:ahLst/>
            <a:cxnLst/>
            <a:rect l="l" t="t" r="r" b="b"/>
            <a:pathLst>
              <a:path w="2601526" h="2620585">
                <a:moveTo>
                  <a:pt x="0" y="0"/>
                </a:moveTo>
                <a:lnTo>
                  <a:pt x="2601526" y="0"/>
                </a:lnTo>
                <a:lnTo>
                  <a:pt x="2601526" y="2620585"/>
                </a:lnTo>
                <a:lnTo>
                  <a:pt x="0" y="2620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2030997" y="2581160"/>
            <a:ext cx="15384182" cy="5734430"/>
            <a:chOff x="0" y="0"/>
            <a:chExt cx="20512242" cy="7645906"/>
          </a:xfrm>
        </p:grpSpPr>
        <p:sp>
          <p:nvSpPr>
            <p:cNvPr id="9" name="Freeform 9"/>
            <p:cNvSpPr/>
            <p:nvPr/>
          </p:nvSpPr>
          <p:spPr>
            <a:xfrm>
              <a:off x="0" y="110166"/>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0" y="2846352"/>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0" y="5366779"/>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2"/>
            <p:cNvSpPr txBox="1"/>
            <p:nvPr/>
          </p:nvSpPr>
          <p:spPr>
            <a:xfrm>
              <a:off x="764400" y="-76200"/>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11</a:t>
              </a:r>
            </a:p>
          </p:txBody>
        </p:sp>
        <p:sp>
          <p:nvSpPr>
            <p:cNvPr id="13" name="TextBox 13"/>
            <p:cNvSpPr txBox="1"/>
            <p:nvPr/>
          </p:nvSpPr>
          <p:spPr>
            <a:xfrm>
              <a:off x="764400" y="2549820"/>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12</a:t>
              </a:r>
            </a:p>
          </p:txBody>
        </p:sp>
        <p:sp>
          <p:nvSpPr>
            <p:cNvPr id="14" name="TextBox 14"/>
            <p:cNvSpPr txBox="1"/>
            <p:nvPr/>
          </p:nvSpPr>
          <p:spPr>
            <a:xfrm>
              <a:off x="764400" y="875238"/>
              <a:ext cx="19747842" cy="13210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B. W. ’Putra and F. ’Arifin, “Real-Time Emotion Recognition System to Monitor Student’s Mood in a Classroom”.</a:t>
              </a:r>
            </a:p>
          </p:txBody>
        </p:sp>
        <p:sp>
          <p:nvSpPr>
            <p:cNvPr id="15" name="TextBox 15"/>
            <p:cNvSpPr txBox="1"/>
            <p:nvPr/>
          </p:nvSpPr>
          <p:spPr>
            <a:xfrm>
              <a:off x="764400" y="3580002"/>
              <a:ext cx="19747842" cy="13210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N. ’Intrator, D. ’Reisfeld, and Y. ’Yeshurun, “Face recognition using a hybrid supervised/unsupervised neural network,” sciencedirect.com.</a:t>
              </a:r>
            </a:p>
          </p:txBody>
        </p:sp>
        <p:sp>
          <p:nvSpPr>
            <p:cNvPr id="16" name="TextBox 16"/>
            <p:cNvSpPr txBox="1"/>
            <p:nvPr/>
          </p:nvSpPr>
          <p:spPr>
            <a:xfrm>
              <a:off x="764400" y="5180413"/>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13</a:t>
              </a:r>
            </a:p>
          </p:txBody>
        </p:sp>
        <p:sp>
          <p:nvSpPr>
            <p:cNvPr id="17" name="TextBox 17"/>
            <p:cNvSpPr txBox="1"/>
            <p:nvPr/>
          </p:nvSpPr>
          <p:spPr>
            <a:xfrm>
              <a:off x="764400" y="6324895"/>
              <a:ext cx="19747842" cy="13210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Z. J. ’Lim, J. ’Mountstephens, and J. ’Teo, “Emotion Recognition Using Eye-Tracking: Taxonomy, Review and Current Challenges,” Apr. 2020.</a:t>
              </a:r>
            </a:p>
          </p:txBody>
        </p:sp>
      </p:grpSp>
      <p:sp>
        <p:nvSpPr>
          <p:cNvPr id="18" name="Freeform 18"/>
          <p:cNvSpPr/>
          <p:nvPr/>
        </p:nvSpPr>
        <p:spPr>
          <a:xfrm>
            <a:off x="16128463" y="1841689"/>
            <a:ext cx="1856920" cy="1786019"/>
          </a:xfrm>
          <a:custGeom>
            <a:avLst/>
            <a:gdLst/>
            <a:ahLst/>
            <a:cxnLst/>
            <a:rect l="l" t="t" r="r" b="b"/>
            <a:pathLst>
              <a:path w="1856920" h="1786019">
                <a:moveTo>
                  <a:pt x="0" y="0"/>
                </a:moveTo>
                <a:lnTo>
                  <a:pt x="1856920" y="0"/>
                </a:lnTo>
                <a:lnTo>
                  <a:pt x="1856920" y="1786019"/>
                </a:lnTo>
                <a:lnTo>
                  <a:pt x="0" y="178601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4735" y="-722058"/>
            <a:ext cx="23862009" cy="11376273"/>
            <a:chOff x="0" y="0"/>
            <a:chExt cx="4410193" cy="2102570"/>
          </a:xfrm>
        </p:grpSpPr>
        <p:sp>
          <p:nvSpPr>
            <p:cNvPr id="3" name="Freeform 3"/>
            <p:cNvSpPr/>
            <p:nvPr/>
          </p:nvSpPr>
          <p:spPr>
            <a:xfrm>
              <a:off x="0" y="0"/>
              <a:ext cx="4410192" cy="2102570"/>
            </a:xfrm>
            <a:custGeom>
              <a:avLst/>
              <a:gdLst/>
              <a:ahLst/>
              <a:cxnLst/>
              <a:rect l="l" t="t" r="r" b="b"/>
              <a:pathLst>
                <a:path w="4410192" h="2102570">
                  <a:moveTo>
                    <a:pt x="9733" y="0"/>
                  </a:moveTo>
                  <a:lnTo>
                    <a:pt x="4400459" y="0"/>
                  </a:lnTo>
                  <a:cubicBezTo>
                    <a:pt x="4403041" y="0"/>
                    <a:pt x="4405516" y="1025"/>
                    <a:pt x="4407341" y="2851"/>
                  </a:cubicBezTo>
                  <a:cubicBezTo>
                    <a:pt x="4409167" y="4676"/>
                    <a:pt x="4410192" y="7152"/>
                    <a:pt x="4410192" y="9733"/>
                  </a:cubicBezTo>
                  <a:lnTo>
                    <a:pt x="4410192" y="2092837"/>
                  </a:lnTo>
                  <a:cubicBezTo>
                    <a:pt x="4410192" y="2095419"/>
                    <a:pt x="4409167" y="2097894"/>
                    <a:pt x="4407341" y="2099720"/>
                  </a:cubicBezTo>
                  <a:cubicBezTo>
                    <a:pt x="4405516" y="2101545"/>
                    <a:pt x="4403041" y="2102570"/>
                    <a:pt x="4400459" y="2102570"/>
                  </a:cubicBezTo>
                  <a:lnTo>
                    <a:pt x="9733" y="2102570"/>
                  </a:lnTo>
                  <a:cubicBezTo>
                    <a:pt x="7152" y="2102570"/>
                    <a:pt x="4676" y="2101545"/>
                    <a:pt x="2851" y="2099720"/>
                  </a:cubicBezTo>
                  <a:cubicBezTo>
                    <a:pt x="1025" y="2097894"/>
                    <a:pt x="0" y="2095419"/>
                    <a:pt x="0" y="2092837"/>
                  </a:cubicBezTo>
                  <a:lnTo>
                    <a:pt x="0" y="9733"/>
                  </a:lnTo>
                  <a:cubicBezTo>
                    <a:pt x="0" y="7152"/>
                    <a:pt x="1025" y="4676"/>
                    <a:pt x="2851" y="2851"/>
                  </a:cubicBezTo>
                  <a:cubicBezTo>
                    <a:pt x="4676" y="1025"/>
                    <a:pt x="7152" y="0"/>
                    <a:pt x="9733" y="0"/>
                  </a:cubicBezTo>
                  <a:close/>
                </a:path>
              </a:pathLst>
            </a:custGeom>
            <a:solidFill>
              <a:srgbClr val="E2AD6B"/>
            </a:solidFill>
          </p:spPr>
        </p:sp>
        <p:sp>
          <p:nvSpPr>
            <p:cNvPr id="4" name="TextBox 4"/>
            <p:cNvSpPr txBox="1"/>
            <p:nvPr/>
          </p:nvSpPr>
          <p:spPr>
            <a:xfrm>
              <a:off x="0" y="-38100"/>
              <a:ext cx="812800" cy="850900"/>
            </a:xfrm>
            <a:prstGeom prst="rect">
              <a:avLst/>
            </a:prstGeom>
          </p:spPr>
          <p:txBody>
            <a:bodyPr lIns="50772" tIns="50772" rIns="50772" bIns="50772" rtlCol="0" anchor="ctr"/>
            <a:lstStyle/>
            <a:p>
              <a:pPr algn="ctr">
                <a:lnSpc>
                  <a:spcPts val="2660"/>
                </a:lnSpc>
                <a:spcBef>
                  <a:spcPct val="0"/>
                </a:spcBef>
              </a:pPr>
              <a:endParaRPr/>
            </a:p>
          </p:txBody>
        </p:sp>
      </p:grpSp>
      <p:sp>
        <p:nvSpPr>
          <p:cNvPr id="5" name="Freeform 5"/>
          <p:cNvSpPr/>
          <p:nvPr/>
        </p:nvSpPr>
        <p:spPr>
          <a:xfrm>
            <a:off x="3618240" y="568515"/>
            <a:ext cx="11051520" cy="1125246"/>
          </a:xfrm>
          <a:custGeom>
            <a:avLst/>
            <a:gdLst/>
            <a:ahLst/>
            <a:cxnLst/>
            <a:rect l="l" t="t" r="r" b="b"/>
            <a:pathLst>
              <a:path w="11051520" h="1125246">
                <a:moveTo>
                  <a:pt x="0" y="0"/>
                </a:moveTo>
                <a:lnTo>
                  <a:pt x="11051520" y="0"/>
                </a:lnTo>
                <a:lnTo>
                  <a:pt x="11051520" y="1125246"/>
                </a:lnTo>
                <a:lnTo>
                  <a:pt x="0" y="11252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985118" y="576468"/>
            <a:ext cx="12317764" cy="978531"/>
          </a:xfrm>
          <a:prstGeom prst="rect">
            <a:avLst/>
          </a:prstGeom>
        </p:spPr>
        <p:txBody>
          <a:bodyPr lIns="0" tIns="0" rIns="0" bIns="0" rtlCol="0" anchor="t">
            <a:spAutoFit/>
          </a:bodyPr>
          <a:lstStyle/>
          <a:p>
            <a:pPr algn="ctr">
              <a:lnSpc>
                <a:spcPts val="8015"/>
              </a:lnSpc>
            </a:pPr>
            <a:r>
              <a:rPr lang="en-US" sz="5725">
                <a:solidFill>
                  <a:srgbClr val="0F2C33"/>
                </a:solidFill>
                <a:latin typeface="Oswald Bold"/>
              </a:rPr>
              <a:t>REFERENCES </a:t>
            </a:r>
          </a:p>
        </p:txBody>
      </p:sp>
      <p:sp>
        <p:nvSpPr>
          <p:cNvPr id="7" name="Freeform 7"/>
          <p:cNvSpPr/>
          <p:nvPr/>
        </p:nvSpPr>
        <p:spPr>
          <a:xfrm>
            <a:off x="574469" y="-741777"/>
            <a:ext cx="2601526" cy="2620585"/>
          </a:xfrm>
          <a:custGeom>
            <a:avLst/>
            <a:gdLst/>
            <a:ahLst/>
            <a:cxnLst/>
            <a:rect l="l" t="t" r="r" b="b"/>
            <a:pathLst>
              <a:path w="2601526" h="2620585">
                <a:moveTo>
                  <a:pt x="0" y="0"/>
                </a:moveTo>
                <a:lnTo>
                  <a:pt x="2601526" y="0"/>
                </a:lnTo>
                <a:lnTo>
                  <a:pt x="2601526" y="2620585"/>
                </a:lnTo>
                <a:lnTo>
                  <a:pt x="0" y="2620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2030997" y="2581160"/>
            <a:ext cx="15384182" cy="6763130"/>
            <a:chOff x="0" y="0"/>
            <a:chExt cx="20512242" cy="9017506"/>
          </a:xfrm>
        </p:grpSpPr>
        <p:sp>
          <p:nvSpPr>
            <p:cNvPr id="9" name="Freeform 9"/>
            <p:cNvSpPr/>
            <p:nvPr/>
          </p:nvSpPr>
          <p:spPr>
            <a:xfrm>
              <a:off x="0" y="110166"/>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0" y="3532152"/>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0" y="6052579"/>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2"/>
            <p:cNvSpPr txBox="1"/>
            <p:nvPr/>
          </p:nvSpPr>
          <p:spPr>
            <a:xfrm>
              <a:off x="764400" y="-76200"/>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14</a:t>
              </a:r>
            </a:p>
          </p:txBody>
        </p:sp>
        <p:sp>
          <p:nvSpPr>
            <p:cNvPr id="13" name="TextBox 13"/>
            <p:cNvSpPr txBox="1"/>
            <p:nvPr/>
          </p:nvSpPr>
          <p:spPr>
            <a:xfrm>
              <a:off x="764400" y="3235620"/>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15</a:t>
              </a:r>
            </a:p>
          </p:txBody>
        </p:sp>
        <p:sp>
          <p:nvSpPr>
            <p:cNvPr id="14" name="TextBox 14"/>
            <p:cNvSpPr txBox="1"/>
            <p:nvPr/>
          </p:nvSpPr>
          <p:spPr>
            <a:xfrm>
              <a:off x="764400" y="875238"/>
              <a:ext cx="19747842" cy="20068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W. ’Alsabhan, “Human–Computer Interaction with a Real-Time Speech Emotion Recognition with Ensembling Techniques 1D Convolution Neural Network and Attention,” Jan. 2023.</a:t>
              </a:r>
            </a:p>
          </p:txBody>
        </p:sp>
        <p:sp>
          <p:nvSpPr>
            <p:cNvPr id="15" name="TextBox 15"/>
            <p:cNvSpPr txBox="1"/>
            <p:nvPr/>
          </p:nvSpPr>
          <p:spPr>
            <a:xfrm>
              <a:off x="764400" y="4265802"/>
              <a:ext cx="19747842" cy="13210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R. ’Sharma, B. R.’ ’Pachori, and P. ’Sircar, “Automated emotion recognition based on higher order statistics and deep learning algorithm”.</a:t>
              </a:r>
            </a:p>
          </p:txBody>
        </p:sp>
        <p:sp>
          <p:nvSpPr>
            <p:cNvPr id="16" name="TextBox 16"/>
            <p:cNvSpPr txBox="1"/>
            <p:nvPr/>
          </p:nvSpPr>
          <p:spPr>
            <a:xfrm>
              <a:off x="764400" y="5866213"/>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16</a:t>
              </a:r>
            </a:p>
          </p:txBody>
        </p:sp>
        <p:sp>
          <p:nvSpPr>
            <p:cNvPr id="17" name="TextBox 17"/>
            <p:cNvSpPr txBox="1"/>
            <p:nvPr/>
          </p:nvSpPr>
          <p:spPr>
            <a:xfrm>
              <a:off x="764400" y="7010695"/>
              <a:ext cx="19747842" cy="20068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M. ’Matsugu, K. ’Mori, Y. ’Mitari, and Y.’ ’Kaneda, “Subject independent facial expression recognition with robust face detection using a convolutional neural network,” Jun. 2003.</a:t>
              </a:r>
            </a:p>
          </p:txBody>
        </p:sp>
      </p:grpSp>
      <p:sp>
        <p:nvSpPr>
          <p:cNvPr id="18" name="Freeform 18"/>
          <p:cNvSpPr/>
          <p:nvPr/>
        </p:nvSpPr>
        <p:spPr>
          <a:xfrm>
            <a:off x="16128463" y="1841689"/>
            <a:ext cx="1856920" cy="1786019"/>
          </a:xfrm>
          <a:custGeom>
            <a:avLst/>
            <a:gdLst/>
            <a:ahLst/>
            <a:cxnLst/>
            <a:rect l="l" t="t" r="r" b="b"/>
            <a:pathLst>
              <a:path w="1856920" h="1786019">
                <a:moveTo>
                  <a:pt x="0" y="0"/>
                </a:moveTo>
                <a:lnTo>
                  <a:pt x="1856920" y="0"/>
                </a:lnTo>
                <a:lnTo>
                  <a:pt x="1856920" y="1786019"/>
                </a:lnTo>
                <a:lnTo>
                  <a:pt x="0" y="178601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4735" y="-722058"/>
            <a:ext cx="23862009" cy="11376273"/>
            <a:chOff x="0" y="0"/>
            <a:chExt cx="4410193" cy="2102570"/>
          </a:xfrm>
        </p:grpSpPr>
        <p:sp>
          <p:nvSpPr>
            <p:cNvPr id="3" name="Freeform 3"/>
            <p:cNvSpPr/>
            <p:nvPr/>
          </p:nvSpPr>
          <p:spPr>
            <a:xfrm>
              <a:off x="0" y="0"/>
              <a:ext cx="4410192" cy="2102570"/>
            </a:xfrm>
            <a:custGeom>
              <a:avLst/>
              <a:gdLst/>
              <a:ahLst/>
              <a:cxnLst/>
              <a:rect l="l" t="t" r="r" b="b"/>
              <a:pathLst>
                <a:path w="4410192" h="2102570">
                  <a:moveTo>
                    <a:pt x="9733" y="0"/>
                  </a:moveTo>
                  <a:lnTo>
                    <a:pt x="4400459" y="0"/>
                  </a:lnTo>
                  <a:cubicBezTo>
                    <a:pt x="4403041" y="0"/>
                    <a:pt x="4405516" y="1025"/>
                    <a:pt x="4407341" y="2851"/>
                  </a:cubicBezTo>
                  <a:cubicBezTo>
                    <a:pt x="4409167" y="4676"/>
                    <a:pt x="4410192" y="7152"/>
                    <a:pt x="4410192" y="9733"/>
                  </a:cubicBezTo>
                  <a:lnTo>
                    <a:pt x="4410192" y="2092837"/>
                  </a:lnTo>
                  <a:cubicBezTo>
                    <a:pt x="4410192" y="2095419"/>
                    <a:pt x="4409167" y="2097894"/>
                    <a:pt x="4407341" y="2099720"/>
                  </a:cubicBezTo>
                  <a:cubicBezTo>
                    <a:pt x="4405516" y="2101545"/>
                    <a:pt x="4403041" y="2102570"/>
                    <a:pt x="4400459" y="2102570"/>
                  </a:cubicBezTo>
                  <a:lnTo>
                    <a:pt x="9733" y="2102570"/>
                  </a:lnTo>
                  <a:cubicBezTo>
                    <a:pt x="7152" y="2102570"/>
                    <a:pt x="4676" y="2101545"/>
                    <a:pt x="2851" y="2099720"/>
                  </a:cubicBezTo>
                  <a:cubicBezTo>
                    <a:pt x="1025" y="2097894"/>
                    <a:pt x="0" y="2095419"/>
                    <a:pt x="0" y="2092837"/>
                  </a:cubicBezTo>
                  <a:lnTo>
                    <a:pt x="0" y="9733"/>
                  </a:lnTo>
                  <a:cubicBezTo>
                    <a:pt x="0" y="7152"/>
                    <a:pt x="1025" y="4676"/>
                    <a:pt x="2851" y="2851"/>
                  </a:cubicBezTo>
                  <a:cubicBezTo>
                    <a:pt x="4676" y="1025"/>
                    <a:pt x="7152" y="0"/>
                    <a:pt x="9733" y="0"/>
                  </a:cubicBezTo>
                  <a:close/>
                </a:path>
              </a:pathLst>
            </a:custGeom>
            <a:solidFill>
              <a:srgbClr val="E2AD6B"/>
            </a:solidFill>
          </p:spPr>
        </p:sp>
        <p:sp>
          <p:nvSpPr>
            <p:cNvPr id="4" name="TextBox 4"/>
            <p:cNvSpPr txBox="1"/>
            <p:nvPr/>
          </p:nvSpPr>
          <p:spPr>
            <a:xfrm>
              <a:off x="0" y="-38100"/>
              <a:ext cx="812800" cy="850900"/>
            </a:xfrm>
            <a:prstGeom prst="rect">
              <a:avLst/>
            </a:prstGeom>
          </p:spPr>
          <p:txBody>
            <a:bodyPr lIns="50772" tIns="50772" rIns="50772" bIns="50772" rtlCol="0" anchor="ctr"/>
            <a:lstStyle/>
            <a:p>
              <a:pPr algn="ctr">
                <a:lnSpc>
                  <a:spcPts val="2660"/>
                </a:lnSpc>
                <a:spcBef>
                  <a:spcPct val="0"/>
                </a:spcBef>
              </a:pPr>
              <a:endParaRPr/>
            </a:p>
          </p:txBody>
        </p:sp>
      </p:grpSp>
      <p:sp>
        <p:nvSpPr>
          <p:cNvPr id="5" name="Freeform 5"/>
          <p:cNvSpPr/>
          <p:nvPr/>
        </p:nvSpPr>
        <p:spPr>
          <a:xfrm>
            <a:off x="3618240" y="568515"/>
            <a:ext cx="11051520" cy="1125246"/>
          </a:xfrm>
          <a:custGeom>
            <a:avLst/>
            <a:gdLst/>
            <a:ahLst/>
            <a:cxnLst/>
            <a:rect l="l" t="t" r="r" b="b"/>
            <a:pathLst>
              <a:path w="11051520" h="1125246">
                <a:moveTo>
                  <a:pt x="0" y="0"/>
                </a:moveTo>
                <a:lnTo>
                  <a:pt x="11051520" y="0"/>
                </a:lnTo>
                <a:lnTo>
                  <a:pt x="11051520" y="1125246"/>
                </a:lnTo>
                <a:lnTo>
                  <a:pt x="0" y="11252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985118" y="576468"/>
            <a:ext cx="12317764" cy="978531"/>
          </a:xfrm>
          <a:prstGeom prst="rect">
            <a:avLst/>
          </a:prstGeom>
        </p:spPr>
        <p:txBody>
          <a:bodyPr lIns="0" tIns="0" rIns="0" bIns="0" rtlCol="0" anchor="t">
            <a:spAutoFit/>
          </a:bodyPr>
          <a:lstStyle/>
          <a:p>
            <a:pPr algn="ctr">
              <a:lnSpc>
                <a:spcPts val="8015"/>
              </a:lnSpc>
            </a:pPr>
            <a:r>
              <a:rPr lang="en-US" sz="5725">
                <a:solidFill>
                  <a:srgbClr val="0F2C33"/>
                </a:solidFill>
                <a:latin typeface="Oswald Bold"/>
              </a:rPr>
              <a:t>REFERENCES </a:t>
            </a:r>
          </a:p>
        </p:txBody>
      </p:sp>
      <p:sp>
        <p:nvSpPr>
          <p:cNvPr id="7" name="Freeform 7"/>
          <p:cNvSpPr/>
          <p:nvPr/>
        </p:nvSpPr>
        <p:spPr>
          <a:xfrm>
            <a:off x="574469" y="-741777"/>
            <a:ext cx="2601526" cy="2620585"/>
          </a:xfrm>
          <a:custGeom>
            <a:avLst/>
            <a:gdLst/>
            <a:ahLst/>
            <a:cxnLst/>
            <a:rect l="l" t="t" r="r" b="b"/>
            <a:pathLst>
              <a:path w="2601526" h="2620585">
                <a:moveTo>
                  <a:pt x="0" y="0"/>
                </a:moveTo>
                <a:lnTo>
                  <a:pt x="2601526" y="0"/>
                </a:lnTo>
                <a:lnTo>
                  <a:pt x="2601526" y="2620585"/>
                </a:lnTo>
                <a:lnTo>
                  <a:pt x="0" y="2620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2030997" y="2581160"/>
            <a:ext cx="15384182" cy="5734430"/>
            <a:chOff x="0" y="0"/>
            <a:chExt cx="20512242" cy="7645906"/>
          </a:xfrm>
        </p:grpSpPr>
        <p:sp>
          <p:nvSpPr>
            <p:cNvPr id="9" name="Freeform 9"/>
            <p:cNvSpPr/>
            <p:nvPr/>
          </p:nvSpPr>
          <p:spPr>
            <a:xfrm>
              <a:off x="0" y="110166"/>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0" y="2846352"/>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0" y="5366779"/>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2"/>
            <p:cNvSpPr txBox="1"/>
            <p:nvPr/>
          </p:nvSpPr>
          <p:spPr>
            <a:xfrm>
              <a:off x="764400" y="-76200"/>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17</a:t>
              </a:r>
            </a:p>
          </p:txBody>
        </p:sp>
        <p:sp>
          <p:nvSpPr>
            <p:cNvPr id="13" name="TextBox 13"/>
            <p:cNvSpPr txBox="1"/>
            <p:nvPr/>
          </p:nvSpPr>
          <p:spPr>
            <a:xfrm>
              <a:off x="764400" y="2549820"/>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18</a:t>
              </a:r>
            </a:p>
          </p:txBody>
        </p:sp>
        <p:sp>
          <p:nvSpPr>
            <p:cNvPr id="14" name="TextBox 14"/>
            <p:cNvSpPr txBox="1"/>
            <p:nvPr/>
          </p:nvSpPr>
          <p:spPr>
            <a:xfrm>
              <a:off x="764400" y="875238"/>
              <a:ext cx="19747842" cy="13210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V. ’Raudonis, G. ’Dervinis, and A. ’Vilkauskas, “Evaluation of human emotion from eye motions”.</a:t>
              </a:r>
            </a:p>
          </p:txBody>
        </p:sp>
        <p:sp>
          <p:nvSpPr>
            <p:cNvPr id="15" name="TextBox 15"/>
            <p:cNvSpPr txBox="1"/>
            <p:nvPr/>
          </p:nvSpPr>
          <p:spPr>
            <a:xfrm>
              <a:off x="764400" y="3580002"/>
              <a:ext cx="19747842" cy="13210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I. ’Perikos, E. ’Ziakopoulos, and I. ’Hatzilygeroudis, “Recognizing Emotions from Facial Expressions Using Neural Network”.</a:t>
              </a:r>
            </a:p>
          </p:txBody>
        </p:sp>
        <p:sp>
          <p:nvSpPr>
            <p:cNvPr id="16" name="TextBox 16"/>
            <p:cNvSpPr txBox="1"/>
            <p:nvPr/>
          </p:nvSpPr>
          <p:spPr>
            <a:xfrm>
              <a:off x="764400" y="5180413"/>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19</a:t>
              </a:r>
            </a:p>
          </p:txBody>
        </p:sp>
        <p:sp>
          <p:nvSpPr>
            <p:cNvPr id="17" name="TextBox 17"/>
            <p:cNvSpPr txBox="1"/>
            <p:nvPr/>
          </p:nvSpPr>
          <p:spPr>
            <a:xfrm>
              <a:off x="764400" y="6324895"/>
              <a:ext cx="19747842" cy="13210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E. O.’ ’Hammoumi, F. ’Benmarrakchi, N. ’Ouherrou, E. J. ’Kafi, and E. A. ’Hore, “Emotion Recognition in E-learning Systems,” IEEE, May 2018.</a:t>
              </a:r>
            </a:p>
          </p:txBody>
        </p:sp>
      </p:grpSp>
      <p:sp>
        <p:nvSpPr>
          <p:cNvPr id="18" name="Freeform 18"/>
          <p:cNvSpPr/>
          <p:nvPr/>
        </p:nvSpPr>
        <p:spPr>
          <a:xfrm>
            <a:off x="16128463" y="1841689"/>
            <a:ext cx="1856920" cy="1786019"/>
          </a:xfrm>
          <a:custGeom>
            <a:avLst/>
            <a:gdLst/>
            <a:ahLst/>
            <a:cxnLst/>
            <a:rect l="l" t="t" r="r" b="b"/>
            <a:pathLst>
              <a:path w="1856920" h="1786019">
                <a:moveTo>
                  <a:pt x="0" y="0"/>
                </a:moveTo>
                <a:lnTo>
                  <a:pt x="1856920" y="0"/>
                </a:lnTo>
                <a:lnTo>
                  <a:pt x="1856920" y="1786019"/>
                </a:lnTo>
                <a:lnTo>
                  <a:pt x="0" y="178601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4735" y="-722058"/>
            <a:ext cx="23862009" cy="11376273"/>
            <a:chOff x="0" y="0"/>
            <a:chExt cx="4410193" cy="2102570"/>
          </a:xfrm>
        </p:grpSpPr>
        <p:sp>
          <p:nvSpPr>
            <p:cNvPr id="3" name="Freeform 3"/>
            <p:cNvSpPr/>
            <p:nvPr/>
          </p:nvSpPr>
          <p:spPr>
            <a:xfrm>
              <a:off x="0" y="0"/>
              <a:ext cx="4410192" cy="2102570"/>
            </a:xfrm>
            <a:custGeom>
              <a:avLst/>
              <a:gdLst/>
              <a:ahLst/>
              <a:cxnLst/>
              <a:rect l="l" t="t" r="r" b="b"/>
              <a:pathLst>
                <a:path w="4410192" h="2102570">
                  <a:moveTo>
                    <a:pt x="9733" y="0"/>
                  </a:moveTo>
                  <a:lnTo>
                    <a:pt x="4400459" y="0"/>
                  </a:lnTo>
                  <a:cubicBezTo>
                    <a:pt x="4403041" y="0"/>
                    <a:pt x="4405516" y="1025"/>
                    <a:pt x="4407341" y="2851"/>
                  </a:cubicBezTo>
                  <a:cubicBezTo>
                    <a:pt x="4409167" y="4676"/>
                    <a:pt x="4410192" y="7152"/>
                    <a:pt x="4410192" y="9733"/>
                  </a:cubicBezTo>
                  <a:lnTo>
                    <a:pt x="4410192" y="2092837"/>
                  </a:lnTo>
                  <a:cubicBezTo>
                    <a:pt x="4410192" y="2095419"/>
                    <a:pt x="4409167" y="2097894"/>
                    <a:pt x="4407341" y="2099720"/>
                  </a:cubicBezTo>
                  <a:cubicBezTo>
                    <a:pt x="4405516" y="2101545"/>
                    <a:pt x="4403041" y="2102570"/>
                    <a:pt x="4400459" y="2102570"/>
                  </a:cubicBezTo>
                  <a:lnTo>
                    <a:pt x="9733" y="2102570"/>
                  </a:lnTo>
                  <a:cubicBezTo>
                    <a:pt x="7152" y="2102570"/>
                    <a:pt x="4676" y="2101545"/>
                    <a:pt x="2851" y="2099720"/>
                  </a:cubicBezTo>
                  <a:cubicBezTo>
                    <a:pt x="1025" y="2097894"/>
                    <a:pt x="0" y="2095419"/>
                    <a:pt x="0" y="2092837"/>
                  </a:cubicBezTo>
                  <a:lnTo>
                    <a:pt x="0" y="9733"/>
                  </a:lnTo>
                  <a:cubicBezTo>
                    <a:pt x="0" y="7152"/>
                    <a:pt x="1025" y="4676"/>
                    <a:pt x="2851" y="2851"/>
                  </a:cubicBezTo>
                  <a:cubicBezTo>
                    <a:pt x="4676" y="1025"/>
                    <a:pt x="7152" y="0"/>
                    <a:pt x="9733" y="0"/>
                  </a:cubicBezTo>
                  <a:close/>
                </a:path>
              </a:pathLst>
            </a:custGeom>
            <a:solidFill>
              <a:srgbClr val="E2AD6B"/>
            </a:solidFill>
          </p:spPr>
        </p:sp>
        <p:sp>
          <p:nvSpPr>
            <p:cNvPr id="4" name="TextBox 4"/>
            <p:cNvSpPr txBox="1"/>
            <p:nvPr/>
          </p:nvSpPr>
          <p:spPr>
            <a:xfrm>
              <a:off x="0" y="-38100"/>
              <a:ext cx="812800" cy="850900"/>
            </a:xfrm>
            <a:prstGeom prst="rect">
              <a:avLst/>
            </a:prstGeom>
          </p:spPr>
          <p:txBody>
            <a:bodyPr lIns="50772" tIns="50772" rIns="50772" bIns="50772" rtlCol="0" anchor="ctr"/>
            <a:lstStyle/>
            <a:p>
              <a:pPr algn="ctr">
                <a:lnSpc>
                  <a:spcPts val="2660"/>
                </a:lnSpc>
                <a:spcBef>
                  <a:spcPct val="0"/>
                </a:spcBef>
              </a:pPr>
              <a:endParaRPr/>
            </a:p>
          </p:txBody>
        </p:sp>
      </p:grpSp>
      <p:sp>
        <p:nvSpPr>
          <p:cNvPr id="5" name="Freeform 5"/>
          <p:cNvSpPr/>
          <p:nvPr/>
        </p:nvSpPr>
        <p:spPr>
          <a:xfrm>
            <a:off x="3618240" y="568515"/>
            <a:ext cx="11051520" cy="1125246"/>
          </a:xfrm>
          <a:custGeom>
            <a:avLst/>
            <a:gdLst/>
            <a:ahLst/>
            <a:cxnLst/>
            <a:rect l="l" t="t" r="r" b="b"/>
            <a:pathLst>
              <a:path w="11051520" h="1125246">
                <a:moveTo>
                  <a:pt x="0" y="0"/>
                </a:moveTo>
                <a:lnTo>
                  <a:pt x="11051520" y="0"/>
                </a:lnTo>
                <a:lnTo>
                  <a:pt x="11051520" y="1125246"/>
                </a:lnTo>
                <a:lnTo>
                  <a:pt x="0" y="11252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985118" y="576468"/>
            <a:ext cx="12317764" cy="978531"/>
          </a:xfrm>
          <a:prstGeom prst="rect">
            <a:avLst/>
          </a:prstGeom>
        </p:spPr>
        <p:txBody>
          <a:bodyPr lIns="0" tIns="0" rIns="0" bIns="0" rtlCol="0" anchor="t">
            <a:spAutoFit/>
          </a:bodyPr>
          <a:lstStyle/>
          <a:p>
            <a:pPr algn="ctr">
              <a:lnSpc>
                <a:spcPts val="8015"/>
              </a:lnSpc>
            </a:pPr>
            <a:r>
              <a:rPr lang="en-US" sz="5725">
                <a:solidFill>
                  <a:srgbClr val="0F2C33"/>
                </a:solidFill>
                <a:latin typeface="Oswald Bold"/>
              </a:rPr>
              <a:t>REFERENCES </a:t>
            </a:r>
          </a:p>
        </p:txBody>
      </p:sp>
      <p:sp>
        <p:nvSpPr>
          <p:cNvPr id="7" name="Freeform 7"/>
          <p:cNvSpPr/>
          <p:nvPr/>
        </p:nvSpPr>
        <p:spPr>
          <a:xfrm>
            <a:off x="574469" y="-741777"/>
            <a:ext cx="2601526" cy="2620585"/>
          </a:xfrm>
          <a:custGeom>
            <a:avLst/>
            <a:gdLst/>
            <a:ahLst/>
            <a:cxnLst/>
            <a:rect l="l" t="t" r="r" b="b"/>
            <a:pathLst>
              <a:path w="2601526" h="2620585">
                <a:moveTo>
                  <a:pt x="0" y="0"/>
                </a:moveTo>
                <a:lnTo>
                  <a:pt x="2601526" y="0"/>
                </a:lnTo>
                <a:lnTo>
                  <a:pt x="2601526" y="2620585"/>
                </a:lnTo>
                <a:lnTo>
                  <a:pt x="0" y="2620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2030997" y="2581160"/>
            <a:ext cx="15384182" cy="5734430"/>
            <a:chOff x="0" y="0"/>
            <a:chExt cx="20512242" cy="7645906"/>
          </a:xfrm>
        </p:grpSpPr>
        <p:sp>
          <p:nvSpPr>
            <p:cNvPr id="9" name="Freeform 9"/>
            <p:cNvSpPr/>
            <p:nvPr/>
          </p:nvSpPr>
          <p:spPr>
            <a:xfrm>
              <a:off x="0" y="110166"/>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0" y="2846352"/>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0" y="5366779"/>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2"/>
            <p:cNvSpPr txBox="1"/>
            <p:nvPr/>
          </p:nvSpPr>
          <p:spPr>
            <a:xfrm>
              <a:off x="764400" y="-76200"/>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20</a:t>
              </a:r>
            </a:p>
          </p:txBody>
        </p:sp>
        <p:sp>
          <p:nvSpPr>
            <p:cNvPr id="13" name="TextBox 13"/>
            <p:cNvSpPr txBox="1"/>
            <p:nvPr/>
          </p:nvSpPr>
          <p:spPr>
            <a:xfrm>
              <a:off x="764400" y="2549820"/>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21</a:t>
              </a:r>
            </a:p>
          </p:txBody>
        </p:sp>
        <p:sp>
          <p:nvSpPr>
            <p:cNvPr id="14" name="TextBox 14"/>
            <p:cNvSpPr txBox="1"/>
            <p:nvPr/>
          </p:nvSpPr>
          <p:spPr>
            <a:xfrm>
              <a:off x="764400" y="875238"/>
              <a:ext cx="19747842" cy="13210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J.’C. Hung, K.-C. ’Lin, and N.-X. ’Lai, “Recognizing learning emotion based on convolutional neural networks and transfer learning,” Aug. 2019.</a:t>
              </a:r>
            </a:p>
          </p:txBody>
        </p:sp>
        <p:sp>
          <p:nvSpPr>
            <p:cNvPr id="15" name="TextBox 15"/>
            <p:cNvSpPr txBox="1"/>
            <p:nvPr/>
          </p:nvSpPr>
          <p:spPr>
            <a:xfrm>
              <a:off x="764400" y="3580002"/>
              <a:ext cx="19747842" cy="13210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J.-J. J. ’Lien, T. ’Kanade, and J.’F. Cohn, “Subtly Different Facial Expression Recognition and Expression Intensity Estimation”.</a:t>
              </a:r>
            </a:p>
          </p:txBody>
        </p:sp>
        <p:sp>
          <p:nvSpPr>
            <p:cNvPr id="16" name="TextBox 16"/>
            <p:cNvSpPr txBox="1"/>
            <p:nvPr/>
          </p:nvSpPr>
          <p:spPr>
            <a:xfrm>
              <a:off x="764400" y="5180413"/>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22</a:t>
              </a:r>
            </a:p>
          </p:txBody>
        </p:sp>
        <p:sp>
          <p:nvSpPr>
            <p:cNvPr id="17" name="TextBox 17"/>
            <p:cNvSpPr txBox="1"/>
            <p:nvPr/>
          </p:nvSpPr>
          <p:spPr>
            <a:xfrm>
              <a:off x="764400" y="6324895"/>
              <a:ext cx="19747842" cy="13210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C. S. ’Siam, A.’ ’Faisal, N. ’Mahrab, B. A. ’Haque, and I. Md. N.’ ’Suvon, “Automated Student Review System with Computer Vision and Convolutional Neural Network”.</a:t>
              </a:r>
            </a:p>
          </p:txBody>
        </p:sp>
      </p:grpSp>
      <p:sp>
        <p:nvSpPr>
          <p:cNvPr id="18" name="Freeform 18"/>
          <p:cNvSpPr/>
          <p:nvPr/>
        </p:nvSpPr>
        <p:spPr>
          <a:xfrm>
            <a:off x="16128463" y="1841689"/>
            <a:ext cx="1856920" cy="1786019"/>
          </a:xfrm>
          <a:custGeom>
            <a:avLst/>
            <a:gdLst/>
            <a:ahLst/>
            <a:cxnLst/>
            <a:rect l="l" t="t" r="r" b="b"/>
            <a:pathLst>
              <a:path w="1856920" h="1786019">
                <a:moveTo>
                  <a:pt x="0" y="0"/>
                </a:moveTo>
                <a:lnTo>
                  <a:pt x="1856920" y="0"/>
                </a:lnTo>
                <a:lnTo>
                  <a:pt x="1856920" y="1786019"/>
                </a:lnTo>
                <a:lnTo>
                  <a:pt x="0" y="178601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4735" y="-722058"/>
            <a:ext cx="23862009" cy="11376273"/>
            <a:chOff x="0" y="0"/>
            <a:chExt cx="4410193" cy="2102570"/>
          </a:xfrm>
        </p:grpSpPr>
        <p:sp>
          <p:nvSpPr>
            <p:cNvPr id="3" name="Freeform 3"/>
            <p:cNvSpPr/>
            <p:nvPr/>
          </p:nvSpPr>
          <p:spPr>
            <a:xfrm>
              <a:off x="0" y="0"/>
              <a:ext cx="4410192" cy="2102570"/>
            </a:xfrm>
            <a:custGeom>
              <a:avLst/>
              <a:gdLst/>
              <a:ahLst/>
              <a:cxnLst/>
              <a:rect l="l" t="t" r="r" b="b"/>
              <a:pathLst>
                <a:path w="4410192" h="2102570">
                  <a:moveTo>
                    <a:pt x="9733" y="0"/>
                  </a:moveTo>
                  <a:lnTo>
                    <a:pt x="4400459" y="0"/>
                  </a:lnTo>
                  <a:cubicBezTo>
                    <a:pt x="4403041" y="0"/>
                    <a:pt x="4405516" y="1025"/>
                    <a:pt x="4407341" y="2851"/>
                  </a:cubicBezTo>
                  <a:cubicBezTo>
                    <a:pt x="4409167" y="4676"/>
                    <a:pt x="4410192" y="7152"/>
                    <a:pt x="4410192" y="9733"/>
                  </a:cubicBezTo>
                  <a:lnTo>
                    <a:pt x="4410192" y="2092837"/>
                  </a:lnTo>
                  <a:cubicBezTo>
                    <a:pt x="4410192" y="2095419"/>
                    <a:pt x="4409167" y="2097894"/>
                    <a:pt x="4407341" y="2099720"/>
                  </a:cubicBezTo>
                  <a:cubicBezTo>
                    <a:pt x="4405516" y="2101545"/>
                    <a:pt x="4403041" y="2102570"/>
                    <a:pt x="4400459" y="2102570"/>
                  </a:cubicBezTo>
                  <a:lnTo>
                    <a:pt x="9733" y="2102570"/>
                  </a:lnTo>
                  <a:cubicBezTo>
                    <a:pt x="7152" y="2102570"/>
                    <a:pt x="4676" y="2101545"/>
                    <a:pt x="2851" y="2099720"/>
                  </a:cubicBezTo>
                  <a:cubicBezTo>
                    <a:pt x="1025" y="2097894"/>
                    <a:pt x="0" y="2095419"/>
                    <a:pt x="0" y="2092837"/>
                  </a:cubicBezTo>
                  <a:lnTo>
                    <a:pt x="0" y="9733"/>
                  </a:lnTo>
                  <a:cubicBezTo>
                    <a:pt x="0" y="7152"/>
                    <a:pt x="1025" y="4676"/>
                    <a:pt x="2851" y="2851"/>
                  </a:cubicBezTo>
                  <a:cubicBezTo>
                    <a:pt x="4676" y="1025"/>
                    <a:pt x="7152" y="0"/>
                    <a:pt x="9733" y="0"/>
                  </a:cubicBezTo>
                  <a:close/>
                </a:path>
              </a:pathLst>
            </a:custGeom>
            <a:solidFill>
              <a:srgbClr val="E2AD6B"/>
            </a:solidFill>
          </p:spPr>
        </p:sp>
        <p:sp>
          <p:nvSpPr>
            <p:cNvPr id="4" name="TextBox 4"/>
            <p:cNvSpPr txBox="1"/>
            <p:nvPr/>
          </p:nvSpPr>
          <p:spPr>
            <a:xfrm>
              <a:off x="0" y="-38100"/>
              <a:ext cx="812800" cy="850900"/>
            </a:xfrm>
            <a:prstGeom prst="rect">
              <a:avLst/>
            </a:prstGeom>
          </p:spPr>
          <p:txBody>
            <a:bodyPr lIns="50772" tIns="50772" rIns="50772" bIns="50772" rtlCol="0" anchor="ctr"/>
            <a:lstStyle/>
            <a:p>
              <a:pPr algn="ctr">
                <a:lnSpc>
                  <a:spcPts val="2660"/>
                </a:lnSpc>
                <a:spcBef>
                  <a:spcPct val="0"/>
                </a:spcBef>
              </a:pPr>
              <a:endParaRPr/>
            </a:p>
          </p:txBody>
        </p:sp>
      </p:grpSp>
      <p:sp>
        <p:nvSpPr>
          <p:cNvPr id="5" name="Freeform 5"/>
          <p:cNvSpPr/>
          <p:nvPr/>
        </p:nvSpPr>
        <p:spPr>
          <a:xfrm>
            <a:off x="3618240" y="568515"/>
            <a:ext cx="11051520" cy="1125246"/>
          </a:xfrm>
          <a:custGeom>
            <a:avLst/>
            <a:gdLst/>
            <a:ahLst/>
            <a:cxnLst/>
            <a:rect l="l" t="t" r="r" b="b"/>
            <a:pathLst>
              <a:path w="11051520" h="1125246">
                <a:moveTo>
                  <a:pt x="0" y="0"/>
                </a:moveTo>
                <a:lnTo>
                  <a:pt x="11051520" y="0"/>
                </a:lnTo>
                <a:lnTo>
                  <a:pt x="11051520" y="1125246"/>
                </a:lnTo>
                <a:lnTo>
                  <a:pt x="0" y="11252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985118" y="576468"/>
            <a:ext cx="12317764" cy="978531"/>
          </a:xfrm>
          <a:prstGeom prst="rect">
            <a:avLst/>
          </a:prstGeom>
        </p:spPr>
        <p:txBody>
          <a:bodyPr lIns="0" tIns="0" rIns="0" bIns="0" rtlCol="0" anchor="t">
            <a:spAutoFit/>
          </a:bodyPr>
          <a:lstStyle/>
          <a:p>
            <a:pPr algn="ctr">
              <a:lnSpc>
                <a:spcPts val="8015"/>
              </a:lnSpc>
            </a:pPr>
            <a:r>
              <a:rPr lang="en-US" sz="5725">
                <a:solidFill>
                  <a:srgbClr val="0F2C33"/>
                </a:solidFill>
                <a:latin typeface="Oswald Bold"/>
              </a:rPr>
              <a:t>REFERENCES </a:t>
            </a:r>
          </a:p>
        </p:txBody>
      </p:sp>
      <p:sp>
        <p:nvSpPr>
          <p:cNvPr id="7" name="Freeform 7"/>
          <p:cNvSpPr/>
          <p:nvPr/>
        </p:nvSpPr>
        <p:spPr>
          <a:xfrm>
            <a:off x="574469" y="-741777"/>
            <a:ext cx="2601526" cy="2620585"/>
          </a:xfrm>
          <a:custGeom>
            <a:avLst/>
            <a:gdLst/>
            <a:ahLst/>
            <a:cxnLst/>
            <a:rect l="l" t="t" r="r" b="b"/>
            <a:pathLst>
              <a:path w="2601526" h="2620585">
                <a:moveTo>
                  <a:pt x="0" y="0"/>
                </a:moveTo>
                <a:lnTo>
                  <a:pt x="2601526" y="0"/>
                </a:lnTo>
                <a:lnTo>
                  <a:pt x="2601526" y="2620585"/>
                </a:lnTo>
                <a:lnTo>
                  <a:pt x="0" y="2620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2030997" y="2581160"/>
            <a:ext cx="15384182" cy="5734430"/>
            <a:chOff x="0" y="0"/>
            <a:chExt cx="20512242" cy="7645906"/>
          </a:xfrm>
        </p:grpSpPr>
        <p:sp>
          <p:nvSpPr>
            <p:cNvPr id="9" name="Freeform 9"/>
            <p:cNvSpPr/>
            <p:nvPr/>
          </p:nvSpPr>
          <p:spPr>
            <a:xfrm>
              <a:off x="0" y="110166"/>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0" y="2846352"/>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0" y="5366779"/>
              <a:ext cx="539975" cy="539975"/>
            </a:xfrm>
            <a:custGeom>
              <a:avLst/>
              <a:gdLst/>
              <a:ahLst/>
              <a:cxnLst/>
              <a:rect l="l" t="t" r="r" b="b"/>
              <a:pathLst>
                <a:path w="539975" h="539975">
                  <a:moveTo>
                    <a:pt x="0" y="0"/>
                  </a:moveTo>
                  <a:lnTo>
                    <a:pt x="539975" y="0"/>
                  </a:lnTo>
                  <a:lnTo>
                    <a:pt x="539975" y="539975"/>
                  </a:lnTo>
                  <a:lnTo>
                    <a:pt x="0" y="5399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2"/>
            <p:cNvSpPr txBox="1"/>
            <p:nvPr/>
          </p:nvSpPr>
          <p:spPr>
            <a:xfrm>
              <a:off x="764400" y="-76200"/>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23</a:t>
              </a:r>
            </a:p>
          </p:txBody>
        </p:sp>
        <p:sp>
          <p:nvSpPr>
            <p:cNvPr id="13" name="TextBox 13"/>
            <p:cNvSpPr txBox="1"/>
            <p:nvPr/>
          </p:nvSpPr>
          <p:spPr>
            <a:xfrm>
              <a:off x="764400" y="2549820"/>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24</a:t>
              </a:r>
            </a:p>
          </p:txBody>
        </p:sp>
        <p:sp>
          <p:nvSpPr>
            <p:cNvPr id="14" name="TextBox 14"/>
            <p:cNvSpPr txBox="1"/>
            <p:nvPr/>
          </p:nvSpPr>
          <p:spPr>
            <a:xfrm>
              <a:off x="764400" y="875238"/>
              <a:ext cx="19747842" cy="13210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Y. ’Fan, X. ’Lu, D. ’Li, and Y. ’Liu, “Video-based emotion recognition using CNN-RNN and C3D hybrid networks,” Oct. 2016.</a:t>
              </a:r>
            </a:p>
          </p:txBody>
        </p:sp>
        <p:sp>
          <p:nvSpPr>
            <p:cNvPr id="15" name="TextBox 15"/>
            <p:cNvSpPr txBox="1"/>
            <p:nvPr/>
          </p:nvSpPr>
          <p:spPr>
            <a:xfrm>
              <a:off x="764400" y="3580002"/>
              <a:ext cx="19747842" cy="13210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J.’ ’Nishchal, S. ’Reddy, and N. P. ’Navya, “Automated Cheating Detection in Exams using Posture and Emotion Analysis,” IEEE, 2020.</a:t>
              </a:r>
            </a:p>
          </p:txBody>
        </p:sp>
        <p:sp>
          <p:nvSpPr>
            <p:cNvPr id="16" name="TextBox 16"/>
            <p:cNvSpPr txBox="1"/>
            <p:nvPr/>
          </p:nvSpPr>
          <p:spPr>
            <a:xfrm>
              <a:off x="764400" y="5180413"/>
              <a:ext cx="8773636" cy="836507"/>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25</a:t>
              </a:r>
            </a:p>
          </p:txBody>
        </p:sp>
        <p:sp>
          <p:nvSpPr>
            <p:cNvPr id="17" name="TextBox 17"/>
            <p:cNvSpPr txBox="1"/>
            <p:nvPr/>
          </p:nvSpPr>
          <p:spPr>
            <a:xfrm>
              <a:off x="764400" y="6324895"/>
              <a:ext cx="19747842" cy="1321012"/>
            </a:xfrm>
            <a:prstGeom prst="rect">
              <a:avLst/>
            </a:prstGeom>
          </p:spPr>
          <p:txBody>
            <a:bodyPr lIns="0" tIns="0" rIns="0" bIns="0" rtlCol="0" anchor="t">
              <a:spAutoFit/>
            </a:bodyPr>
            <a:lstStyle/>
            <a:p>
              <a:pPr>
                <a:lnSpc>
                  <a:spcPts val="4060"/>
                </a:lnSpc>
              </a:pPr>
              <a:r>
                <a:rPr lang="en-US" sz="2900">
                  <a:solidFill>
                    <a:srgbClr val="0F2C33"/>
                  </a:solidFill>
                  <a:latin typeface="Quicksand Bold"/>
                </a:rPr>
                <a:t>C. ’Wei, H. ’Zhang, L. ’Ye, and F. ’Meng, “A school bullying detecting algorithm based on motion recognition and speech emotion recognition,” IEEE, 2021.</a:t>
              </a:r>
            </a:p>
          </p:txBody>
        </p:sp>
      </p:grpSp>
      <p:sp>
        <p:nvSpPr>
          <p:cNvPr id="18" name="Freeform 18"/>
          <p:cNvSpPr/>
          <p:nvPr/>
        </p:nvSpPr>
        <p:spPr>
          <a:xfrm>
            <a:off x="16128463" y="1841689"/>
            <a:ext cx="1856920" cy="1786019"/>
          </a:xfrm>
          <a:custGeom>
            <a:avLst/>
            <a:gdLst/>
            <a:ahLst/>
            <a:cxnLst/>
            <a:rect l="l" t="t" r="r" b="b"/>
            <a:pathLst>
              <a:path w="1856920" h="1786019">
                <a:moveTo>
                  <a:pt x="0" y="0"/>
                </a:moveTo>
                <a:lnTo>
                  <a:pt x="1856920" y="0"/>
                </a:lnTo>
                <a:lnTo>
                  <a:pt x="1856920" y="1786019"/>
                </a:lnTo>
                <a:lnTo>
                  <a:pt x="0" y="178601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4735" y="-722058"/>
            <a:ext cx="23862009" cy="11376273"/>
            <a:chOff x="0" y="0"/>
            <a:chExt cx="4410193" cy="2102570"/>
          </a:xfrm>
        </p:grpSpPr>
        <p:sp>
          <p:nvSpPr>
            <p:cNvPr id="3" name="Freeform 3"/>
            <p:cNvSpPr/>
            <p:nvPr/>
          </p:nvSpPr>
          <p:spPr>
            <a:xfrm>
              <a:off x="0" y="0"/>
              <a:ext cx="4410192" cy="2102570"/>
            </a:xfrm>
            <a:custGeom>
              <a:avLst/>
              <a:gdLst/>
              <a:ahLst/>
              <a:cxnLst/>
              <a:rect l="l" t="t" r="r" b="b"/>
              <a:pathLst>
                <a:path w="4410192" h="2102570">
                  <a:moveTo>
                    <a:pt x="9733" y="0"/>
                  </a:moveTo>
                  <a:lnTo>
                    <a:pt x="4400459" y="0"/>
                  </a:lnTo>
                  <a:cubicBezTo>
                    <a:pt x="4403041" y="0"/>
                    <a:pt x="4405516" y="1025"/>
                    <a:pt x="4407341" y="2851"/>
                  </a:cubicBezTo>
                  <a:cubicBezTo>
                    <a:pt x="4409167" y="4676"/>
                    <a:pt x="4410192" y="7152"/>
                    <a:pt x="4410192" y="9733"/>
                  </a:cubicBezTo>
                  <a:lnTo>
                    <a:pt x="4410192" y="2092837"/>
                  </a:lnTo>
                  <a:cubicBezTo>
                    <a:pt x="4410192" y="2095419"/>
                    <a:pt x="4409167" y="2097894"/>
                    <a:pt x="4407341" y="2099720"/>
                  </a:cubicBezTo>
                  <a:cubicBezTo>
                    <a:pt x="4405516" y="2101545"/>
                    <a:pt x="4403041" y="2102570"/>
                    <a:pt x="4400459" y="2102570"/>
                  </a:cubicBezTo>
                  <a:lnTo>
                    <a:pt x="9733" y="2102570"/>
                  </a:lnTo>
                  <a:cubicBezTo>
                    <a:pt x="7152" y="2102570"/>
                    <a:pt x="4676" y="2101545"/>
                    <a:pt x="2851" y="2099720"/>
                  </a:cubicBezTo>
                  <a:cubicBezTo>
                    <a:pt x="1025" y="2097894"/>
                    <a:pt x="0" y="2095419"/>
                    <a:pt x="0" y="2092837"/>
                  </a:cubicBezTo>
                  <a:lnTo>
                    <a:pt x="0" y="9733"/>
                  </a:lnTo>
                  <a:cubicBezTo>
                    <a:pt x="0" y="7152"/>
                    <a:pt x="1025" y="4676"/>
                    <a:pt x="2851" y="2851"/>
                  </a:cubicBezTo>
                  <a:cubicBezTo>
                    <a:pt x="4676" y="1025"/>
                    <a:pt x="7152" y="0"/>
                    <a:pt x="9733" y="0"/>
                  </a:cubicBezTo>
                  <a:close/>
                </a:path>
              </a:pathLst>
            </a:custGeom>
            <a:solidFill>
              <a:srgbClr val="E2AD6B"/>
            </a:solidFill>
          </p:spPr>
        </p:sp>
        <p:sp>
          <p:nvSpPr>
            <p:cNvPr id="4" name="TextBox 4"/>
            <p:cNvSpPr txBox="1"/>
            <p:nvPr/>
          </p:nvSpPr>
          <p:spPr>
            <a:xfrm>
              <a:off x="0" y="-38100"/>
              <a:ext cx="812800" cy="850900"/>
            </a:xfrm>
            <a:prstGeom prst="rect">
              <a:avLst/>
            </a:prstGeom>
          </p:spPr>
          <p:txBody>
            <a:bodyPr lIns="50772" tIns="50772" rIns="50772" bIns="50772" rtlCol="0" anchor="ctr"/>
            <a:lstStyle/>
            <a:p>
              <a:pPr algn="ctr">
                <a:lnSpc>
                  <a:spcPts val="2660"/>
                </a:lnSpc>
                <a:spcBef>
                  <a:spcPct val="0"/>
                </a:spcBef>
              </a:pPr>
              <a:endParaRPr/>
            </a:p>
          </p:txBody>
        </p:sp>
      </p:grpSp>
      <p:sp>
        <p:nvSpPr>
          <p:cNvPr id="5" name="Freeform 5"/>
          <p:cNvSpPr/>
          <p:nvPr/>
        </p:nvSpPr>
        <p:spPr>
          <a:xfrm>
            <a:off x="3618240" y="568515"/>
            <a:ext cx="11051520" cy="1125246"/>
          </a:xfrm>
          <a:custGeom>
            <a:avLst/>
            <a:gdLst/>
            <a:ahLst/>
            <a:cxnLst/>
            <a:rect l="l" t="t" r="r" b="b"/>
            <a:pathLst>
              <a:path w="11051520" h="1125246">
                <a:moveTo>
                  <a:pt x="0" y="0"/>
                </a:moveTo>
                <a:lnTo>
                  <a:pt x="11051520" y="0"/>
                </a:lnTo>
                <a:lnTo>
                  <a:pt x="11051520" y="1125246"/>
                </a:lnTo>
                <a:lnTo>
                  <a:pt x="0" y="11252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985118" y="576468"/>
            <a:ext cx="12317764" cy="978531"/>
          </a:xfrm>
          <a:prstGeom prst="rect">
            <a:avLst/>
          </a:prstGeom>
        </p:spPr>
        <p:txBody>
          <a:bodyPr lIns="0" tIns="0" rIns="0" bIns="0" rtlCol="0" anchor="t">
            <a:spAutoFit/>
          </a:bodyPr>
          <a:lstStyle/>
          <a:p>
            <a:pPr algn="ctr">
              <a:lnSpc>
                <a:spcPts val="8015"/>
              </a:lnSpc>
            </a:pPr>
            <a:r>
              <a:rPr lang="en-US" sz="5725">
                <a:solidFill>
                  <a:srgbClr val="0F2C33"/>
                </a:solidFill>
                <a:latin typeface="Oswald Bold"/>
              </a:rPr>
              <a:t>REFERENCES </a:t>
            </a:r>
          </a:p>
        </p:txBody>
      </p:sp>
      <p:sp>
        <p:nvSpPr>
          <p:cNvPr id="7" name="Freeform 7"/>
          <p:cNvSpPr/>
          <p:nvPr/>
        </p:nvSpPr>
        <p:spPr>
          <a:xfrm>
            <a:off x="574469" y="-741777"/>
            <a:ext cx="2601526" cy="2620585"/>
          </a:xfrm>
          <a:custGeom>
            <a:avLst/>
            <a:gdLst/>
            <a:ahLst/>
            <a:cxnLst/>
            <a:rect l="l" t="t" r="r" b="b"/>
            <a:pathLst>
              <a:path w="2601526" h="2620585">
                <a:moveTo>
                  <a:pt x="0" y="0"/>
                </a:moveTo>
                <a:lnTo>
                  <a:pt x="2601526" y="0"/>
                </a:lnTo>
                <a:lnTo>
                  <a:pt x="2601526" y="2620585"/>
                </a:lnTo>
                <a:lnTo>
                  <a:pt x="0" y="2620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2030997" y="2663784"/>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2030997" y="4715924"/>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2030997" y="6091894"/>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2604298" y="2504960"/>
            <a:ext cx="6580227" cy="646430"/>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26</a:t>
            </a:r>
          </a:p>
        </p:txBody>
      </p:sp>
      <p:sp>
        <p:nvSpPr>
          <p:cNvPr id="12" name="TextBox 12"/>
          <p:cNvSpPr txBox="1"/>
          <p:nvPr/>
        </p:nvSpPr>
        <p:spPr>
          <a:xfrm>
            <a:off x="2604298" y="4474475"/>
            <a:ext cx="6580227" cy="646430"/>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27</a:t>
            </a:r>
          </a:p>
        </p:txBody>
      </p:sp>
      <p:sp>
        <p:nvSpPr>
          <p:cNvPr id="13" name="TextBox 13"/>
          <p:cNvSpPr txBox="1"/>
          <p:nvPr/>
        </p:nvSpPr>
        <p:spPr>
          <a:xfrm>
            <a:off x="2604298" y="3225682"/>
            <a:ext cx="14810881" cy="1002665"/>
          </a:xfrm>
          <a:prstGeom prst="rect">
            <a:avLst/>
          </a:prstGeom>
        </p:spPr>
        <p:txBody>
          <a:bodyPr lIns="0" tIns="0" rIns="0" bIns="0" rtlCol="0" anchor="t">
            <a:spAutoFit/>
          </a:bodyPr>
          <a:lstStyle/>
          <a:p>
            <a:pPr>
              <a:lnSpc>
                <a:spcPts val="4060"/>
              </a:lnSpc>
            </a:pPr>
            <a:r>
              <a:rPr lang="en-US" sz="2900">
                <a:solidFill>
                  <a:srgbClr val="0F2C33"/>
                </a:solidFill>
                <a:latin typeface="Quicksand Bold"/>
              </a:rPr>
              <a:t>R. ’Cowie et al., “Emotion recognition in human-computer interaction,” IEEE, Jan. 2001.</a:t>
            </a:r>
          </a:p>
        </p:txBody>
      </p:sp>
      <p:sp>
        <p:nvSpPr>
          <p:cNvPr id="14" name="TextBox 14"/>
          <p:cNvSpPr txBox="1"/>
          <p:nvPr/>
        </p:nvSpPr>
        <p:spPr>
          <a:xfrm>
            <a:off x="2604298" y="5254255"/>
            <a:ext cx="14810881" cy="488315"/>
          </a:xfrm>
          <a:prstGeom prst="rect">
            <a:avLst/>
          </a:prstGeom>
        </p:spPr>
        <p:txBody>
          <a:bodyPr lIns="0" tIns="0" rIns="0" bIns="0" rtlCol="0" anchor="t">
            <a:spAutoFit/>
          </a:bodyPr>
          <a:lstStyle/>
          <a:p>
            <a:pPr>
              <a:lnSpc>
                <a:spcPts val="4060"/>
              </a:lnSpc>
            </a:pPr>
            <a:r>
              <a:rPr lang="en-US" sz="2900">
                <a:solidFill>
                  <a:srgbClr val="0F2C33"/>
                </a:solidFill>
                <a:latin typeface="Quicksand Bold"/>
              </a:rPr>
              <a:t>H. ’Jiang and E. ’Learned-Miller, “Face Detection with the Faster R-CNN,” IEEE, 2017.</a:t>
            </a:r>
          </a:p>
        </p:txBody>
      </p:sp>
      <p:sp>
        <p:nvSpPr>
          <p:cNvPr id="15" name="TextBox 15"/>
          <p:cNvSpPr txBox="1"/>
          <p:nvPr/>
        </p:nvSpPr>
        <p:spPr>
          <a:xfrm>
            <a:off x="2604298" y="5933070"/>
            <a:ext cx="6580227" cy="646430"/>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28</a:t>
            </a:r>
          </a:p>
        </p:txBody>
      </p:sp>
      <p:sp>
        <p:nvSpPr>
          <p:cNvPr id="16" name="TextBox 16"/>
          <p:cNvSpPr txBox="1"/>
          <p:nvPr/>
        </p:nvSpPr>
        <p:spPr>
          <a:xfrm>
            <a:off x="2604298" y="6798575"/>
            <a:ext cx="14810881" cy="1002665"/>
          </a:xfrm>
          <a:prstGeom prst="rect">
            <a:avLst/>
          </a:prstGeom>
        </p:spPr>
        <p:txBody>
          <a:bodyPr lIns="0" tIns="0" rIns="0" bIns="0" rtlCol="0" anchor="t">
            <a:spAutoFit/>
          </a:bodyPr>
          <a:lstStyle/>
          <a:p>
            <a:pPr>
              <a:lnSpc>
                <a:spcPts val="4060"/>
              </a:lnSpc>
            </a:pPr>
            <a:r>
              <a:rPr lang="en-US" sz="2900">
                <a:solidFill>
                  <a:srgbClr val="0F2C33"/>
                </a:solidFill>
                <a:latin typeface="Quicksand Bold"/>
              </a:rPr>
              <a:t>S. ’Chowdhury, S. ’Nath, A. ’Dey, and A. ’Das, “Development of an Automatic Class Attendance System using CNN-based Face Recognition,” IEEE, 2020.</a:t>
            </a:r>
          </a:p>
        </p:txBody>
      </p:sp>
      <p:sp>
        <p:nvSpPr>
          <p:cNvPr id="17" name="Freeform 17"/>
          <p:cNvSpPr/>
          <p:nvPr/>
        </p:nvSpPr>
        <p:spPr>
          <a:xfrm>
            <a:off x="16128463" y="1841689"/>
            <a:ext cx="1856920" cy="1786019"/>
          </a:xfrm>
          <a:custGeom>
            <a:avLst/>
            <a:gdLst/>
            <a:ahLst/>
            <a:cxnLst/>
            <a:rect l="l" t="t" r="r" b="b"/>
            <a:pathLst>
              <a:path w="1856920" h="1786019">
                <a:moveTo>
                  <a:pt x="0" y="0"/>
                </a:moveTo>
                <a:lnTo>
                  <a:pt x="1856920" y="0"/>
                </a:lnTo>
                <a:lnTo>
                  <a:pt x="1856920" y="1786019"/>
                </a:lnTo>
                <a:lnTo>
                  <a:pt x="0" y="178601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a:off x="2030997" y="8144700"/>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TextBox 19"/>
          <p:cNvSpPr txBox="1"/>
          <p:nvPr/>
        </p:nvSpPr>
        <p:spPr>
          <a:xfrm>
            <a:off x="2604298" y="7906015"/>
            <a:ext cx="6580227" cy="646430"/>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29</a:t>
            </a:r>
          </a:p>
        </p:txBody>
      </p:sp>
      <p:sp>
        <p:nvSpPr>
          <p:cNvPr id="20" name="TextBox 20"/>
          <p:cNvSpPr txBox="1"/>
          <p:nvPr/>
        </p:nvSpPr>
        <p:spPr>
          <a:xfrm>
            <a:off x="2604298" y="8771520"/>
            <a:ext cx="14810881" cy="1002665"/>
          </a:xfrm>
          <a:prstGeom prst="rect">
            <a:avLst/>
          </a:prstGeom>
        </p:spPr>
        <p:txBody>
          <a:bodyPr lIns="0" tIns="0" rIns="0" bIns="0" rtlCol="0" anchor="t">
            <a:spAutoFit/>
          </a:bodyPr>
          <a:lstStyle/>
          <a:p>
            <a:pPr>
              <a:lnSpc>
                <a:spcPts val="4060"/>
              </a:lnSpc>
            </a:pPr>
            <a:r>
              <a:rPr lang="en-US" sz="2900">
                <a:solidFill>
                  <a:srgbClr val="0F2C33"/>
                </a:solidFill>
                <a:latin typeface="Quicksand Bold"/>
              </a:rPr>
              <a:t>K. S.’ ’Sahla and T. S. ’Kumar, “Classroom Teaching Assessment Based on Student Emotions,” link.springer.com, 2016.</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4735" y="-722058"/>
            <a:ext cx="23862009" cy="11376273"/>
            <a:chOff x="0" y="0"/>
            <a:chExt cx="4410193" cy="2102570"/>
          </a:xfrm>
        </p:grpSpPr>
        <p:sp>
          <p:nvSpPr>
            <p:cNvPr id="3" name="Freeform 3"/>
            <p:cNvSpPr/>
            <p:nvPr/>
          </p:nvSpPr>
          <p:spPr>
            <a:xfrm>
              <a:off x="0" y="0"/>
              <a:ext cx="4410192" cy="2102570"/>
            </a:xfrm>
            <a:custGeom>
              <a:avLst/>
              <a:gdLst/>
              <a:ahLst/>
              <a:cxnLst/>
              <a:rect l="l" t="t" r="r" b="b"/>
              <a:pathLst>
                <a:path w="4410192" h="2102570">
                  <a:moveTo>
                    <a:pt x="9733" y="0"/>
                  </a:moveTo>
                  <a:lnTo>
                    <a:pt x="4400459" y="0"/>
                  </a:lnTo>
                  <a:cubicBezTo>
                    <a:pt x="4403041" y="0"/>
                    <a:pt x="4405516" y="1025"/>
                    <a:pt x="4407341" y="2851"/>
                  </a:cubicBezTo>
                  <a:cubicBezTo>
                    <a:pt x="4409167" y="4676"/>
                    <a:pt x="4410192" y="7152"/>
                    <a:pt x="4410192" y="9733"/>
                  </a:cubicBezTo>
                  <a:lnTo>
                    <a:pt x="4410192" y="2092837"/>
                  </a:lnTo>
                  <a:cubicBezTo>
                    <a:pt x="4410192" y="2095419"/>
                    <a:pt x="4409167" y="2097894"/>
                    <a:pt x="4407341" y="2099720"/>
                  </a:cubicBezTo>
                  <a:cubicBezTo>
                    <a:pt x="4405516" y="2101545"/>
                    <a:pt x="4403041" y="2102570"/>
                    <a:pt x="4400459" y="2102570"/>
                  </a:cubicBezTo>
                  <a:lnTo>
                    <a:pt x="9733" y="2102570"/>
                  </a:lnTo>
                  <a:cubicBezTo>
                    <a:pt x="7152" y="2102570"/>
                    <a:pt x="4676" y="2101545"/>
                    <a:pt x="2851" y="2099720"/>
                  </a:cubicBezTo>
                  <a:cubicBezTo>
                    <a:pt x="1025" y="2097894"/>
                    <a:pt x="0" y="2095419"/>
                    <a:pt x="0" y="2092837"/>
                  </a:cubicBezTo>
                  <a:lnTo>
                    <a:pt x="0" y="9733"/>
                  </a:lnTo>
                  <a:cubicBezTo>
                    <a:pt x="0" y="7152"/>
                    <a:pt x="1025" y="4676"/>
                    <a:pt x="2851" y="2851"/>
                  </a:cubicBezTo>
                  <a:cubicBezTo>
                    <a:pt x="4676" y="1025"/>
                    <a:pt x="7152" y="0"/>
                    <a:pt x="9733" y="0"/>
                  </a:cubicBezTo>
                  <a:close/>
                </a:path>
              </a:pathLst>
            </a:custGeom>
            <a:solidFill>
              <a:srgbClr val="E2AD6B"/>
            </a:solidFill>
          </p:spPr>
        </p:sp>
        <p:sp>
          <p:nvSpPr>
            <p:cNvPr id="4" name="TextBox 4"/>
            <p:cNvSpPr txBox="1"/>
            <p:nvPr/>
          </p:nvSpPr>
          <p:spPr>
            <a:xfrm>
              <a:off x="0" y="-38100"/>
              <a:ext cx="812800" cy="850900"/>
            </a:xfrm>
            <a:prstGeom prst="rect">
              <a:avLst/>
            </a:prstGeom>
          </p:spPr>
          <p:txBody>
            <a:bodyPr lIns="50772" tIns="50772" rIns="50772" bIns="50772" rtlCol="0" anchor="ctr"/>
            <a:lstStyle/>
            <a:p>
              <a:pPr algn="ctr">
                <a:lnSpc>
                  <a:spcPts val="2660"/>
                </a:lnSpc>
                <a:spcBef>
                  <a:spcPct val="0"/>
                </a:spcBef>
              </a:pPr>
              <a:endParaRPr/>
            </a:p>
          </p:txBody>
        </p:sp>
      </p:grpSp>
      <p:sp>
        <p:nvSpPr>
          <p:cNvPr id="5" name="Freeform 5"/>
          <p:cNvSpPr/>
          <p:nvPr/>
        </p:nvSpPr>
        <p:spPr>
          <a:xfrm>
            <a:off x="3618240" y="568515"/>
            <a:ext cx="11051520" cy="1125246"/>
          </a:xfrm>
          <a:custGeom>
            <a:avLst/>
            <a:gdLst/>
            <a:ahLst/>
            <a:cxnLst/>
            <a:rect l="l" t="t" r="r" b="b"/>
            <a:pathLst>
              <a:path w="11051520" h="1125246">
                <a:moveTo>
                  <a:pt x="0" y="0"/>
                </a:moveTo>
                <a:lnTo>
                  <a:pt x="11051520" y="0"/>
                </a:lnTo>
                <a:lnTo>
                  <a:pt x="11051520" y="1125246"/>
                </a:lnTo>
                <a:lnTo>
                  <a:pt x="0" y="11252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985118" y="576468"/>
            <a:ext cx="12317764" cy="978531"/>
          </a:xfrm>
          <a:prstGeom prst="rect">
            <a:avLst/>
          </a:prstGeom>
        </p:spPr>
        <p:txBody>
          <a:bodyPr lIns="0" tIns="0" rIns="0" bIns="0" rtlCol="0" anchor="t">
            <a:spAutoFit/>
          </a:bodyPr>
          <a:lstStyle/>
          <a:p>
            <a:pPr algn="ctr">
              <a:lnSpc>
                <a:spcPts val="8015"/>
              </a:lnSpc>
            </a:pPr>
            <a:r>
              <a:rPr lang="en-US" sz="5725">
                <a:solidFill>
                  <a:srgbClr val="0F2C33"/>
                </a:solidFill>
                <a:latin typeface="Oswald Bold"/>
              </a:rPr>
              <a:t>REFERENCES </a:t>
            </a:r>
          </a:p>
        </p:txBody>
      </p:sp>
      <p:sp>
        <p:nvSpPr>
          <p:cNvPr id="7" name="Freeform 7"/>
          <p:cNvSpPr/>
          <p:nvPr/>
        </p:nvSpPr>
        <p:spPr>
          <a:xfrm>
            <a:off x="574469" y="-741777"/>
            <a:ext cx="2601526" cy="2620585"/>
          </a:xfrm>
          <a:custGeom>
            <a:avLst/>
            <a:gdLst/>
            <a:ahLst/>
            <a:cxnLst/>
            <a:rect l="l" t="t" r="r" b="b"/>
            <a:pathLst>
              <a:path w="2601526" h="2620585">
                <a:moveTo>
                  <a:pt x="0" y="0"/>
                </a:moveTo>
                <a:lnTo>
                  <a:pt x="2601526" y="0"/>
                </a:lnTo>
                <a:lnTo>
                  <a:pt x="2601526" y="2620585"/>
                </a:lnTo>
                <a:lnTo>
                  <a:pt x="0" y="2620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6128463" y="1841689"/>
            <a:ext cx="1856920" cy="1786019"/>
          </a:xfrm>
          <a:custGeom>
            <a:avLst/>
            <a:gdLst/>
            <a:ahLst/>
            <a:cxnLst/>
            <a:rect l="l" t="t" r="r" b="b"/>
            <a:pathLst>
              <a:path w="1856920" h="1786019">
                <a:moveTo>
                  <a:pt x="0" y="0"/>
                </a:moveTo>
                <a:lnTo>
                  <a:pt x="1856920" y="0"/>
                </a:lnTo>
                <a:lnTo>
                  <a:pt x="1856920" y="1786019"/>
                </a:lnTo>
                <a:lnTo>
                  <a:pt x="0" y="178601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875232" y="2311805"/>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875232" y="4627404"/>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875232" y="6412949"/>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TextBox 12"/>
          <p:cNvSpPr txBox="1"/>
          <p:nvPr/>
        </p:nvSpPr>
        <p:spPr>
          <a:xfrm>
            <a:off x="2448533" y="2152980"/>
            <a:ext cx="6580227" cy="646430"/>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30</a:t>
            </a:r>
          </a:p>
        </p:txBody>
      </p:sp>
      <p:sp>
        <p:nvSpPr>
          <p:cNvPr id="13" name="TextBox 13"/>
          <p:cNvSpPr txBox="1"/>
          <p:nvPr/>
        </p:nvSpPr>
        <p:spPr>
          <a:xfrm>
            <a:off x="2448533" y="4385955"/>
            <a:ext cx="6580227" cy="646430"/>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31</a:t>
            </a:r>
          </a:p>
        </p:txBody>
      </p:sp>
      <p:sp>
        <p:nvSpPr>
          <p:cNvPr id="14" name="TextBox 14"/>
          <p:cNvSpPr txBox="1"/>
          <p:nvPr/>
        </p:nvSpPr>
        <p:spPr>
          <a:xfrm>
            <a:off x="2448533" y="2787977"/>
            <a:ext cx="14810881" cy="1517015"/>
          </a:xfrm>
          <a:prstGeom prst="rect">
            <a:avLst/>
          </a:prstGeom>
        </p:spPr>
        <p:txBody>
          <a:bodyPr lIns="0" tIns="0" rIns="0" bIns="0" rtlCol="0" anchor="t">
            <a:spAutoFit/>
          </a:bodyPr>
          <a:lstStyle/>
          <a:p>
            <a:pPr>
              <a:lnSpc>
                <a:spcPts val="4060"/>
              </a:lnSpc>
            </a:pPr>
            <a:r>
              <a:rPr lang="en-US" sz="2900">
                <a:solidFill>
                  <a:srgbClr val="0F2C33"/>
                </a:solidFill>
                <a:latin typeface="Quicksand Bold"/>
              </a:rPr>
              <a:t>T. A. ’Lopes, de, E. ’Aguiar, F. D. A. ’Souza, and T. ’Oliveira-Santos, “Facial expression recognition with Convolutional Neural Networks: Coping with few data and the training sample order,” link.springer.com.</a:t>
            </a:r>
          </a:p>
        </p:txBody>
      </p:sp>
      <p:sp>
        <p:nvSpPr>
          <p:cNvPr id="15" name="TextBox 15"/>
          <p:cNvSpPr txBox="1"/>
          <p:nvPr/>
        </p:nvSpPr>
        <p:spPr>
          <a:xfrm>
            <a:off x="2448533" y="5151447"/>
            <a:ext cx="14810881" cy="1002665"/>
          </a:xfrm>
          <a:prstGeom prst="rect">
            <a:avLst/>
          </a:prstGeom>
        </p:spPr>
        <p:txBody>
          <a:bodyPr lIns="0" tIns="0" rIns="0" bIns="0" rtlCol="0" anchor="t">
            <a:spAutoFit/>
          </a:bodyPr>
          <a:lstStyle/>
          <a:p>
            <a:pPr>
              <a:lnSpc>
                <a:spcPts val="4060"/>
              </a:lnSpc>
            </a:pPr>
            <a:r>
              <a:rPr lang="en-US" sz="2900">
                <a:solidFill>
                  <a:srgbClr val="0F2C33"/>
                </a:solidFill>
                <a:latin typeface="Quicksand Bold"/>
              </a:rPr>
              <a:t>M. Sambare, “Fer-2013,” Kaggle, https://www.kaggle.com/datasets/msambare/fer2013 (accessed Aug. 20, 2023). </a:t>
            </a:r>
          </a:p>
        </p:txBody>
      </p:sp>
      <p:sp>
        <p:nvSpPr>
          <p:cNvPr id="16" name="TextBox 16"/>
          <p:cNvSpPr txBox="1"/>
          <p:nvPr/>
        </p:nvSpPr>
        <p:spPr>
          <a:xfrm>
            <a:off x="2448533" y="6254125"/>
            <a:ext cx="6580227" cy="646430"/>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32</a:t>
            </a:r>
          </a:p>
        </p:txBody>
      </p:sp>
      <p:sp>
        <p:nvSpPr>
          <p:cNvPr id="17" name="TextBox 17"/>
          <p:cNvSpPr txBox="1"/>
          <p:nvPr/>
        </p:nvSpPr>
        <p:spPr>
          <a:xfrm>
            <a:off x="2448533" y="7033905"/>
            <a:ext cx="14810881" cy="1002665"/>
          </a:xfrm>
          <a:prstGeom prst="rect">
            <a:avLst/>
          </a:prstGeom>
        </p:spPr>
        <p:txBody>
          <a:bodyPr lIns="0" tIns="0" rIns="0" bIns="0" rtlCol="0" anchor="t">
            <a:spAutoFit/>
          </a:bodyPr>
          <a:lstStyle/>
          <a:p>
            <a:pPr>
              <a:lnSpc>
                <a:spcPts val="4060"/>
              </a:lnSpc>
            </a:pPr>
            <a:r>
              <a:rPr lang="en-US" sz="2900">
                <a:solidFill>
                  <a:srgbClr val="0F2C33"/>
                </a:solidFill>
                <a:latin typeface="Quicksand Bold"/>
              </a:rPr>
              <a:t>D. Sena, “CK+ dataset,” Kaggle, https://www.kaggle.com/datasets/davilsena/ckdataset (accessed Aug. 18, 2023). </a:t>
            </a:r>
          </a:p>
        </p:txBody>
      </p:sp>
      <p:sp>
        <p:nvSpPr>
          <p:cNvPr id="18" name="Freeform 18"/>
          <p:cNvSpPr/>
          <p:nvPr/>
        </p:nvSpPr>
        <p:spPr>
          <a:xfrm>
            <a:off x="1875232" y="8247782"/>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9" name="TextBox 19"/>
          <p:cNvSpPr txBox="1"/>
          <p:nvPr/>
        </p:nvSpPr>
        <p:spPr>
          <a:xfrm>
            <a:off x="2448533" y="8088957"/>
            <a:ext cx="6580227" cy="646430"/>
          </a:xfrm>
          <a:prstGeom prst="rect">
            <a:avLst/>
          </a:prstGeom>
        </p:spPr>
        <p:txBody>
          <a:bodyPr lIns="0" tIns="0" rIns="0" bIns="0" rtlCol="0" anchor="t">
            <a:spAutoFit/>
          </a:bodyPr>
          <a:lstStyle/>
          <a:p>
            <a:pPr>
              <a:lnSpc>
                <a:spcPts val="5320"/>
              </a:lnSpc>
            </a:pPr>
            <a:r>
              <a:rPr lang="en-US" sz="3800">
                <a:solidFill>
                  <a:srgbClr val="0F2C33"/>
                </a:solidFill>
                <a:latin typeface="Oswald"/>
              </a:rPr>
              <a:t>REFERENCES 33</a:t>
            </a:r>
          </a:p>
        </p:txBody>
      </p:sp>
      <p:sp>
        <p:nvSpPr>
          <p:cNvPr id="20" name="TextBox 20"/>
          <p:cNvSpPr txBox="1"/>
          <p:nvPr/>
        </p:nvSpPr>
        <p:spPr>
          <a:xfrm>
            <a:off x="2448533" y="8821112"/>
            <a:ext cx="14810881" cy="1002665"/>
          </a:xfrm>
          <a:prstGeom prst="rect">
            <a:avLst/>
          </a:prstGeom>
        </p:spPr>
        <p:txBody>
          <a:bodyPr lIns="0" tIns="0" rIns="0" bIns="0" rtlCol="0" anchor="t">
            <a:spAutoFit/>
          </a:bodyPr>
          <a:lstStyle/>
          <a:p>
            <a:pPr>
              <a:lnSpc>
                <a:spcPts val="4060"/>
              </a:lnSpc>
            </a:pPr>
            <a:r>
              <a:rPr lang="en-US" sz="2900">
                <a:solidFill>
                  <a:srgbClr val="0F2C33"/>
                </a:solidFill>
                <a:latin typeface="Quicksand Bold"/>
              </a:rPr>
              <a:t>M. Saad, “Wider face,” Kaggle, https://www.kaggle.com/datasets/mksaad/wider-face-a-face-detection-benchmark (accessed Aug. 20, 2023).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996118" cy="10954000"/>
            <a:chOff x="0" y="0"/>
            <a:chExt cx="1052475" cy="2885004"/>
          </a:xfrm>
        </p:grpSpPr>
        <p:sp>
          <p:nvSpPr>
            <p:cNvPr id="3" name="Freeform 3"/>
            <p:cNvSpPr/>
            <p:nvPr/>
          </p:nvSpPr>
          <p:spPr>
            <a:xfrm>
              <a:off x="0" y="0"/>
              <a:ext cx="1052475" cy="2885004"/>
            </a:xfrm>
            <a:custGeom>
              <a:avLst/>
              <a:gdLst/>
              <a:ahLst/>
              <a:cxnLst/>
              <a:rect l="l" t="t" r="r" b="b"/>
              <a:pathLst>
                <a:path w="1052475" h="2885004">
                  <a:moveTo>
                    <a:pt x="0" y="0"/>
                  </a:moveTo>
                  <a:lnTo>
                    <a:pt x="1052475" y="0"/>
                  </a:lnTo>
                  <a:lnTo>
                    <a:pt x="1052475" y="2885004"/>
                  </a:lnTo>
                  <a:lnTo>
                    <a:pt x="0" y="2885004"/>
                  </a:lnTo>
                  <a:lnTo>
                    <a:pt x="0" y="0"/>
                  </a:lnTo>
                </a:path>
              </a:pathLst>
            </a:custGeom>
            <a:solidFill>
              <a:srgbClr val="E2AD6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76611" y="8801100"/>
            <a:ext cx="19974273" cy="1861295"/>
            <a:chOff x="0" y="0"/>
            <a:chExt cx="5260714" cy="490218"/>
          </a:xfrm>
        </p:grpSpPr>
        <p:sp>
          <p:nvSpPr>
            <p:cNvPr id="6" name="Freeform 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lnTo>
                    <a:pt x="0" y="0"/>
                  </a:lnTo>
                </a:path>
              </a:pathLst>
            </a:custGeom>
            <a:solidFill>
              <a:srgbClr val="D9D9D9"/>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flipV="1">
            <a:off x="0" y="1510628"/>
            <a:ext cx="3996118" cy="0"/>
          </a:xfrm>
          <a:prstGeom prst="line">
            <a:avLst/>
          </a:prstGeom>
          <a:ln w="38100" cap="flat">
            <a:solidFill>
              <a:srgbClr val="0F2C33"/>
            </a:solidFill>
            <a:prstDash val="solid"/>
            <a:headEnd type="none" w="sm" len="sm"/>
            <a:tailEnd type="none" w="sm" len="sm"/>
          </a:ln>
        </p:spPr>
      </p:sp>
      <p:grpSp>
        <p:nvGrpSpPr>
          <p:cNvPr id="9" name="Group 9"/>
          <p:cNvGrpSpPr/>
          <p:nvPr/>
        </p:nvGrpSpPr>
        <p:grpSpPr>
          <a:xfrm>
            <a:off x="-514350" y="1529678"/>
            <a:ext cx="4510468" cy="1884312"/>
            <a:chOff x="0" y="0"/>
            <a:chExt cx="1187942" cy="496280"/>
          </a:xfrm>
        </p:grpSpPr>
        <p:sp>
          <p:nvSpPr>
            <p:cNvPr id="10" name="Freeform 10"/>
            <p:cNvSpPr/>
            <p:nvPr/>
          </p:nvSpPr>
          <p:spPr>
            <a:xfrm>
              <a:off x="0" y="0"/>
              <a:ext cx="1187942" cy="496280"/>
            </a:xfrm>
            <a:custGeom>
              <a:avLst/>
              <a:gdLst/>
              <a:ahLst/>
              <a:cxnLst/>
              <a:rect l="l" t="t" r="r" b="b"/>
              <a:pathLst>
                <a:path w="1187942" h="496280">
                  <a:moveTo>
                    <a:pt x="0" y="0"/>
                  </a:moveTo>
                  <a:lnTo>
                    <a:pt x="1187942" y="0"/>
                  </a:lnTo>
                  <a:lnTo>
                    <a:pt x="1187942" y="496280"/>
                  </a:lnTo>
                  <a:lnTo>
                    <a:pt x="0" y="496280"/>
                  </a:lnTo>
                  <a:lnTo>
                    <a:pt x="0" y="0"/>
                  </a:lnTo>
                </a:path>
              </a:pathLst>
            </a:custGeom>
            <a:solidFill>
              <a:srgbClr val="0F2C33"/>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0" y="3394941"/>
            <a:ext cx="3996118" cy="0"/>
          </a:xfrm>
          <a:prstGeom prst="line">
            <a:avLst/>
          </a:prstGeom>
          <a:ln w="38100" cap="flat">
            <a:solidFill>
              <a:srgbClr val="0F2C33"/>
            </a:solidFill>
            <a:prstDash val="solid"/>
            <a:headEnd type="none" w="sm" len="sm"/>
            <a:tailEnd type="none" w="sm" len="sm"/>
          </a:ln>
        </p:spPr>
      </p:sp>
      <p:sp>
        <p:nvSpPr>
          <p:cNvPr id="13" name="AutoShape 13"/>
          <p:cNvSpPr/>
          <p:nvPr/>
        </p:nvSpPr>
        <p:spPr>
          <a:xfrm>
            <a:off x="0" y="5279253"/>
            <a:ext cx="3996118" cy="0"/>
          </a:xfrm>
          <a:prstGeom prst="line">
            <a:avLst/>
          </a:prstGeom>
          <a:ln w="38100" cap="flat">
            <a:solidFill>
              <a:srgbClr val="0F2C33"/>
            </a:solidFill>
            <a:prstDash val="solid"/>
            <a:headEnd type="none" w="sm" len="sm"/>
            <a:tailEnd type="none" w="sm" len="sm"/>
          </a:ln>
        </p:spPr>
      </p:sp>
      <p:sp>
        <p:nvSpPr>
          <p:cNvPr id="14" name="AutoShape 14"/>
          <p:cNvSpPr/>
          <p:nvPr/>
        </p:nvSpPr>
        <p:spPr>
          <a:xfrm>
            <a:off x="0" y="7163566"/>
            <a:ext cx="3996118" cy="0"/>
          </a:xfrm>
          <a:prstGeom prst="line">
            <a:avLst/>
          </a:prstGeom>
          <a:ln w="38100" cap="flat">
            <a:solidFill>
              <a:srgbClr val="0F2C33"/>
            </a:solidFill>
            <a:prstDash val="solid"/>
            <a:headEnd type="none" w="sm" len="sm"/>
            <a:tailEnd type="none" w="sm" len="sm"/>
          </a:ln>
        </p:spPr>
      </p:sp>
      <p:sp>
        <p:nvSpPr>
          <p:cNvPr id="15" name="Freeform 15"/>
          <p:cNvSpPr/>
          <p:nvPr/>
        </p:nvSpPr>
        <p:spPr>
          <a:xfrm>
            <a:off x="15731652" y="169804"/>
            <a:ext cx="2199728" cy="2115739"/>
          </a:xfrm>
          <a:custGeom>
            <a:avLst/>
            <a:gdLst/>
            <a:ahLst/>
            <a:cxnLst/>
            <a:rect l="l" t="t" r="r" b="b"/>
            <a:pathLst>
              <a:path w="2199728" h="2115739">
                <a:moveTo>
                  <a:pt x="0" y="0"/>
                </a:moveTo>
                <a:lnTo>
                  <a:pt x="2199728" y="0"/>
                </a:lnTo>
                <a:lnTo>
                  <a:pt x="2199728" y="2115739"/>
                </a:lnTo>
                <a:lnTo>
                  <a:pt x="0" y="21157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5731652" y="7610965"/>
            <a:ext cx="3657600" cy="928434"/>
          </a:xfrm>
          <a:custGeom>
            <a:avLst/>
            <a:gdLst/>
            <a:ahLst/>
            <a:cxnLst/>
            <a:rect l="l" t="t" r="r" b="b"/>
            <a:pathLst>
              <a:path w="3657600" h="928434">
                <a:moveTo>
                  <a:pt x="0" y="0"/>
                </a:moveTo>
                <a:lnTo>
                  <a:pt x="3657600" y="0"/>
                </a:lnTo>
                <a:lnTo>
                  <a:pt x="3657600" y="928434"/>
                </a:lnTo>
                <a:lnTo>
                  <a:pt x="0" y="9284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flipH="1" flipV="1">
            <a:off x="4458759" y="6756331"/>
            <a:ext cx="1856920" cy="1786019"/>
          </a:xfrm>
          <a:custGeom>
            <a:avLst/>
            <a:gdLst/>
            <a:ahLst/>
            <a:cxnLst/>
            <a:rect l="l" t="t" r="r" b="b"/>
            <a:pathLst>
              <a:path w="1856920" h="1786019">
                <a:moveTo>
                  <a:pt x="1856920" y="1786019"/>
                </a:moveTo>
                <a:lnTo>
                  <a:pt x="0" y="1786019"/>
                </a:lnTo>
                <a:lnTo>
                  <a:pt x="0" y="0"/>
                </a:lnTo>
                <a:lnTo>
                  <a:pt x="1856920" y="0"/>
                </a:lnTo>
                <a:lnTo>
                  <a:pt x="1856920" y="178601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468588" y="2118591"/>
            <a:ext cx="5147882" cy="523875"/>
          </a:xfrm>
          <a:prstGeom prst="rect">
            <a:avLst/>
          </a:prstGeom>
        </p:spPr>
        <p:txBody>
          <a:bodyPr lIns="0" tIns="0" rIns="0" bIns="0" rtlCol="0" anchor="t">
            <a:spAutoFit/>
          </a:bodyPr>
          <a:lstStyle/>
          <a:p>
            <a:pPr>
              <a:lnSpc>
                <a:spcPts val="4200"/>
              </a:lnSpc>
            </a:pPr>
            <a:r>
              <a:rPr lang="en-US" sz="3000" dirty="0">
                <a:solidFill>
                  <a:srgbClr val="FFFFFF"/>
                </a:solidFill>
                <a:latin typeface="Oswald Bold"/>
              </a:rPr>
              <a:t>LITERATURE REVIEW</a:t>
            </a:r>
          </a:p>
        </p:txBody>
      </p:sp>
      <p:sp>
        <p:nvSpPr>
          <p:cNvPr id="19" name="TextBox 19"/>
          <p:cNvSpPr txBox="1"/>
          <p:nvPr/>
        </p:nvSpPr>
        <p:spPr>
          <a:xfrm>
            <a:off x="468588" y="4041003"/>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METHODOLOGY </a:t>
            </a:r>
          </a:p>
        </p:txBody>
      </p:sp>
      <p:sp>
        <p:nvSpPr>
          <p:cNvPr id="20" name="TextBox 20"/>
          <p:cNvSpPr txBox="1"/>
          <p:nvPr/>
        </p:nvSpPr>
        <p:spPr>
          <a:xfrm>
            <a:off x="514350" y="5926953"/>
            <a:ext cx="3944409"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 Discussion</a:t>
            </a:r>
          </a:p>
        </p:txBody>
      </p:sp>
      <p:sp>
        <p:nvSpPr>
          <p:cNvPr id="21" name="TextBox 21"/>
          <p:cNvSpPr txBox="1"/>
          <p:nvPr/>
        </p:nvSpPr>
        <p:spPr>
          <a:xfrm>
            <a:off x="5387219" y="2128116"/>
            <a:ext cx="11198075" cy="4443730"/>
          </a:xfrm>
          <a:prstGeom prst="rect">
            <a:avLst/>
          </a:prstGeom>
        </p:spPr>
        <p:txBody>
          <a:bodyPr lIns="0" tIns="0" rIns="0" bIns="0" rtlCol="0" anchor="t">
            <a:spAutoFit/>
          </a:bodyPr>
          <a:lstStyle/>
          <a:p>
            <a:pPr algn="ctr">
              <a:lnSpc>
                <a:spcPts val="3919"/>
              </a:lnSpc>
            </a:pPr>
            <a:r>
              <a:rPr lang="en-US" sz="2799" dirty="0">
                <a:solidFill>
                  <a:srgbClr val="0F2C33"/>
                </a:solidFill>
                <a:latin typeface="Canva Sans"/>
              </a:rPr>
              <a:t>Numerous studies explore automatic facial expression analysis for various applications, such as predicting driver emotions and assessing student engagement. Researchers have focused on predicting 5 to 7 facial expressions using multimodal data, including EEG, eye tracking, and voice signals. Recent works aim to create computer vision-based emotion detection systems for students' mental health and identify exam-related misconduct. The common goal across these studies is precise emotion recognition through diverse technological approaches.</a:t>
            </a:r>
          </a:p>
        </p:txBody>
      </p:sp>
      <p:sp>
        <p:nvSpPr>
          <p:cNvPr id="22" name="TextBox 22"/>
          <p:cNvSpPr txBox="1"/>
          <p:nvPr/>
        </p:nvSpPr>
        <p:spPr>
          <a:xfrm>
            <a:off x="514350" y="504825"/>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INTRODUCTION </a:t>
            </a:r>
          </a:p>
        </p:txBody>
      </p:sp>
      <p:sp>
        <p:nvSpPr>
          <p:cNvPr id="23" name="TextBox 23"/>
          <p:cNvSpPr txBox="1"/>
          <p:nvPr/>
        </p:nvSpPr>
        <p:spPr>
          <a:xfrm>
            <a:off x="468588" y="7582666"/>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CONCLUSION</a:t>
            </a:r>
          </a:p>
        </p:txBody>
      </p:sp>
      <p:sp>
        <p:nvSpPr>
          <p:cNvPr id="24" name="Freeform 24"/>
          <p:cNvSpPr/>
          <p:nvPr/>
        </p:nvSpPr>
        <p:spPr>
          <a:xfrm>
            <a:off x="3088291" y="2489384"/>
            <a:ext cx="855204" cy="886507"/>
          </a:xfrm>
          <a:custGeom>
            <a:avLst/>
            <a:gdLst/>
            <a:ahLst/>
            <a:cxnLst/>
            <a:rect l="l" t="t" r="r" b="b"/>
            <a:pathLst>
              <a:path w="855204" h="886507">
                <a:moveTo>
                  <a:pt x="0" y="0"/>
                </a:moveTo>
                <a:lnTo>
                  <a:pt x="855204" y="0"/>
                </a:lnTo>
                <a:lnTo>
                  <a:pt x="855204" y="886507"/>
                </a:lnTo>
                <a:lnTo>
                  <a:pt x="0" y="8865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TextBox 25"/>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F2C33"/>
                </a:solidFill>
                <a:latin typeface="Canva Sans Medium"/>
              </a:rPr>
              <a:t>Presenting by ASHADU JAMAN SHAWON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996118" cy="10954000"/>
            <a:chOff x="0" y="0"/>
            <a:chExt cx="1052475" cy="2885004"/>
          </a:xfrm>
        </p:grpSpPr>
        <p:sp>
          <p:nvSpPr>
            <p:cNvPr id="3" name="Freeform 3"/>
            <p:cNvSpPr/>
            <p:nvPr/>
          </p:nvSpPr>
          <p:spPr>
            <a:xfrm>
              <a:off x="0" y="0"/>
              <a:ext cx="1052475" cy="2885004"/>
            </a:xfrm>
            <a:custGeom>
              <a:avLst/>
              <a:gdLst/>
              <a:ahLst/>
              <a:cxnLst/>
              <a:rect l="l" t="t" r="r" b="b"/>
              <a:pathLst>
                <a:path w="1052475" h="2885004">
                  <a:moveTo>
                    <a:pt x="0" y="0"/>
                  </a:moveTo>
                  <a:lnTo>
                    <a:pt x="1052475" y="0"/>
                  </a:lnTo>
                  <a:lnTo>
                    <a:pt x="1052475" y="2885004"/>
                  </a:lnTo>
                  <a:lnTo>
                    <a:pt x="0" y="2885004"/>
                  </a:lnTo>
                  <a:lnTo>
                    <a:pt x="0" y="0"/>
                  </a:lnTo>
                </a:path>
              </a:pathLst>
            </a:custGeom>
            <a:solidFill>
              <a:srgbClr val="E2AD6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76611" y="8801100"/>
            <a:ext cx="19974273" cy="1861295"/>
            <a:chOff x="0" y="0"/>
            <a:chExt cx="5260714" cy="490218"/>
          </a:xfrm>
        </p:grpSpPr>
        <p:sp>
          <p:nvSpPr>
            <p:cNvPr id="6" name="Freeform 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lnTo>
                    <a:pt x="0" y="0"/>
                  </a:lnTo>
                </a:path>
              </a:pathLst>
            </a:custGeom>
            <a:solidFill>
              <a:srgbClr val="D9D9D9"/>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flipV="1">
            <a:off x="0" y="1510628"/>
            <a:ext cx="3996118" cy="0"/>
          </a:xfrm>
          <a:prstGeom prst="line">
            <a:avLst/>
          </a:prstGeom>
          <a:ln w="38100" cap="flat">
            <a:solidFill>
              <a:srgbClr val="0F2C33"/>
            </a:solidFill>
            <a:prstDash val="solid"/>
            <a:headEnd type="none" w="sm" len="sm"/>
            <a:tailEnd type="none" w="sm" len="sm"/>
          </a:ln>
        </p:spPr>
      </p:sp>
      <p:grpSp>
        <p:nvGrpSpPr>
          <p:cNvPr id="9" name="Group 9"/>
          <p:cNvGrpSpPr/>
          <p:nvPr/>
        </p:nvGrpSpPr>
        <p:grpSpPr>
          <a:xfrm>
            <a:off x="-514350" y="3394941"/>
            <a:ext cx="4510468" cy="1903362"/>
            <a:chOff x="0" y="0"/>
            <a:chExt cx="1187942" cy="501297"/>
          </a:xfrm>
        </p:grpSpPr>
        <p:sp>
          <p:nvSpPr>
            <p:cNvPr id="10" name="Freeform 10"/>
            <p:cNvSpPr/>
            <p:nvPr/>
          </p:nvSpPr>
          <p:spPr>
            <a:xfrm>
              <a:off x="0" y="0"/>
              <a:ext cx="1187942" cy="501297"/>
            </a:xfrm>
            <a:custGeom>
              <a:avLst/>
              <a:gdLst/>
              <a:ahLst/>
              <a:cxnLst/>
              <a:rect l="l" t="t" r="r" b="b"/>
              <a:pathLst>
                <a:path w="1187942" h="501297">
                  <a:moveTo>
                    <a:pt x="0" y="0"/>
                  </a:moveTo>
                  <a:lnTo>
                    <a:pt x="1187942" y="0"/>
                  </a:lnTo>
                  <a:lnTo>
                    <a:pt x="1187942" y="501297"/>
                  </a:lnTo>
                  <a:lnTo>
                    <a:pt x="0" y="501297"/>
                  </a:lnTo>
                  <a:lnTo>
                    <a:pt x="0" y="0"/>
                  </a:lnTo>
                </a:path>
              </a:pathLst>
            </a:custGeom>
            <a:solidFill>
              <a:srgbClr val="0F2C33"/>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0" y="3394941"/>
            <a:ext cx="3996118" cy="0"/>
          </a:xfrm>
          <a:prstGeom prst="line">
            <a:avLst/>
          </a:prstGeom>
          <a:ln w="38100" cap="flat">
            <a:solidFill>
              <a:srgbClr val="0F2C33"/>
            </a:solidFill>
            <a:prstDash val="solid"/>
            <a:headEnd type="none" w="sm" len="sm"/>
            <a:tailEnd type="none" w="sm" len="sm"/>
          </a:ln>
        </p:spPr>
      </p:sp>
      <p:sp>
        <p:nvSpPr>
          <p:cNvPr id="13" name="AutoShape 13"/>
          <p:cNvSpPr/>
          <p:nvPr/>
        </p:nvSpPr>
        <p:spPr>
          <a:xfrm>
            <a:off x="0" y="5279253"/>
            <a:ext cx="3996118" cy="0"/>
          </a:xfrm>
          <a:prstGeom prst="line">
            <a:avLst/>
          </a:prstGeom>
          <a:ln w="38100" cap="flat">
            <a:solidFill>
              <a:srgbClr val="0F2C33"/>
            </a:solidFill>
            <a:prstDash val="solid"/>
            <a:headEnd type="none" w="sm" len="sm"/>
            <a:tailEnd type="none" w="sm" len="sm"/>
          </a:ln>
        </p:spPr>
      </p:sp>
      <p:sp>
        <p:nvSpPr>
          <p:cNvPr id="14" name="AutoShape 14"/>
          <p:cNvSpPr/>
          <p:nvPr/>
        </p:nvSpPr>
        <p:spPr>
          <a:xfrm>
            <a:off x="0" y="7163566"/>
            <a:ext cx="3996118" cy="0"/>
          </a:xfrm>
          <a:prstGeom prst="line">
            <a:avLst/>
          </a:prstGeom>
          <a:ln w="38100" cap="flat">
            <a:solidFill>
              <a:srgbClr val="0F2C33"/>
            </a:solidFill>
            <a:prstDash val="solid"/>
            <a:headEnd type="none" w="sm" len="sm"/>
            <a:tailEnd type="none" w="sm" len="sm"/>
          </a:ln>
        </p:spPr>
      </p:sp>
      <p:sp>
        <p:nvSpPr>
          <p:cNvPr id="15" name="TextBox 15"/>
          <p:cNvSpPr txBox="1"/>
          <p:nvPr/>
        </p:nvSpPr>
        <p:spPr>
          <a:xfrm>
            <a:off x="514350" y="4004541"/>
            <a:ext cx="5147882" cy="523875"/>
          </a:xfrm>
          <a:prstGeom prst="rect">
            <a:avLst/>
          </a:prstGeom>
        </p:spPr>
        <p:txBody>
          <a:bodyPr lIns="0" tIns="0" rIns="0" bIns="0" rtlCol="0" anchor="t">
            <a:spAutoFit/>
          </a:bodyPr>
          <a:lstStyle/>
          <a:p>
            <a:pPr>
              <a:lnSpc>
                <a:spcPts val="4200"/>
              </a:lnSpc>
            </a:pPr>
            <a:r>
              <a:rPr lang="en-US" sz="3000">
                <a:solidFill>
                  <a:srgbClr val="FFFFFF"/>
                </a:solidFill>
                <a:latin typeface="Oswald"/>
              </a:rPr>
              <a:t>METHODOLOGY </a:t>
            </a:r>
          </a:p>
        </p:txBody>
      </p:sp>
      <p:sp>
        <p:nvSpPr>
          <p:cNvPr id="16" name="Freeform 16"/>
          <p:cNvSpPr/>
          <p:nvPr/>
        </p:nvSpPr>
        <p:spPr>
          <a:xfrm>
            <a:off x="3140914" y="4411796"/>
            <a:ext cx="855204" cy="886507"/>
          </a:xfrm>
          <a:custGeom>
            <a:avLst/>
            <a:gdLst/>
            <a:ahLst/>
            <a:cxnLst/>
            <a:rect l="l" t="t" r="r" b="b"/>
            <a:pathLst>
              <a:path w="855204" h="886507">
                <a:moveTo>
                  <a:pt x="0" y="0"/>
                </a:moveTo>
                <a:lnTo>
                  <a:pt x="855204" y="0"/>
                </a:lnTo>
                <a:lnTo>
                  <a:pt x="855204" y="886507"/>
                </a:lnTo>
                <a:lnTo>
                  <a:pt x="0" y="8865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11637290" y="2185266"/>
            <a:ext cx="5622010" cy="4820035"/>
          </a:xfrm>
          <a:custGeom>
            <a:avLst/>
            <a:gdLst/>
            <a:ahLst/>
            <a:cxnLst/>
            <a:rect l="l" t="t" r="r" b="b"/>
            <a:pathLst>
              <a:path w="5622010" h="4820035">
                <a:moveTo>
                  <a:pt x="0" y="0"/>
                </a:moveTo>
                <a:lnTo>
                  <a:pt x="5622010" y="0"/>
                </a:lnTo>
                <a:lnTo>
                  <a:pt x="5622010" y="4820035"/>
                </a:lnTo>
                <a:lnTo>
                  <a:pt x="0" y="4820035"/>
                </a:lnTo>
                <a:lnTo>
                  <a:pt x="0" y="0"/>
                </a:lnTo>
                <a:close/>
              </a:path>
            </a:pathLst>
          </a:custGeom>
          <a:blipFill>
            <a:blip r:embed="rId4"/>
            <a:stretch>
              <a:fillRect l="-26224" r="-26224"/>
            </a:stretch>
          </a:blipFill>
        </p:spPr>
      </p:sp>
      <p:sp>
        <p:nvSpPr>
          <p:cNvPr id="18" name="TextBox 18"/>
          <p:cNvSpPr txBox="1"/>
          <p:nvPr/>
        </p:nvSpPr>
        <p:spPr>
          <a:xfrm>
            <a:off x="468588" y="2118591"/>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LITERATURE REVIEW</a:t>
            </a:r>
          </a:p>
        </p:txBody>
      </p:sp>
      <p:sp>
        <p:nvSpPr>
          <p:cNvPr id="19" name="TextBox 19"/>
          <p:cNvSpPr txBox="1"/>
          <p:nvPr/>
        </p:nvSpPr>
        <p:spPr>
          <a:xfrm>
            <a:off x="468588" y="5925316"/>
            <a:ext cx="3890925"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 Discussion</a:t>
            </a:r>
          </a:p>
        </p:txBody>
      </p:sp>
      <p:sp>
        <p:nvSpPr>
          <p:cNvPr id="20" name="TextBox 20"/>
          <p:cNvSpPr txBox="1"/>
          <p:nvPr/>
        </p:nvSpPr>
        <p:spPr>
          <a:xfrm>
            <a:off x="468588" y="7582666"/>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CONCLUSION</a:t>
            </a:r>
          </a:p>
        </p:txBody>
      </p:sp>
      <p:sp>
        <p:nvSpPr>
          <p:cNvPr id="21" name="TextBox 21"/>
          <p:cNvSpPr txBox="1"/>
          <p:nvPr/>
        </p:nvSpPr>
        <p:spPr>
          <a:xfrm>
            <a:off x="4957621" y="2839132"/>
            <a:ext cx="6779580" cy="29578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0F2C33"/>
                </a:solidFill>
                <a:latin typeface="Canva Sans Medium"/>
              </a:rPr>
              <a:t>Convolution Neural Network </a:t>
            </a:r>
          </a:p>
          <a:p>
            <a:pPr marL="604519" lvl="1" indent="-302260">
              <a:lnSpc>
                <a:spcPts val="3919"/>
              </a:lnSpc>
              <a:buFont typeface="Arial"/>
              <a:buChar char="•"/>
            </a:pPr>
            <a:r>
              <a:rPr lang="en-US" sz="2799">
                <a:solidFill>
                  <a:srgbClr val="0F2C33"/>
                </a:solidFill>
                <a:latin typeface="Canva Sans Medium"/>
              </a:rPr>
              <a:t>K- Nearest Neighbors </a:t>
            </a:r>
          </a:p>
          <a:p>
            <a:pPr marL="604519" lvl="1" indent="-302260">
              <a:lnSpc>
                <a:spcPts val="3919"/>
              </a:lnSpc>
              <a:buFont typeface="Arial"/>
              <a:buChar char="•"/>
            </a:pPr>
            <a:r>
              <a:rPr lang="en-US" sz="2799">
                <a:solidFill>
                  <a:srgbClr val="0F2C33"/>
                </a:solidFill>
                <a:latin typeface="Canva Sans Medium"/>
              </a:rPr>
              <a:t>Deep Neural Network</a:t>
            </a:r>
          </a:p>
          <a:p>
            <a:pPr marL="604519" lvl="1" indent="-302260">
              <a:lnSpc>
                <a:spcPts val="3919"/>
              </a:lnSpc>
              <a:buFont typeface="Arial"/>
              <a:buChar char="•"/>
            </a:pPr>
            <a:r>
              <a:rPr lang="en-US" sz="2799">
                <a:solidFill>
                  <a:srgbClr val="0F2C33"/>
                </a:solidFill>
                <a:latin typeface="Canva Sans Medium"/>
              </a:rPr>
              <a:t>Artificial Neural Network </a:t>
            </a:r>
          </a:p>
          <a:p>
            <a:pPr marL="604519" lvl="1" indent="-302260">
              <a:lnSpc>
                <a:spcPts val="3919"/>
              </a:lnSpc>
              <a:buFont typeface="Arial"/>
              <a:buChar char="•"/>
            </a:pPr>
            <a:r>
              <a:rPr lang="en-US" sz="2799">
                <a:solidFill>
                  <a:srgbClr val="0F2C33"/>
                </a:solidFill>
                <a:latin typeface="Canva Sans Medium"/>
              </a:rPr>
              <a:t>Other Models</a:t>
            </a:r>
          </a:p>
          <a:p>
            <a:pPr>
              <a:lnSpc>
                <a:spcPts val="3919"/>
              </a:lnSpc>
            </a:pPr>
            <a:endParaRPr lang="en-US" sz="2799">
              <a:solidFill>
                <a:srgbClr val="0F2C33"/>
              </a:solidFill>
              <a:latin typeface="Canva Sans Medium"/>
            </a:endParaRPr>
          </a:p>
        </p:txBody>
      </p:sp>
      <p:sp>
        <p:nvSpPr>
          <p:cNvPr id="22" name="TextBox 22"/>
          <p:cNvSpPr txBox="1"/>
          <p:nvPr/>
        </p:nvSpPr>
        <p:spPr>
          <a:xfrm>
            <a:off x="514350" y="504825"/>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INTRODUCTION </a:t>
            </a:r>
          </a:p>
        </p:txBody>
      </p:sp>
      <p:sp>
        <p:nvSpPr>
          <p:cNvPr id="23" name="TextBox 23"/>
          <p:cNvSpPr txBox="1"/>
          <p:nvPr/>
        </p:nvSpPr>
        <p:spPr>
          <a:xfrm>
            <a:off x="7550823" y="504825"/>
            <a:ext cx="5147882" cy="523875"/>
          </a:xfrm>
          <a:prstGeom prst="rect">
            <a:avLst/>
          </a:prstGeom>
        </p:spPr>
        <p:txBody>
          <a:bodyPr lIns="0" tIns="0" rIns="0" bIns="0" rtlCol="0" anchor="t">
            <a:spAutoFit/>
          </a:bodyPr>
          <a:lstStyle/>
          <a:p>
            <a:pPr>
              <a:lnSpc>
                <a:spcPts val="4200"/>
              </a:lnSpc>
            </a:pPr>
            <a:r>
              <a:rPr lang="en-US" sz="3000">
                <a:solidFill>
                  <a:srgbClr val="060710"/>
                </a:solidFill>
                <a:latin typeface="Oswald"/>
              </a:rPr>
              <a:t>REVIEW BASED on the model</a:t>
            </a:r>
          </a:p>
        </p:txBody>
      </p:sp>
      <p:sp>
        <p:nvSpPr>
          <p:cNvPr id="24" name="TextBox 24"/>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F2C33"/>
                </a:solidFill>
                <a:latin typeface="Canva Sans Medium"/>
              </a:rPr>
              <a:t>Presenting by ASHADU JAMAN SHAWON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996118" cy="10954000"/>
            <a:chOff x="0" y="0"/>
            <a:chExt cx="1052475" cy="2885004"/>
          </a:xfrm>
        </p:grpSpPr>
        <p:sp>
          <p:nvSpPr>
            <p:cNvPr id="3" name="Freeform 3"/>
            <p:cNvSpPr/>
            <p:nvPr/>
          </p:nvSpPr>
          <p:spPr>
            <a:xfrm>
              <a:off x="0" y="0"/>
              <a:ext cx="1052475" cy="2885004"/>
            </a:xfrm>
            <a:custGeom>
              <a:avLst/>
              <a:gdLst/>
              <a:ahLst/>
              <a:cxnLst/>
              <a:rect l="l" t="t" r="r" b="b"/>
              <a:pathLst>
                <a:path w="1052475" h="2885004">
                  <a:moveTo>
                    <a:pt x="0" y="0"/>
                  </a:moveTo>
                  <a:lnTo>
                    <a:pt x="1052475" y="0"/>
                  </a:lnTo>
                  <a:lnTo>
                    <a:pt x="1052475" y="2885004"/>
                  </a:lnTo>
                  <a:lnTo>
                    <a:pt x="0" y="2885004"/>
                  </a:lnTo>
                  <a:lnTo>
                    <a:pt x="0" y="0"/>
                  </a:lnTo>
                </a:path>
              </a:pathLst>
            </a:custGeom>
            <a:solidFill>
              <a:srgbClr val="E2AD6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76611" y="8801100"/>
            <a:ext cx="19974273" cy="1861295"/>
            <a:chOff x="0" y="0"/>
            <a:chExt cx="5260714" cy="490218"/>
          </a:xfrm>
        </p:grpSpPr>
        <p:sp>
          <p:nvSpPr>
            <p:cNvPr id="6" name="Freeform 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lnTo>
                    <a:pt x="0" y="0"/>
                  </a:lnTo>
                </a:path>
              </a:pathLst>
            </a:custGeom>
            <a:solidFill>
              <a:srgbClr val="D9D9D9"/>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flipV="1">
            <a:off x="0" y="1510628"/>
            <a:ext cx="3996118" cy="0"/>
          </a:xfrm>
          <a:prstGeom prst="line">
            <a:avLst/>
          </a:prstGeom>
          <a:ln w="38100" cap="flat">
            <a:solidFill>
              <a:srgbClr val="0F2C33"/>
            </a:solidFill>
            <a:prstDash val="solid"/>
            <a:headEnd type="none" w="sm" len="sm"/>
            <a:tailEnd type="none" w="sm" len="sm"/>
          </a:ln>
        </p:spPr>
      </p:sp>
      <p:grpSp>
        <p:nvGrpSpPr>
          <p:cNvPr id="9" name="Group 9"/>
          <p:cNvGrpSpPr/>
          <p:nvPr/>
        </p:nvGrpSpPr>
        <p:grpSpPr>
          <a:xfrm>
            <a:off x="-514350" y="3394941"/>
            <a:ext cx="4510468" cy="1903362"/>
            <a:chOff x="0" y="0"/>
            <a:chExt cx="1187942" cy="501297"/>
          </a:xfrm>
        </p:grpSpPr>
        <p:sp>
          <p:nvSpPr>
            <p:cNvPr id="10" name="Freeform 10"/>
            <p:cNvSpPr/>
            <p:nvPr/>
          </p:nvSpPr>
          <p:spPr>
            <a:xfrm>
              <a:off x="0" y="0"/>
              <a:ext cx="1187942" cy="501297"/>
            </a:xfrm>
            <a:custGeom>
              <a:avLst/>
              <a:gdLst/>
              <a:ahLst/>
              <a:cxnLst/>
              <a:rect l="l" t="t" r="r" b="b"/>
              <a:pathLst>
                <a:path w="1187942" h="501297">
                  <a:moveTo>
                    <a:pt x="0" y="0"/>
                  </a:moveTo>
                  <a:lnTo>
                    <a:pt x="1187942" y="0"/>
                  </a:lnTo>
                  <a:lnTo>
                    <a:pt x="1187942" y="501297"/>
                  </a:lnTo>
                  <a:lnTo>
                    <a:pt x="0" y="501297"/>
                  </a:lnTo>
                  <a:lnTo>
                    <a:pt x="0" y="0"/>
                  </a:lnTo>
                </a:path>
              </a:pathLst>
            </a:custGeom>
            <a:solidFill>
              <a:srgbClr val="0F2C33"/>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0" y="3394941"/>
            <a:ext cx="3996118" cy="0"/>
          </a:xfrm>
          <a:prstGeom prst="line">
            <a:avLst/>
          </a:prstGeom>
          <a:ln w="38100" cap="flat">
            <a:solidFill>
              <a:srgbClr val="0F2C33"/>
            </a:solidFill>
            <a:prstDash val="solid"/>
            <a:headEnd type="none" w="sm" len="sm"/>
            <a:tailEnd type="none" w="sm" len="sm"/>
          </a:ln>
        </p:spPr>
      </p:sp>
      <p:sp>
        <p:nvSpPr>
          <p:cNvPr id="13" name="AutoShape 13"/>
          <p:cNvSpPr/>
          <p:nvPr/>
        </p:nvSpPr>
        <p:spPr>
          <a:xfrm>
            <a:off x="0" y="5279253"/>
            <a:ext cx="3996118" cy="0"/>
          </a:xfrm>
          <a:prstGeom prst="line">
            <a:avLst/>
          </a:prstGeom>
          <a:ln w="38100" cap="flat">
            <a:solidFill>
              <a:srgbClr val="0F2C33"/>
            </a:solidFill>
            <a:prstDash val="solid"/>
            <a:headEnd type="none" w="sm" len="sm"/>
            <a:tailEnd type="none" w="sm" len="sm"/>
          </a:ln>
        </p:spPr>
      </p:sp>
      <p:sp>
        <p:nvSpPr>
          <p:cNvPr id="14" name="AutoShape 14"/>
          <p:cNvSpPr/>
          <p:nvPr/>
        </p:nvSpPr>
        <p:spPr>
          <a:xfrm>
            <a:off x="0" y="7163566"/>
            <a:ext cx="3996118" cy="0"/>
          </a:xfrm>
          <a:prstGeom prst="line">
            <a:avLst/>
          </a:prstGeom>
          <a:ln w="38100" cap="flat">
            <a:solidFill>
              <a:srgbClr val="0F2C33"/>
            </a:solidFill>
            <a:prstDash val="solid"/>
            <a:headEnd type="none" w="sm" len="sm"/>
            <a:tailEnd type="none" w="sm" len="sm"/>
          </a:ln>
        </p:spPr>
      </p:sp>
      <p:sp>
        <p:nvSpPr>
          <p:cNvPr id="15" name="Freeform 15"/>
          <p:cNvSpPr/>
          <p:nvPr/>
        </p:nvSpPr>
        <p:spPr>
          <a:xfrm>
            <a:off x="16430580" y="2540769"/>
            <a:ext cx="3714840" cy="3742054"/>
          </a:xfrm>
          <a:custGeom>
            <a:avLst/>
            <a:gdLst/>
            <a:ahLst/>
            <a:cxnLst/>
            <a:rect l="l" t="t" r="r" b="b"/>
            <a:pathLst>
              <a:path w="3714840" h="3742054">
                <a:moveTo>
                  <a:pt x="0" y="0"/>
                </a:moveTo>
                <a:lnTo>
                  <a:pt x="3714840" y="0"/>
                </a:lnTo>
                <a:lnTo>
                  <a:pt x="3714840" y="3742054"/>
                </a:lnTo>
                <a:lnTo>
                  <a:pt x="0" y="37420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6"/>
          <p:cNvSpPr txBox="1"/>
          <p:nvPr/>
        </p:nvSpPr>
        <p:spPr>
          <a:xfrm>
            <a:off x="468588" y="2118591"/>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LITERATURE REVIEW</a:t>
            </a:r>
          </a:p>
        </p:txBody>
      </p:sp>
      <p:sp>
        <p:nvSpPr>
          <p:cNvPr id="17" name="TextBox 17"/>
          <p:cNvSpPr txBox="1"/>
          <p:nvPr/>
        </p:nvSpPr>
        <p:spPr>
          <a:xfrm>
            <a:off x="468588" y="4004541"/>
            <a:ext cx="5147882" cy="523875"/>
          </a:xfrm>
          <a:prstGeom prst="rect">
            <a:avLst/>
          </a:prstGeom>
        </p:spPr>
        <p:txBody>
          <a:bodyPr lIns="0" tIns="0" rIns="0" bIns="0" rtlCol="0" anchor="t">
            <a:spAutoFit/>
          </a:bodyPr>
          <a:lstStyle/>
          <a:p>
            <a:pPr>
              <a:lnSpc>
                <a:spcPts val="4200"/>
              </a:lnSpc>
            </a:pPr>
            <a:r>
              <a:rPr lang="en-US" sz="3000">
                <a:solidFill>
                  <a:srgbClr val="FFFFFF"/>
                </a:solidFill>
                <a:latin typeface="Oswald"/>
              </a:rPr>
              <a:t>METHODOLOGY </a:t>
            </a:r>
          </a:p>
        </p:txBody>
      </p:sp>
      <p:sp>
        <p:nvSpPr>
          <p:cNvPr id="18" name="TextBox 18"/>
          <p:cNvSpPr txBox="1"/>
          <p:nvPr/>
        </p:nvSpPr>
        <p:spPr>
          <a:xfrm>
            <a:off x="468588" y="5925316"/>
            <a:ext cx="3890925"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 Discussion</a:t>
            </a:r>
          </a:p>
        </p:txBody>
      </p:sp>
      <p:sp>
        <p:nvSpPr>
          <p:cNvPr id="19" name="TextBox 19"/>
          <p:cNvSpPr txBox="1"/>
          <p:nvPr/>
        </p:nvSpPr>
        <p:spPr>
          <a:xfrm>
            <a:off x="468588" y="7582666"/>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CONCLUSION</a:t>
            </a:r>
          </a:p>
        </p:txBody>
      </p:sp>
      <p:sp>
        <p:nvSpPr>
          <p:cNvPr id="20" name="TextBox 20"/>
          <p:cNvSpPr txBox="1"/>
          <p:nvPr/>
        </p:nvSpPr>
        <p:spPr>
          <a:xfrm>
            <a:off x="4974887" y="1338786"/>
            <a:ext cx="12798763" cy="7871410"/>
          </a:xfrm>
          <a:prstGeom prst="rect">
            <a:avLst/>
          </a:prstGeom>
        </p:spPr>
        <p:txBody>
          <a:bodyPr lIns="0" tIns="0" rIns="0" bIns="0" rtlCol="0" anchor="t">
            <a:spAutoFit/>
          </a:bodyPr>
          <a:lstStyle/>
          <a:p>
            <a:pPr>
              <a:lnSpc>
                <a:spcPts val="3673"/>
              </a:lnSpc>
            </a:pPr>
            <a:r>
              <a:rPr lang="en-US" sz="2623">
                <a:solidFill>
                  <a:srgbClr val="0F2C33"/>
                </a:solidFill>
                <a:latin typeface="Canva Sans Medium"/>
              </a:rPr>
              <a:t> Papers                         Models                                Layers</a:t>
            </a:r>
          </a:p>
          <a:p>
            <a:pPr>
              <a:lnSpc>
                <a:spcPts val="3673"/>
              </a:lnSpc>
            </a:pPr>
            <a:r>
              <a:rPr lang="en-US" sz="2623">
                <a:solidFill>
                  <a:srgbClr val="0F2C33"/>
                </a:solidFill>
                <a:latin typeface="Canva Sans Medium"/>
              </a:rPr>
              <a:t>                         </a:t>
            </a:r>
          </a:p>
          <a:p>
            <a:pPr>
              <a:lnSpc>
                <a:spcPts val="3673"/>
              </a:lnSpc>
            </a:pPr>
            <a:r>
              <a:rPr lang="en-US" sz="2623">
                <a:solidFill>
                  <a:srgbClr val="0F2C33"/>
                </a:solidFill>
                <a:latin typeface="Canva Sans Medium"/>
              </a:rPr>
              <a:t>[2]                                CNN</a:t>
            </a:r>
          </a:p>
          <a:p>
            <a:pPr>
              <a:lnSpc>
                <a:spcPts val="3673"/>
              </a:lnSpc>
            </a:pPr>
            <a:r>
              <a:rPr lang="en-US" sz="2623">
                <a:solidFill>
                  <a:srgbClr val="0F2C33"/>
                </a:solidFill>
                <a:latin typeface="Canva Sans Medium"/>
              </a:rPr>
              <a:t>[3]                     NBd, NB, ID3, KNN </a:t>
            </a:r>
          </a:p>
          <a:p>
            <a:pPr>
              <a:lnSpc>
                <a:spcPts val="3673"/>
              </a:lnSpc>
            </a:pPr>
            <a:r>
              <a:rPr lang="en-US" sz="2623">
                <a:solidFill>
                  <a:srgbClr val="0F2C33"/>
                </a:solidFill>
                <a:latin typeface="Canva Sans Medium"/>
              </a:rPr>
              <a:t>[4]                                  FERC                                    2, 4-layers     </a:t>
            </a:r>
          </a:p>
          <a:p>
            <a:pPr>
              <a:lnSpc>
                <a:spcPts val="3673"/>
              </a:lnSpc>
            </a:pPr>
            <a:r>
              <a:rPr lang="en-US" sz="2623">
                <a:solidFill>
                  <a:srgbClr val="0F2C33"/>
                </a:solidFill>
                <a:latin typeface="Canva Sans Medium"/>
              </a:rPr>
              <a:t>[5]        VGG-19, ResNet-50, Faster R-CNN         50</a:t>
            </a:r>
          </a:p>
          <a:p>
            <a:pPr>
              <a:lnSpc>
                <a:spcPts val="3673"/>
              </a:lnSpc>
            </a:pPr>
            <a:r>
              <a:rPr lang="en-US" sz="2623">
                <a:solidFill>
                  <a:srgbClr val="0F2C33"/>
                </a:solidFill>
                <a:latin typeface="Canva Sans Medium"/>
              </a:rPr>
              <a:t>[6]                         Faster R-CNN</a:t>
            </a:r>
          </a:p>
          <a:p>
            <a:pPr>
              <a:lnSpc>
                <a:spcPts val="3673"/>
              </a:lnSpc>
            </a:pPr>
            <a:r>
              <a:rPr lang="en-US" sz="2623">
                <a:solidFill>
                  <a:srgbClr val="0F2C33"/>
                </a:solidFill>
                <a:latin typeface="Canva Sans Medium"/>
              </a:rPr>
              <a:t>[7]                       AlexNet, GoogleNet</a:t>
            </a:r>
          </a:p>
          <a:p>
            <a:pPr>
              <a:lnSpc>
                <a:spcPts val="3673"/>
              </a:lnSpc>
            </a:pPr>
            <a:r>
              <a:rPr lang="en-US" sz="2623">
                <a:solidFill>
                  <a:srgbClr val="0F2C33"/>
                </a:solidFill>
                <a:latin typeface="Canva Sans Medium"/>
              </a:rPr>
              <a:t>[8]                                 DNN</a:t>
            </a:r>
          </a:p>
          <a:p>
            <a:pPr>
              <a:lnSpc>
                <a:spcPts val="3673"/>
              </a:lnSpc>
            </a:pPr>
            <a:r>
              <a:rPr lang="en-US" sz="2623">
                <a:solidFill>
                  <a:srgbClr val="0F2C33"/>
                </a:solidFill>
                <a:latin typeface="Canva Sans Medium"/>
              </a:rPr>
              <a:t>[9]                           Xception-CNN</a:t>
            </a:r>
          </a:p>
          <a:p>
            <a:pPr>
              <a:lnSpc>
                <a:spcPts val="3673"/>
              </a:lnSpc>
            </a:pPr>
            <a:r>
              <a:rPr lang="en-US" sz="2623">
                <a:solidFill>
                  <a:srgbClr val="0F2C33"/>
                </a:solidFill>
                <a:latin typeface="Canva Sans Medium"/>
              </a:rPr>
              <a:t>[10]                                CNN                                           5</a:t>
            </a:r>
          </a:p>
          <a:p>
            <a:pPr>
              <a:lnSpc>
                <a:spcPts val="3673"/>
              </a:lnSpc>
            </a:pPr>
            <a:r>
              <a:rPr lang="en-US" sz="2623">
                <a:solidFill>
                  <a:srgbClr val="0F2C33"/>
                </a:solidFill>
                <a:latin typeface="Canva Sans Medium"/>
              </a:rPr>
              <a:t>[11]                                CNN</a:t>
            </a:r>
          </a:p>
          <a:p>
            <a:pPr>
              <a:lnSpc>
                <a:spcPts val="3673"/>
              </a:lnSpc>
            </a:pPr>
            <a:r>
              <a:rPr lang="en-US" sz="2623">
                <a:solidFill>
                  <a:srgbClr val="0F2C33"/>
                </a:solidFill>
                <a:latin typeface="Canva Sans Medium"/>
              </a:rPr>
              <a:t>[12]                              EPPNN</a:t>
            </a:r>
          </a:p>
          <a:p>
            <a:pPr>
              <a:lnSpc>
                <a:spcPts val="3673"/>
              </a:lnSpc>
            </a:pPr>
            <a:r>
              <a:rPr lang="en-US" sz="2623">
                <a:solidFill>
                  <a:srgbClr val="0F2C33"/>
                </a:solidFill>
                <a:latin typeface="Canva Sans Medium"/>
              </a:rPr>
              <a:t>[13]                                ANNs</a:t>
            </a:r>
          </a:p>
          <a:p>
            <a:pPr>
              <a:lnSpc>
                <a:spcPts val="3673"/>
              </a:lnSpc>
            </a:pPr>
            <a:r>
              <a:rPr lang="en-US" sz="2623">
                <a:solidFill>
                  <a:srgbClr val="0F2C33"/>
                </a:solidFill>
                <a:latin typeface="Canva Sans Medium"/>
              </a:rPr>
              <a:t>[14]                          CNN, LSTM                                    2</a:t>
            </a:r>
          </a:p>
          <a:p>
            <a:pPr>
              <a:lnSpc>
                <a:spcPts val="3673"/>
              </a:lnSpc>
            </a:pPr>
            <a:endParaRPr lang="en-US" sz="2623">
              <a:solidFill>
                <a:srgbClr val="0F2C33"/>
              </a:solidFill>
              <a:latin typeface="Canva Sans Medium"/>
            </a:endParaRPr>
          </a:p>
          <a:p>
            <a:pPr>
              <a:lnSpc>
                <a:spcPts val="3673"/>
              </a:lnSpc>
            </a:pPr>
            <a:endParaRPr lang="en-US" sz="2623">
              <a:solidFill>
                <a:srgbClr val="0F2C33"/>
              </a:solidFill>
              <a:latin typeface="Canva Sans Medium"/>
            </a:endParaRPr>
          </a:p>
        </p:txBody>
      </p:sp>
      <p:sp>
        <p:nvSpPr>
          <p:cNvPr id="21" name="TextBox 21"/>
          <p:cNvSpPr txBox="1"/>
          <p:nvPr/>
        </p:nvSpPr>
        <p:spPr>
          <a:xfrm>
            <a:off x="514350" y="504825"/>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INTRODUCTION </a:t>
            </a:r>
          </a:p>
        </p:txBody>
      </p:sp>
      <p:sp>
        <p:nvSpPr>
          <p:cNvPr id="22" name="Freeform 22"/>
          <p:cNvSpPr/>
          <p:nvPr/>
        </p:nvSpPr>
        <p:spPr>
          <a:xfrm>
            <a:off x="3140914" y="4411796"/>
            <a:ext cx="855204" cy="886507"/>
          </a:xfrm>
          <a:custGeom>
            <a:avLst/>
            <a:gdLst/>
            <a:ahLst/>
            <a:cxnLst/>
            <a:rect l="l" t="t" r="r" b="b"/>
            <a:pathLst>
              <a:path w="855204" h="886507">
                <a:moveTo>
                  <a:pt x="0" y="0"/>
                </a:moveTo>
                <a:lnTo>
                  <a:pt x="855204" y="0"/>
                </a:lnTo>
                <a:lnTo>
                  <a:pt x="855204" y="886507"/>
                </a:lnTo>
                <a:lnTo>
                  <a:pt x="0" y="8865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TextBox 23"/>
          <p:cNvSpPr txBox="1"/>
          <p:nvPr/>
        </p:nvSpPr>
        <p:spPr>
          <a:xfrm>
            <a:off x="7550823" y="504825"/>
            <a:ext cx="5147882" cy="523875"/>
          </a:xfrm>
          <a:prstGeom prst="rect">
            <a:avLst/>
          </a:prstGeom>
        </p:spPr>
        <p:txBody>
          <a:bodyPr lIns="0" tIns="0" rIns="0" bIns="0" rtlCol="0" anchor="t">
            <a:spAutoFit/>
          </a:bodyPr>
          <a:lstStyle/>
          <a:p>
            <a:pPr>
              <a:lnSpc>
                <a:spcPts val="4200"/>
              </a:lnSpc>
            </a:pPr>
            <a:r>
              <a:rPr lang="en-US" sz="3000">
                <a:solidFill>
                  <a:srgbClr val="060710"/>
                </a:solidFill>
                <a:latin typeface="Oswald"/>
              </a:rPr>
              <a:t>REVIEW BASED on the model</a:t>
            </a:r>
          </a:p>
        </p:txBody>
      </p:sp>
      <p:sp>
        <p:nvSpPr>
          <p:cNvPr id="24" name="TextBox 24"/>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F2C33"/>
                </a:solidFill>
                <a:latin typeface="Canva Sans Medium"/>
              </a:rPr>
              <a:t>Presenting by ASHADU JAMAN SHAWON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996118" cy="10954000"/>
            <a:chOff x="0" y="0"/>
            <a:chExt cx="1052475" cy="2885004"/>
          </a:xfrm>
        </p:grpSpPr>
        <p:sp>
          <p:nvSpPr>
            <p:cNvPr id="3" name="Freeform 3"/>
            <p:cNvSpPr/>
            <p:nvPr/>
          </p:nvSpPr>
          <p:spPr>
            <a:xfrm>
              <a:off x="0" y="0"/>
              <a:ext cx="1052475" cy="2885004"/>
            </a:xfrm>
            <a:custGeom>
              <a:avLst/>
              <a:gdLst/>
              <a:ahLst/>
              <a:cxnLst/>
              <a:rect l="l" t="t" r="r" b="b"/>
              <a:pathLst>
                <a:path w="1052475" h="2885004">
                  <a:moveTo>
                    <a:pt x="0" y="0"/>
                  </a:moveTo>
                  <a:lnTo>
                    <a:pt x="1052475" y="0"/>
                  </a:lnTo>
                  <a:lnTo>
                    <a:pt x="1052475" y="2885004"/>
                  </a:lnTo>
                  <a:lnTo>
                    <a:pt x="0" y="2885004"/>
                  </a:lnTo>
                  <a:lnTo>
                    <a:pt x="0" y="0"/>
                  </a:lnTo>
                </a:path>
              </a:pathLst>
            </a:custGeom>
            <a:solidFill>
              <a:srgbClr val="E2AD6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76611" y="8801100"/>
            <a:ext cx="19974273" cy="1861295"/>
            <a:chOff x="0" y="0"/>
            <a:chExt cx="5260714" cy="490218"/>
          </a:xfrm>
        </p:grpSpPr>
        <p:sp>
          <p:nvSpPr>
            <p:cNvPr id="6" name="Freeform 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lnTo>
                    <a:pt x="0" y="0"/>
                  </a:lnTo>
                </a:path>
              </a:pathLst>
            </a:custGeom>
            <a:solidFill>
              <a:srgbClr val="D9D9D9"/>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flipV="1">
            <a:off x="0" y="1510628"/>
            <a:ext cx="3996118" cy="0"/>
          </a:xfrm>
          <a:prstGeom prst="line">
            <a:avLst/>
          </a:prstGeom>
          <a:ln w="38100" cap="flat">
            <a:solidFill>
              <a:srgbClr val="0F2C33"/>
            </a:solidFill>
            <a:prstDash val="solid"/>
            <a:headEnd type="none" w="sm" len="sm"/>
            <a:tailEnd type="none" w="sm" len="sm"/>
          </a:ln>
        </p:spPr>
      </p:sp>
      <p:grpSp>
        <p:nvGrpSpPr>
          <p:cNvPr id="9" name="Group 9"/>
          <p:cNvGrpSpPr/>
          <p:nvPr/>
        </p:nvGrpSpPr>
        <p:grpSpPr>
          <a:xfrm>
            <a:off x="-514350" y="3394941"/>
            <a:ext cx="4510468" cy="1903362"/>
            <a:chOff x="0" y="0"/>
            <a:chExt cx="1187942" cy="501297"/>
          </a:xfrm>
        </p:grpSpPr>
        <p:sp>
          <p:nvSpPr>
            <p:cNvPr id="10" name="Freeform 10"/>
            <p:cNvSpPr/>
            <p:nvPr/>
          </p:nvSpPr>
          <p:spPr>
            <a:xfrm>
              <a:off x="0" y="0"/>
              <a:ext cx="1187942" cy="501297"/>
            </a:xfrm>
            <a:custGeom>
              <a:avLst/>
              <a:gdLst/>
              <a:ahLst/>
              <a:cxnLst/>
              <a:rect l="l" t="t" r="r" b="b"/>
              <a:pathLst>
                <a:path w="1187942" h="501297">
                  <a:moveTo>
                    <a:pt x="0" y="0"/>
                  </a:moveTo>
                  <a:lnTo>
                    <a:pt x="1187942" y="0"/>
                  </a:lnTo>
                  <a:lnTo>
                    <a:pt x="1187942" y="501297"/>
                  </a:lnTo>
                  <a:lnTo>
                    <a:pt x="0" y="501297"/>
                  </a:lnTo>
                  <a:lnTo>
                    <a:pt x="0" y="0"/>
                  </a:lnTo>
                </a:path>
              </a:pathLst>
            </a:custGeom>
            <a:solidFill>
              <a:srgbClr val="0F2C33"/>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0" y="3394941"/>
            <a:ext cx="3996118" cy="0"/>
          </a:xfrm>
          <a:prstGeom prst="line">
            <a:avLst/>
          </a:prstGeom>
          <a:ln w="38100" cap="flat">
            <a:solidFill>
              <a:srgbClr val="0F2C33"/>
            </a:solidFill>
            <a:prstDash val="solid"/>
            <a:headEnd type="none" w="sm" len="sm"/>
            <a:tailEnd type="none" w="sm" len="sm"/>
          </a:ln>
        </p:spPr>
      </p:sp>
      <p:sp>
        <p:nvSpPr>
          <p:cNvPr id="13" name="AutoShape 13"/>
          <p:cNvSpPr/>
          <p:nvPr/>
        </p:nvSpPr>
        <p:spPr>
          <a:xfrm>
            <a:off x="0" y="5279253"/>
            <a:ext cx="3996118" cy="0"/>
          </a:xfrm>
          <a:prstGeom prst="line">
            <a:avLst/>
          </a:prstGeom>
          <a:ln w="38100" cap="flat">
            <a:solidFill>
              <a:srgbClr val="0F2C33"/>
            </a:solidFill>
            <a:prstDash val="solid"/>
            <a:headEnd type="none" w="sm" len="sm"/>
            <a:tailEnd type="none" w="sm" len="sm"/>
          </a:ln>
        </p:spPr>
      </p:sp>
      <p:sp>
        <p:nvSpPr>
          <p:cNvPr id="14" name="AutoShape 14"/>
          <p:cNvSpPr/>
          <p:nvPr/>
        </p:nvSpPr>
        <p:spPr>
          <a:xfrm>
            <a:off x="0" y="7163566"/>
            <a:ext cx="3996118" cy="0"/>
          </a:xfrm>
          <a:prstGeom prst="line">
            <a:avLst/>
          </a:prstGeom>
          <a:ln w="38100" cap="flat">
            <a:solidFill>
              <a:srgbClr val="0F2C33"/>
            </a:solidFill>
            <a:prstDash val="solid"/>
            <a:headEnd type="none" w="sm" len="sm"/>
            <a:tailEnd type="none" w="sm" len="sm"/>
          </a:ln>
        </p:spPr>
      </p:sp>
      <p:sp>
        <p:nvSpPr>
          <p:cNvPr id="15" name="Freeform 15"/>
          <p:cNvSpPr/>
          <p:nvPr/>
        </p:nvSpPr>
        <p:spPr>
          <a:xfrm>
            <a:off x="15682823" y="2694670"/>
            <a:ext cx="3714840" cy="3742054"/>
          </a:xfrm>
          <a:custGeom>
            <a:avLst/>
            <a:gdLst/>
            <a:ahLst/>
            <a:cxnLst/>
            <a:rect l="l" t="t" r="r" b="b"/>
            <a:pathLst>
              <a:path w="3714840" h="3742054">
                <a:moveTo>
                  <a:pt x="0" y="0"/>
                </a:moveTo>
                <a:lnTo>
                  <a:pt x="3714839" y="0"/>
                </a:lnTo>
                <a:lnTo>
                  <a:pt x="3714839" y="3742054"/>
                </a:lnTo>
                <a:lnTo>
                  <a:pt x="0" y="37420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6"/>
          <p:cNvSpPr txBox="1"/>
          <p:nvPr/>
        </p:nvSpPr>
        <p:spPr>
          <a:xfrm>
            <a:off x="468588" y="2118591"/>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LITERATURE REVIEW</a:t>
            </a:r>
          </a:p>
        </p:txBody>
      </p:sp>
      <p:sp>
        <p:nvSpPr>
          <p:cNvPr id="17" name="TextBox 17"/>
          <p:cNvSpPr txBox="1"/>
          <p:nvPr/>
        </p:nvSpPr>
        <p:spPr>
          <a:xfrm>
            <a:off x="468588" y="4004541"/>
            <a:ext cx="5147882" cy="523875"/>
          </a:xfrm>
          <a:prstGeom prst="rect">
            <a:avLst/>
          </a:prstGeom>
        </p:spPr>
        <p:txBody>
          <a:bodyPr lIns="0" tIns="0" rIns="0" bIns="0" rtlCol="0" anchor="t">
            <a:spAutoFit/>
          </a:bodyPr>
          <a:lstStyle/>
          <a:p>
            <a:pPr>
              <a:lnSpc>
                <a:spcPts val="4200"/>
              </a:lnSpc>
            </a:pPr>
            <a:r>
              <a:rPr lang="en-US" sz="3000">
                <a:solidFill>
                  <a:srgbClr val="FFFFFF"/>
                </a:solidFill>
                <a:latin typeface="Oswald"/>
              </a:rPr>
              <a:t>METHODOLOGY </a:t>
            </a:r>
          </a:p>
        </p:txBody>
      </p:sp>
      <p:sp>
        <p:nvSpPr>
          <p:cNvPr id="18" name="TextBox 18"/>
          <p:cNvSpPr txBox="1"/>
          <p:nvPr/>
        </p:nvSpPr>
        <p:spPr>
          <a:xfrm>
            <a:off x="514350" y="5925316"/>
            <a:ext cx="3890925"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 Discussion</a:t>
            </a:r>
          </a:p>
        </p:txBody>
      </p:sp>
      <p:sp>
        <p:nvSpPr>
          <p:cNvPr id="19" name="TextBox 19"/>
          <p:cNvSpPr txBox="1"/>
          <p:nvPr/>
        </p:nvSpPr>
        <p:spPr>
          <a:xfrm>
            <a:off x="468588" y="7582666"/>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CONCLUSION</a:t>
            </a:r>
          </a:p>
        </p:txBody>
      </p:sp>
      <p:sp>
        <p:nvSpPr>
          <p:cNvPr id="20" name="TextBox 20"/>
          <p:cNvSpPr txBox="1"/>
          <p:nvPr/>
        </p:nvSpPr>
        <p:spPr>
          <a:xfrm>
            <a:off x="4855226" y="1453478"/>
            <a:ext cx="12685017" cy="5971330"/>
          </a:xfrm>
          <a:prstGeom prst="rect">
            <a:avLst/>
          </a:prstGeom>
        </p:spPr>
        <p:txBody>
          <a:bodyPr lIns="0" tIns="0" rIns="0" bIns="0" rtlCol="0" anchor="t">
            <a:spAutoFit/>
          </a:bodyPr>
          <a:lstStyle/>
          <a:p>
            <a:pPr>
              <a:lnSpc>
                <a:spcPts val="3640"/>
              </a:lnSpc>
            </a:pPr>
            <a:r>
              <a:rPr lang="en-US" sz="2600">
                <a:solidFill>
                  <a:srgbClr val="0F2C33"/>
                </a:solidFill>
                <a:latin typeface="Canva Sans Medium"/>
              </a:rPr>
              <a:t> Papers                         Models                                Layers</a:t>
            </a:r>
          </a:p>
          <a:p>
            <a:pPr>
              <a:lnSpc>
                <a:spcPts val="3640"/>
              </a:lnSpc>
            </a:pPr>
            <a:r>
              <a:rPr lang="en-US" sz="2600">
                <a:solidFill>
                  <a:srgbClr val="0F2C33"/>
                </a:solidFill>
                <a:latin typeface="Canva Sans Medium"/>
              </a:rPr>
              <a:t>                         </a:t>
            </a:r>
          </a:p>
          <a:p>
            <a:pPr>
              <a:lnSpc>
                <a:spcPts val="3640"/>
              </a:lnSpc>
            </a:pPr>
            <a:r>
              <a:rPr lang="en-US" sz="2600">
                <a:solidFill>
                  <a:srgbClr val="0F2C33"/>
                </a:solidFill>
                <a:latin typeface="Canva Sans"/>
              </a:rPr>
              <a:t>[15]                                                                                 2</a:t>
            </a:r>
          </a:p>
          <a:p>
            <a:pPr>
              <a:lnSpc>
                <a:spcPts val="3640"/>
              </a:lnSpc>
            </a:pPr>
            <a:r>
              <a:rPr lang="en-US" sz="2600">
                <a:solidFill>
                  <a:srgbClr val="0F2C33"/>
                </a:solidFill>
                <a:latin typeface="Canva Sans"/>
              </a:rPr>
              <a:t>[16]                                  CNN</a:t>
            </a:r>
          </a:p>
          <a:p>
            <a:pPr>
              <a:lnSpc>
                <a:spcPts val="3640"/>
              </a:lnSpc>
            </a:pPr>
            <a:r>
              <a:rPr lang="en-US" sz="2600">
                <a:solidFill>
                  <a:srgbClr val="0F2C33"/>
                </a:solidFill>
                <a:latin typeface="Canva Sans"/>
              </a:rPr>
              <a:t>[17]                                  ANN                                       3</a:t>
            </a:r>
          </a:p>
          <a:p>
            <a:pPr>
              <a:lnSpc>
                <a:spcPts val="3640"/>
              </a:lnSpc>
            </a:pPr>
            <a:r>
              <a:rPr lang="en-US" sz="2600">
                <a:solidFill>
                  <a:srgbClr val="0F2C33"/>
                </a:solidFill>
                <a:latin typeface="Canva Sans"/>
              </a:rPr>
              <a:t>[19]                                  CNN </a:t>
            </a:r>
          </a:p>
          <a:p>
            <a:pPr>
              <a:lnSpc>
                <a:spcPts val="3640"/>
              </a:lnSpc>
            </a:pPr>
            <a:r>
              <a:rPr lang="en-US" sz="2600">
                <a:solidFill>
                  <a:srgbClr val="0F2C33"/>
                </a:solidFill>
                <a:latin typeface="Canva Sans"/>
              </a:rPr>
              <a:t>[22]                           VGG-16, CNN</a:t>
            </a:r>
          </a:p>
          <a:p>
            <a:pPr>
              <a:lnSpc>
                <a:spcPts val="3640"/>
              </a:lnSpc>
            </a:pPr>
            <a:r>
              <a:rPr lang="en-US" sz="2600">
                <a:solidFill>
                  <a:srgbClr val="0F2C33"/>
                </a:solidFill>
                <a:latin typeface="Canva Sans"/>
              </a:rPr>
              <a:t>[23]                           VGG-16, CNN</a:t>
            </a:r>
          </a:p>
          <a:p>
            <a:pPr>
              <a:lnSpc>
                <a:spcPts val="3640"/>
              </a:lnSpc>
            </a:pPr>
            <a:r>
              <a:rPr lang="en-US" sz="2600">
                <a:solidFill>
                  <a:srgbClr val="0F2C33"/>
                </a:solidFill>
                <a:latin typeface="Canva Sans"/>
              </a:rPr>
              <a:t>[24]                           3DCNN, XGBoost </a:t>
            </a:r>
          </a:p>
          <a:p>
            <a:pPr>
              <a:lnSpc>
                <a:spcPts val="3640"/>
              </a:lnSpc>
            </a:pPr>
            <a:r>
              <a:rPr lang="en-US" sz="2600">
                <a:solidFill>
                  <a:srgbClr val="0F2C33"/>
                </a:solidFill>
                <a:latin typeface="Canva Sans"/>
              </a:rPr>
              <a:t>[26]                                  FACS</a:t>
            </a:r>
          </a:p>
          <a:p>
            <a:pPr>
              <a:lnSpc>
                <a:spcPts val="3640"/>
              </a:lnSpc>
            </a:pPr>
            <a:r>
              <a:rPr lang="en-US" sz="2600">
                <a:solidFill>
                  <a:srgbClr val="0F2C33"/>
                </a:solidFill>
                <a:latin typeface="Canva Sans"/>
              </a:rPr>
              <a:t>[27]                           Faster R- CNN</a:t>
            </a:r>
          </a:p>
          <a:p>
            <a:pPr>
              <a:lnSpc>
                <a:spcPts val="3640"/>
              </a:lnSpc>
            </a:pPr>
            <a:r>
              <a:rPr lang="en-US" sz="2600">
                <a:solidFill>
                  <a:srgbClr val="0F2C33"/>
                </a:solidFill>
                <a:latin typeface="Canva Sans"/>
              </a:rPr>
              <a:t>[30]                                  CNN</a:t>
            </a:r>
          </a:p>
          <a:p>
            <a:pPr>
              <a:lnSpc>
                <a:spcPts val="3640"/>
              </a:lnSpc>
            </a:pPr>
            <a:endParaRPr lang="en-US" sz="2600">
              <a:solidFill>
                <a:srgbClr val="0F2C33"/>
              </a:solidFill>
              <a:latin typeface="Canva Sans"/>
            </a:endParaRPr>
          </a:p>
        </p:txBody>
      </p:sp>
      <p:sp>
        <p:nvSpPr>
          <p:cNvPr id="21" name="TextBox 21"/>
          <p:cNvSpPr txBox="1"/>
          <p:nvPr/>
        </p:nvSpPr>
        <p:spPr>
          <a:xfrm>
            <a:off x="514350" y="504825"/>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INTRODUCTION </a:t>
            </a:r>
          </a:p>
        </p:txBody>
      </p:sp>
      <p:sp>
        <p:nvSpPr>
          <p:cNvPr id="22" name="Freeform 22"/>
          <p:cNvSpPr/>
          <p:nvPr/>
        </p:nvSpPr>
        <p:spPr>
          <a:xfrm>
            <a:off x="3140914" y="4411796"/>
            <a:ext cx="855204" cy="886507"/>
          </a:xfrm>
          <a:custGeom>
            <a:avLst/>
            <a:gdLst/>
            <a:ahLst/>
            <a:cxnLst/>
            <a:rect l="l" t="t" r="r" b="b"/>
            <a:pathLst>
              <a:path w="855204" h="886507">
                <a:moveTo>
                  <a:pt x="0" y="0"/>
                </a:moveTo>
                <a:lnTo>
                  <a:pt x="855204" y="0"/>
                </a:lnTo>
                <a:lnTo>
                  <a:pt x="855204" y="886507"/>
                </a:lnTo>
                <a:lnTo>
                  <a:pt x="0" y="8865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TextBox 23"/>
          <p:cNvSpPr txBox="1"/>
          <p:nvPr/>
        </p:nvSpPr>
        <p:spPr>
          <a:xfrm>
            <a:off x="7755541" y="504825"/>
            <a:ext cx="4687268" cy="523875"/>
          </a:xfrm>
          <a:prstGeom prst="rect">
            <a:avLst/>
          </a:prstGeom>
        </p:spPr>
        <p:txBody>
          <a:bodyPr lIns="0" tIns="0" rIns="0" bIns="0" rtlCol="0" anchor="t">
            <a:spAutoFit/>
          </a:bodyPr>
          <a:lstStyle/>
          <a:p>
            <a:pPr>
              <a:lnSpc>
                <a:spcPts val="4200"/>
              </a:lnSpc>
            </a:pPr>
            <a:r>
              <a:rPr lang="en-US" sz="3000">
                <a:solidFill>
                  <a:srgbClr val="060710"/>
                </a:solidFill>
                <a:latin typeface="Oswald"/>
              </a:rPr>
              <a:t>REVIEW BASED on the model</a:t>
            </a:r>
          </a:p>
        </p:txBody>
      </p:sp>
      <p:sp>
        <p:nvSpPr>
          <p:cNvPr id="24" name="TextBox 24"/>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F2C33"/>
                </a:solidFill>
                <a:latin typeface="Canva Sans Medium"/>
              </a:rPr>
              <a:t>Presenting by ASHADU JAMAN SHAWON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996118" cy="10954000"/>
            <a:chOff x="0" y="0"/>
            <a:chExt cx="1052475" cy="2885004"/>
          </a:xfrm>
        </p:grpSpPr>
        <p:sp>
          <p:nvSpPr>
            <p:cNvPr id="3" name="Freeform 3"/>
            <p:cNvSpPr/>
            <p:nvPr/>
          </p:nvSpPr>
          <p:spPr>
            <a:xfrm>
              <a:off x="0" y="0"/>
              <a:ext cx="1052475" cy="2885004"/>
            </a:xfrm>
            <a:custGeom>
              <a:avLst/>
              <a:gdLst/>
              <a:ahLst/>
              <a:cxnLst/>
              <a:rect l="l" t="t" r="r" b="b"/>
              <a:pathLst>
                <a:path w="1052475" h="2885004">
                  <a:moveTo>
                    <a:pt x="0" y="0"/>
                  </a:moveTo>
                  <a:lnTo>
                    <a:pt x="1052475" y="0"/>
                  </a:lnTo>
                  <a:lnTo>
                    <a:pt x="1052475" y="2885004"/>
                  </a:lnTo>
                  <a:lnTo>
                    <a:pt x="0" y="2885004"/>
                  </a:lnTo>
                  <a:lnTo>
                    <a:pt x="0" y="0"/>
                  </a:lnTo>
                </a:path>
              </a:pathLst>
            </a:custGeom>
            <a:solidFill>
              <a:srgbClr val="E2AD6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76611" y="9134475"/>
            <a:ext cx="19974273" cy="1527920"/>
            <a:chOff x="0" y="0"/>
            <a:chExt cx="5260714" cy="402415"/>
          </a:xfrm>
        </p:grpSpPr>
        <p:sp>
          <p:nvSpPr>
            <p:cNvPr id="6" name="Freeform 6"/>
            <p:cNvSpPr/>
            <p:nvPr/>
          </p:nvSpPr>
          <p:spPr>
            <a:xfrm>
              <a:off x="0" y="0"/>
              <a:ext cx="5260714" cy="402415"/>
            </a:xfrm>
            <a:custGeom>
              <a:avLst/>
              <a:gdLst/>
              <a:ahLst/>
              <a:cxnLst/>
              <a:rect l="l" t="t" r="r" b="b"/>
              <a:pathLst>
                <a:path w="5260714" h="402415">
                  <a:moveTo>
                    <a:pt x="0" y="0"/>
                  </a:moveTo>
                  <a:lnTo>
                    <a:pt x="5260714" y="0"/>
                  </a:lnTo>
                  <a:lnTo>
                    <a:pt x="5260714" y="402415"/>
                  </a:lnTo>
                  <a:lnTo>
                    <a:pt x="0" y="402415"/>
                  </a:lnTo>
                  <a:lnTo>
                    <a:pt x="0" y="0"/>
                  </a:lnTo>
                </a:path>
              </a:pathLst>
            </a:custGeom>
            <a:solidFill>
              <a:srgbClr val="D9D9D9"/>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flipV="1">
            <a:off x="0" y="1510628"/>
            <a:ext cx="3996118" cy="0"/>
          </a:xfrm>
          <a:prstGeom prst="line">
            <a:avLst/>
          </a:prstGeom>
          <a:ln w="38100" cap="flat">
            <a:solidFill>
              <a:srgbClr val="0F2C33"/>
            </a:solidFill>
            <a:prstDash val="solid"/>
            <a:headEnd type="none" w="sm" len="sm"/>
            <a:tailEnd type="none" w="sm" len="sm"/>
          </a:ln>
        </p:spPr>
      </p:sp>
      <p:grpSp>
        <p:nvGrpSpPr>
          <p:cNvPr id="9" name="Group 9"/>
          <p:cNvGrpSpPr/>
          <p:nvPr/>
        </p:nvGrpSpPr>
        <p:grpSpPr>
          <a:xfrm>
            <a:off x="-514350" y="3394941"/>
            <a:ext cx="4510468" cy="1903362"/>
            <a:chOff x="0" y="0"/>
            <a:chExt cx="1187942" cy="501297"/>
          </a:xfrm>
        </p:grpSpPr>
        <p:sp>
          <p:nvSpPr>
            <p:cNvPr id="10" name="Freeform 10"/>
            <p:cNvSpPr/>
            <p:nvPr/>
          </p:nvSpPr>
          <p:spPr>
            <a:xfrm>
              <a:off x="0" y="0"/>
              <a:ext cx="1187942" cy="501297"/>
            </a:xfrm>
            <a:custGeom>
              <a:avLst/>
              <a:gdLst/>
              <a:ahLst/>
              <a:cxnLst/>
              <a:rect l="l" t="t" r="r" b="b"/>
              <a:pathLst>
                <a:path w="1187942" h="501297">
                  <a:moveTo>
                    <a:pt x="0" y="0"/>
                  </a:moveTo>
                  <a:lnTo>
                    <a:pt x="1187942" y="0"/>
                  </a:lnTo>
                  <a:lnTo>
                    <a:pt x="1187942" y="501297"/>
                  </a:lnTo>
                  <a:lnTo>
                    <a:pt x="0" y="501297"/>
                  </a:lnTo>
                  <a:lnTo>
                    <a:pt x="0" y="0"/>
                  </a:lnTo>
                </a:path>
              </a:pathLst>
            </a:custGeom>
            <a:solidFill>
              <a:srgbClr val="0F2C33"/>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0" y="3394941"/>
            <a:ext cx="3996118" cy="0"/>
          </a:xfrm>
          <a:prstGeom prst="line">
            <a:avLst/>
          </a:prstGeom>
          <a:ln w="38100" cap="flat">
            <a:solidFill>
              <a:srgbClr val="0F2C33"/>
            </a:solidFill>
            <a:prstDash val="solid"/>
            <a:headEnd type="none" w="sm" len="sm"/>
            <a:tailEnd type="none" w="sm" len="sm"/>
          </a:ln>
        </p:spPr>
      </p:sp>
      <p:sp>
        <p:nvSpPr>
          <p:cNvPr id="13" name="AutoShape 13"/>
          <p:cNvSpPr/>
          <p:nvPr/>
        </p:nvSpPr>
        <p:spPr>
          <a:xfrm>
            <a:off x="0" y="5279253"/>
            <a:ext cx="3996118" cy="0"/>
          </a:xfrm>
          <a:prstGeom prst="line">
            <a:avLst/>
          </a:prstGeom>
          <a:ln w="38100" cap="flat">
            <a:solidFill>
              <a:srgbClr val="0F2C33"/>
            </a:solidFill>
            <a:prstDash val="solid"/>
            <a:headEnd type="none" w="sm" len="sm"/>
            <a:tailEnd type="none" w="sm" len="sm"/>
          </a:ln>
        </p:spPr>
      </p:sp>
      <p:sp>
        <p:nvSpPr>
          <p:cNvPr id="14" name="AutoShape 14"/>
          <p:cNvSpPr/>
          <p:nvPr/>
        </p:nvSpPr>
        <p:spPr>
          <a:xfrm>
            <a:off x="0" y="7163566"/>
            <a:ext cx="3996118" cy="0"/>
          </a:xfrm>
          <a:prstGeom prst="line">
            <a:avLst/>
          </a:prstGeom>
          <a:ln w="38100" cap="flat">
            <a:solidFill>
              <a:srgbClr val="0F2C33"/>
            </a:solidFill>
            <a:prstDash val="solid"/>
            <a:headEnd type="none" w="sm" len="sm"/>
            <a:tailEnd type="none" w="sm" len="sm"/>
          </a:ln>
        </p:spPr>
      </p:sp>
      <p:sp>
        <p:nvSpPr>
          <p:cNvPr id="15" name="Freeform 15"/>
          <p:cNvSpPr/>
          <p:nvPr/>
        </p:nvSpPr>
        <p:spPr>
          <a:xfrm>
            <a:off x="15682823" y="2694670"/>
            <a:ext cx="3714840" cy="3742054"/>
          </a:xfrm>
          <a:custGeom>
            <a:avLst/>
            <a:gdLst/>
            <a:ahLst/>
            <a:cxnLst/>
            <a:rect l="l" t="t" r="r" b="b"/>
            <a:pathLst>
              <a:path w="3714840" h="3742054">
                <a:moveTo>
                  <a:pt x="0" y="0"/>
                </a:moveTo>
                <a:lnTo>
                  <a:pt x="3714839" y="0"/>
                </a:lnTo>
                <a:lnTo>
                  <a:pt x="3714839" y="3742054"/>
                </a:lnTo>
                <a:lnTo>
                  <a:pt x="0" y="37420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6"/>
          <p:cNvSpPr txBox="1"/>
          <p:nvPr/>
        </p:nvSpPr>
        <p:spPr>
          <a:xfrm>
            <a:off x="468588" y="4004541"/>
            <a:ext cx="5147882" cy="523875"/>
          </a:xfrm>
          <a:prstGeom prst="rect">
            <a:avLst/>
          </a:prstGeom>
        </p:spPr>
        <p:txBody>
          <a:bodyPr lIns="0" tIns="0" rIns="0" bIns="0" rtlCol="0" anchor="t">
            <a:spAutoFit/>
          </a:bodyPr>
          <a:lstStyle/>
          <a:p>
            <a:pPr>
              <a:lnSpc>
                <a:spcPts val="4200"/>
              </a:lnSpc>
            </a:pPr>
            <a:r>
              <a:rPr lang="en-US" sz="3000">
                <a:solidFill>
                  <a:srgbClr val="FFFFFF"/>
                </a:solidFill>
                <a:latin typeface="Oswald"/>
              </a:rPr>
              <a:t>METHODOLOGY </a:t>
            </a:r>
          </a:p>
        </p:txBody>
      </p:sp>
      <p:sp>
        <p:nvSpPr>
          <p:cNvPr id="17" name="Freeform 17"/>
          <p:cNvSpPr/>
          <p:nvPr/>
        </p:nvSpPr>
        <p:spPr>
          <a:xfrm>
            <a:off x="3140914" y="4411796"/>
            <a:ext cx="855204" cy="886507"/>
          </a:xfrm>
          <a:custGeom>
            <a:avLst/>
            <a:gdLst/>
            <a:ahLst/>
            <a:cxnLst/>
            <a:rect l="l" t="t" r="r" b="b"/>
            <a:pathLst>
              <a:path w="855204" h="886507">
                <a:moveTo>
                  <a:pt x="0" y="0"/>
                </a:moveTo>
                <a:lnTo>
                  <a:pt x="855204" y="0"/>
                </a:lnTo>
                <a:lnTo>
                  <a:pt x="855204" y="886507"/>
                </a:lnTo>
                <a:lnTo>
                  <a:pt x="0" y="8865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aphicFrame>
        <p:nvGraphicFramePr>
          <p:cNvPr id="18" name="Table 18"/>
          <p:cNvGraphicFramePr>
            <a:graphicFrameLocks noGrp="1"/>
          </p:cNvGraphicFramePr>
          <p:nvPr/>
        </p:nvGraphicFramePr>
        <p:xfrm>
          <a:off x="6018599" y="1028700"/>
          <a:ext cx="7815952" cy="7962896"/>
        </p:xfrm>
        <a:graphic>
          <a:graphicData uri="http://schemas.openxmlformats.org/drawingml/2006/table">
            <a:tbl>
              <a:tblPr/>
              <a:tblGrid>
                <a:gridCol w="2116219">
                  <a:extLst>
                    <a:ext uri="{9D8B030D-6E8A-4147-A177-3AD203B41FA5}">
                      <a16:colId xmlns:a16="http://schemas.microsoft.com/office/drawing/2014/main" val="20000"/>
                    </a:ext>
                  </a:extLst>
                </a:gridCol>
                <a:gridCol w="1874767">
                  <a:extLst>
                    <a:ext uri="{9D8B030D-6E8A-4147-A177-3AD203B41FA5}">
                      <a16:colId xmlns:a16="http://schemas.microsoft.com/office/drawing/2014/main" val="20001"/>
                    </a:ext>
                  </a:extLst>
                </a:gridCol>
                <a:gridCol w="1914154">
                  <a:extLst>
                    <a:ext uri="{9D8B030D-6E8A-4147-A177-3AD203B41FA5}">
                      <a16:colId xmlns:a16="http://schemas.microsoft.com/office/drawing/2014/main" val="20002"/>
                    </a:ext>
                  </a:extLst>
                </a:gridCol>
                <a:gridCol w="1910812">
                  <a:extLst>
                    <a:ext uri="{9D8B030D-6E8A-4147-A177-3AD203B41FA5}">
                      <a16:colId xmlns:a16="http://schemas.microsoft.com/office/drawing/2014/main" val="20003"/>
                    </a:ext>
                  </a:extLst>
                </a:gridCol>
              </a:tblGrid>
              <a:tr h="878401">
                <a:tc>
                  <a:txBody>
                    <a:bodyPr/>
                    <a:lstStyle/>
                    <a:p>
                      <a:pPr algn="l">
                        <a:lnSpc>
                          <a:spcPts val="1528"/>
                        </a:lnSpc>
                        <a:defRPr/>
                      </a:pPr>
                      <a:endParaRPr lang="en-US" sz="1100"/>
                    </a:p>
                    <a:p>
                      <a:pPr>
                        <a:lnSpc>
                          <a:spcPts val="1528"/>
                        </a:lnSpc>
                      </a:pPr>
                      <a:r>
                        <a:rPr lang="en-US" sz="1091">
                          <a:solidFill>
                            <a:srgbClr val="000000"/>
                          </a:solidFill>
                          <a:latin typeface="Oswald"/>
                        </a:rPr>
                        <a:t>       Expressions</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Test Data</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Train Data</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Total Data</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78401">
                <a:tc>
                  <a:txBody>
                    <a:bodyPr/>
                    <a:lstStyle/>
                    <a:p>
                      <a:pPr algn="l">
                        <a:lnSpc>
                          <a:spcPts val="1528"/>
                        </a:lnSpc>
                        <a:defRPr/>
                      </a:pPr>
                      <a:endParaRPr lang="en-US" sz="1100"/>
                    </a:p>
                    <a:p>
                      <a:pPr>
                        <a:lnSpc>
                          <a:spcPts val="1528"/>
                        </a:lnSpc>
                      </a:pPr>
                      <a:r>
                        <a:rPr lang="en-US" sz="1091">
                          <a:solidFill>
                            <a:srgbClr val="000000"/>
                          </a:solidFill>
                          <a:latin typeface="Oswald"/>
                        </a:rPr>
                        <a:t>  Happy</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1774</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7215</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8989</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78401">
                <a:tc>
                  <a:txBody>
                    <a:bodyPr/>
                    <a:lstStyle/>
                    <a:p>
                      <a:pPr algn="l">
                        <a:lnSpc>
                          <a:spcPts val="1528"/>
                        </a:lnSpc>
                        <a:defRPr/>
                      </a:pPr>
                      <a:endParaRPr lang="en-US" sz="1100"/>
                    </a:p>
                    <a:p>
                      <a:pPr>
                        <a:lnSpc>
                          <a:spcPts val="1528"/>
                        </a:lnSpc>
                      </a:pPr>
                      <a:r>
                        <a:rPr lang="en-US" sz="1091">
                          <a:solidFill>
                            <a:srgbClr val="000000"/>
                          </a:solidFill>
                          <a:latin typeface="Oswald"/>
                        </a:rPr>
                        <a:t>  Angry</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958</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3995</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4953</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78401">
                <a:tc>
                  <a:txBody>
                    <a:bodyPr/>
                    <a:lstStyle/>
                    <a:p>
                      <a:pPr algn="l">
                        <a:lnSpc>
                          <a:spcPts val="1528"/>
                        </a:lnSpc>
                        <a:defRPr/>
                      </a:pPr>
                      <a:endParaRPr lang="en-US" sz="1100"/>
                    </a:p>
                    <a:p>
                      <a:pPr>
                        <a:lnSpc>
                          <a:spcPts val="1528"/>
                        </a:lnSpc>
                      </a:pPr>
                      <a:r>
                        <a:rPr lang="en-US" sz="1091">
                          <a:solidFill>
                            <a:srgbClr val="000000"/>
                          </a:solidFill>
                          <a:latin typeface="Oswald"/>
                        </a:rPr>
                        <a:t>  Sad</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1247</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4830</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6077</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78401">
                <a:tc>
                  <a:txBody>
                    <a:bodyPr/>
                    <a:lstStyle/>
                    <a:p>
                      <a:pPr algn="l">
                        <a:lnSpc>
                          <a:spcPts val="1528"/>
                        </a:lnSpc>
                        <a:defRPr/>
                      </a:pPr>
                      <a:endParaRPr lang="en-US" sz="1100"/>
                    </a:p>
                    <a:p>
                      <a:pPr>
                        <a:lnSpc>
                          <a:spcPts val="1528"/>
                        </a:lnSpc>
                      </a:pPr>
                      <a:r>
                        <a:rPr lang="en-US" sz="1091">
                          <a:solidFill>
                            <a:srgbClr val="000000"/>
                          </a:solidFill>
                          <a:latin typeface="Oswald"/>
                        </a:rPr>
                        <a:t>  Surprise</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831</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3171</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4002</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78401">
                <a:tc>
                  <a:txBody>
                    <a:bodyPr/>
                    <a:lstStyle/>
                    <a:p>
                      <a:pPr algn="l">
                        <a:lnSpc>
                          <a:spcPts val="1528"/>
                        </a:lnSpc>
                        <a:defRPr/>
                      </a:pPr>
                      <a:endParaRPr lang="en-US" sz="1100"/>
                    </a:p>
                    <a:p>
                      <a:pPr>
                        <a:lnSpc>
                          <a:spcPts val="1528"/>
                        </a:lnSpc>
                      </a:pPr>
                      <a:r>
                        <a:rPr lang="en-US" sz="1091">
                          <a:solidFill>
                            <a:srgbClr val="000000"/>
                          </a:solidFill>
                          <a:latin typeface="Oswald"/>
                        </a:rPr>
                        <a:t>  disgust</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111</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436</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547</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78401">
                <a:tc>
                  <a:txBody>
                    <a:bodyPr/>
                    <a:lstStyle/>
                    <a:p>
                      <a:pPr algn="l">
                        <a:lnSpc>
                          <a:spcPts val="1528"/>
                        </a:lnSpc>
                        <a:defRPr/>
                      </a:pPr>
                      <a:endParaRPr lang="en-US" sz="1100"/>
                    </a:p>
                    <a:p>
                      <a:pPr>
                        <a:lnSpc>
                          <a:spcPts val="1528"/>
                        </a:lnSpc>
                      </a:pPr>
                      <a:r>
                        <a:rPr lang="en-US" sz="1091">
                          <a:solidFill>
                            <a:srgbClr val="000000"/>
                          </a:solidFill>
                          <a:latin typeface="Oswald"/>
                        </a:rPr>
                        <a:t>  fear</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1024</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4097</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5121</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935688">
                <a:tc>
                  <a:txBody>
                    <a:bodyPr/>
                    <a:lstStyle/>
                    <a:p>
                      <a:pPr algn="l">
                        <a:lnSpc>
                          <a:spcPts val="1528"/>
                        </a:lnSpc>
                        <a:defRPr/>
                      </a:pPr>
                      <a:endParaRPr lang="en-US" sz="1100"/>
                    </a:p>
                    <a:p>
                      <a:pPr>
                        <a:lnSpc>
                          <a:spcPts val="1528"/>
                        </a:lnSpc>
                      </a:pPr>
                      <a:r>
                        <a:rPr lang="en-US" sz="1091">
                          <a:solidFill>
                            <a:srgbClr val="000000"/>
                          </a:solidFill>
                          <a:latin typeface="Oswald"/>
                        </a:rPr>
                        <a:t>  Neutral</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1233</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68"/>
                        </a:lnSpc>
                        <a:defRPr/>
                      </a:pPr>
                      <a:endParaRPr lang="en-US" sz="1100"/>
                    </a:p>
                    <a:p>
                      <a:pPr>
                        <a:lnSpc>
                          <a:spcPts val="1668"/>
                        </a:lnSpc>
                      </a:pPr>
                      <a:r>
                        <a:rPr lang="en-US" sz="1191">
                          <a:solidFill>
                            <a:srgbClr val="000000"/>
                          </a:solidFill>
                          <a:latin typeface="Oswald"/>
                        </a:rPr>
                        <a:t>  4965</a:t>
                      </a:r>
                    </a:p>
                    <a:p>
                      <a:pPr>
                        <a:lnSpc>
                          <a:spcPts val="1668"/>
                        </a:lnSpc>
                      </a:pPr>
                      <a:r>
                        <a:rPr lang="en-US" sz="11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6198</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878401">
                <a:tc>
                  <a:txBody>
                    <a:bodyPr/>
                    <a:lstStyle/>
                    <a:p>
                      <a:pPr algn="l">
                        <a:lnSpc>
                          <a:spcPts val="1528"/>
                        </a:lnSpc>
                        <a:defRPr/>
                      </a:pPr>
                      <a:endParaRPr lang="en-US" sz="1100"/>
                    </a:p>
                    <a:p>
                      <a:pPr>
                        <a:lnSpc>
                          <a:spcPts val="1528"/>
                        </a:lnSpc>
                      </a:pPr>
                      <a:r>
                        <a:rPr lang="en-US" sz="1091">
                          <a:solidFill>
                            <a:srgbClr val="000000"/>
                          </a:solidFill>
                          <a:latin typeface="Oswald"/>
                        </a:rPr>
                        <a:t>              Total</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7178</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28709</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28"/>
                        </a:lnSpc>
                        <a:defRPr/>
                      </a:pPr>
                      <a:endParaRPr lang="en-US" sz="1100"/>
                    </a:p>
                    <a:p>
                      <a:pPr>
                        <a:lnSpc>
                          <a:spcPts val="1528"/>
                        </a:lnSpc>
                      </a:pPr>
                      <a:r>
                        <a:rPr lang="en-US" sz="1091">
                          <a:solidFill>
                            <a:srgbClr val="000000"/>
                          </a:solidFill>
                          <a:latin typeface="Oswald"/>
                        </a:rPr>
                        <a:t>  358887</a:t>
                      </a:r>
                    </a:p>
                    <a:p>
                      <a:pPr>
                        <a:lnSpc>
                          <a:spcPts val="1528"/>
                        </a:lnSpc>
                      </a:pPr>
                      <a:r>
                        <a:rPr lang="en-US" sz="1091">
                          <a:solidFill>
                            <a:srgbClr val="000000"/>
                          </a:solidFill>
                          <a:latin typeface="Oswald"/>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9" name="TextBox 19"/>
          <p:cNvSpPr txBox="1"/>
          <p:nvPr/>
        </p:nvSpPr>
        <p:spPr>
          <a:xfrm>
            <a:off x="468588" y="2118591"/>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LITERATURE REVIEW</a:t>
            </a:r>
          </a:p>
        </p:txBody>
      </p:sp>
      <p:sp>
        <p:nvSpPr>
          <p:cNvPr id="20" name="TextBox 20"/>
          <p:cNvSpPr txBox="1"/>
          <p:nvPr/>
        </p:nvSpPr>
        <p:spPr>
          <a:xfrm>
            <a:off x="468588" y="5925316"/>
            <a:ext cx="3890925"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 Discussion</a:t>
            </a:r>
          </a:p>
        </p:txBody>
      </p:sp>
      <p:sp>
        <p:nvSpPr>
          <p:cNvPr id="21" name="TextBox 21"/>
          <p:cNvSpPr txBox="1"/>
          <p:nvPr/>
        </p:nvSpPr>
        <p:spPr>
          <a:xfrm>
            <a:off x="468588" y="7582666"/>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CONCLUSION</a:t>
            </a:r>
          </a:p>
        </p:txBody>
      </p:sp>
      <p:sp>
        <p:nvSpPr>
          <p:cNvPr id="22" name="TextBox 22"/>
          <p:cNvSpPr txBox="1"/>
          <p:nvPr/>
        </p:nvSpPr>
        <p:spPr>
          <a:xfrm>
            <a:off x="514350" y="504825"/>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INTRODUCTION </a:t>
            </a:r>
          </a:p>
        </p:txBody>
      </p:sp>
      <p:sp>
        <p:nvSpPr>
          <p:cNvPr id="23" name="TextBox 23"/>
          <p:cNvSpPr txBox="1"/>
          <p:nvPr/>
        </p:nvSpPr>
        <p:spPr>
          <a:xfrm>
            <a:off x="7755541" y="276225"/>
            <a:ext cx="4687268" cy="523875"/>
          </a:xfrm>
          <a:prstGeom prst="rect">
            <a:avLst/>
          </a:prstGeom>
        </p:spPr>
        <p:txBody>
          <a:bodyPr lIns="0" tIns="0" rIns="0" bIns="0" rtlCol="0" anchor="t">
            <a:spAutoFit/>
          </a:bodyPr>
          <a:lstStyle/>
          <a:p>
            <a:pPr>
              <a:lnSpc>
                <a:spcPts val="4200"/>
              </a:lnSpc>
            </a:pPr>
            <a:r>
              <a:rPr lang="en-US" sz="3000">
                <a:solidFill>
                  <a:srgbClr val="060710"/>
                </a:solidFill>
                <a:latin typeface="Oswald"/>
              </a:rPr>
              <a:t>REVIEW BASED ON DATASET</a:t>
            </a:r>
          </a:p>
        </p:txBody>
      </p:sp>
      <p:sp>
        <p:nvSpPr>
          <p:cNvPr id="24" name="TextBox 24"/>
          <p:cNvSpPr txBox="1"/>
          <p:nvPr/>
        </p:nvSpPr>
        <p:spPr>
          <a:xfrm>
            <a:off x="514350" y="9384085"/>
            <a:ext cx="17259300" cy="514350"/>
          </a:xfrm>
          <a:prstGeom prst="rect">
            <a:avLst/>
          </a:prstGeom>
        </p:spPr>
        <p:txBody>
          <a:bodyPr lIns="0" tIns="0" rIns="0" bIns="0" rtlCol="0" anchor="t">
            <a:spAutoFit/>
          </a:bodyPr>
          <a:lstStyle/>
          <a:p>
            <a:pPr algn="ctr">
              <a:lnSpc>
                <a:spcPts val="4200"/>
              </a:lnSpc>
            </a:pPr>
            <a:r>
              <a:rPr lang="en-US" sz="3000">
                <a:solidFill>
                  <a:srgbClr val="0F2C33"/>
                </a:solidFill>
                <a:latin typeface="Canva Sans Medium"/>
              </a:rPr>
              <a:t>Presenting by ANIKA TABASSUM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996118" cy="10954000"/>
            <a:chOff x="0" y="0"/>
            <a:chExt cx="1052475" cy="2885004"/>
          </a:xfrm>
        </p:grpSpPr>
        <p:sp>
          <p:nvSpPr>
            <p:cNvPr id="3" name="Freeform 3"/>
            <p:cNvSpPr/>
            <p:nvPr/>
          </p:nvSpPr>
          <p:spPr>
            <a:xfrm>
              <a:off x="0" y="0"/>
              <a:ext cx="1052475" cy="2885004"/>
            </a:xfrm>
            <a:custGeom>
              <a:avLst/>
              <a:gdLst/>
              <a:ahLst/>
              <a:cxnLst/>
              <a:rect l="l" t="t" r="r" b="b"/>
              <a:pathLst>
                <a:path w="1052475" h="2885004">
                  <a:moveTo>
                    <a:pt x="0" y="0"/>
                  </a:moveTo>
                  <a:lnTo>
                    <a:pt x="1052475" y="0"/>
                  </a:lnTo>
                  <a:lnTo>
                    <a:pt x="1052475" y="2885004"/>
                  </a:lnTo>
                  <a:lnTo>
                    <a:pt x="0" y="2885004"/>
                  </a:lnTo>
                  <a:lnTo>
                    <a:pt x="0" y="0"/>
                  </a:lnTo>
                </a:path>
              </a:pathLst>
            </a:custGeom>
            <a:solidFill>
              <a:srgbClr val="E2AD6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76611" y="8801100"/>
            <a:ext cx="19974273" cy="1861295"/>
            <a:chOff x="0" y="0"/>
            <a:chExt cx="5260714" cy="490218"/>
          </a:xfrm>
        </p:grpSpPr>
        <p:sp>
          <p:nvSpPr>
            <p:cNvPr id="6" name="Freeform 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lnTo>
                    <a:pt x="0" y="0"/>
                  </a:lnTo>
                </a:path>
              </a:pathLst>
            </a:custGeom>
            <a:solidFill>
              <a:srgbClr val="D9D9D9"/>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flipV="1">
            <a:off x="0" y="1510628"/>
            <a:ext cx="3996118" cy="0"/>
          </a:xfrm>
          <a:prstGeom prst="line">
            <a:avLst/>
          </a:prstGeom>
          <a:ln w="38100" cap="flat">
            <a:solidFill>
              <a:srgbClr val="0F2C33"/>
            </a:solidFill>
            <a:prstDash val="solid"/>
            <a:headEnd type="none" w="sm" len="sm"/>
            <a:tailEnd type="none" w="sm" len="sm"/>
          </a:ln>
        </p:spPr>
      </p:sp>
      <p:grpSp>
        <p:nvGrpSpPr>
          <p:cNvPr id="9" name="Group 9"/>
          <p:cNvGrpSpPr/>
          <p:nvPr/>
        </p:nvGrpSpPr>
        <p:grpSpPr>
          <a:xfrm>
            <a:off x="-514350" y="3394941"/>
            <a:ext cx="4510468" cy="1903362"/>
            <a:chOff x="0" y="0"/>
            <a:chExt cx="1187942" cy="501297"/>
          </a:xfrm>
        </p:grpSpPr>
        <p:sp>
          <p:nvSpPr>
            <p:cNvPr id="10" name="Freeform 10"/>
            <p:cNvSpPr/>
            <p:nvPr/>
          </p:nvSpPr>
          <p:spPr>
            <a:xfrm>
              <a:off x="0" y="0"/>
              <a:ext cx="1187942" cy="501297"/>
            </a:xfrm>
            <a:custGeom>
              <a:avLst/>
              <a:gdLst/>
              <a:ahLst/>
              <a:cxnLst/>
              <a:rect l="l" t="t" r="r" b="b"/>
              <a:pathLst>
                <a:path w="1187942" h="501297">
                  <a:moveTo>
                    <a:pt x="0" y="0"/>
                  </a:moveTo>
                  <a:lnTo>
                    <a:pt x="1187942" y="0"/>
                  </a:lnTo>
                  <a:lnTo>
                    <a:pt x="1187942" y="501297"/>
                  </a:lnTo>
                  <a:lnTo>
                    <a:pt x="0" y="501297"/>
                  </a:lnTo>
                  <a:lnTo>
                    <a:pt x="0" y="0"/>
                  </a:lnTo>
                </a:path>
              </a:pathLst>
            </a:custGeom>
            <a:solidFill>
              <a:srgbClr val="0F2C33"/>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0" y="3394941"/>
            <a:ext cx="3996118" cy="0"/>
          </a:xfrm>
          <a:prstGeom prst="line">
            <a:avLst/>
          </a:prstGeom>
          <a:ln w="38100" cap="flat">
            <a:solidFill>
              <a:srgbClr val="0F2C33"/>
            </a:solidFill>
            <a:prstDash val="solid"/>
            <a:headEnd type="none" w="sm" len="sm"/>
            <a:tailEnd type="none" w="sm" len="sm"/>
          </a:ln>
        </p:spPr>
      </p:sp>
      <p:sp>
        <p:nvSpPr>
          <p:cNvPr id="13" name="AutoShape 13"/>
          <p:cNvSpPr/>
          <p:nvPr/>
        </p:nvSpPr>
        <p:spPr>
          <a:xfrm>
            <a:off x="0" y="5279253"/>
            <a:ext cx="3996118" cy="0"/>
          </a:xfrm>
          <a:prstGeom prst="line">
            <a:avLst/>
          </a:prstGeom>
          <a:ln w="38100" cap="flat">
            <a:solidFill>
              <a:srgbClr val="0F2C33"/>
            </a:solidFill>
            <a:prstDash val="solid"/>
            <a:headEnd type="none" w="sm" len="sm"/>
            <a:tailEnd type="none" w="sm" len="sm"/>
          </a:ln>
        </p:spPr>
      </p:sp>
      <p:sp>
        <p:nvSpPr>
          <p:cNvPr id="14" name="AutoShape 14"/>
          <p:cNvSpPr/>
          <p:nvPr/>
        </p:nvSpPr>
        <p:spPr>
          <a:xfrm>
            <a:off x="0" y="7163566"/>
            <a:ext cx="3996118" cy="0"/>
          </a:xfrm>
          <a:prstGeom prst="line">
            <a:avLst/>
          </a:prstGeom>
          <a:ln w="38100" cap="flat">
            <a:solidFill>
              <a:srgbClr val="0F2C33"/>
            </a:solidFill>
            <a:prstDash val="solid"/>
            <a:headEnd type="none" w="sm" len="sm"/>
            <a:tailEnd type="none" w="sm" len="sm"/>
          </a:ln>
        </p:spPr>
      </p:sp>
      <p:sp>
        <p:nvSpPr>
          <p:cNvPr id="15" name="Freeform 15"/>
          <p:cNvSpPr/>
          <p:nvPr/>
        </p:nvSpPr>
        <p:spPr>
          <a:xfrm>
            <a:off x="15682823" y="2694670"/>
            <a:ext cx="3714840" cy="3742054"/>
          </a:xfrm>
          <a:custGeom>
            <a:avLst/>
            <a:gdLst/>
            <a:ahLst/>
            <a:cxnLst/>
            <a:rect l="l" t="t" r="r" b="b"/>
            <a:pathLst>
              <a:path w="3714840" h="3742054">
                <a:moveTo>
                  <a:pt x="0" y="0"/>
                </a:moveTo>
                <a:lnTo>
                  <a:pt x="3714839" y="0"/>
                </a:lnTo>
                <a:lnTo>
                  <a:pt x="3714839" y="3742054"/>
                </a:lnTo>
                <a:lnTo>
                  <a:pt x="0" y="37420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6"/>
          <p:cNvSpPr txBox="1"/>
          <p:nvPr/>
        </p:nvSpPr>
        <p:spPr>
          <a:xfrm>
            <a:off x="468588" y="4004541"/>
            <a:ext cx="5147882" cy="523875"/>
          </a:xfrm>
          <a:prstGeom prst="rect">
            <a:avLst/>
          </a:prstGeom>
        </p:spPr>
        <p:txBody>
          <a:bodyPr lIns="0" tIns="0" rIns="0" bIns="0" rtlCol="0" anchor="t">
            <a:spAutoFit/>
          </a:bodyPr>
          <a:lstStyle/>
          <a:p>
            <a:pPr>
              <a:lnSpc>
                <a:spcPts val="4200"/>
              </a:lnSpc>
            </a:pPr>
            <a:r>
              <a:rPr lang="en-US" sz="3000">
                <a:solidFill>
                  <a:srgbClr val="FFFFFF"/>
                </a:solidFill>
                <a:latin typeface="Oswald"/>
              </a:rPr>
              <a:t>METHODOLOGY </a:t>
            </a:r>
          </a:p>
        </p:txBody>
      </p:sp>
      <p:sp>
        <p:nvSpPr>
          <p:cNvPr id="17" name="Freeform 17"/>
          <p:cNvSpPr/>
          <p:nvPr/>
        </p:nvSpPr>
        <p:spPr>
          <a:xfrm>
            <a:off x="3140914" y="4411796"/>
            <a:ext cx="855204" cy="886507"/>
          </a:xfrm>
          <a:custGeom>
            <a:avLst/>
            <a:gdLst/>
            <a:ahLst/>
            <a:cxnLst/>
            <a:rect l="l" t="t" r="r" b="b"/>
            <a:pathLst>
              <a:path w="855204" h="886507">
                <a:moveTo>
                  <a:pt x="0" y="0"/>
                </a:moveTo>
                <a:lnTo>
                  <a:pt x="855204" y="0"/>
                </a:lnTo>
                <a:lnTo>
                  <a:pt x="855204" y="886507"/>
                </a:lnTo>
                <a:lnTo>
                  <a:pt x="0" y="8865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a:off x="6618277" y="1158255"/>
            <a:ext cx="6961795" cy="7393589"/>
          </a:xfrm>
          <a:custGeom>
            <a:avLst/>
            <a:gdLst/>
            <a:ahLst/>
            <a:cxnLst/>
            <a:rect l="l" t="t" r="r" b="b"/>
            <a:pathLst>
              <a:path w="6961795" h="7393589">
                <a:moveTo>
                  <a:pt x="0" y="0"/>
                </a:moveTo>
                <a:lnTo>
                  <a:pt x="6961795" y="0"/>
                </a:lnTo>
                <a:lnTo>
                  <a:pt x="6961795" y="7393589"/>
                </a:lnTo>
                <a:lnTo>
                  <a:pt x="0" y="7393589"/>
                </a:lnTo>
                <a:lnTo>
                  <a:pt x="0" y="0"/>
                </a:lnTo>
                <a:close/>
              </a:path>
            </a:pathLst>
          </a:custGeom>
          <a:blipFill>
            <a:blip r:embed="rId6"/>
            <a:stretch>
              <a:fillRect l="-1631" t="-2908" b="-18248"/>
            </a:stretch>
          </a:blipFill>
        </p:spPr>
      </p:sp>
      <p:sp>
        <p:nvSpPr>
          <p:cNvPr id="19" name="TextBox 19"/>
          <p:cNvSpPr txBox="1"/>
          <p:nvPr/>
        </p:nvSpPr>
        <p:spPr>
          <a:xfrm>
            <a:off x="468588" y="2118591"/>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LITERATURE REVIEW</a:t>
            </a:r>
          </a:p>
        </p:txBody>
      </p:sp>
      <p:sp>
        <p:nvSpPr>
          <p:cNvPr id="20" name="TextBox 20"/>
          <p:cNvSpPr txBox="1"/>
          <p:nvPr/>
        </p:nvSpPr>
        <p:spPr>
          <a:xfrm>
            <a:off x="468588" y="5925316"/>
            <a:ext cx="3890925"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 Discussion</a:t>
            </a:r>
          </a:p>
        </p:txBody>
      </p:sp>
      <p:sp>
        <p:nvSpPr>
          <p:cNvPr id="21" name="TextBox 21"/>
          <p:cNvSpPr txBox="1"/>
          <p:nvPr/>
        </p:nvSpPr>
        <p:spPr>
          <a:xfrm>
            <a:off x="468588" y="7582666"/>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CONCLUSION</a:t>
            </a:r>
          </a:p>
        </p:txBody>
      </p:sp>
      <p:sp>
        <p:nvSpPr>
          <p:cNvPr id="22" name="TextBox 22"/>
          <p:cNvSpPr txBox="1"/>
          <p:nvPr/>
        </p:nvSpPr>
        <p:spPr>
          <a:xfrm>
            <a:off x="514350" y="504825"/>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INTRODUCTION </a:t>
            </a:r>
          </a:p>
        </p:txBody>
      </p:sp>
      <p:sp>
        <p:nvSpPr>
          <p:cNvPr id="23" name="TextBox 23"/>
          <p:cNvSpPr txBox="1"/>
          <p:nvPr/>
        </p:nvSpPr>
        <p:spPr>
          <a:xfrm>
            <a:off x="7755541" y="276225"/>
            <a:ext cx="4687268" cy="523875"/>
          </a:xfrm>
          <a:prstGeom prst="rect">
            <a:avLst/>
          </a:prstGeom>
        </p:spPr>
        <p:txBody>
          <a:bodyPr lIns="0" tIns="0" rIns="0" bIns="0" rtlCol="0" anchor="t">
            <a:spAutoFit/>
          </a:bodyPr>
          <a:lstStyle/>
          <a:p>
            <a:pPr>
              <a:lnSpc>
                <a:spcPts val="4200"/>
              </a:lnSpc>
            </a:pPr>
            <a:r>
              <a:rPr lang="en-US" sz="3000">
                <a:solidFill>
                  <a:srgbClr val="060710"/>
                </a:solidFill>
                <a:latin typeface="Oswald"/>
              </a:rPr>
              <a:t>REVIEW BASED ON DATASET</a:t>
            </a:r>
          </a:p>
        </p:txBody>
      </p:sp>
      <p:sp>
        <p:nvSpPr>
          <p:cNvPr id="24" name="TextBox 24"/>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F2C33"/>
                </a:solidFill>
                <a:latin typeface="Canva Sans Medium"/>
              </a:rPr>
              <a:t>Presenting by ANIKA TABASSUM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996118" cy="10954000"/>
            <a:chOff x="0" y="0"/>
            <a:chExt cx="1052475" cy="2885004"/>
          </a:xfrm>
        </p:grpSpPr>
        <p:sp>
          <p:nvSpPr>
            <p:cNvPr id="3" name="Freeform 3"/>
            <p:cNvSpPr/>
            <p:nvPr/>
          </p:nvSpPr>
          <p:spPr>
            <a:xfrm>
              <a:off x="0" y="0"/>
              <a:ext cx="1052475" cy="2885004"/>
            </a:xfrm>
            <a:custGeom>
              <a:avLst/>
              <a:gdLst/>
              <a:ahLst/>
              <a:cxnLst/>
              <a:rect l="l" t="t" r="r" b="b"/>
              <a:pathLst>
                <a:path w="1052475" h="2885004">
                  <a:moveTo>
                    <a:pt x="0" y="0"/>
                  </a:moveTo>
                  <a:lnTo>
                    <a:pt x="1052475" y="0"/>
                  </a:lnTo>
                  <a:lnTo>
                    <a:pt x="1052475" y="2885004"/>
                  </a:lnTo>
                  <a:lnTo>
                    <a:pt x="0" y="2885004"/>
                  </a:lnTo>
                  <a:lnTo>
                    <a:pt x="0" y="0"/>
                  </a:lnTo>
                </a:path>
              </a:pathLst>
            </a:custGeom>
            <a:solidFill>
              <a:srgbClr val="E2AD6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76611" y="8801100"/>
            <a:ext cx="19974273" cy="1861295"/>
            <a:chOff x="0" y="0"/>
            <a:chExt cx="5260714" cy="490218"/>
          </a:xfrm>
        </p:grpSpPr>
        <p:sp>
          <p:nvSpPr>
            <p:cNvPr id="6" name="Freeform 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lnTo>
                    <a:pt x="0" y="0"/>
                  </a:lnTo>
                </a:path>
              </a:pathLst>
            </a:custGeom>
            <a:solidFill>
              <a:srgbClr val="D9D9D9"/>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flipV="1">
            <a:off x="0" y="1510628"/>
            <a:ext cx="3996118" cy="0"/>
          </a:xfrm>
          <a:prstGeom prst="line">
            <a:avLst/>
          </a:prstGeom>
          <a:ln w="38100" cap="flat">
            <a:solidFill>
              <a:srgbClr val="0F2C33"/>
            </a:solidFill>
            <a:prstDash val="solid"/>
            <a:headEnd type="none" w="sm" len="sm"/>
            <a:tailEnd type="none" w="sm" len="sm"/>
          </a:ln>
        </p:spPr>
      </p:sp>
      <p:grpSp>
        <p:nvGrpSpPr>
          <p:cNvPr id="9" name="Group 9"/>
          <p:cNvGrpSpPr/>
          <p:nvPr/>
        </p:nvGrpSpPr>
        <p:grpSpPr>
          <a:xfrm>
            <a:off x="-514350" y="3394941"/>
            <a:ext cx="4510468" cy="1903362"/>
            <a:chOff x="0" y="0"/>
            <a:chExt cx="1187942" cy="501297"/>
          </a:xfrm>
        </p:grpSpPr>
        <p:sp>
          <p:nvSpPr>
            <p:cNvPr id="10" name="Freeform 10"/>
            <p:cNvSpPr/>
            <p:nvPr/>
          </p:nvSpPr>
          <p:spPr>
            <a:xfrm>
              <a:off x="0" y="0"/>
              <a:ext cx="1187942" cy="501297"/>
            </a:xfrm>
            <a:custGeom>
              <a:avLst/>
              <a:gdLst/>
              <a:ahLst/>
              <a:cxnLst/>
              <a:rect l="l" t="t" r="r" b="b"/>
              <a:pathLst>
                <a:path w="1187942" h="501297">
                  <a:moveTo>
                    <a:pt x="0" y="0"/>
                  </a:moveTo>
                  <a:lnTo>
                    <a:pt x="1187942" y="0"/>
                  </a:lnTo>
                  <a:lnTo>
                    <a:pt x="1187942" y="501297"/>
                  </a:lnTo>
                  <a:lnTo>
                    <a:pt x="0" y="501297"/>
                  </a:lnTo>
                  <a:lnTo>
                    <a:pt x="0" y="0"/>
                  </a:lnTo>
                </a:path>
              </a:pathLst>
            </a:custGeom>
            <a:solidFill>
              <a:srgbClr val="0F2C33"/>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V="1">
            <a:off x="0" y="3394941"/>
            <a:ext cx="3996118" cy="0"/>
          </a:xfrm>
          <a:prstGeom prst="line">
            <a:avLst/>
          </a:prstGeom>
          <a:ln w="38100" cap="flat">
            <a:solidFill>
              <a:srgbClr val="0F2C33"/>
            </a:solidFill>
            <a:prstDash val="solid"/>
            <a:headEnd type="none" w="sm" len="sm"/>
            <a:tailEnd type="none" w="sm" len="sm"/>
          </a:ln>
        </p:spPr>
      </p:sp>
      <p:sp>
        <p:nvSpPr>
          <p:cNvPr id="13" name="AutoShape 13"/>
          <p:cNvSpPr/>
          <p:nvPr/>
        </p:nvSpPr>
        <p:spPr>
          <a:xfrm>
            <a:off x="0" y="5279253"/>
            <a:ext cx="3996118" cy="0"/>
          </a:xfrm>
          <a:prstGeom prst="line">
            <a:avLst/>
          </a:prstGeom>
          <a:ln w="38100" cap="flat">
            <a:solidFill>
              <a:srgbClr val="0F2C33"/>
            </a:solidFill>
            <a:prstDash val="solid"/>
            <a:headEnd type="none" w="sm" len="sm"/>
            <a:tailEnd type="none" w="sm" len="sm"/>
          </a:ln>
        </p:spPr>
      </p:sp>
      <p:sp>
        <p:nvSpPr>
          <p:cNvPr id="14" name="AutoShape 14"/>
          <p:cNvSpPr/>
          <p:nvPr/>
        </p:nvSpPr>
        <p:spPr>
          <a:xfrm>
            <a:off x="0" y="7163566"/>
            <a:ext cx="3996118" cy="0"/>
          </a:xfrm>
          <a:prstGeom prst="line">
            <a:avLst/>
          </a:prstGeom>
          <a:ln w="38100" cap="flat">
            <a:solidFill>
              <a:srgbClr val="0F2C33"/>
            </a:solidFill>
            <a:prstDash val="solid"/>
            <a:headEnd type="none" w="sm" len="sm"/>
            <a:tailEnd type="none" w="sm" len="sm"/>
          </a:ln>
        </p:spPr>
      </p:sp>
      <p:sp>
        <p:nvSpPr>
          <p:cNvPr id="15" name="Freeform 15"/>
          <p:cNvSpPr/>
          <p:nvPr/>
        </p:nvSpPr>
        <p:spPr>
          <a:xfrm>
            <a:off x="15682823" y="2694670"/>
            <a:ext cx="3714840" cy="3742054"/>
          </a:xfrm>
          <a:custGeom>
            <a:avLst/>
            <a:gdLst/>
            <a:ahLst/>
            <a:cxnLst/>
            <a:rect l="l" t="t" r="r" b="b"/>
            <a:pathLst>
              <a:path w="3714840" h="3742054">
                <a:moveTo>
                  <a:pt x="0" y="0"/>
                </a:moveTo>
                <a:lnTo>
                  <a:pt x="3714839" y="0"/>
                </a:lnTo>
                <a:lnTo>
                  <a:pt x="3714839" y="3742054"/>
                </a:lnTo>
                <a:lnTo>
                  <a:pt x="0" y="37420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6"/>
          <p:cNvSpPr txBox="1"/>
          <p:nvPr/>
        </p:nvSpPr>
        <p:spPr>
          <a:xfrm>
            <a:off x="468588" y="4004541"/>
            <a:ext cx="5147882" cy="523875"/>
          </a:xfrm>
          <a:prstGeom prst="rect">
            <a:avLst/>
          </a:prstGeom>
        </p:spPr>
        <p:txBody>
          <a:bodyPr lIns="0" tIns="0" rIns="0" bIns="0" rtlCol="0" anchor="t">
            <a:spAutoFit/>
          </a:bodyPr>
          <a:lstStyle/>
          <a:p>
            <a:pPr>
              <a:lnSpc>
                <a:spcPts val="4200"/>
              </a:lnSpc>
            </a:pPr>
            <a:r>
              <a:rPr lang="en-US" sz="3000">
                <a:solidFill>
                  <a:srgbClr val="FFFFFF"/>
                </a:solidFill>
                <a:latin typeface="Oswald"/>
              </a:rPr>
              <a:t>METHODOLOGY </a:t>
            </a:r>
          </a:p>
        </p:txBody>
      </p:sp>
      <p:sp>
        <p:nvSpPr>
          <p:cNvPr id="17" name="Freeform 17"/>
          <p:cNvSpPr/>
          <p:nvPr/>
        </p:nvSpPr>
        <p:spPr>
          <a:xfrm>
            <a:off x="3140914" y="4411796"/>
            <a:ext cx="855204" cy="886507"/>
          </a:xfrm>
          <a:custGeom>
            <a:avLst/>
            <a:gdLst/>
            <a:ahLst/>
            <a:cxnLst/>
            <a:rect l="l" t="t" r="r" b="b"/>
            <a:pathLst>
              <a:path w="855204" h="886507">
                <a:moveTo>
                  <a:pt x="0" y="0"/>
                </a:moveTo>
                <a:lnTo>
                  <a:pt x="855204" y="0"/>
                </a:lnTo>
                <a:lnTo>
                  <a:pt x="855204" y="886507"/>
                </a:lnTo>
                <a:lnTo>
                  <a:pt x="0" y="8865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a:off x="6583930" y="1090305"/>
            <a:ext cx="7030490" cy="1094960"/>
          </a:xfrm>
          <a:custGeom>
            <a:avLst/>
            <a:gdLst/>
            <a:ahLst/>
            <a:cxnLst/>
            <a:rect l="l" t="t" r="r" b="b"/>
            <a:pathLst>
              <a:path w="7030490" h="1094960">
                <a:moveTo>
                  <a:pt x="0" y="0"/>
                </a:moveTo>
                <a:lnTo>
                  <a:pt x="7030489" y="0"/>
                </a:lnTo>
                <a:lnTo>
                  <a:pt x="7030489" y="1094961"/>
                </a:lnTo>
                <a:lnTo>
                  <a:pt x="0" y="1094961"/>
                </a:lnTo>
                <a:lnTo>
                  <a:pt x="0" y="0"/>
                </a:lnTo>
                <a:close/>
              </a:path>
            </a:pathLst>
          </a:custGeom>
          <a:blipFill>
            <a:blip r:embed="rId6"/>
            <a:stretch>
              <a:fillRect r="-775"/>
            </a:stretch>
          </a:blipFill>
        </p:spPr>
      </p:sp>
      <p:sp>
        <p:nvSpPr>
          <p:cNvPr id="19" name="Freeform 19"/>
          <p:cNvSpPr/>
          <p:nvPr/>
        </p:nvSpPr>
        <p:spPr>
          <a:xfrm>
            <a:off x="6766810" y="2185266"/>
            <a:ext cx="7640890" cy="1094637"/>
          </a:xfrm>
          <a:custGeom>
            <a:avLst/>
            <a:gdLst/>
            <a:ahLst/>
            <a:cxnLst/>
            <a:rect l="l" t="t" r="r" b="b"/>
            <a:pathLst>
              <a:path w="7640890" h="1094637">
                <a:moveTo>
                  <a:pt x="0" y="0"/>
                </a:moveTo>
                <a:lnTo>
                  <a:pt x="7640890" y="0"/>
                </a:lnTo>
                <a:lnTo>
                  <a:pt x="7640890" y="1094637"/>
                </a:lnTo>
                <a:lnTo>
                  <a:pt x="0" y="1094637"/>
                </a:lnTo>
                <a:lnTo>
                  <a:pt x="0" y="0"/>
                </a:lnTo>
                <a:close/>
              </a:path>
            </a:pathLst>
          </a:custGeom>
          <a:blipFill>
            <a:blip r:embed="rId7"/>
            <a:stretch>
              <a:fillRect t="-287668" b="-5792"/>
            </a:stretch>
          </a:blipFill>
        </p:spPr>
      </p:sp>
      <p:sp>
        <p:nvSpPr>
          <p:cNvPr id="20" name="Freeform 20"/>
          <p:cNvSpPr/>
          <p:nvPr/>
        </p:nvSpPr>
        <p:spPr>
          <a:xfrm>
            <a:off x="6583930" y="3309867"/>
            <a:ext cx="6822671" cy="4796673"/>
          </a:xfrm>
          <a:custGeom>
            <a:avLst/>
            <a:gdLst/>
            <a:ahLst/>
            <a:cxnLst/>
            <a:rect l="l" t="t" r="r" b="b"/>
            <a:pathLst>
              <a:path w="6822671" h="4796673">
                <a:moveTo>
                  <a:pt x="0" y="0"/>
                </a:moveTo>
                <a:lnTo>
                  <a:pt x="6822671" y="0"/>
                </a:lnTo>
                <a:lnTo>
                  <a:pt x="6822671" y="4796674"/>
                </a:lnTo>
                <a:lnTo>
                  <a:pt x="0" y="4796674"/>
                </a:lnTo>
                <a:lnTo>
                  <a:pt x="0" y="0"/>
                </a:lnTo>
                <a:close/>
              </a:path>
            </a:pathLst>
          </a:custGeom>
          <a:blipFill>
            <a:blip r:embed="rId8"/>
            <a:stretch>
              <a:fillRect b="-73421"/>
            </a:stretch>
          </a:blipFill>
        </p:spPr>
      </p:sp>
      <p:sp>
        <p:nvSpPr>
          <p:cNvPr id="21" name="TextBox 21"/>
          <p:cNvSpPr txBox="1"/>
          <p:nvPr/>
        </p:nvSpPr>
        <p:spPr>
          <a:xfrm>
            <a:off x="468588" y="2118591"/>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LITERATURE REVIEW</a:t>
            </a:r>
          </a:p>
        </p:txBody>
      </p:sp>
      <p:sp>
        <p:nvSpPr>
          <p:cNvPr id="22" name="TextBox 22"/>
          <p:cNvSpPr txBox="1"/>
          <p:nvPr/>
        </p:nvSpPr>
        <p:spPr>
          <a:xfrm>
            <a:off x="468588" y="5925316"/>
            <a:ext cx="3890925"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 Discussion</a:t>
            </a:r>
          </a:p>
        </p:txBody>
      </p:sp>
      <p:sp>
        <p:nvSpPr>
          <p:cNvPr id="23" name="TextBox 23"/>
          <p:cNvSpPr txBox="1"/>
          <p:nvPr/>
        </p:nvSpPr>
        <p:spPr>
          <a:xfrm>
            <a:off x="468588" y="7582666"/>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CONCLUSION</a:t>
            </a:r>
          </a:p>
        </p:txBody>
      </p:sp>
      <p:sp>
        <p:nvSpPr>
          <p:cNvPr id="24" name="TextBox 24"/>
          <p:cNvSpPr txBox="1"/>
          <p:nvPr/>
        </p:nvSpPr>
        <p:spPr>
          <a:xfrm>
            <a:off x="514350" y="504825"/>
            <a:ext cx="5147882" cy="523875"/>
          </a:xfrm>
          <a:prstGeom prst="rect">
            <a:avLst/>
          </a:prstGeom>
        </p:spPr>
        <p:txBody>
          <a:bodyPr lIns="0" tIns="0" rIns="0" bIns="0" rtlCol="0" anchor="t">
            <a:spAutoFit/>
          </a:bodyPr>
          <a:lstStyle/>
          <a:p>
            <a:pPr>
              <a:lnSpc>
                <a:spcPts val="4200"/>
              </a:lnSpc>
            </a:pPr>
            <a:r>
              <a:rPr lang="en-US" sz="3000">
                <a:solidFill>
                  <a:srgbClr val="0F2C33"/>
                </a:solidFill>
                <a:latin typeface="Oswald Bold"/>
              </a:rPr>
              <a:t>INTRODUCTION </a:t>
            </a:r>
          </a:p>
        </p:txBody>
      </p:sp>
      <p:sp>
        <p:nvSpPr>
          <p:cNvPr id="25" name="TextBox 25"/>
          <p:cNvSpPr txBox="1"/>
          <p:nvPr/>
        </p:nvSpPr>
        <p:spPr>
          <a:xfrm>
            <a:off x="7755541" y="276225"/>
            <a:ext cx="4687268" cy="523875"/>
          </a:xfrm>
          <a:prstGeom prst="rect">
            <a:avLst/>
          </a:prstGeom>
        </p:spPr>
        <p:txBody>
          <a:bodyPr lIns="0" tIns="0" rIns="0" bIns="0" rtlCol="0" anchor="t">
            <a:spAutoFit/>
          </a:bodyPr>
          <a:lstStyle/>
          <a:p>
            <a:pPr>
              <a:lnSpc>
                <a:spcPts val="4200"/>
              </a:lnSpc>
            </a:pPr>
            <a:r>
              <a:rPr lang="en-US" sz="3000">
                <a:solidFill>
                  <a:srgbClr val="060710"/>
                </a:solidFill>
                <a:latin typeface="Oswald"/>
              </a:rPr>
              <a:t>REVIEW BASED ON DATASET</a:t>
            </a:r>
          </a:p>
        </p:txBody>
      </p:sp>
      <p:sp>
        <p:nvSpPr>
          <p:cNvPr id="26" name="TextBox 26"/>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F2C33"/>
                </a:solidFill>
                <a:latin typeface="Canva Sans Medium"/>
              </a:rPr>
              <a:t>Presenting by ANIKA TABASSUM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2099</Words>
  <Application>Microsoft Office PowerPoint</Application>
  <PresentationFormat>Custom</PresentationFormat>
  <Paragraphs>346</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Calibri</vt:lpstr>
      <vt:lpstr>Oswald Semi-Bold</vt:lpstr>
      <vt:lpstr>Quicksand Bold</vt:lpstr>
      <vt:lpstr>Oswald Bold</vt:lpstr>
      <vt:lpstr>Canva Sans Bold</vt:lpstr>
      <vt:lpstr>Arial</vt:lpstr>
      <vt:lpstr>Canva Sans Medium</vt:lpstr>
      <vt:lpstr>Canva Sans</vt:lpstr>
      <vt:lpstr>Oswald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Green and White Modern Minimalist Thesis Defense Presentation</dc:title>
  <cp:lastModifiedBy>MOHI UDDIN ANANDO</cp:lastModifiedBy>
  <cp:revision>5</cp:revision>
  <dcterms:created xsi:type="dcterms:W3CDTF">2006-08-16T00:00:00Z</dcterms:created>
  <dcterms:modified xsi:type="dcterms:W3CDTF">2024-01-11T13:23:56Z</dcterms:modified>
  <dc:identifier>DAFswsgw8xw</dc:identifier>
</cp:coreProperties>
</file>