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7D45A-9E69-4F1D-88B2-73B20EB4EE9C}"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7B8EC5F3-35F1-43B5-947D-B0A65A59D1A4}">
      <dgm:prSet/>
      <dgm:spPr/>
      <dgm:t>
        <a:bodyPr/>
        <a:lstStyle/>
        <a:p>
          <a:pPr rtl="0"/>
          <a:r>
            <a:rPr lang="en-US" dirty="0" smtClean="0"/>
            <a:t>SUPERVISED BY: Dr. </a:t>
          </a:r>
          <a:r>
            <a:rPr lang="en-US" dirty="0" err="1" smtClean="0"/>
            <a:t>Atif</a:t>
          </a:r>
          <a:r>
            <a:rPr lang="en-US" dirty="0" smtClean="0"/>
            <a:t> </a:t>
          </a:r>
          <a:r>
            <a:rPr lang="en-US" dirty="0" err="1" smtClean="0"/>
            <a:t>Saeed</a:t>
          </a:r>
          <a:endParaRPr lang="en-US" dirty="0"/>
        </a:p>
      </dgm:t>
    </dgm:pt>
    <dgm:pt modelId="{320E7FB0-F3ED-48DD-A6FA-0D9398824EBD}" type="parTrans" cxnId="{12B9BADC-175B-458F-ABA3-A50953DC095B}">
      <dgm:prSet/>
      <dgm:spPr/>
      <dgm:t>
        <a:bodyPr/>
        <a:lstStyle/>
        <a:p>
          <a:endParaRPr lang="en-US"/>
        </a:p>
      </dgm:t>
    </dgm:pt>
    <dgm:pt modelId="{59D985E1-5D23-44D3-8185-01C9454DA6B3}" type="sibTrans" cxnId="{12B9BADC-175B-458F-ABA3-A50953DC095B}">
      <dgm:prSet/>
      <dgm:spPr/>
      <dgm:t>
        <a:bodyPr/>
        <a:lstStyle/>
        <a:p>
          <a:endParaRPr lang="en-US"/>
        </a:p>
      </dgm:t>
    </dgm:pt>
    <dgm:pt modelId="{9938990A-B7A5-4E0D-93DF-D5DA4E17BD5B}" type="pres">
      <dgm:prSet presAssocID="{22C7D45A-9E69-4F1D-88B2-73B20EB4EE9C}" presName="linear" presStyleCnt="0">
        <dgm:presLayoutVars>
          <dgm:animLvl val="lvl"/>
          <dgm:resizeHandles val="exact"/>
        </dgm:presLayoutVars>
      </dgm:prSet>
      <dgm:spPr/>
    </dgm:pt>
    <dgm:pt modelId="{A32F4C43-68F1-48BF-8B51-860DE3FCA163}" type="pres">
      <dgm:prSet presAssocID="{7B8EC5F3-35F1-43B5-947D-B0A65A59D1A4}" presName="parentText" presStyleLbl="node1" presStyleIdx="0" presStyleCnt="1" custLinFactY="-100000" custLinFactNeighborX="-980" custLinFactNeighborY="-104187">
        <dgm:presLayoutVars>
          <dgm:chMax val="0"/>
          <dgm:bulletEnabled val="1"/>
        </dgm:presLayoutVars>
      </dgm:prSet>
      <dgm:spPr/>
    </dgm:pt>
  </dgm:ptLst>
  <dgm:cxnLst>
    <dgm:cxn modelId="{12B9BADC-175B-458F-ABA3-A50953DC095B}" srcId="{22C7D45A-9E69-4F1D-88B2-73B20EB4EE9C}" destId="{7B8EC5F3-35F1-43B5-947D-B0A65A59D1A4}" srcOrd="0" destOrd="0" parTransId="{320E7FB0-F3ED-48DD-A6FA-0D9398824EBD}" sibTransId="{59D985E1-5D23-44D3-8185-01C9454DA6B3}"/>
    <dgm:cxn modelId="{4D8FFF83-B3D5-4FB7-899F-52A1CC1ABD29}" type="presOf" srcId="{22C7D45A-9E69-4F1D-88B2-73B20EB4EE9C}" destId="{9938990A-B7A5-4E0D-93DF-D5DA4E17BD5B}" srcOrd="0" destOrd="0" presId="urn:microsoft.com/office/officeart/2005/8/layout/vList2"/>
    <dgm:cxn modelId="{5471A093-68D6-4167-BB08-563D1014D99C}" type="presOf" srcId="{7B8EC5F3-35F1-43B5-947D-B0A65A59D1A4}" destId="{A32F4C43-68F1-48BF-8B51-860DE3FCA163}" srcOrd="0" destOrd="0" presId="urn:microsoft.com/office/officeart/2005/8/layout/vList2"/>
    <dgm:cxn modelId="{B0A0C28C-B6DC-43DE-B950-90153436F859}" type="presParOf" srcId="{9938990A-B7A5-4E0D-93DF-D5DA4E17BD5B}" destId="{A32F4C43-68F1-48BF-8B51-860DE3FCA1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F4C43-68F1-48BF-8B51-860DE3FCA163}">
      <dsp:nvSpPr>
        <dsp:cNvPr id="0" name=""/>
        <dsp:cNvSpPr/>
      </dsp:nvSpPr>
      <dsp:spPr>
        <a:xfrm>
          <a:off x="0" y="0"/>
          <a:ext cx="8458200" cy="1223235"/>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l" defTabSz="2266950" rtl="0">
            <a:lnSpc>
              <a:spcPct val="90000"/>
            </a:lnSpc>
            <a:spcBef>
              <a:spcPct val="0"/>
            </a:spcBef>
            <a:spcAft>
              <a:spcPct val="35000"/>
            </a:spcAft>
          </a:pPr>
          <a:r>
            <a:rPr lang="en-US" sz="5100" kern="1200" dirty="0" smtClean="0"/>
            <a:t>SUPERVISED BY: Dr. </a:t>
          </a:r>
          <a:r>
            <a:rPr lang="en-US" sz="5100" kern="1200" dirty="0" err="1" smtClean="0"/>
            <a:t>Atif</a:t>
          </a:r>
          <a:r>
            <a:rPr lang="en-US" sz="5100" kern="1200" dirty="0" smtClean="0"/>
            <a:t> </a:t>
          </a:r>
          <a:r>
            <a:rPr lang="en-US" sz="5100" kern="1200" dirty="0" err="1" smtClean="0"/>
            <a:t>Saeed</a:t>
          </a:r>
          <a:endParaRPr lang="en-US" sz="5100" kern="1200" dirty="0"/>
        </a:p>
      </dsp:txBody>
      <dsp:txXfrm>
        <a:off x="59713" y="59713"/>
        <a:ext cx="8338774" cy="11038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8/3/2020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8/3/2020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685800"/>
            <a:ext cx="8458200" cy="3279775"/>
          </a:xfrm>
        </p:spPr>
        <p:txBody>
          <a:bodyPr/>
          <a:lstStyle/>
          <a:p>
            <a:pPr algn="ctr"/>
            <a:r>
              <a:rPr lang="en-US" sz="6000" dirty="0" smtClean="0">
                <a:latin typeface="Times New Roman" pitchFamily="18" charset="0"/>
                <a:cs typeface="Times New Roman" pitchFamily="18" charset="0"/>
              </a:rPr>
              <a:t>VOTE HUB: An Online Election System</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066800" y="4343400"/>
            <a:ext cx="6461760" cy="137160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endParaRPr lang="en-US" dirty="0" smtClean="0"/>
          </a:p>
          <a:p>
            <a:pPr algn="ctr"/>
            <a:endParaRPr lang="en-US" dirty="0"/>
          </a:p>
          <a:p>
            <a:pPr algn="ctr"/>
            <a:r>
              <a:rPr lang="en-US" sz="3800" dirty="0" smtClean="0">
                <a:latin typeface="Times New Roman" pitchFamily="18" charset="0"/>
                <a:cs typeface="Times New Roman" pitchFamily="18" charset="0"/>
              </a:rPr>
              <a:t>FINAL YEAR PROJECT </a:t>
            </a:r>
          </a:p>
          <a:p>
            <a:pPr algn="ctr"/>
            <a:r>
              <a:rPr lang="en-US" sz="3800" dirty="0" smtClean="0">
                <a:latin typeface="Times New Roman" pitchFamily="18" charset="0"/>
                <a:cs typeface="Times New Roman" pitchFamily="18" charset="0"/>
              </a:rPr>
              <a:t>BATCH 2016-2020</a:t>
            </a:r>
            <a:endParaRPr lang="en-US" sz="3800" dirty="0">
              <a:latin typeface="Times New Roman" pitchFamily="18" charset="0"/>
              <a:cs typeface="Times New Roman" pitchFamily="18" charset="0"/>
            </a:endParaRPr>
          </a:p>
        </p:txBody>
      </p:sp>
    </p:spTree>
    <p:extLst>
      <p:ext uri="{BB962C8B-B14F-4D97-AF65-F5344CB8AC3E}">
        <p14:creationId xmlns:p14="http://schemas.microsoft.com/office/powerpoint/2010/main" val="3289464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27709"/>
            <a:ext cx="7620000" cy="868362"/>
          </a:xfrm>
        </p:spPr>
        <p:txBody>
          <a:bodyPr/>
          <a:lstStyle/>
          <a:p>
            <a:r>
              <a:rPr lang="x-none"/>
              <a:t>Software </a:t>
            </a:r>
            <a:r>
              <a:rPr lang="x-none" smtClean="0"/>
              <a:t>Arthitecture</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7683231" cy="5029200"/>
          </a:xfrm>
        </p:spPr>
      </p:pic>
    </p:spTree>
    <p:extLst>
      <p:ext uri="{BB962C8B-B14F-4D97-AF65-F5344CB8AC3E}">
        <p14:creationId xmlns:p14="http://schemas.microsoft.com/office/powerpoint/2010/main" val="314736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1066800"/>
          </a:xfrm>
        </p:spPr>
        <p:txBody>
          <a:bodyPr/>
          <a:lstStyle/>
          <a:p>
            <a:r>
              <a:rPr lang="x-none"/>
              <a:t>Software Development LifeCycle</a:t>
            </a:r>
            <a:endParaRPr lang="en-US" dirty="0"/>
          </a:p>
        </p:txBody>
      </p:sp>
      <p:sp>
        <p:nvSpPr>
          <p:cNvPr id="3" name="Content Placeholder 2"/>
          <p:cNvSpPr>
            <a:spLocks noGrp="1"/>
          </p:cNvSpPr>
          <p:nvPr>
            <p:ph idx="1"/>
          </p:nvPr>
        </p:nvSpPr>
        <p:spPr>
          <a:xfrm>
            <a:off x="152400" y="990600"/>
            <a:ext cx="8153400" cy="5715000"/>
          </a:xfrm>
        </p:spPr>
        <p:txBody>
          <a:bodyPr/>
          <a:lstStyle/>
          <a:p>
            <a:pPr marL="0" indent="0">
              <a:buNone/>
            </a:pPr>
            <a:r>
              <a:rPr lang="en-US" b="1" dirty="0"/>
              <a:t>Hybrid Model  </a:t>
            </a:r>
          </a:p>
          <a:p>
            <a:pPr marL="0" indent="0">
              <a:buNone/>
            </a:pPr>
            <a:r>
              <a:rPr lang="en-US" dirty="0"/>
              <a:t>We are using hybrid model which is the combination of prototype model and Incremental model. Hybrid model because in this way the requirements are broken down into multiple smaller standalone modules and the replications of these modules are implemented so that we can see the product results at early life cycle stage. </a:t>
            </a:r>
          </a:p>
          <a:p>
            <a:pPr marL="0" indent="0">
              <a:buNone/>
            </a:pPr>
            <a:r>
              <a:rPr lang="en-US" b="1" dirty="0"/>
              <a:t>Why Hybrid Model?  </a:t>
            </a:r>
          </a:p>
          <a:p>
            <a:r>
              <a:rPr lang="en-US" dirty="0"/>
              <a:t>It will generate working system in much less time during the SDLC.  </a:t>
            </a:r>
          </a:p>
          <a:p>
            <a:r>
              <a:rPr lang="en-US" dirty="0"/>
              <a:t>Requirements will be divided into independent standalone modules. </a:t>
            </a:r>
          </a:p>
          <a:p>
            <a:r>
              <a:rPr lang="en-US" dirty="0"/>
              <a:t>It will be easier to test and debug in smaller iterations. </a:t>
            </a:r>
          </a:p>
          <a:p>
            <a:r>
              <a:rPr lang="en-US" dirty="0"/>
              <a:t> Those smaller modules will be implemented so that there will be less risk of errors. </a:t>
            </a:r>
          </a:p>
          <a:p>
            <a:r>
              <a:rPr lang="en-US" dirty="0"/>
              <a:t>Errors can be easily detected and removed with smaller sections.  </a:t>
            </a:r>
          </a:p>
          <a:p>
            <a:endParaRPr lang="en-US" dirty="0"/>
          </a:p>
        </p:txBody>
      </p:sp>
    </p:spTree>
    <p:extLst>
      <p:ext uri="{BB962C8B-B14F-4D97-AF65-F5344CB8AC3E}">
        <p14:creationId xmlns:p14="http://schemas.microsoft.com/office/powerpoint/2010/main" val="3978528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1143000"/>
          </a:xfrm>
        </p:spPr>
        <p:txBody>
          <a:bodyPr/>
          <a:lstStyle/>
          <a:p>
            <a:r>
              <a:rPr lang="en-US" dirty="0" smtClean="0"/>
              <a:t>Tools &amp; </a:t>
            </a:r>
            <a:r>
              <a:rPr lang="x-none" smtClean="0"/>
              <a:t>Technologies</a:t>
            </a:r>
            <a:r>
              <a:rPr lang="en-US" dirty="0" smtClean="0"/>
              <a:t>:  </a:t>
            </a:r>
            <a:r>
              <a:rPr lang="x-none" smtClean="0"/>
              <a:t> </a:t>
            </a:r>
            <a:endParaRPr lang="en-US" dirty="0"/>
          </a:p>
        </p:txBody>
      </p:sp>
      <p:sp>
        <p:nvSpPr>
          <p:cNvPr id="3" name="Content Placeholder 2"/>
          <p:cNvSpPr>
            <a:spLocks noGrp="1"/>
          </p:cNvSpPr>
          <p:nvPr>
            <p:ph idx="1"/>
          </p:nvPr>
        </p:nvSpPr>
        <p:spPr>
          <a:xfrm>
            <a:off x="304800" y="1017677"/>
            <a:ext cx="8001000" cy="5687923"/>
          </a:xfrm>
        </p:spPr>
        <p:txBody>
          <a:bodyPr/>
          <a:lstStyle/>
          <a:p>
            <a:pPr marL="0" lvl="0" indent="0">
              <a:buNone/>
            </a:pPr>
            <a:r>
              <a:rPr lang="en-IE" b="1" dirty="0"/>
              <a:t>MERN</a:t>
            </a:r>
            <a:r>
              <a:rPr lang="en-IE" dirty="0"/>
              <a:t> stack is being used in the development of this </a:t>
            </a:r>
            <a:r>
              <a:rPr lang="en-IE" b="1" dirty="0"/>
              <a:t>Web Application </a:t>
            </a:r>
          </a:p>
          <a:p>
            <a:pPr lvl="0"/>
            <a:r>
              <a:rPr lang="en-US" b="1" dirty="0"/>
              <a:t>React</a:t>
            </a:r>
            <a:r>
              <a:rPr lang="en-US" dirty="0"/>
              <a:t> (also known as </a:t>
            </a:r>
            <a:r>
              <a:rPr lang="en-US" b="1" dirty="0"/>
              <a:t>React.js</a:t>
            </a:r>
            <a:r>
              <a:rPr lang="en-US" dirty="0"/>
              <a:t> or </a:t>
            </a:r>
            <a:r>
              <a:rPr lang="en-US" b="1" dirty="0" err="1"/>
              <a:t>ReactJS</a:t>
            </a:r>
            <a:r>
              <a:rPr lang="en-US" dirty="0"/>
              <a:t>) is a JavaScript library for building user interfaces.</a:t>
            </a:r>
          </a:p>
          <a:p>
            <a:r>
              <a:rPr lang="en-US" sz="2400" b="1" dirty="0"/>
              <a:t>Node.js</a:t>
            </a:r>
            <a:r>
              <a:rPr lang="en-US" sz="2400" dirty="0"/>
              <a:t> is an open-source, cross-platform, JavaScript runtime environment that executes JavaScript code outside of a web browser.</a:t>
            </a:r>
            <a:endParaRPr lang="en-US" dirty="0"/>
          </a:p>
          <a:p>
            <a:pPr lvl="0"/>
            <a:r>
              <a:rPr lang="en-US" b="1" dirty="0" err="1"/>
              <a:t>MongoDB</a:t>
            </a:r>
            <a:r>
              <a:rPr lang="en-US" b="1" dirty="0"/>
              <a:t> </a:t>
            </a:r>
            <a:r>
              <a:rPr lang="en-US" dirty="0"/>
              <a:t>is a cross-platform document-oriented database program. Classified as a </a:t>
            </a:r>
            <a:r>
              <a:rPr lang="en-US" dirty="0" err="1"/>
              <a:t>NoSQL</a:t>
            </a:r>
            <a:r>
              <a:rPr lang="en-US" dirty="0"/>
              <a:t> database program. </a:t>
            </a:r>
            <a:r>
              <a:rPr lang="en-US" dirty="0" err="1"/>
              <a:t>MongoDB</a:t>
            </a:r>
            <a:r>
              <a:rPr lang="en-US" dirty="0"/>
              <a:t> uses JSON-like documents with schema.  </a:t>
            </a:r>
          </a:p>
          <a:p>
            <a:pPr lvl="0"/>
            <a:r>
              <a:rPr lang="en-US" b="1" dirty="0"/>
              <a:t>Express.js, </a:t>
            </a:r>
            <a:r>
              <a:rPr lang="en-US" dirty="0"/>
              <a:t>or simply Express, is a web application framework for Node.js.</a:t>
            </a:r>
          </a:p>
          <a:p>
            <a:pPr lvl="0"/>
            <a:r>
              <a:rPr lang="en-IE" dirty="0"/>
              <a:t>Postman</a:t>
            </a:r>
          </a:p>
          <a:p>
            <a:r>
              <a:rPr lang="en-IE" dirty="0"/>
              <a:t>Visual Studio Code</a:t>
            </a:r>
          </a:p>
          <a:p>
            <a:endParaRPr lang="en-US" dirty="0"/>
          </a:p>
        </p:txBody>
      </p:sp>
      <p:sp>
        <p:nvSpPr>
          <p:cNvPr id="4" name="TextBox 3">
            <a:extLst>
              <a:ext uri="{FF2B5EF4-FFF2-40B4-BE49-F238E27FC236}">
                <a16:creationId xmlns:a16="http://schemas.microsoft.com/office/drawing/2014/main" xmlns="" id="{1E89CB21-15B3-724B-84C4-7E335C0A5978}"/>
              </a:ext>
            </a:extLst>
          </p:cNvPr>
          <p:cNvSpPr txBox="1"/>
          <p:nvPr/>
        </p:nvSpPr>
        <p:spPr>
          <a:xfrm>
            <a:off x="5715000" y="392128"/>
            <a:ext cx="2367886" cy="646331"/>
          </a:xfrm>
          <a:prstGeom prst="rect">
            <a:avLst/>
          </a:prstGeom>
          <a:noFill/>
        </p:spPr>
        <p:txBody>
          <a:bodyPr wrap="square" rtlCol="0">
            <a:spAutoFit/>
          </a:bodyPr>
          <a:lstStyle/>
          <a:p>
            <a:r>
              <a:rPr lang="x-none" sz="3600" dirty="0">
                <a:solidFill>
                  <a:srgbClr val="C00000"/>
                </a:solidFill>
                <a:highlight>
                  <a:srgbClr val="000000"/>
                </a:highlight>
              </a:rPr>
              <a:t>M</a:t>
            </a:r>
            <a:r>
              <a:rPr lang="x-none" sz="3600" dirty="0">
                <a:solidFill>
                  <a:srgbClr val="0070C0"/>
                </a:solidFill>
                <a:highlight>
                  <a:srgbClr val="000000"/>
                </a:highlight>
              </a:rPr>
              <a:t>E</a:t>
            </a:r>
            <a:r>
              <a:rPr lang="x-none" sz="3600" dirty="0">
                <a:solidFill>
                  <a:schemeClr val="bg2">
                    <a:lumMod val="60000"/>
                    <a:lumOff val="40000"/>
                  </a:schemeClr>
                </a:solidFill>
                <a:highlight>
                  <a:srgbClr val="000000"/>
                </a:highlight>
              </a:rPr>
              <a:t>R</a:t>
            </a:r>
            <a:r>
              <a:rPr lang="x-none" sz="3600" dirty="0">
                <a:solidFill>
                  <a:srgbClr val="00B050"/>
                </a:solidFill>
                <a:highlight>
                  <a:srgbClr val="000000"/>
                </a:highlight>
              </a:rPr>
              <a:t>N</a:t>
            </a:r>
            <a:r>
              <a:rPr lang="x-none" sz="2000" dirty="0">
                <a:solidFill>
                  <a:schemeClr val="accent6">
                    <a:lumMod val="75000"/>
                  </a:schemeClr>
                </a:solidFill>
                <a:highlight>
                  <a:srgbClr val="000000"/>
                </a:highlight>
              </a:rPr>
              <a:t> </a:t>
            </a:r>
            <a:endParaRPr lang="x-none" sz="2000" dirty="0"/>
          </a:p>
        </p:txBody>
      </p:sp>
    </p:spTree>
    <p:extLst>
      <p:ext uri="{BB962C8B-B14F-4D97-AF65-F5344CB8AC3E}">
        <p14:creationId xmlns:p14="http://schemas.microsoft.com/office/powerpoint/2010/main" val="107838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par>
                                <p:cTn id="11" presetID="5" presetClass="exit" presetSubtype="10" fill="hold" grpId="1" nodeType="withEffect">
                                  <p:stCondLst>
                                    <p:cond delay="0"/>
                                  </p:stCondLst>
                                  <p:childTnLst>
                                    <p:animEffect transition="out" filter="checkerboard(across)">
                                      <p:cBhvr>
                                        <p:cTn id="12" dur="500"/>
                                        <p:tgtEl>
                                          <p:spTgt spid="4">
                                            <p:txEl>
                                              <p:pRg st="0" end="0"/>
                                            </p:txEl>
                                          </p:spTgt>
                                        </p:tgtEl>
                                      </p:cBhvr>
                                    </p:animEffect>
                                    <p:set>
                                      <p:cBhvr>
                                        <p:cTn id="13"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4" grpI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1219200"/>
          </a:xfrm>
        </p:spPr>
        <p:txBody>
          <a:bodyPr/>
          <a:lstStyle/>
          <a:p>
            <a:r>
              <a:rPr lang="en-US" dirty="0"/>
              <a:t>Functionalities &amp; Features</a:t>
            </a:r>
          </a:p>
        </p:txBody>
      </p:sp>
      <p:sp>
        <p:nvSpPr>
          <p:cNvPr id="3" name="Content Placeholder 2"/>
          <p:cNvSpPr>
            <a:spLocks noGrp="1"/>
          </p:cNvSpPr>
          <p:nvPr>
            <p:ph idx="1"/>
          </p:nvPr>
        </p:nvSpPr>
        <p:spPr>
          <a:xfrm>
            <a:off x="76200" y="1066800"/>
            <a:ext cx="8382000" cy="5715000"/>
          </a:xfrm>
        </p:spPr>
        <p:txBody>
          <a:bodyPr>
            <a:normAutofit/>
          </a:bodyPr>
          <a:lstStyle/>
          <a:p>
            <a:pPr lvl="0"/>
            <a:r>
              <a:rPr lang="en-IE" dirty="0"/>
              <a:t>LOGIN</a:t>
            </a:r>
          </a:p>
          <a:p>
            <a:pPr lvl="0"/>
            <a:r>
              <a:rPr lang="en-IE" dirty="0"/>
              <a:t>SIGN UP</a:t>
            </a:r>
          </a:p>
          <a:p>
            <a:pPr lvl="0"/>
            <a:r>
              <a:rPr lang="en-IE" dirty="0"/>
              <a:t>E-MAIL  AUTHENTICATION</a:t>
            </a:r>
          </a:p>
          <a:p>
            <a:pPr lvl="0"/>
            <a:r>
              <a:rPr lang="en-IE" dirty="0"/>
              <a:t>DASHBOARD</a:t>
            </a:r>
          </a:p>
          <a:p>
            <a:pPr lvl="0"/>
            <a:r>
              <a:rPr lang="en-IE" dirty="0"/>
              <a:t>CREATE NEW ELECTION </a:t>
            </a:r>
          </a:p>
          <a:p>
            <a:pPr lvl="0"/>
            <a:r>
              <a:rPr lang="en-IE" dirty="0"/>
              <a:t>CUSTOMIZED BALLOT CREATION </a:t>
            </a:r>
          </a:p>
          <a:p>
            <a:pPr lvl="0"/>
            <a:r>
              <a:rPr lang="en-IE" dirty="0"/>
              <a:t>SEND NOTIFICATIONS </a:t>
            </a:r>
          </a:p>
          <a:p>
            <a:pPr lvl="0"/>
            <a:r>
              <a:rPr lang="en-IE" dirty="0"/>
              <a:t>VOTERS LIST INTREGATION</a:t>
            </a:r>
          </a:p>
          <a:p>
            <a:pPr lvl="0"/>
            <a:r>
              <a:rPr lang="en-IE" dirty="0"/>
              <a:t>VOTER SECURITY</a:t>
            </a:r>
          </a:p>
          <a:p>
            <a:pPr lvl="0"/>
            <a:r>
              <a:rPr lang="en-IE" dirty="0"/>
              <a:t>AUTOMATIC VOTE COUNTING</a:t>
            </a:r>
          </a:p>
          <a:p>
            <a:pPr lvl="0"/>
            <a:r>
              <a:rPr lang="en-IE" dirty="0"/>
              <a:t>RESULTS, REPORTS and GRAPHS  </a:t>
            </a:r>
          </a:p>
          <a:p>
            <a:pPr lvl="0"/>
            <a:r>
              <a:rPr lang="en-IE" dirty="0"/>
              <a:t>ANONYMOUS VOTE CASTING </a:t>
            </a:r>
          </a:p>
          <a:p>
            <a:pPr lvl="0"/>
            <a:r>
              <a:rPr lang="en-IE" dirty="0"/>
              <a:t>LOGOUT</a:t>
            </a:r>
          </a:p>
          <a:p>
            <a:endParaRPr lang="en-US" dirty="0"/>
          </a:p>
        </p:txBody>
      </p:sp>
    </p:spTree>
    <p:extLst>
      <p:ext uri="{BB962C8B-B14F-4D97-AF65-F5344CB8AC3E}">
        <p14:creationId xmlns:p14="http://schemas.microsoft.com/office/powerpoint/2010/main" val="1665344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12436161"/>
              </p:ext>
            </p:extLst>
          </p:nvPr>
        </p:nvGraphicFramePr>
        <p:xfrm>
          <a:off x="0" y="20782"/>
          <a:ext cx="8458200" cy="157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6" descr="Group of men">
            <a:extLst>
              <a:ext uri="{FF2B5EF4-FFF2-40B4-BE49-F238E27FC236}">
                <a16:creationId xmlns:a16="http://schemas.microsoft.com/office/drawing/2014/main" xmlns="" id="{5CA5B181-B5DC-124E-A79E-AF8B608A923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81200" y="2127739"/>
            <a:ext cx="794084" cy="794084"/>
          </a:xfrm>
          <a:prstGeom prst="rect">
            <a:avLst/>
          </a:prstGeom>
        </p:spPr>
      </p:pic>
      <p:sp>
        <p:nvSpPr>
          <p:cNvPr id="10" name="Rectangle 9"/>
          <p:cNvSpPr/>
          <p:nvPr/>
        </p:nvSpPr>
        <p:spPr>
          <a:xfrm>
            <a:off x="3124200" y="2232393"/>
            <a:ext cx="3657600" cy="584775"/>
          </a:xfrm>
          <a:prstGeom prst="rect">
            <a:avLst/>
          </a:prstGeom>
        </p:spPr>
        <p:txBody>
          <a:bodyPr wrap="square">
            <a:spAutoFit/>
          </a:bodyPr>
          <a:lstStyle/>
          <a:p>
            <a:r>
              <a:rPr lang="en-US" b="1" dirty="0">
                <a:solidFill>
                  <a:schemeClr val="bg1"/>
                </a:solidFill>
                <a:latin typeface="Times New Roman" pitchFamily="18" charset="0"/>
                <a:cs typeface="Times New Roman" pitchFamily="18" charset="0"/>
              </a:rPr>
              <a:t> </a:t>
            </a:r>
            <a:r>
              <a:rPr lang="x-none" sz="3200" b="1" u="sng">
                <a:solidFill>
                  <a:schemeClr val="tx1">
                    <a:lumMod val="75000"/>
                    <a:lumOff val="25000"/>
                  </a:schemeClr>
                </a:solidFill>
                <a:latin typeface="Times New Roman" pitchFamily="18" charset="0"/>
                <a:cs typeface="Times New Roman" pitchFamily="18" charset="0"/>
              </a:rPr>
              <a:t>Group M</a:t>
            </a:r>
            <a:r>
              <a:rPr lang="en-US" sz="3200" b="1" u="sng" dirty="0">
                <a:solidFill>
                  <a:schemeClr val="tx1">
                    <a:lumMod val="75000"/>
                    <a:lumOff val="25000"/>
                  </a:schemeClr>
                </a:solidFill>
                <a:latin typeface="Times New Roman" pitchFamily="18" charset="0"/>
                <a:cs typeface="Times New Roman" pitchFamily="18" charset="0"/>
              </a:rPr>
              <a:t>e</a:t>
            </a:r>
            <a:r>
              <a:rPr lang="x-none" sz="3200" b="1" u="sng">
                <a:solidFill>
                  <a:schemeClr val="tx1">
                    <a:lumMod val="75000"/>
                    <a:lumOff val="25000"/>
                  </a:schemeClr>
                </a:solidFill>
                <a:latin typeface="Times New Roman" pitchFamily="18" charset="0"/>
                <a:cs typeface="Times New Roman" pitchFamily="18" charset="0"/>
              </a:rPr>
              <a:t>mbers</a:t>
            </a:r>
            <a:endParaRPr lang="en-US" sz="3200" dirty="0"/>
          </a:p>
        </p:txBody>
      </p:sp>
      <p:pic>
        <p:nvPicPr>
          <p:cNvPr id="11" name="Graphic 60" descr="Arrow Straight">
            <a:extLst>
              <a:ext uri="{FF2B5EF4-FFF2-40B4-BE49-F238E27FC236}">
                <a16:creationId xmlns:a16="http://schemas.microsoft.com/office/drawing/2014/main" xmlns="" id="{F5DCEC1C-9EAC-EA4C-898E-EAD9B7A4D36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rot="10800000">
            <a:off x="1949116" y="3302984"/>
            <a:ext cx="826168" cy="369332"/>
          </a:xfrm>
          <a:prstGeom prst="rect">
            <a:avLst/>
          </a:prstGeom>
          <a:effectLst>
            <a:glow rad="127000">
              <a:schemeClr val="accent1">
                <a:satMod val="175000"/>
                <a:alpha val="40000"/>
              </a:schemeClr>
            </a:glow>
            <a:softEdge rad="0"/>
          </a:effectLst>
        </p:spPr>
      </p:pic>
      <p:pic>
        <p:nvPicPr>
          <p:cNvPr id="12" name="Graphic 60" descr="Arrow Straight">
            <a:extLst>
              <a:ext uri="{FF2B5EF4-FFF2-40B4-BE49-F238E27FC236}">
                <a16:creationId xmlns:a16="http://schemas.microsoft.com/office/drawing/2014/main" xmlns="" id="{F5DCEC1C-9EAC-EA4C-898E-EAD9B7A4D36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rot="10800000">
            <a:off x="1965158" y="4407931"/>
            <a:ext cx="826168" cy="369332"/>
          </a:xfrm>
          <a:prstGeom prst="rect">
            <a:avLst/>
          </a:prstGeom>
          <a:effectLst>
            <a:glow rad="127000">
              <a:schemeClr val="accent1">
                <a:satMod val="175000"/>
                <a:alpha val="40000"/>
              </a:schemeClr>
            </a:glow>
            <a:softEdge rad="0"/>
          </a:effectLst>
        </p:spPr>
      </p:pic>
      <p:sp>
        <p:nvSpPr>
          <p:cNvPr id="13" name="TextBox 12">
            <a:extLst>
              <a:ext uri="{FF2B5EF4-FFF2-40B4-BE49-F238E27FC236}">
                <a16:creationId xmlns:a16="http://schemas.microsoft.com/office/drawing/2014/main" xmlns="" id="{5DB41FBA-F8DB-5949-8BD6-64A51EA3B563}"/>
              </a:ext>
            </a:extLst>
          </p:cNvPr>
          <p:cNvSpPr txBox="1"/>
          <p:nvPr/>
        </p:nvSpPr>
        <p:spPr>
          <a:xfrm>
            <a:off x="3299570" y="3164484"/>
            <a:ext cx="3496085" cy="646331"/>
          </a:xfrm>
          <a:prstGeom prst="rect">
            <a:avLst/>
          </a:prstGeom>
          <a:solidFill>
            <a:schemeClr val="bg2"/>
          </a:solidFill>
          <a:ln>
            <a:noFill/>
          </a:ln>
          <a:effectLst>
            <a:glow rad="508000">
              <a:schemeClr val="accent3">
                <a:satMod val="175000"/>
                <a:alpha val="40000"/>
              </a:schemeClr>
            </a:glow>
            <a:outerShdw blurRad="1231900" dir="5400000" algn="ctr" rotWithShape="0">
              <a:srgbClr val="000000">
                <a:alpha val="43137"/>
              </a:srgbClr>
            </a:outerShdw>
          </a:effectLst>
        </p:spPr>
        <p:txBody>
          <a:bodyPr wrap="square" rtlCol="0">
            <a:spAutoFit/>
          </a:bodyPr>
          <a:lstStyle/>
          <a:p>
            <a:pPr algn="ctr"/>
            <a:r>
              <a:rPr lang="en-US" dirty="0" smtClean="0"/>
              <a:t>MUHAMMAD </a:t>
            </a:r>
            <a:r>
              <a:rPr lang="en-US" dirty="0" smtClean="0"/>
              <a:t>RABBI </a:t>
            </a:r>
            <a:endParaRPr lang="en-US" dirty="0" smtClean="0"/>
          </a:p>
          <a:p>
            <a:pPr algn="ctr"/>
            <a:r>
              <a:rPr lang="en-US" dirty="0" smtClean="0"/>
              <a:t>FA16-BCS-314</a:t>
            </a:r>
            <a:endParaRPr lang="x-none" dirty="0"/>
          </a:p>
        </p:txBody>
      </p:sp>
      <p:sp>
        <p:nvSpPr>
          <p:cNvPr id="14" name="TextBox 13">
            <a:extLst>
              <a:ext uri="{FF2B5EF4-FFF2-40B4-BE49-F238E27FC236}">
                <a16:creationId xmlns:a16="http://schemas.microsoft.com/office/drawing/2014/main" xmlns="" id="{5DB41FBA-F8DB-5949-8BD6-64A51EA3B563}"/>
              </a:ext>
            </a:extLst>
          </p:cNvPr>
          <p:cNvSpPr txBox="1"/>
          <p:nvPr/>
        </p:nvSpPr>
        <p:spPr>
          <a:xfrm>
            <a:off x="3341133" y="4269432"/>
            <a:ext cx="3496085" cy="646331"/>
          </a:xfrm>
          <a:prstGeom prst="rect">
            <a:avLst/>
          </a:prstGeom>
          <a:solidFill>
            <a:schemeClr val="bg2"/>
          </a:solidFill>
          <a:ln>
            <a:noFill/>
          </a:ln>
          <a:effectLst>
            <a:glow rad="508000">
              <a:schemeClr val="accent3">
                <a:satMod val="175000"/>
                <a:alpha val="40000"/>
              </a:schemeClr>
            </a:glow>
            <a:outerShdw blurRad="1231900" dir="5400000" algn="ctr" rotWithShape="0">
              <a:srgbClr val="000000">
                <a:alpha val="43137"/>
              </a:srgbClr>
            </a:outerShdw>
          </a:effectLst>
        </p:spPr>
        <p:txBody>
          <a:bodyPr wrap="square" rtlCol="0">
            <a:spAutoFit/>
          </a:bodyPr>
          <a:lstStyle/>
          <a:p>
            <a:pPr algn="ctr"/>
            <a:r>
              <a:rPr lang="en-US" dirty="0" smtClean="0"/>
              <a:t>MUHAMMAD  ALI </a:t>
            </a:r>
          </a:p>
          <a:p>
            <a:pPr algn="ctr"/>
            <a:r>
              <a:rPr lang="en-US" dirty="0" smtClean="0"/>
              <a:t>FA16-BCS-295</a:t>
            </a:r>
            <a:endParaRPr lang="x-none" dirty="0"/>
          </a:p>
        </p:txBody>
      </p:sp>
    </p:spTree>
    <p:extLst>
      <p:ext uri="{BB962C8B-B14F-4D97-AF65-F5344CB8AC3E}">
        <p14:creationId xmlns:p14="http://schemas.microsoft.com/office/powerpoint/2010/main" val="235757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7620000" cy="868362"/>
          </a:xfrm>
        </p:spPr>
        <p:txBody>
          <a:bodyPr/>
          <a:lstStyle/>
          <a:p>
            <a:r>
              <a:rPr lang="x-none"/>
              <a:t>Introduction</a:t>
            </a:r>
            <a:endParaRPr lang="en-US" dirty="0"/>
          </a:p>
        </p:txBody>
      </p:sp>
      <p:sp>
        <p:nvSpPr>
          <p:cNvPr id="5" name="Content Placeholder 4"/>
          <p:cNvSpPr>
            <a:spLocks noGrp="1"/>
          </p:cNvSpPr>
          <p:nvPr>
            <p:ph idx="1"/>
          </p:nvPr>
        </p:nvSpPr>
        <p:spPr>
          <a:xfrm>
            <a:off x="76200" y="762000"/>
            <a:ext cx="8305800" cy="5943600"/>
          </a:xfrm>
        </p:spPr>
        <p:txBody>
          <a:bodyPr>
            <a:normAutofit fontScale="92500" lnSpcReduction="20000"/>
          </a:bodyPr>
          <a:lstStyle/>
          <a:p>
            <a:r>
              <a:rPr lang="en-IE" sz="2600" dirty="0">
                <a:latin typeface="Times New Roman" pitchFamily="18" charset="0"/>
                <a:cs typeface="Times New Roman" pitchFamily="18" charset="0"/>
              </a:rPr>
              <a:t>VOTE-HUB</a:t>
            </a:r>
            <a:r>
              <a:rPr lang="en-IE" sz="2600" b="1" dirty="0">
                <a:latin typeface="Times New Roman" pitchFamily="18" charset="0"/>
                <a:cs typeface="Times New Roman" pitchFamily="18" charset="0"/>
              </a:rPr>
              <a:t> </a:t>
            </a:r>
            <a:r>
              <a:rPr lang="en-IE" sz="2600" dirty="0">
                <a:latin typeface="Times New Roman" pitchFamily="18" charset="0"/>
                <a:cs typeface="Times New Roman" pitchFamily="18" charset="0"/>
              </a:rPr>
              <a:t>is a Web based Online Voting Tool &amp; Election System. </a:t>
            </a:r>
          </a:p>
          <a:p>
            <a:r>
              <a:rPr lang="en-US" sz="2600" dirty="0">
                <a:latin typeface="Times New Roman" pitchFamily="18" charset="0"/>
                <a:cs typeface="Times New Roman" pitchFamily="18" charset="0"/>
              </a:rPr>
              <a:t> VOTE-HUB is a platform where organizations and users manage the election system according to their own requirements</a:t>
            </a:r>
            <a:r>
              <a:rPr lang="en-IE" sz="2600" dirty="0">
                <a:latin typeface="Times New Roman" pitchFamily="18" charset="0"/>
                <a:cs typeface="Times New Roman" pitchFamily="18" charset="0"/>
              </a:rPr>
              <a:t>.</a:t>
            </a:r>
          </a:p>
          <a:p>
            <a:r>
              <a:rPr lang="en-US" sz="2600" dirty="0">
                <a:latin typeface="Times New Roman" pitchFamily="18" charset="0"/>
                <a:cs typeface="Times New Roman" pitchFamily="18" charset="0"/>
              </a:rPr>
              <a:t>Voter can cast vote by only one click after logging into the system by inserting their valid credentials.</a:t>
            </a:r>
          </a:p>
          <a:p>
            <a:r>
              <a:rPr lang="en-US" sz="2600" dirty="0">
                <a:latin typeface="Times New Roman" pitchFamily="18" charset="0"/>
                <a:cs typeface="Times New Roman" pitchFamily="18" charset="0"/>
              </a:rPr>
              <a:t> Vote Hub is being designed in such a way that high security techniques are implemented in it to ensure security.</a:t>
            </a:r>
          </a:p>
          <a:p>
            <a:r>
              <a:rPr lang="en-US" sz="2600" dirty="0">
                <a:latin typeface="Times New Roman" pitchFamily="18" charset="0"/>
                <a:cs typeface="Times New Roman" pitchFamily="18" charset="0"/>
              </a:rPr>
              <a:t> Two factors authentication is one of the security features. </a:t>
            </a:r>
          </a:p>
          <a:p>
            <a:r>
              <a:rPr lang="en-US" sz="2600" dirty="0">
                <a:latin typeface="Times New Roman" pitchFamily="18" charset="0"/>
                <a:cs typeface="Times New Roman" pitchFamily="18" charset="0"/>
              </a:rPr>
              <a:t> Paper polling is a waste of valuable resources like time, paper and money. </a:t>
            </a:r>
          </a:p>
          <a:p>
            <a:r>
              <a:rPr lang="en-US" sz="2600" dirty="0">
                <a:latin typeface="Times New Roman" pitchFamily="18" charset="0"/>
                <a:cs typeface="Times New Roman" pitchFamily="18" charset="0"/>
              </a:rPr>
              <a:t>Traditional election system takes a lot of effort of the organizer to manage the election and counting vote.</a:t>
            </a:r>
          </a:p>
          <a:p>
            <a:r>
              <a:rPr lang="en-US" sz="2600" dirty="0">
                <a:latin typeface="Times New Roman" pitchFamily="18" charset="0"/>
                <a:cs typeface="Times New Roman" pitchFamily="18" charset="0"/>
              </a:rPr>
              <a:t> The people/employees who are out of the station due to any reason can cast votes manually availing this online voting system.</a:t>
            </a:r>
          </a:p>
          <a:p>
            <a:r>
              <a:rPr lang="en-US" sz="2600" dirty="0">
                <a:latin typeface="Times New Roman" pitchFamily="18" charset="0"/>
                <a:cs typeface="Times New Roman" pitchFamily="18" charset="0"/>
              </a:rPr>
              <a:t>Ensuring that no chance of rigging will occur during elections.</a:t>
            </a:r>
          </a:p>
          <a:p>
            <a:endParaRPr lang="en-US" dirty="0"/>
          </a:p>
        </p:txBody>
      </p:sp>
    </p:spTree>
    <p:extLst>
      <p:ext uri="{BB962C8B-B14F-4D97-AF65-F5344CB8AC3E}">
        <p14:creationId xmlns:p14="http://schemas.microsoft.com/office/powerpoint/2010/main" val="3695532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782"/>
            <a:ext cx="7620000" cy="914400"/>
          </a:xfrm>
        </p:spPr>
        <p:txBody>
          <a:bodyPr/>
          <a:lstStyle/>
          <a:p>
            <a:r>
              <a:rPr lang="en-GB" dirty="0" smtClean="0"/>
              <a:t>Why this Idea ?</a:t>
            </a:r>
            <a:endParaRPr lang="en-US" dirty="0"/>
          </a:p>
        </p:txBody>
      </p:sp>
      <p:sp>
        <p:nvSpPr>
          <p:cNvPr id="3" name="Content Placeholder 2"/>
          <p:cNvSpPr>
            <a:spLocks noGrp="1"/>
          </p:cNvSpPr>
          <p:nvPr>
            <p:ph idx="1"/>
          </p:nvPr>
        </p:nvSpPr>
        <p:spPr>
          <a:xfrm>
            <a:off x="76200" y="838200"/>
            <a:ext cx="8305800" cy="5867400"/>
          </a:xfrm>
        </p:spPr>
        <p:txBody>
          <a:bodyPr>
            <a:normAutofit lnSpcReduction="10000"/>
          </a:bodyPr>
          <a:lstStyle/>
          <a:p>
            <a:pPr lvl="1"/>
            <a:r>
              <a:rPr lang="en-US" sz="2400" dirty="0">
                <a:latin typeface="Times New Roman" pitchFamily="18" charset="0"/>
                <a:cs typeface="Times New Roman" pitchFamily="18" charset="0"/>
              </a:rPr>
              <a:t>We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chose</a:t>
            </a:r>
            <a:r>
              <a:rPr lang="en-US" sz="2400" b="1" dirty="0">
                <a:latin typeface="Times New Roman" pitchFamily="18" charset="0"/>
                <a:cs typeface="Times New Roman" pitchFamily="18" charset="0"/>
              </a:rPr>
              <a:t> VOTE-HUB:  An Online Election System </a:t>
            </a:r>
            <a:r>
              <a:rPr lang="en-US" sz="2400" dirty="0">
                <a:latin typeface="Times New Roman" pitchFamily="18" charset="0"/>
                <a:cs typeface="Times New Roman" pitchFamily="18" charset="0"/>
              </a:rPr>
              <a:t>to provide a </a:t>
            </a:r>
            <a:r>
              <a:rPr lang="en-US" sz="2400" b="1" dirty="0">
                <a:latin typeface="Times New Roman" pitchFamily="18" charset="0"/>
                <a:cs typeface="Times New Roman" pitchFamily="18" charset="0"/>
              </a:rPr>
              <a:t>paper free environment </a:t>
            </a:r>
            <a:r>
              <a:rPr lang="en-US" sz="2400" dirty="0">
                <a:latin typeface="Times New Roman" pitchFamily="18" charset="0"/>
                <a:cs typeface="Times New Roman" pitchFamily="18" charset="0"/>
              </a:rPr>
              <a:t>for conducting elections, which is more </a:t>
            </a:r>
            <a:r>
              <a:rPr lang="en-US" sz="2400" b="1" dirty="0">
                <a:latin typeface="Times New Roman" pitchFamily="18" charset="0"/>
                <a:cs typeface="Times New Roman" pitchFamily="18" charset="0"/>
              </a:rPr>
              <a:t>SECURE , FAST </a:t>
            </a:r>
            <a:r>
              <a:rPr lang="en-US" sz="2400" dirty="0">
                <a:latin typeface="Times New Roman" pitchFamily="18" charset="0"/>
                <a:cs typeface="Times New Roman" pitchFamily="18" charset="0"/>
              </a:rPr>
              <a:t>and </a:t>
            </a:r>
            <a:r>
              <a:rPr lang="en-US" sz="2400" b="1" dirty="0">
                <a:latin typeface="Times New Roman" pitchFamily="18" charset="0"/>
                <a:cs typeface="Times New Roman" pitchFamily="18" charset="0"/>
              </a:rPr>
              <a:t>RELIABLE.</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 Our goal is to make this trend also applicable in Organizations of Pakistan so that people can ease them self with technology.</a:t>
            </a:r>
          </a:p>
          <a:p>
            <a:pPr lvl="1"/>
            <a:r>
              <a:rPr lang="en-US" sz="2400" dirty="0">
                <a:latin typeface="Times New Roman" pitchFamily="18" charset="0"/>
                <a:cs typeface="Times New Roman" pitchFamily="18" charset="0"/>
              </a:rPr>
              <a:t>Organization’s can ease them self with the </a:t>
            </a:r>
            <a:r>
              <a:rPr lang="en-US" sz="2400" b="1" dirty="0">
                <a:latin typeface="Times New Roman" pitchFamily="18" charset="0"/>
                <a:cs typeface="Times New Roman" pitchFamily="18" charset="0"/>
              </a:rPr>
              <a:t>savage of valuable resources </a:t>
            </a:r>
            <a:r>
              <a:rPr lang="en-US" sz="2400" dirty="0">
                <a:latin typeface="Times New Roman" pitchFamily="18" charset="0"/>
                <a:cs typeface="Times New Roman" pitchFamily="18" charset="0"/>
              </a:rPr>
              <a:t>like time, money, efforts of managing the elections and counting the votes. </a:t>
            </a:r>
          </a:p>
          <a:p>
            <a:pPr lvl="1"/>
            <a:r>
              <a:rPr lang="en-US" sz="2400" b="1" dirty="0">
                <a:latin typeface="Times New Roman" pitchFamily="18" charset="0"/>
                <a:cs typeface="Times New Roman" pitchFamily="18" charset="0"/>
              </a:rPr>
              <a:t>Rigging</a:t>
            </a:r>
            <a:r>
              <a:rPr lang="en-US" sz="2400" dirty="0">
                <a:latin typeface="Times New Roman" pitchFamily="18" charset="0"/>
                <a:cs typeface="Times New Roman" pitchFamily="18" charset="0"/>
              </a:rPr>
              <a:t> is one of the major issues of paper poling  system so VOTE-HUB is designed in such a way that high security features are being implemented in it to avoid rigging.</a:t>
            </a:r>
          </a:p>
          <a:p>
            <a:pPr lvl="1"/>
            <a:r>
              <a:rPr lang="en-US" sz="2400" dirty="0">
                <a:latin typeface="Times New Roman" pitchFamily="18" charset="0"/>
                <a:cs typeface="Times New Roman" pitchFamily="18" charset="0"/>
              </a:rPr>
              <a:t> VOTE-HUB is a best choice for </a:t>
            </a:r>
            <a:r>
              <a:rPr lang="en-US" sz="2400" b="1" dirty="0">
                <a:latin typeface="Times New Roman" pitchFamily="18" charset="0"/>
                <a:cs typeface="Times New Roman" pitchFamily="18" charset="0"/>
              </a:rPr>
              <a:t>Origination’s  overseas voters </a:t>
            </a:r>
            <a:r>
              <a:rPr lang="en-US" sz="2400" dirty="0">
                <a:latin typeface="Times New Roman" pitchFamily="18" charset="0"/>
                <a:cs typeface="Times New Roman" pitchFamily="18" charset="0"/>
              </a:rPr>
              <a:t>which are not physically available at the time of election.</a:t>
            </a:r>
            <a:endParaRPr lang="x-none" sz="240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12195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620000" cy="944562"/>
          </a:xfrm>
        </p:spPr>
        <p:txBody>
          <a:bodyPr/>
          <a:lstStyle/>
          <a:p>
            <a:r>
              <a:rPr lang="en-US" dirty="0" smtClean="0">
                <a:solidFill>
                  <a:schemeClr val="accent2">
                    <a:lumMod val="75000"/>
                  </a:schemeClr>
                </a:solidFill>
              </a:rPr>
              <a:t> </a:t>
            </a:r>
            <a:r>
              <a:rPr lang="en-GB" b="1" dirty="0" smtClean="0"/>
              <a:t>WHO IT’S FOR:</a:t>
            </a:r>
            <a:endParaRPr lang="en-US" b="1" dirty="0"/>
          </a:p>
        </p:txBody>
      </p:sp>
      <p:sp>
        <p:nvSpPr>
          <p:cNvPr id="3" name="Content Placeholder 2"/>
          <p:cNvSpPr>
            <a:spLocks noGrp="1"/>
          </p:cNvSpPr>
          <p:nvPr>
            <p:ph idx="1"/>
          </p:nvPr>
        </p:nvSpPr>
        <p:spPr>
          <a:xfrm>
            <a:off x="304800" y="1295400"/>
            <a:ext cx="7772400" cy="5105400"/>
          </a:xfrm>
        </p:spPr>
        <p:txBody>
          <a:bodyPr/>
          <a:lstStyle/>
          <a:p>
            <a:r>
              <a:rPr lang="en-US" sz="2800" dirty="0">
                <a:latin typeface="Times New Roman" pitchFamily="18" charset="0"/>
                <a:cs typeface="Times New Roman" pitchFamily="18" charset="0"/>
              </a:rPr>
              <a:t>Professional and Other Associations</a:t>
            </a:r>
          </a:p>
          <a:p>
            <a:r>
              <a:rPr lang="en-US" sz="2800" dirty="0">
                <a:latin typeface="Times New Roman" pitchFamily="18" charset="0"/>
                <a:cs typeface="Times New Roman" pitchFamily="18" charset="0"/>
              </a:rPr>
              <a:t>Not-for-Profits (NGOs, Societies, Charities, Clubs)</a:t>
            </a:r>
          </a:p>
          <a:p>
            <a:r>
              <a:rPr lang="en-US" sz="2800" dirty="0">
                <a:latin typeface="Times New Roman" pitchFamily="18" charset="0"/>
                <a:cs typeface="Times New Roman" pitchFamily="18" charset="0"/>
              </a:rPr>
              <a:t>College and University</a:t>
            </a:r>
          </a:p>
          <a:p>
            <a:r>
              <a:rPr lang="en-US" sz="2800" dirty="0">
                <a:latin typeface="Times New Roman" pitchFamily="18" charset="0"/>
                <a:cs typeface="Times New Roman" pitchFamily="18" charset="0"/>
              </a:rPr>
              <a:t>High Schools</a:t>
            </a:r>
          </a:p>
          <a:p>
            <a:r>
              <a:rPr lang="en-US" sz="2800" dirty="0">
                <a:latin typeface="Times New Roman" pitchFamily="18" charset="0"/>
                <a:cs typeface="Times New Roman" pitchFamily="18" charset="0"/>
              </a:rPr>
              <a:t>Unions</a:t>
            </a:r>
          </a:p>
          <a:p>
            <a:r>
              <a:rPr lang="en-US" sz="2800" dirty="0">
                <a:latin typeface="Times New Roman" pitchFamily="18" charset="0"/>
                <a:cs typeface="Times New Roman" pitchFamily="18" charset="0"/>
              </a:rPr>
              <a:t>Political Parties</a:t>
            </a:r>
          </a:p>
          <a:p>
            <a:r>
              <a:rPr lang="en-US" sz="2800" dirty="0">
                <a:latin typeface="Times New Roman" pitchFamily="18" charset="0"/>
                <a:cs typeface="Times New Roman" pitchFamily="18" charset="0"/>
              </a:rPr>
              <a:t>Other Organizations</a:t>
            </a:r>
          </a:p>
          <a:p>
            <a:endParaRPr lang="en-US" dirty="0"/>
          </a:p>
        </p:txBody>
      </p:sp>
    </p:spTree>
    <p:extLst>
      <p:ext uri="{BB962C8B-B14F-4D97-AF65-F5344CB8AC3E}">
        <p14:creationId xmlns:p14="http://schemas.microsoft.com/office/powerpoint/2010/main" val="220472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458200" cy="1295400"/>
          </a:xfrm>
        </p:spPr>
        <p:txBody>
          <a:bodyPr/>
          <a:lstStyle/>
          <a:p>
            <a:r>
              <a:rPr lang="en-US" dirty="0"/>
              <a:t>How the vote casting process </a:t>
            </a:r>
            <a:r>
              <a:rPr lang="en-US" dirty="0" smtClean="0"/>
              <a:t>works:</a:t>
            </a:r>
            <a:endParaRPr lang="en-US" dirty="0"/>
          </a:p>
        </p:txBody>
      </p:sp>
      <p:sp>
        <p:nvSpPr>
          <p:cNvPr id="5" name="Content Placeholder 4"/>
          <p:cNvSpPr>
            <a:spLocks noGrp="1"/>
          </p:cNvSpPr>
          <p:nvPr>
            <p:ph idx="1"/>
          </p:nvPr>
        </p:nvSpPr>
        <p:spPr>
          <a:xfrm>
            <a:off x="152400" y="1371600"/>
            <a:ext cx="8229600" cy="5486400"/>
          </a:xfrm>
        </p:spPr>
        <p:txBody>
          <a:bodyPr/>
          <a:lstStyle/>
          <a:p>
            <a:pPr marL="0" indent="0">
              <a:buNone/>
            </a:pPr>
            <a:r>
              <a:rPr lang="en-US" sz="3200" b="1" dirty="0">
                <a:latin typeface="Times New Roman" pitchFamily="18" charset="0"/>
                <a:cs typeface="Times New Roman" pitchFamily="18" charset="0"/>
              </a:rPr>
              <a:t>STEP  1:</a:t>
            </a:r>
          </a:p>
          <a:p>
            <a:r>
              <a:rPr lang="en-US" dirty="0">
                <a:latin typeface="Times New Roman" pitchFamily="18" charset="0"/>
                <a:cs typeface="Times New Roman" pitchFamily="18" charset="0"/>
              </a:rPr>
              <a:t>User is provided with a Access key or Access link through E-mail from which he/she can get access to the ballots to submit vote .</a:t>
            </a:r>
          </a:p>
          <a:p>
            <a:r>
              <a:rPr lang="en-US" dirty="0">
                <a:latin typeface="Times New Roman" pitchFamily="18" charset="0"/>
                <a:cs typeface="Times New Roman" pitchFamily="18" charset="0"/>
              </a:rPr>
              <a:t>Once the user has casted the vote the link gets expired and gets user logout from the ballot section.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657600"/>
            <a:ext cx="5943600" cy="3048000"/>
          </a:xfrm>
          <a:prstGeom prst="rect">
            <a:avLst/>
          </a:prstGeom>
        </p:spPr>
      </p:pic>
    </p:spTree>
    <p:extLst>
      <p:ext uri="{BB962C8B-B14F-4D97-AF65-F5344CB8AC3E}">
        <p14:creationId xmlns:p14="http://schemas.microsoft.com/office/powerpoint/2010/main" val="11932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7848600" cy="838200"/>
          </a:xfrm>
        </p:spPr>
        <p:txBody>
          <a:bodyPr/>
          <a:lstStyle/>
          <a:p>
            <a:r>
              <a:rPr lang="en-US" sz="4800" dirty="0"/>
              <a:t>Step 2</a:t>
            </a:r>
            <a:r>
              <a:rPr lang="en-US" dirty="0"/>
              <a:t>:</a:t>
            </a:r>
          </a:p>
        </p:txBody>
      </p:sp>
      <p:sp>
        <p:nvSpPr>
          <p:cNvPr id="3" name="Content Placeholder 2"/>
          <p:cNvSpPr>
            <a:spLocks noGrp="1"/>
          </p:cNvSpPr>
          <p:nvPr>
            <p:ph idx="1"/>
          </p:nvPr>
        </p:nvSpPr>
        <p:spPr>
          <a:xfrm>
            <a:off x="228600" y="914400"/>
            <a:ext cx="7848600" cy="5867400"/>
          </a:xfrm>
        </p:spPr>
        <p:txBody>
          <a:bodyPr/>
          <a:lstStyle/>
          <a:p>
            <a:r>
              <a:rPr lang="en-US" dirty="0"/>
              <a:t>An access key generated by the system is benign sent to the user via E-mail in the following format. </a:t>
            </a:r>
          </a:p>
          <a:p>
            <a:r>
              <a:rPr lang="en-US" dirty="0"/>
              <a:t>User clicks on the link provided in the E-mail or simply copy the access key to get access to the ballots.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63953"/>
            <a:ext cx="5375733" cy="4075371"/>
          </a:xfrm>
          <a:prstGeom prst="rect">
            <a:avLst/>
          </a:prstGeom>
        </p:spPr>
      </p:pic>
    </p:spTree>
    <p:extLst>
      <p:ext uri="{BB962C8B-B14F-4D97-AF65-F5344CB8AC3E}">
        <p14:creationId xmlns:p14="http://schemas.microsoft.com/office/powerpoint/2010/main" val="25942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838200"/>
          </a:xfrm>
        </p:spPr>
        <p:txBody>
          <a:bodyPr/>
          <a:lstStyle/>
          <a:p>
            <a:r>
              <a:rPr lang="en-US" sz="4800" dirty="0"/>
              <a:t>STEP 3:</a:t>
            </a:r>
            <a:endParaRPr lang="en-US" dirty="0"/>
          </a:p>
        </p:txBody>
      </p:sp>
      <p:sp>
        <p:nvSpPr>
          <p:cNvPr id="3" name="Content Placeholder 2"/>
          <p:cNvSpPr>
            <a:spLocks noGrp="1"/>
          </p:cNvSpPr>
          <p:nvPr>
            <p:ph idx="1"/>
          </p:nvPr>
        </p:nvSpPr>
        <p:spPr>
          <a:xfrm>
            <a:off x="0" y="914400"/>
            <a:ext cx="8077200" cy="5486400"/>
          </a:xfrm>
        </p:spPr>
        <p:txBody>
          <a:bodyPr/>
          <a:lstStyle/>
          <a:p>
            <a:r>
              <a:rPr lang="en-US" dirty="0"/>
              <a:t>After all the authentications user is directed towards the ballots section where he/she can select their favorite choice anonymously .</a:t>
            </a:r>
          </a:p>
          <a:p>
            <a:r>
              <a:rPr lang="en-US" dirty="0"/>
              <a:t>One vote at a time. No double casting of vote.</a:t>
            </a:r>
          </a:p>
          <a:p>
            <a:r>
              <a:rPr lang="en-US" dirty="0"/>
              <a:t>After confirmation link gets expired and user will not be able to log in </a:t>
            </a:r>
            <a:r>
              <a:rPr lang="en-US" dirty="0" smtClean="0"/>
              <a:t>again.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73" y="3158836"/>
            <a:ext cx="6379724" cy="3301827"/>
          </a:xfrm>
          <a:prstGeom prst="rect">
            <a:avLst/>
          </a:prstGeom>
        </p:spPr>
      </p:pic>
    </p:spTree>
    <p:extLst>
      <p:ext uri="{BB962C8B-B14F-4D97-AF65-F5344CB8AC3E}">
        <p14:creationId xmlns:p14="http://schemas.microsoft.com/office/powerpoint/2010/main" val="8715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14400"/>
          </a:xfrm>
        </p:spPr>
        <p:txBody>
          <a:bodyPr/>
          <a:lstStyle/>
          <a:p>
            <a:r>
              <a:rPr lang="en-US" dirty="0"/>
              <a:t>Results:</a:t>
            </a:r>
          </a:p>
        </p:txBody>
      </p:sp>
      <p:sp>
        <p:nvSpPr>
          <p:cNvPr id="3" name="Content Placeholder 2"/>
          <p:cNvSpPr>
            <a:spLocks noGrp="1"/>
          </p:cNvSpPr>
          <p:nvPr>
            <p:ph idx="1"/>
          </p:nvPr>
        </p:nvSpPr>
        <p:spPr>
          <a:xfrm>
            <a:off x="152400" y="762000"/>
            <a:ext cx="7924800" cy="6019800"/>
          </a:xfrm>
        </p:spPr>
        <p:txBody>
          <a:bodyPr/>
          <a:lstStyle/>
          <a:p>
            <a:r>
              <a:rPr lang="en-US" dirty="0"/>
              <a:t>Results are being showed to the admin before or after the end of the election in the result bar.</a:t>
            </a:r>
          </a:p>
          <a:p>
            <a:r>
              <a:rPr lang="en-US" dirty="0"/>
              <a:t>Progress of the election is being showed in the progress bar how many candidates have voted.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438400"/>
            <a:ext cx="5632829" cy="4024952"/>
          </a:xfrm>
          <a:prstGeom prst="rect">
            <a:avLst/>
          </a:prstGeom>
        </p:spPr>
      </p:pic>
    </p:spTree>
    <p:extLst>
      <p:ext uri="{BB962C8B-B14F-4D97-AF65-F5344CB8AC3E}">
        <p14:creationId xmlns:p14="http://schemas.microsoft.com/office/powerpoint/2010/main" val="329004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TotalTime>
  <Words>716</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VOTE HUB: An Online Election System</vt:lpstr>
      <vt:lpstr>PowerPoint Presentation</vt:lpstr>
      <vt:lpstr>Introduction</vt:lpstr>
      <vt:lpstr>Why this Idea ?</vt:lpstr>
      <vt:lpstr> WHO IT’S FOR:</vt:lpstr>
      <vt:lpstr>How the vote casting process works:</vt:lpstr>
      <vt:lpstr>Step 2:</vt:lpstr>
      <vt:lpstr>STEP 3:</vt:lpstr>
      <vt:lpstr>Results:</vt:lpstr>
      <vt:lpstr>Software Arthitecture:</vt:lpstr>
      <vt:lpstr>Software Development LifeCycle</vt:lpstr>
      <vt:lpstr>Tools &amp; Technologies:   </vt:lpstr>
      <vt:lpstr>Functionalities &amp;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 HUB: An Online Elections System</dc:title>
  <dc:creator>admin</dc:creator>
  <cp:lastModifiedBy>admin</cp:lastModifiedBy>
  <cp:revision>7</cp:revision>
  <dcterms:created xsi:type="dcterms:W3CDTF">2006-08-16T00:00:00Z</dcterms:created>
  <dcterms:modified xsi:type="dcterms:W3CDTF">2020-08-03T14:13:18Z</dcterms:modified>
</cp:coreProperties>
</file>