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6" r:id="rId4"/>
    <p:sldId id="273" r:id="rId5"/>
    <p:sldId id="286" r:id="rId6"/>
    <p:sldId id="280" r:id="rId7"/>
    <p:sldId id="282" r:id="rId8"/>
    <p:sldId id="274" r:id="rId9"/>
    <p:sldId id="284" r:id="rId10"/>
    <p:sldId id="285" r:id="rId11"/>
    <p:sldId id="281" r:id="rId12"/>
    <p:sldId id="287" r:id="rId13"/>
    <p:sldId id="288" r:id="rId14"/>
    <p:sldId id="290" r:id="rId15"/>
    <p:sldId id="277" r:id="rId16"/>
    <p:sldId id="283" r:id="rId17"/>
    <p:sldId id="289" r:id="rId18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D72"/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82" autoAdjust="0"/>
  </p:normalViewPr>
  <p:slideViewPr>
    <p:cSldViewPr>
      <p:cViewPr varScale="1">
        <p:scale>
          <a:sx n="98" d="100"/>
          <a:sy n="98" d="100"/>
        </p:scale>
        <p:origin x="1422" y="9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818308" y="5580831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ctr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504267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883204" y="6948983"/>
            <a:ext cx="58852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254D0C3-5B4F-417A-933A-85643DA7B4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883204" y="6948983"/>
            <a:ext cx="58852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254D0C3-5B4F-417A-933A-85643DA7B4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9883204" y="6948983"/>
            <a:ext cx="58852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254D0C3-5B4F-417A-933A-85643DA7B4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24057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666180" y="1404367"/>
            <a:ext cx="9098048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392699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540271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hf hdr="0" ftr="0"/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Q4YL3CI6io" TargetMode="External"/><Relationship Id="rId3" Type="http://schemas.openxmlformats.org/officeDocument/2006/relationships/hyperlink" Target="https://www.youtube.com/watch?v=KyAEheWJWKg" TargetMode="External"/><Relationship Id="rId7" Type="http://schemas.openxmlformats.org/officeDocument/2006/relationships/hyperlink" Target="https://www.youtube.com/watch?v=3F--r0VXg68" TargetMode="External"/><Relationship Id="rId2" Type="http://schemas.openxmlformats.org/officeDocument/2006/relationships/hyperlink" Target="https://www.youtube.com/watch?v=fqQK9EIGQZ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eU_9iToHMPU" TargetMode="External"/><Relationship Id="rId5" Type="http://schemas.openxmlformats.org/officeDocument/2006/relationships/hyperlink" Target="https://www.youtube.com/watch?v=4Nej4thnHOk" TargetMode="External"/><Relationship Id="rId4" Type="http://schemas.openxmlformats.org/officeDocument/2006/relationships/hyperlink" Target="https://www.youtube.com/watch?v=MYGFmWCGTEQ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>
          <a:xfrm>
            <a:off x="1998328" y="5976875"/>
            <a:ext cx="6840000" cy="1440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정도윤</a:t>
            </a: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(2022.07.09)</a:t>
            </a:r>
          </a:p>
          <a:p>
            <a:pPr algn="ctr">
              <a:lnSpc>
                <a:spcPct val="100000"/>
              </a:lnSpc>
            </a:pP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rabbit.white@daum.net</a:t>
            </a:r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486160" y="684033"/>
            <a:ext cx="7740860" cy="14404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 err="1" smtClean="0"/>
              <a:t>라즈베리파이</a:t>
            </a:r>
            <a:r>
              <a:rPr lang="en-US" altLang="ko-KR" sz="1800" dirty="0" smtClean="0"/>
              <a:t>4B – </a:t>
            </a:r>
            <a:r>
              <a:rPr lang="ko-KR" altLang="en-US" sz="1800" dirty="0" smtClean="0"/>
              <a:t>카메라 기반의 자율주행자동차 학습 및 실험 보고서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(</a:t>
            </a:r>
            <a:r>
              <a:rPr lang="en-US" altLang="ko-KR" sz="1800" dirty="0"/>
              <a:t>Raspberry Pi </a:t>
            </a:r>
            <a:r>
              <a:rPr lang="en-US" altLang="ko-KR" sz="1800" dirty="0" smtClean="0"/>
              <a:t>4B</a:t>
            </a:r>
            <a:br>
              <a:rPr lang="en-US" altLang="ko-KR" sz="1800" dirty="0" smtClean="0"/>
            </a:br>
            <a:r>
              <a:rPr lang="en-US" altLang="ko-KR" sz="1600" dirty="0" smtClean="0"/>
              <a:t> Camera-based </a:t>
            </a:r>
            <a:r>
              <a:rPr lang="en-US" altLang="ko-KR" sz="1600" dirty="0"/>
              <a:t>self-driving car learning and experiment </a:t>
            </a:r>
            <a:r>
              <a:rPr lang="en-US" altLang="ko-KR" sz="1600" dirty="0" smtClean="0"/>
              <a:t>report)</a:t>
            </a:r>
            <a:endParaRPr lang="ko-KR" altLang="en-US" sz="1600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055991" y="5525774"/>
            <a:ext cx="26360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10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10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10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10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400" dirty="0" smtClean="0"/>
              <a:t>7. </a:t>
            </a:r>
            <a:r>
              <a:rPr lang="ko-KR" altLang="en-US" sz="2400" dirty="0"/>
              <a:t>실험 요약</a:t>
            </a:r>
            <a:r>
              <a:rPr lang="en-US" altLang="ko-KR" sz="2400" dirty="0" smtClean="0"/>
              <a:t>(4</a:t>
            </a:r>
            <a:r>
              <a:rPr lang="ko-KR" altLang="en-US" sz="2400" dirty="0" smtClean="0"/>
              <a:t>차 </a:t>
            </a:r>
            <a:r>
              <a:rPr lang="ko-KR" altLang="en-US" sz="2400" dirty="0"/>
              <a:t>실험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02129"/>
              </p:ext>
            </p:extLst>
          </p:nvPr>
        </p:nvGraphicFramePr>
        <p:xfrm>
          <a:off x="1526036" y="1044327"/>
          <a:ext cx="7898487" cy="585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871">
                  <a:extLst>
                    <a:ext uri="{9D8B030D-6E8A-4147-A177-3AD203B41FA5}">
                      <a16:colId xmlns:a16="http://schemas.microsoft.com/office/drawing/2014/main" val="452258352"/>
                    </a:ext>
                  </a:extLst>
                </a:gridCol>
                <a:gridCol w="2978961">
                  <a:extLst>
                    <a:ext uri="{9D8B030D-6E8A-4147-A177-3AD203B41FA5}">
                      <a16:colId xmlns:a16="http://schemas.microsoft.com/office/drawing/2014/main" val="1739092508"/>
                    </a:ext>
                  </a:extLst>
                </a:gridCol>
                <a:gridCol w="2565655">
                  <a:extLst>
                    <a:ext uri="{9D8B030D-6E8A-4147-A177-3AD203B41FA5}">
                      <a16:colId xmlns:a16="http://schemas.microsoft.com/office/drawing/2014/main" val="1009516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항목명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45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실험 일자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2022-07-07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2022-07-08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90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왕복 횟수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 방향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5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왕복 횟수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 방향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9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카메라 각도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70~75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70~75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04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 방향 촬영 유무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54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 방향 촬영 유무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3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OpenCV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BGR-Gray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91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(200 x 60)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98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장수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3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 적용 유무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47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구분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89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카메라를 보정하였음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67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특이사항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촬영 당시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SD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카드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Raspberry Pi 4B Legacy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Raspberry Pi 4 Legacy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1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특이사항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2: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동작 당시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SD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카드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Raspberry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Pi 4B 64bit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Raspberry</a:t>
                      </a:r>
                      <a:r>
                        <a:rPr lang="en-US" altLang="ko-KR" sz="1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Pi 4B 64bit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700940"/>
                  </a:ext>
                </a:extLst>
              </a:tr>
            </a:tbl>
          </a:graphicData>
        </a:graphic>
      </p:graphicFrame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2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379188" cy="1116378"/>
          </a:xfrm>
        </p:spPr>
        <p:txBody>
          <a:bodyPr/>
          <a:lstStyle/>
          <a:p>
            <a:r>
              <a:rPr lang="en-US" altLang="ko-KR" sz="2400" dirty="0" smtClean="0"/>
              <a:t>8. </a:t>
            </a:r>
            <a:r>
              <a:rPr lang="ko-KR" altLang="en-US" sz="2400" dirty="0"/>
              <a:t>실험 결과 </a:t>
            </a:r>
            <a:r>
              <a:rPr lang="en-US" altLang="ko-KR" sz="2400" dirty="0"/>
              <a:t>- </a:t>
            </a:r>
            <a:r>
              <a:rPr lang="ko-KR" altLang="en-US" sz="2400" dirty="0"/>
              <a:t>요약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LineTracer</a:t>
            </a:r>
            <a:r>
              <a:rPr lang="en-US" altLang="ko-KR" sz="2400" dirty="0" smtClean="0"/>
              <a:t>, 1</a:t>
            </a:r>
            <a:r>
              <a:rPr lang="ko-KR" altLang="en-US" sz="2400" dirty="0" smtClean="0"/>
              <a:t>차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2</a:t>
            </a:r>
            <a:r>
              <a:rPr lang="ko-KR" altLang="en-US" sz="2400" dirty="0" smtClean="0"/>
              <a:t>차</a:t>
            </a:r>
            <a:r>
              <a:rPr lang="en-US" altLang="ko-KR" sz="2400" dirty="0" smtClean="0"/>
              <a:t>, 3</a:t>
            </a:r>
            <a:r>
              <a:rPr lang="ko-KR" altLang="en-US" sz="2400" dirty="0" smtClean="0"/>
              <a:t>차</a:t>
            </a:r>
            <a:r>
              <a:rPr lang="en-US" altLang="ko-KR" sz="2400" dirty="0" smtClean="0"/>
              <a:t>, 4</a:t>
            </a:r>
            <a:r>
              <a:rPr lang="ko-KR" altLang="en-US" sz="2400" dirty="0" smtClean="0"/>
              <a:t>차 실험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2094414"/>
            <a:ext cx="2067213" cy="1571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763" y="2098814"/>
            <a:ext cx="1886213" cy="1933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63" y="2094415"/>
            <a:ext cx="2320757" cy="1260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148" y="1709113"/>
            <a:ext cx="8155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동영상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 정리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실험의 예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000" y="4248683"/>
            <a:ext cx="815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1”, 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2”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에서의 반응은 주행 트랙을 제대로 인식하지 못했음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000" y="4536715"/>
            <a:ext cx="815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3”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 주행 트랙을 제대로 인식하지 못했음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000" y="4854390"/>
            <a:ext cx="815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4”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경우에는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1”, 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2”, 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3”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보다 주행 트랙을 인식하지 못했음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000" y="5156940"/>
            <a:ext cx="952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실험으로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OpenCV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기반으로 동작하는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LineTracer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주행 트랙을 제대로 인식하지 못했음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0000" y="5483852"/>
            <a:ext cx="1011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5”, 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6”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경우에는 차선 인식은 선명하게 노란색으로 촬영되었고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실제 주행을 하였을 때 주행 트랙을 제대로 인식하지 못했음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136" y="1148273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1. 1, 2, 3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실험 결과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0000" y="5796855"/>
            <a:ext cx="1011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실험으로 라인트레이서의 경우에는 소스코드를 수정하여 재 동작 시킨 결과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동작은 하였으나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선이 두 개로 인식해버리는 문제가 있었다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000" y="6113358"/>
            <a:ext cx="1011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보정을 시도하였으나 정밀하게 인식하는 데는 한계가 있었다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13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379188" cy="1116378"/>
          </a:xfrm>
        </p:spPr>
        <p:txBody>
          <a:bodyPr/>
          <a:lstStyle/>
          <a:p>
            <a:r>
              <a:rPr lang="en-US" altLang="ko-KR" sz="2400" dirty="0" smtClean="0"/>
              <a:t>8. </a:t>
            </a:r>
            <a:r>
              <a:rPr lang="ko-KR" altLang="en-US" sz="2400" dirty="0"/>
              <a:t>실험 결과 </a:t>
            </a:r>
            <a:r>
              <a:rPr lang="en-US" altLang="ko-KR" sz="2400" dirty="0"/>
              <a:t>- </a:t>
            </a:r>
            <a:r>
              <a:rPr lang="ko-KR" altLang="en-US" sz="2400" dirty="0"/>
              <a:t>요약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LineTracer</a:t>
            </a:r>
            <a:r>
              <a:rPr lang="en-US" altLang="ko-KR" sz="2400" dirty="0" smtClean="0"/>
              <a:t>, 1</a:t>
            </a:r>
            <a:r>
              <a:rPr lang="ko-KR" altLang="en-US" sz="2400" dirty="0" smtClean="0"/>
              <a:t>차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2</a:t>
            </a:r>
            <a:r>
              <a:rPr lang="ko-KR" altLang="en-US" sz="2400" dirty="0" smtClean="0"/>
              <a:t>차</a:t>
            </a:r>
            <a:r>
              <a:rPr lang="en-US" altLang="ko-KR" sz="2400" dirty="0" smtClean="0"/>
              <a:t>, 3</a:t>
            </a:r>
            <a:r>
              <a:rPr lang="ko-KR" altLang="en-US" sz="2400" dirty="0" smtClean="0"/>
              <a:t>차</a:t>
            </a:r>
            <a:r>
              <a:rPr lang="en-US" altLang="ko-KR" sz="2400" dirty="0" smtClean="0"/>
              <a:t>, 4</a:t>
            </a:r>
            <a:r>
              <a:rPr lang="ko-KR" altLang="en-US" sz="2400" dirty="0" smtClean="0"/>
              <a:t>차 실험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148" y="1709113"/>
            <a:ext cx="323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코너 구간 인식률 저조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136" y="1148273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2. 4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실험 결과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8" y="2196015"/>
            <a:ext cx="1512168" cy="20967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621" y="2196015"/>
            <a:ext cx="1397803" cy="20967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1924" y="4441067"/>
            <a:ext cx="815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7”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에서의 반응은 주행 트랙을 제대로 인식하였으나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일부 코너 구간을 제대로 찾지 못함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학습을 진행하였을 때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val_loss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값은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127.0206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나왔다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4732" y="1709113"/>
            <a:ext cx="323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코너 구간 인식률 높은 곳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733" y="2186116"/>
            <a:ext cx="1306470" cy="21066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892" y="2196014"/>
            <a:ext cx="1299476" cy="209670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86" y="5025691"/>
            <a:ext cx="10219446" cy="2105854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4410596" y="5976875"/>
            <a:ext cx="1044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6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379188" cy="1116378"/>
          </a:xfrm>
        </p:spPr>
        <p:txBody>
          <a:bodyPr/>
          <a:lstStyle/>
          <a:p>
            <a:r>
              <a:rPr lang="en-US" altLang="ko-KR" sz="2400" dirty="0" smtClean="0"/>
              <a:t>8. </a:t>
            </a:r>
            <a:r>
              <a:rPr lang="ko-KR" altLang="en-US" sz="2400" dirty="0"/>
              <a:t>실험 결과 </a:t>
            </a:r>
            <a:r>
              <a:rPr lang="en-US" altLang="ko-KR" sz="2400" dirty="0"/>
              <a:t>- </a:t>
            </a:r>
            <a:r>
              <a:rPr lang="ko-KR" altLang="en-US" sz="2400" dirty="0"/>
              <a:t>요약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LineTracer</a:t>
            </a:r>
            <a:r>
              <a:rPr lang="en-US" altLang="ko-KR" sz="2400" dirty="0" smtClean="0"/>
              <a:t>, 1</a:t>
            </a:r>
            <a:r>
              <a:rPr lang="ko-KR" altLang="en-US" sz="2400" dirty="0" smtClean="0"/>
              <a:t>차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2</a:t>
            </a:r>
            <a:r>
              <a:rPr lang="ko-KR" altLang="en-US" sz="2400" dirty="0" smtClean="0"/>
              <a:t>차</a:t>
            </a:r>
            <a:r>
              <a:rPr lang="en-US" altLang="ko-KR" sz="2400" dirty="0" smtClean="0"/>
              <a:t>, 3</a:t>
            </a:r>
            <a:r>
              <a:rPr lang="ko-KR" altLang="en-US" sz="2400" dirty="0" smtClean="0"/>
              <a:t>차</a:t>
            </a:r>
            <a:r>
              <a:rPr lang="en-US" altLang="ko-KR" sz="2400" dirty="0" smtClean="0"/>
              <a:t>, 4</a:t>
            </a:r>
            <a:r>
              <a:rPr lang="ko-KR" altLang="en-US" sz="2400" dirty="0" smtClean="0"/>
              <a:t>차 실험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148" y="1709113"/>
            <a:ext cx="323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회전 구간 인식률 저조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136" y="1148273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2. 4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실험 결과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924" y="4441067"/>
            <a:ext cx="815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8”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에서의 반응은 주행 트랙을 인식하였으나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회전 코너 구간을 제대로 찾지 못함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학습을 진행하였을 때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val_loss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값은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192.6245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나왔다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4732" y="1709113"/>
            <a:ext cx="323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회전 구간 인식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0" y="2170573"/>
            <a:ext cx="1241089" cy="21250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05" y="2170572"/>
            <a:ext cx="1395781" cy="21250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880" y="2197844"/>
            <a:ext cx="1216796" cy="21039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716" y="2197844"/>
            <a:ext cx="1281490" cy="20893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233" y="5042036"/>
            <a:ext cx="9829970" cy="210873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4428598" y="6048883"/>
            <a:ext cx="1044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9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379188" cy="1116378"/>
          </a:xfrm>
        </p:spPr>
        <p:txBody>
          <a:bodyPr/>
          <a:lstStyle/>
          <a:p>
            <a:r>
              <a:rPr lang="en-US" altLang="ko-KR" sz="2400" dirty="0"/>
              <a:t>9. </a:t>
            </a:r>
            <a:r>
              <a:rPr lang="ko-KR" altLang="en-US" sz="2400" dirty="0"/>
              <a:t>실험 결과 </a:t>
            </a:r>
            <a:r>
              <a:rPr lang="en-US" altLang="ko-KR" sz="2400" dirty="0"/>
              <a:t>– </a:t>
            </a:r>
            <a:r>
              <a:rPr lang="ko-KR" altLang="en-US" sz="2400" dirty="0"/>
              <a:t>학습 데이터 </a:t>
            </a:r>
            <a:r>
              <a:rPr lang="en-US" altLang="ko-KR" sz="2400" dirty="0"/>
              <a:t>LOSS </a:t>
            </a:r>
            <a:r>
              <a:rPr lang="ko-KR" altLang="en-US" sz="2400" dirty="0"/>
              <a:t>결과 및 자율 주행에 관한 사항</a:t>
            </a:r>
            <a:endParaRPr lang="ko-KR" altLang="en-US" sz="24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9" y="2152800"/>
            <a:ext cx="9067207" cy="5148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172" y="954190"/>
            <a:ext cx="9739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했을 때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Val_loss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330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넘었다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300,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인위적으로 늘렸을 때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Val_loss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73.9370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줄어들었다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소요시간은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 정도 걸렸다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Val_loss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값이 줄어들면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학습이 정상적으로 잘 되었을 것으로 예측하였으나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자율주행 트랙에서 생성된 모델을 동작 시켰을 때 정상작동하지 않았다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예기치 못한 문제들이 실제 구현 환경에서는 발생할 수 있다는 점을 명시하고자 한다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00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400" dirty="0" smtClean="0"/>
              <a:t>10. </a:t>
            </a:r>
            <a:r>
              <a:rPr lang="ko-KR" altLang="en-US" sz="2400" dirty="0" smtClean="0"/>
              <a:t>시연</a:t>
            </a:r>
            <a:endParaRPr lang="ko-KR" altLang="en-US" sz="2400" dirty="0"/>
          </a:p>
        </p:txBody>
      </p:sp>
      <p:sp>
        <p:nvSpPr>
          <p:cNvPr id="98" name="슬라이드 번호 개체 틀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0" y="1368363"/>
            <a:ext cx="99192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220613 -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RaspberryPi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4 -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자율주행자동차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 실험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Accessed by 2022-07-09, Last Modified 2022-07-09,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www.youtube.com/watch?v=fqQK9EIGQZo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220613 -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RaspberryPi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4 -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자율주행자동차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 실험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Accessed by 2022-07-09, Last Modified 2022-07-09,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www.youtube.com/watch?v=KyAEheWJWKg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220613 -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RaspberryPi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4 -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자율주행자동차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 실험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Accessed by 2022-07-09, Last Modified 2022-07-09,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www.youtube.com/watch?v=MYGFmWCGTEQ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220613 -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RaspberryPi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4 -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자율주행자동차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(4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 실험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Accessed by 2022-07-09, Last Modified 2022-07-09,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https://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www.youtube.com/watch?v=4Nej4thnHOk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220707 - RaspberryPi4 -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자율주행 학습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태스트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영상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정방향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Accessed by 2022-07-09, Last Modified 2022-07-09,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https://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www.youtube.com/watch?v=eU_9iToHMPU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220707 - RaspberryPi4 -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자율주행 학습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태스트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영상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역방향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Accessed by 2022-07-09, Last Modified 2022-07-09,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https://www.youtube.com/watch?v=3F--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r0VXg68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220708 - RaspberryPi4 -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자율주행 학습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태스트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영상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트랙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(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정방향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주행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Accessed by 2022-07-09, Last Modified 2022-07-09,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8"/>
              </a:rPr>
              <a:t>https://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8"/>
              </a:rPr>
              <a:t>www.youtube.com/watch?v=SQ4YL3CI6io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1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400" dirty="0" smtClean="0"/>
              <a:t>11. </a:t>
            </a:r>
            <a:r>
              <a:rPr lang="ko-KR" altLang="en-US" sz="2400" dirty="0"/>
              <a:t>참고 자료</a:t>
            </a:r>
            <a:r>
              <a:rPr lang="en-US" altLang="ko-KR" sz="2400" dirty="0"/>
              <a:t>(References)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000" y="1368363"/>
            <a:ext cx="99192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End-to-End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Lane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Navigation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Nvidia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Accessed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2022-07-09,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Modified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2022-07-09, https://github.com/dctian/DeepPiCar/blob/master/models/lane_navigation/code/end_to_end_lane_navigation.ipynb,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 내용으로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pc에서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 학습에 사용한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코드는 해당 프로젝트에서 참고하였음)</a:t>
            </a: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reference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code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training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PC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was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referenced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465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400" dirty="0" smtClean="0"/>
              <a:t>12. </a:t>
            </a:r>
            <a:r>
              <a:rPr lang="ko-KR" altLang="en-US" sz="2400" dirty="0" smtClean="0"/>
              <a:t>질문 및 답변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1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60000" y="396001"/>
            <a:ext cx="1422304" cy="1332402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1133509" y="1440371"/>
            <a:ext cx="8998262" cy="423003"/>
          </a:xfrm>
        </p:spPr>
        <p:txBody>
          <a:bodyPr/>
          <a:lstStyle/>
          <a:p>
            <a:r>
              <a:rPr lang="en-US" altLang="ko-KR" sz="2400" dirty="0"/>
              <a:t>1. </a:t>
            </a:r>
            <a:r>
              <a:rPr lang="ko-KR" altLang="en-US" sz="2400" dirty="0" smtClean="0"/>
              <a:t>개발환경</a:t>
            </a:r>
            <a:endParaRPr lang="ko-KR" altLang="en-US" sz="24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1134232" y="1928296"/>
            <a:ext cx="8998262" cy="389376"/>
          </a:xfrm>
        </p:spPr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소개 </a:t>
            </a:r>
            <a:r>
              <a:rPr lang="en-US" altLang="ko-KR" sz="2400" dirty="0"/>
              <a:t>- </a:t>
            </a:r>
            <a:r>
              <a:rPr lang="ko-KR" altLang="en-US" sz="2400" dirty="0"/>
              <a:t>주행 트랙</a:t>
            </a: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1134232" y="2399182"/>
            <a:ext cx="8998262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실험 요약</a:t>
            </a:r>
            <a:r>
              <a:rPr lang="en-US" altLang="ko-KR" sz="2400" dirty="0"/>
              <a:t>(</a:t>
            </a:r>
            <a:r>
              <a:rPr lang="en-US" altLang="ko-KR" sz="2400" dirty="0" err="1"/>
              <a:t>OpenCV</a:t>
            </a:r>
            <a:r>
              <a:rPr lang="en-US" altLang="ko-KR" sz="2400" dirty="0"/>
              <a:t> </a:t>
            </a:r>
            <a:r>
              <a:rPr lang="ko-KR" altLang="en-US" sz="2400" dirty="0"/>
              <a:t>라인트레이서</a:t>
            </a:r>
            <a:r>
              <a:rPr lang="en-US" altLang="ko-KR" sz="2400" dirty="0"/>
              <a:t>[</a:t>
            </a:r>
            <a:r>
              <a:rPr lang="ko-KR" altLang="en-US" sz="2400" dirty="0"/>
              <a:t>추가 실험</a:t>
            </a:r>
            <a:r>
              <a:rPr lang="en-US" altLang="ko-KR" sz="2400" dirty="0"/>
              <a:t>])</a:t>
            </a:r>
            <a:endParaRPr lang="ko-KR" altLang="en-US" sz="2400" dirty="0"/>
          </a:p>
        </p:txBody>
      </p:sp>
      <p:sp>
        <p:nvSpPr>
          <p:cNvPr id="8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1133509" y="2903238"/>
            <a:ext cx="8998262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/>
              <a:t>실험 </a:t>
            </a:r>
            <a:r>
              <a:rPr lang="ko-KR" altLang="en-US" sz="2400" dirty="0" smtClean="0"/>
              <a:t>요약</a:t>
            </a:r>
            <a:r>
              <a:rPr lang="en-US" altLang="ko-KR" sz="2400" dirty="0" smtClean="0"/>
              <a:t>(1</a:t>
            </a:r>
            <a:r>
              <a:rPr lang="ko-KR" altLang="en-US" sz="2400" dirty="0" smtClean="0"/>
              <a:t>차 </a:t>
            </a:r>
            <a:r>
              <a:rPr lang="ko-KR" altLang="en-US" sz="2400" dirty="0"/>
              <a:t>실험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5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1133509" y="3419297"/>
            <a:ext cx="8998262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/>
              <a:t>실험 </a:t>
            </a:r>
            <a:r>
              <a:rPr lang="ko-KR" altLang="en-US" sz="2400" dirty="0" smtClean="0"/>
              <a:t>요약</a:t>
            </a:r>
            <a:r>
              <a:rPr lang="en-US" altLang="ko-KR" sz="2400" dirty="0" smtClean="0"/>
              <a:t>(2</a:t>
            </a:r>
            <a:r>
              <a:rPr lang="ko-KR" altLang="en-US" sz="2400" dirty="0" smtClean="0"/>
              <a:t>차 </a:t>
            </a:r>
            <a:r>
              <a:rPr lang="ko-KR" altLang="en-US" sz="2400" dirty="0"/>
              <a:t>실험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6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1133509" y="3917568"/>
            <a:ext cx="8998262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 smtClean="0"/>
              <a:t>6. </a:t>
            </a:r>
            <a:r>
              <a:rPr lang="ko-KR" altLang="en-US" sz="2400" dirty="0"/>
              <a:t>실험 </a:t>
            </a:r>
            <a:r>
              <a:rPr lang="ko-KR" altLang="en-US" sz="2400" dirty="0" smtClean="0"/>
              <a:t>요약</a:t>
            </a:r>
            <a:r>
              <a:rPr lang="en-US" altLang="ko-KR" sz="2400" dirty="0" smtClean="0"/>
              <a:t>(3</a:t>
            </a:r>
            <a:r>
              <a:rPr lang="ko-KR" altLang="en-US" sz="2400" dirty="0" smtClean="0"/>
              <a:t>차 </a:t>
            </a:r>
            <a:r>
              <a:rPr lang="ko-KR" altLang="en-US" sz="2400" dirty="0"/>
              <a:t>실험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7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1133509" y="4415839"/>
            <a:ext cx="8998262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 smtClean="0"/>
              <a:t>7. </a:t>
            </a:r>
            <a:r>
              <a:rPr lang="ko-KR" altLang="en-US" sz="2400" dirty="0"/>
              <a:t>실험 </a:t>
            </a:r>
            <a:r>
              <a:rPr lang="ko-KR" altLang="en-US" sz="2400" dirty="0" smtClean="0"/>
              <a:t>요약</a:t>
            </a:r>
            <a:r>
              <a:rPr lang="en-US" altLang="ko-KR" sz="2400" dirty="0" smtClean="0"/>
              <a:t>(4</a:t>
            </a:r>
            <a:r>
              <a:rPr lang="ko-KR" altLang="en-US" sz="2400" dirty="0" smtClean="0"/>
              <a:t>차 </a:t>
            </a:r>
            <a:r>
              <a:rPr lang="ko-KR" altLang="en-US" sz="2400" dirty="0"/>
              <a:t>실험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8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1133509" y="4914110"/>
            <a:ext cx="8998262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8. </a:t>
            </a:r>
            <a:r>
              <a:rPr lang="ko-KR" altLang="en-US" sz="2400" dirty="0"/>
              <a:t>실험 결과 </a:t>
            </a:r>
            <a:r>
              <a:rPr lang="en-US" altLang="ko-KR" sz="2400" dirty="0"/>
              <a:t>- </a:t>
            </a:r>
            <a:r>
              <a:rPr lang="ko-KR" altLang="en-US" sz="2400" dirty="0"/>
              <a:t>요약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LineTracer</a:t>
            </a:r>
            <a:r>
              <a:rPr lang="en-US" altLang="ko-KR" sz="2400" dirty="0"/>
              <a:t>, 1</a:t>
            </a:r>
            <a:r>
              <a:rPr lang="ko-KR" altLang="en-US" sz="2400" dirty="0"/>
              <a:t>차</a:t>
            </a:r>
            <a:r>
              <a:rPr lang="en-US" altLang="ko-KR" sz="2400" dirty="0"/>
              <a:t>, 2</a:t>
            </a:r>
            <a:r>
              <a:rPr lang="ko-KR" altLang="en-US" sz="2400" dirty="0"/>
              <a:t>차</a:t>
            </a:r>
            <a:r>
              <a:rPr lang="en-US" altLang="ko-KR" sz="2400" dirty="0"/>
              <a:t>, 3</a:t>
            </a:r>
            <a:r>
              <a:rPr lang="ko-KR" altLang="en-US" sz="2400" dirty="0"/>
              <a:t>차</a:t>
            </a:r>
            <a:r>
              <a:rPr lang="en-US" altLang="ko-KR" sz="2400" dirty="0"/>
              <a:t>, 4</a:t>
            </a:r>
            <a:r>
              <a:rPr lang="ko-KR" altLang="en-US" sz="2400" dirty="0"/>
              <a:t>차 실험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9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1133509" y="5916437"/>
            <a:ext cx="8998262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 smtClean="0"/>
              <a:t>10. </a:t>
            </a:r>
            <a:r>
              <a:rPr lang="ko-KR" altLang="en-US" sz="2400" dirty="0"/>
              <a:t>시연</a:t>
            </a:r>
          </a:p>
        </p:txBody>
      </p:sp>
      <p:sp>
        <p:nvSpPr>
          <p:cNvPr id="20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1133509" y="6414708"/>
            <a:ext cx="8998262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 smtClean="0"/>
              <a:t>11. </a:t>
            </a:r>
            <a:r>
              <a:rPr lang="ko-KR" altLang="en-US" sz="2400" dirty="0" smtClean="0"/>
              <a:t>참고 자료</a:t>
            </a:r>
            <a:r>
              <a:rPr lang="en-US" altLang="ko-KR" sz="2400" dirty="0" smtClean="0"/>
              <a:t>(References)</a:t>
            </a:r>
            <a:endParaRPr lang="ko-KR" altLang="en-US" sz="2400" dirty="0"/>
          </a:p>
        </p:txBody>
      </p:sp>
      <p:sp>
        <p:nvSpPr>
          <p:cNvPr id="21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1133509" y="6912979"/>
            <a:ext cx="8998262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 smtClean="0"/>
              <a:t>12. </a:t>
            </a:r>
            <a:r>
              <a:rPr lang="ko-KR" altLang="en-US" sz="2400" dirty="0" smtClean="0"/>
              <a:t>질문 및 답변</a:t>
            </a:r>
            <a:endParaRPr lang="ko-KR" altLang="en-US" sz="2400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1133509" y="5407520"/>
            <a:ext cx="8998262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 smtClean="0"/>
              <a:t>9. </a:t>
            </a:r>
            <a:r>
              <a:rPr lang="ko-KR" altLang="en-US" sz="2400" dirty="0"/>
              <a:t>실험 결과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학습 데이터 </a:t>
            </a:r>
            <a:r>
              <a:rPr lang="en-US" altLang="ko-KR" sz="2400" dirty="0" smtClean="0"/>
              <a:t>LOSS </a:t>
            </a:r>
            <a:r>
              <a:rPr lang="ko-KR" altLang="en-US" sz="2400" dirty="0" smtClean="0"/>
              <a:t>결과 및 자율 주행에 관한 사항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800" dirty="0"/>
              <a:t>1</a:t>
            </a:r>
            <a:r>
              <a:rPr lang="en-US" altLang="ko-KR" sz="2800"/>
              <a:t>. </a:t>
            </a:r>
            <a:r>
              <a:rPr lang="ko-KR" altLang="en-US" sz="2800" smtClean="0"/>
              <a:t>개발환경</a:t>
            </a:r>
            <a:endParaRPr lang="ko-KR" altLang="en-US" sz="2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90279"/>
              </p:ext>
            </p:extLst>
          </p:nvPr>
        </p:nvGraphicFramePr>
        <p:xfrm>
          <a:off x="4086560" y="1793185"/>
          <a:ext cx="608467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566">
                  <a:extLst>
                    <a:ext uri="{9D8B030D-6E8A-4147-A177-3AD203B41FA5}">
                      <a16:colId xmlns:a16="http://schemas.microsoft.com/office/drawing/2014/main" val="1783768333"/>
                    </a:ext>
                  </a:extLst>
                </a:gridCol>
                <a:gridCol w="3872110">
                  <a:extLst>
                    <a:ext uri="{9D8B030D-6E8A-4147-A177-3AD203B41FA5}">
                      <a16:colId xmlns:a16="http://schemas.microsoft.com/office/drawing/2014/main" val="350635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운영체제</a:t>
                      </a:r>
                      <a:endParaRPr lang="ko-KR" altLang="en-US" sz="12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Raspberry</a:t>
                      </a:r>
                      <a:r>
                        <a:rPr lang="en-US" altLang="ko-KR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Pi (Bullseyes) 64bit [2022-05]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IDE(</a:t>
                      </a:r>
                      <a:r>
                        <a:rPr lang="ko-KR" altLang="en-US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통합개발환경</a:t>
                      </a:r>
                      <a:r>
                        <a:rPr lang="en-US" altLang="ko-KR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Thonny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Python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11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개발언어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Python 3.9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56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하드웨어</a:t>
                      </a:r>
                      <a:r>
                        <a:rPr lang="en-US" altLang="ko-KR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보드</a:t>
                      </a:r>
                      <a:r>
                        <a:rPr lang="en-US" altLang="ko-KR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RaspBerryPi</a:t>
                      </a:r>
                      <a:r>
                        <a:rPr lang="en-US" altLang="ko-KR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4B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90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라이브러리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OpenCV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-Python, 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Tensorflow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2.9</a:t>
                      </a:r>
                      <a:r>
                        <a:rPr lang="en-US" altLang="ko-KR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 다수 라이브러리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6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카메라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라즈베리파이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Legacy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카메라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9833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76801"/>
              </p:ext>
            </p:extLst>
          </p:nvPr>
        </p:nvGraphicFramePr>
        <p:xfrm>
          <a:off x="4086560" y="4572719"/>
          <a:ext cx="608467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566">
                  <a:extLst>
                    <a:ext uri="{9D8B030D-6E8A-4147-A177-3AD203B41FA5}">
                      <a16:colId xmlns:a16="http://schemas.microsoft.com/office/drawing/2014/main" val="1783768333"/>
                    </a:ext>
                  </a:extLst>
                </a:gridCol>
                <a:gridCol w="3872110">
                  <a:extLst>
                    <a:ext uri="{9D8B030D-6E8A-4147-A177-3AD203B41FA5}">
                      <a16:colId xmlns:a16="http://schemas.microsoft.com/office/drawing/2014/main" val="350635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운영체제</a:t>
                      </a:r>
                      <a:endParaRPr lang="ko-KR" altLang="en-US" sz="12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Raspberry</a:t>
                      </a:r>
                      <a:r>
                        <a:rPr lang="en-US" altLang="ko-KR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Pi (Legacy) [2021]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IDE(</a:t>
                      </a:r>
                      <a:r>
                        <a:rPr lang="ko-KR" altLang="en-US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통합개발환경</a:t>
                      </a:r>
                      <a:r>
                        <a:rPr lang="en-US" altLang="ko-KR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Thonny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Python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11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개발언어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Python 3.7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56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하드웨어</a:t>
                      </a:r>
                      <a:r>
                        <a:rPr lang="en-US" altLang="ko-KR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보드</a:t>
                      </a:r>
                      <a:r>
                        <a:rPr lang="en-US" altLang="ko-KR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RaspBerryPi</a:t>
                      </a:r>
                      <a:r>
                        <a:rPr lang="en-US" altLang="ko-KR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4B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90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라이브러리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OpenCV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-Python, 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Tensorflow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1.14</a:t>
                      </a:r>
                      <a:r>
                        <a:rPr lang="en-US" altLang="ko-KR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 다수 라이브러리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6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카메라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라즈베리파이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Legacy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카메라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9833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86560" y="1296355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SD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6560" y="4114945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SD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94172" y="2908811"/>
            <a:ext cx="2412268" cy="24122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라즈베리파이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4B</a:t>
            </a:r>
          </a:p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자동차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>
            <a:stCxn id="8" idx="7"/>
          </p:cNvCxnSpPr>
          <p:nvPr/>
        </p:nvCxnSpPr>
        <p:spPr>
          <a:xfrm flipV="1">
            <a:off x="2653172" y="2520491"/>
            <a:ext cx="1109352" cy="741588"/>
          </a:xfrm>
          <a:prstGeom prst="straightConnector1">
            <a:avLst/>
          </a:prstGeom>
          <a:ln w="57150">
            <a:solidFill>
              <a:srgbClr val="F90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5"/>
          </p:cNvCxnSpPr>
          <p:nvPr/>
        </p:nvCxnSpPr>
        <p:spPr>
          <a:xfrm>
            <a:off x="2653172" y="4967811"/>
            <a:ext cx="1001340" cy="793040"/>
          </a:xfrm>
          <a:prstGeom prst="straightConnector1">
            <a:avLst/>
          </a:prstGeom>
          <a:ln w="57150">
            <a:solidFill>
              <a:srgbClr val="F90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소개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주행 트랙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6" y="1800411"/>
            <a:ext cx="3724795" cy="5401429"/>
          </a:xfrm>
          <a:prstGeom prst="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04477" y="459985"/>
            <a:ext cx="3446809" cy="6127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136" y="1152339"/>
            <a:ext cx="63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1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트랙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7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소개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주행 트랙</a:t>
            </a:r>
            <a:endParaRPr lang="ko-KR" altLang="en-US" sz="2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0136" y="1152339"/>
            <a:ext cx="63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2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트랙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바닥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테이프 트랙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692399"/>
            <a:ext cx="3325194" cy="57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451196" cy="1116378"/>
          </a:xfrm>
        </p:spPr>
        <p:txBody>
          <a:bodyPr/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실험 요약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OpenCV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라인트레이서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추가 실험</a:t>
            </a:r>
            <a:r>
              <a:rPr lang="en-US" altLang="ko-KR" sz="2400" dirty="0" smtClean="0"/>
              <a:t>])</a:t>
            </a:r>
            <a:endParaRPr lang="ko-KR" altLang="en-US" sz="2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00106"/>
              </p:ext>
            </p:extLst>
          </p:nvPr>
        </p:nvGraphicFramePr>
        <p:xfrm>
          <a:off x="558022" y="1332359"/>
          <a:ext cx="9055151" cy="3540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9319">
                  <a:extLst>
                    <a:ext uri="{9D8B030D-6E8A-4147-A177-3AD203B41FA5}">
                      <a16:colId xmlns:a16="http://schemas.microsoft.com/office/drawing/2014/main" val="452258352"/>
                    </a:ext>
                  </a:extLst>
                </a:gridCol>
                <a:gridCol w="3442916">
                  <a:extLst>
                    <a:ext uri="{9D8B030D-6E8A-4147-A177-3AD203B41FA5}">
                      <a16:colId xmlns:a16="http://schemas.microsoft.com/office/drawing/2014/main" val="1739092508"/>
                    </a:ext>
                  </a:extLst>
                </a:gridCol>
                <a:gridCol w="3442916">
                  <a:extLst>
                    <a:ext uri="{9D8B030D-6E8A-4147-A177-3AD203B41FA5}">
                      <a16:colId xmlns:a16="http://schemas.microsoft.com/office/drawing/2014/main" val="2090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항목명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45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실험 일자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2022-05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중순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2022-07-05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90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왕복 횟수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 방향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5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왕복 횟수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 방향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48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주행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 이탈 외 제자리 돌기 현상 등 다수 발생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 인식을 두 개 이상으로 </a:t>
                      </a:r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해버리는 문제가 있었음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카메라 위치 보정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빚의 영향을 받았음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67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이하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38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소스코드 변경 후 다시 작업함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37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대형 트랙</a:t>
                      </a:r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29624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9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실험 요약</a:t>
            </a:r>
            <a:r>
              <a:rPr lang="en-US" altLang="ko-KR" sz="2400" dirty="0" smtClean="0"/>
              <a:t>(1</a:t>
            </a:r>
            <a:r>
              <a:rPr lang="ko-KR" altLang="en-US" sz="2400" dirty="0" smtClean="0"/>
              <a:t>차 실험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17469"/>
              </p:ext>
            </p:extLst>
          </p:nvPr>
        </p:nvGraphicFramePr>
        <p:xfrm>
          <a:off x="1602284" y="1512379"/>
          <a:ext cx="7250415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6805">
                  <a:extLst>
                    <a:ext uri="{9D8B030D-6E8A-4147-A177-3AD203B41FA5}">
                      <a16:colId xmlns:a16="http://schemas.microsoft.com/office/drawing/2014/main" val="452258352"/>
                    </a:ext>
                  </a:extLst>
                </a:gridCol>
                <a:gridCol w="2416805">
                  <a:extLst>
                    <a:ext uri="{9D8B030D-6E8A-4147-A177-3AD203B41FA5}">
                      <a16:colId xmlns:a16="http://schemas.microsoft.com/office/drawing/2014/main" val="1739092508"/>
                    </a:ext>
                  </a:extLst>
                </a:gridCol>
                <a:gridCol w="2416805">
                  <a:extLst>
                    <a:ext uri="{9D8B030D-6E8A-4147-A177-3AD203B41FA5}">
                      <a16:colId xmlns:a16="http://schemas.microsoft.com/office/drawing/2014/main" val="1009516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항목명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45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실험 일자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2022-06-22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2022-06-22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90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왕복 횟수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 방향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5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왕복 횟수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 방향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9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카메라 각도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45~55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70~90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04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 방향 촬영 유무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54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 방향 촬영 유무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3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OpenCV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BGR-Gray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91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(200 x 60)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98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장수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3,978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3,277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3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 적용 유무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67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구분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60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4737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7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smtClean="0"/>
              <a:t>실험 요약</a:t>
            </a:r>
            <a:r>
              <a:rPr lang="en-US" altLang="ko-KR" sz="2400" dirty="0" smtClean="0"/>
              <a:t>(2</a:t>
            </a:r>
            <a:r>
              <a:rPr lang="ko-KR" altLang="en-US" sz="2400" dirty="0" smtClean="0"/>
              <a:t>차 실험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11661"/>
              </p:ext>
            </p:extLst>
          </p:nvPr>
        </p:nvGraphicFramePr>
        <p:xfrm>
          <a:off x="1526036" y="1008319"/>
          <a:ext cx="7898487" cy="4164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871">
                  <a:extLst>
                    <a:ext uri="{9D8B030D-6E8A-4147-A177-3AD203B41FA5}">
                      <a16:colId xmlns:a16="http://schemas.microsoft.com/office/drawing/2014/main" val="45225835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739092508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009516264"/>
                    </a:ext>
                  </a:extLst>
                </a:gridCol>
              </a:tblGrid>
              <a:tr h="32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항목명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459185"/>
                  </a:ext>
                </a:extLst>
              </a:tr>
              <a:tr h="32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실험 일자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2022-06-27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2022-06-27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902259"/>
                  </a:ext>
                </a:extLst>
              </a:tr>
              <a:tr h="32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왕복 횟수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 방향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58163"/>
                  </a:ext>
                </a:extLst>
              </a:tr>
              <a:tr h="320370"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왕복 횟수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 방향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909875"/>
                  </a:ext>
                </a:extLst>
              </a:tr>
              <a:tr h="32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카메라 각도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45~55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45~55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040889"/>
                  </a:ext>
                </a:extLst>
              </a:tr>
              <a:tr h="32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 방향 촬영 유무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549629"/>
                  </a:ext>
                </a:extLst>
              </a:tr>
              <a:tr h="32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 방향 촬영 유무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37877"/>
                  </a:ext>
                </a:extLst>
              </a:tr>
              <a:tr h="32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OpenCV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BGR-Gray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911769"/>
                  </a:ext>
                </a:extLst>
              </a:tr>
              <a:tr h="32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(200 x 60)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986317"/>
                  </a:ext>
                </a:extLst>
              </a:tr>
              <a:tr h="32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장수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1,372</a:t>
                      </a:r>
                      <a:endParaRPr lang="ko-KR" altLang="en-US" sz="14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4,454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354020"/>
                  </a:ext>
                </a:extLst>
              </a:tr>
              <a:tr h="32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 적용 유무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259409"/>
                  </a:ext>
                </a:extLst>
              </a:tr>
              <a:tr h="32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구분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352205"/>
                  </a:ext>
                </a:extLst>
              </a:tr>
              <a:tr h="32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촬영기법으로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2”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적용하였음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67208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76146" y="6073230"/>
            <a:ext cx="864096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 방향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 선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2563" y="6073230"/>
            <a:ext cx="487759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촬영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50032" y="6073230"/>
            <a:ext cx="487759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촬영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540242" y="6181242"/>
            <a:ext cx="240912" cy="2520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10496" y="6073230"/>
            <a:ext cx="864096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 방향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 선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44307" y="6073230"/>
            <a:ext cx="714129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 방향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 선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130676" y="6181242"/>
            <a:ext cx="175484" cy="2520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50856" y="6073230"/>
            <a:ext cx="714129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 방향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 선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03527" y="6073230"/>
            <a:ext cx="504056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촬영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11962" y="6073230"/>
            <a:ext cx="504056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촬영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5958768" y="6181242"/>
            <a:ext cx="144759" cy="2520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6603058" y="6181242"/>
            <a:ext cx="144759" cy="2520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470936" y="6181242"/>
            <a:ext cx="144759" cy="2520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76146" y="6804967"/>
            <a:ext cx="864096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 방향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 선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72563" y="6804967"/>
            <a:ext cx="487759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촬영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2540242" y="6912979"/>
            <a:ext cx="240912" cy="2520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10496" y="6804967"/>
            <a:ext cx="864096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 방향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 선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6620" y="6804967"/>
            <a:ext cx="714129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 방향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 선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62724" y="6804967"/>
            <a:ext cx="687066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 방향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 선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90816" y="6804967"/>
            <a:ext cx="504056" cy="468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촬영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5351832" y="6912979"/>
            <a:ext cx="246896" cy="2520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6249790" y="6912979"/>
            <a:ext cx="144759" cy="2520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92070" y="6181242"/>
            <a:ext cx="681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2070" y="6970818"/>
            <a:ext cx="681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160" y="5652839"/>
            <a:ext cx="943304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참고사항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86160" y="5976875"/>
            <a:ext cx="92890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86160" y="5616835"/>
            <a:ext cx="92890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화살표 12"/>
          <p:cNvSpPr/>
          <p:nvPr/>
        </p:nvSpPr>
        <p:spPr>
          <a:xfrm>
            <a:off x="3258468" y="6181242"/>
            <a:ext cx="265003" cy="2520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258468" y="6912979"/>
            <a:ext cx="265003" cy="2520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371121" y="6181242"/>
            <a:ext cx="291503" cy="2520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4371121" y="6912979"/>
            <a:ext cx="291503" cy="2520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9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400" dirty="0" smtClean="0"/>
              <a:t>6. </a:t>
            </a:r>
            <a:r>
              <a:rPr lang="ko-KR" altLang="en-US" sz="2400" dirty="0"/>
              <a:t>실험 요약</a:t>
            </a:r>
            <a:r>
              <a:rPr lang="en-US" altLang="ko-KR" sz="2400" dirty="0" smtClean="0"/>
              <a:t>(3</a:t>
            </a:r>
            <a:r>
              <a:rPr lang="ko-KR" altLang="en-US" sz="2400" dirty="0"/>
              <a:t>차 실험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08205"/>
              </p:ext>
            </p:extLst>
          </p:nvPr>
        </p:nvGraphicFramePr>
        <p:xfrm>
          <a:off x="1526036" y="1044327"/>
          <a:ext cx="7898487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871">
                  <a:extLst>
                    <a:ext uri="{9D8B030D-6E8A-4147-A177-3AD203B41FA5}">
                      <a16:colId xmlns:a16="http://schemas.microsoft.com/office/drawing/2014/main" val="452258352"/>
                    </a:ext>
                  </a:extLst>
                </a:gridCol>
                <a:gridCol w="2978961">
                  <a:extLst>
                    <a:ext uri="{9D8B030D-6E8A-4147-A177-3AD203B41FA5}">
                      <a16:colId xmlns:a16="http://schemas.microsoft.com/office/drawing/2014/main" val="1739092508"/>
                    </a:ext>
                  </a:extLst>
                </a:gridCol>
                <a:gridCol w="2565655">
                  <a:extLst>
                    <a:ext uri="{9D8B030D-6E8A-4147-A177-3AD203B41FA5}">
                      <a16:colId xmlns:a16="http://schemas.microsoft.com/office/drawing/2014/main" val="1009516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항목명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 </a:t>
                      </a: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45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실험 일자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2022-07-01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2022-07-01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90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왕복 횟수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 방향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5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왕복 횟수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 방향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9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카메라 각도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80~90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80~90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04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 방향 촬영 유무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54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 방향 촬영 유무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3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OpenCV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BGR-Gray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91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(200 x 60)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98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장수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7,103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3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 적용 유무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47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구분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37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촬영기법으로 </a:t>
                      </a: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r>
                        <a:rPr lang="en-US" altLang="ko-KR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2”</a:t>
                      </a:r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적용하였음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672084"/>
                  </a:ext>
                </a:extLst>
              </a:tr>
            </a:tbl>
          </a:graphicData>
        </a:graphic>
      </p:graphicFrame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07122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1437</Words>
  <Application>Microsoft Office PowerPoint</Application>
  <PresentationFormat>사용자 지정</PresentationFormat>
  <Paragraphs>323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라즈베리파이4B – 카메라 기반의 자율주행자동차 학습 및 실험 보고서 (Raspberry Pi 4B  Camera-based self-driving car learning and experiment report)</vt:lpstr>
      <vt:lpstr>목차</vt:lpstr>
      <vt:lpstr>1. 개발환경</vt:lpstr>
      <vt:lpstr>2. 소개 - 주행 트랙</vt:lpstr>
      <vt:lpstr>2. 소개 - 주행 트랙</vt:lpstr>
      <vt:lpstr>3. 실험 요약(OpenCV 라인트레이서[추가 실험])</vt:lpstr>
      <vt:lpstr>4. 실험 요약(1차 실험)</vt:lpstr>
      <vt:lpstr>5. 실험 요약(2차 실험)</vt:lpstr>
      <vt:lpstr>6. 실험 요약(3차 실험)</vt:lpstr>
      <vt:lpstr>7. 실험 요약(4차 실험)</vt:lpstr>
      <vt:lpstr>8. 실험 결과 - 요약(LineTracer, 1차, 2차, 3차, 4차 실험)</vt:lpstr>
      <vt:lpstr>8. 실험 결과 - 요약(LineTracer, 1차, 2차, 3차, 4차 실험)</vt:lpstr>
      <vt:lpstr>8. 실험 결과 - 요약(LineTracer, 1차, 2차, 3차, 4차 실험)</vt:lpstr>
      <vt:lpstr>9. 실험 결과 – 학습 데이터 LOSS 결과 및 자율 주행에 관한 사항</vt:lpstr>
      <vt:lpstr>10. 시연</vt:lpstr>
      <vt:lpstr>11. 참고 자료(References)</vt:lpstr>
      <vt:lpstr>12. 질문 및 답변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pc</cp:lastModifiedBy>
  <cp:revision>754</cp:revision>
  <dcterms:created xsi:type="dcterms:W3CDTF">2011-12-22T18:09:14Z</dcterms:created>
  <dcterms:modified xsi:type="dcterms:W3CDTF">2022-07-09T03:21:26Z</dcterms:modified>
</cp:coreProperties>
</file>