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4145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3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1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2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1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5F0-37F0-47D8-A6F5-25A7FC38B40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DBC9-83AF-4263-B4BD-5BBCFDEE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924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2CE65F0-37F0-47D8-A6F5-25A7FC38B404}" type="datetimeFigureOut">
              <a:rPr lang="ko-KR" altLang="en-US" smtClean="0"/>
              <a:pPr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BC9DBC9-83AF-4263-B4BD-5BBCFDEEC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Deep-Learning(Study) - </a:t>
            </a:r>
            <a:r>
              <a:rPr lang="ko-KR" altLang="en-US" smtClean="0"/>
              <a:t>요약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2022-05-02</a:t>
            </a:r>
          </a:p>
          <a:p>
            <a:r>
              <a:rPr lang="ko-KR" altLang="en-US" smtClean="0"/>
              <a:t>정도윤 </a:t>
            </a:r>
            <a:r>
              <a:rPr lang="en-US" altLang="ko-KR" smtClean="0"/>
              <a:t>(rabbit.white@daum.net)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3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smtClean="0"/>
              <a:t>목차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요약 </a:t>
            </a:r>
            <a:r>
              <a:rPr lang="en-US" altLang="ko-KR" smtClean="0"/>
              <a:t>- </a:t>
            </a:r>
            <a:r>
              <a:rPr lang="ko-KR" altLang="en-US" smtClean="0"/>
              <a:t>모델 컴파일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예측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학습셋과 테스트셋 구분 </a:t>
            </a:r>
            <a:r>
              <a:rPr lang="en-US" altLang="ko-KR" smtClean="0"/>
              <a:t>/ </a:t>
            </a:r>
            <a:r>
              <a:rPr lang="ko-KR" altLang="en-US" smtClean="0"/>
              <a:t>예측</a:t>
            </a:r>
            <a:endParaRPr lang="en-US" altLang="ko-KR" smtClean="0"/>
          </a:p>
          <a:p>
            <a:r>
              <a:rPr lang="en-US" altLang="ko-KR" smtClean="0"/>
              <a:t>4. </a:t>
            </a:r>
            <a:r>
              <a:rPr lang="ko-KR" altLang="en-US" smtClean="0"/>
              <a:t>다중 분류</a:t>
            </a:r>
            <a:endParaRPr lang="en-US" altLang="ko-KR" smtClean="0"/>
          </a:p>
          <a:p>
            <a:r>
              <a:rPr lang="en-US" altLang="ko-KR" smtClean="0"/>
              <a:t>5. </a:t>
            </a:r>
            <a:r>
              <a:rPr lang="ko-KR" altLang="en-US" smtClean="0"/>
              <a:t>이항 교차 엔트로피</a:t>
            </a:r>
            <a:endParaRPr lang="en-US" altLang="ko-KR" smtClean="0"/>
          </a:p>
          <a:p>
            <a:r>
              <a:rPr lang="en-US" altLang="ko-KR" smtClean="0"/>
              <a:t>6. </a:t>
            </a:r>
            <a:r>
              <a:rPr lang="ko-KR" altLang="en-US" smtClean="0"/>
              <a:t>모델 실행</a:t>
            </a:r>
            <a:r>
              <a:rPr lang="en-US" altLang="ko-KR" smtClean="0"/>
              <a:t>(Callbacks)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2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1. </a:t>
            </a:r>
            <a:r>
              <a:rPr lang="ko-KR" altLang="en-US" b="1" smtClean="0"/>
              <a:t>요약 </a:t>
            </a:r>
            <a:r>
              <a:rPr lang="en-US" altLang="ko-KR" b="1" smtClean="0"/>
              <a:t>- </a:t>
            </a:r>
            <a:r>
              <a:rPr lang="ko-KR" altLang="en-US" b="1" smtClean="0"/>
              <a:t>모델 컴파일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5964"/>
            <a:ext cx="10515600" cy="294120"/>
          </a:xfrm>
        </p:spPr>
        <p:txBody>
          <a:bodyPr>
            <a:normAutofit lnSpcReduction="10000"/>
          </a:bodyPr>
          <a:lstStyle/>
          <a:p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model.compile(loss=‘ ’, optimizer=‘’)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2221" y="1423211"/>
            <a:ext cx="2277686" cy="3241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binary_crossentropy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0976" y="1423211"/>
            <a:ext cx="1695796" cy="4405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</a:p>
          <a:p>
            <a:pPr algn="ctr"/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gd(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확률적 경사하강법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2220" y="1747408"/>
            <a:ext cx="2277686" cy="3241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0, 1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로만 사용가능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2221" y="2395802"/>
            <a:ext cx="2277686" cy="3241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categorical_crossentropy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2220" y="2719999"/>
            <a:ext cx="2277686" cy="3241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클래스에서 다중 품목 분류할 때 사용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08794"/>
              </p:ext>
            </p:extLst>
          </p:nvPr>
        </p:nvGraphicFramePr>
        <p:xfrm>
          <a:off x="1122220" y="3368393"/>
          <a:ext cx="784721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351">
                  <a:extLst>
                    <a:ext uri="{9D8B030D-6E8A-4147-A177-3AD203B41FA5}">
                      <a16:colId xmlns:a16="http://schemas.microsoft.com/office/drawing/2014/main" val="4156784178"/>
                    </a:ext>
                  </a:extLst>
                </a:gridCol>
                <a:gridCol w="3067396">
                  <a:extLst>
                    <a:ext uri="{9D8B030D-6E8A-4147-A177-3AD203B41FA5}">
                      <a16:colId xmlns:a16="http://schemas.microsoft.com/office/drawing/2014/main" val="2322001157"/>
                    </a:ext>
                  </a:extLst>
                </a:gridCol>
                <a:gridCol w="3308467">
                  <a:extLst>
                    <a:ext uri="{9D8B030D-6E8A-4147-A177-3AD203B41FA5}">
                      <a16:colId xmlns:a16="http://schemas.microsoft.com/office/drawing/2014/main" val="2620993184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제곱 계열</a:t>
                      </a:r>
                      <a:endParaRPr lang="ko-KR" altLang="en-US" sz="105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mean_squared_error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제곱 오차</a:t>
                      </a:r>
                      <a:endParaRPr lang="en-US" altLang="ko-KR" sz="1050" b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mean(square(yt-yo))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21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mean_absolute_error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절대 오차</a:t>
                      </a:r>
                      <a:endParaRPr lang="en-US" altLang="ko-KR" sz="1050" b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mean(abs(yt-yo))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6476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mean_absolute_percentage_error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절대 백분율 오차</a:t>
                      </a:r>
                      <a:endParaRPr lang="en-US" altLang="ko-KR" sz="1050" b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mean(abs(yt-yo)/abs(yt) (</a:t>
                      </a:r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분모 ≢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0)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0207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mean_squared_logarithmic_error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제곱 로그 오차</a:t>
                      </a:r>
                      <a:endParaRPr lang="en-US" altLang="ko-KR" sz="1050" b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mean(square((log(yo) + 1) – (log(yt) + 1) ) )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1669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교차 엔트로피 계열</a:t>
                      </a:r>
                      <a:endParaRPr lang="ko-KR" altLang="en-US" sz="105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categorical_crossentropy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범주형 교차 엔트로피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일반적인 분류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481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binary_crossentropy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이항 교차 엔트로피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개의 클래스 중에서 예측할 때</a:t>
                      </a: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5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2. </a:t>
            </a:r>
            <a:r>
              <a:rPr lang="ko-KR" altLang="en-US" b="1" smtClean="0"/>
              <a:t>예측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2457"/>
            <a:ext cx="10515600" cy="270830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52847" y="4130144"/>
            <a:ext cx="4713316" cy="6567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 = Sequential()</a:t>
            </a: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model.add(Dense(30, input_dim=17, activation=‘relu’))</a:t>
            </a: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model.add(Dense(1, activation=‘sigmoid’))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2847" y="4861704"/>
            <a:ext cx="4713316" cy="6567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model.compile(loss=‘mean_squared_error’, </a:t>
            </a:r>
          </a:p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optimizer=‘adam’,</a:t>
            </a:r>
          </a:p>
          <a:p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metrics=[‘accuracy’])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52847" y="2613980"/>
            <a:ext cx="4713316" cy="14413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</a:t>
            </a:r>
            <a:endParaRPr lang="en-US" altLang="ko-KR" sz="12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Data_set = np.loadtxt(“./dataset/ThoraricSurgery.csv”, delimiter=“,”)</a:t>
            </a:r>
          </a:p>
          <a:p>
            <a:endParaRPr lang="en-US" altLang="ko-KR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환자의 기록과 수술 결과를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저장</a:t>
            </a:r>
            <a:endParaRPr lang="en-US" altLang="ko-KR" sz="12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 = Data_set[:,0:17]</a:t>
            </a: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 = Data_set[:, 17]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2847" y="5593264"/>
            <a:ext cx="4713316" cy="5223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실행</a:t>
            </a:r>
            <a:endParaRPr lang="en-US" altLang="ko-KR" sz="12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model.fit(X, Y_encoded, epochs=100, batch_size=1)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70207"/>
              </p:ext>
            </p:extLst>
          </p:nvPr>
        </p:nvGraphicFramePr>
        <p:xfrm>
          <a:off x="1652847" y="687657"/>
          <a:ext cx="7200216" cy="1760028"/>
        </p:xfrm>
        <a:graphic>
          <a:graphicData uri="http://schemas.openxmlformats.org/drawingml/2006/table">
            <a:tbl>
              <a:tblPr/>
              <a:tblGrid>
                <a:gridCol w="400012">
                  <a:extLst>
                    <a:ext uri="{9D8B030D-6E8A-4147-A177-3AD203B41FA5}">
                      <a16:colId xmlns:a16="http://schemas.microsoft.com/office/drawing/2014/main" val="1174119080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1120550878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555038748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4287049129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711416349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3008038474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4099519911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245297095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1830927612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1691654060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1921728917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1836531792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452056124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2652668962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2462380013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1071111706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1896922537"/>
                    </a:ext>
                  </a:extLst>
                </a:gridCol>
                <a:gridCol w="400012">
                  <a:extLst>
                    <a:ext uri="{9D8B030D-6E8A-4147-A177-3AD203B41FA5}">
                      <a16:colId xmlns:a16="http://schemas.microsoft.com/office/drawing/2014/main" val="3149600768"/>
                    </a:ext>
                  </a:extLst>
                </a:gridCol>
              </a:tblGrid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838297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2.88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978555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3.19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62900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3.06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25746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1.88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71391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2.96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1.67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248113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603651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3.24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053823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3.15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2.76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61872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728357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30940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114" marR="8114" marT="811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28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3. </a:t>
            </a:r>
            <a:r>
              <a:rPr lang="ko-KR" altLang="en-US" b="1" smtClean="0"/>
              <a:t>학습셋과 테스트셋 구분 </a:t>
            </a:r>
            <a:r>
              <a:rPr lang="en-US" altLang="ko-KR" b="1" smtClean="0"/>
              <a:t>/ </a:t>
            </a:r>
            <a:r>
              <a:rPr lang="ko-KR" altLang="en-US" b="1" smtClean="0"/>
              <a:t>예측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838200" y="915335"/>
            <a:ext cx="8856364" cy="813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from keras.models import Sequential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from keras.layers.core import Dense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from sklearn.preprocessing import LabelEncoder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from sklearn.model_selection import train_test_split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8200" y="1829736"/>
            <a:ext cx="8856364" cy="564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seed = 0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numpy.random.seed(seed)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tf.random.set_seed(3)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38200" y="2494755"/>
            <a:ext cx="8856364" cy="15951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df = pd.read_csv(‘./dataset/sonar.csv’, header=None)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 = df.values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 = dataset[:, 0:60].astype(float)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Y_obj = dataset[:, 60]</a:t>
            </a:r>
          </a:p>
          <a:p>
            <a:endParaRPr lang="en-US" altLang="ko-KR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 = LabelEncoder()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e.fit(Y_obj)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 = e.transform(Y_obj)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38200" y="4190552"/>
            <a:ext cx="8856364" cy="3066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X_train, X_test, Y_train, Y_test = train_test_split(X, Y, test_size=0.3, random_state=seed)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38200" y="5811534"/>
            <a:ext cx="8856364" cy="3066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model.fit(X_train, Y_train, epochs=130, batch_size=5)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266382" y="4646815"/>
            <a:ext cx="0" cy="10307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10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4. </a:t>
            </a:r>
            <a:r>
              <a:rPr lang="ko-KR" altLang="en-US" b="1" smtClean="0"/>
              <a:t>다중 분류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2457"/>
            <a:ext cx="10515600" cy="270830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예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3389054"/>
            <a:ext cx="4713316" cy="65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 = Sequential()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model.add(Dense(16, input_dim=4, activation='relu'))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model.add(Dense(3, activation=‘softmax’))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4251038"/>
            <a:ext cx="4713316" cy="65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model.compile(loss=‘categorical_crossentropy’, </a:t>
            </a:r>
          </a:p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optimizer=‘adam’,</a:t>
            </a:r>
          </a:p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metrics=[‘accuracy’])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1376706"/>
            <a:ext cx="4713316" cy="1807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 = df.values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 = dataset[:,0:4].astype(float)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Y_obj = dataset[:, 4]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숫자로 변환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 = LabelEncoder()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e.fit(Y_obj)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 = e.transform(Y_obj)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Y_encoded = tf.keras.utils.to_categorical(Y)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5113022"/>
            <a:ext cx="4713316" cy="398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model.fit(X, Y_encoded, epochs=50, batch_size=1)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70601"/>
              </p:ext>
            </p:extLst>
          </p:nvPr>
        </p:nvGraphicFramePr>
        <p:xfrm>
          <a:off x="6718300" y="1043247"/>
          <a:ext cx="4635500" cy="2514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31231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301170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81827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04984553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70087985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Iris-setosa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350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Iris-setosa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497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Iris-setosa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3388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Iris-setosa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77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Iris-setosa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05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2395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8451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Iris-versicolor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360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Iris-versicolor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572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Iris-virginica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122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5.8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Iris-virginica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35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5.9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Iris-virginica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8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93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5. </a:t>
            </a:r>
            <a:r>
              <a:rPr lang="ko-KR" altLang="en-US" b="1" smtClean="0"/>
              <a:t>이항 교차 엔트로피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862799" y="2726574"/>
            <a:ext cx="4415444" cy="11055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입력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df_pre = pd.read_csv(‘../dataset/wine.csv’, header=None)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df = df_pre.sample(frac=1)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dataset = df.values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 = dataset[:, 0:12]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 = dataset[:, 12]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62799" y="3904715"/>
            <a:ext cx="4415444" cy="11055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설정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 = Sequential()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model.add(Dense(30, input_dim=12, activation='relu'))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model.add(Dense(12, activation=‘relu’))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model.add(Dense(8, activation=‘relu’))</a:t>
            </a: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model.add(Dense(1, activation=‘sigmoid’))</a:t>
            </a:r>
          </a:p>
        </p:txBody>
      </p:sp>
      <p:pic>
        <p:nvPicPr>
          <p:cNvPr id="2050" name="Picture 2" descr="https://t1.daumcdn.net/cfile/tistory/99FC323D5DA6F5251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17" y="836848"/>
            <a:ext cx="4186238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85" y="1418093"/>
            <a:ext cx="1359436" cy="4927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23" y="3627673"/>
            <a:ext cx="3933825" cy="2828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5289" y="4251506"/>
            <a:ext cx="1978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def relu(x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return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np.maximum(0, x)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5289" y="3869196"/>
            <a:ext cx="1978429" cy="253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Lelu </a:t>
            </a:r>
            <a:r>
              <a:rPr lang="ko-KR" altLang="en-US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ko-KR" altLang="en-US" sz="105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5289" y="998932"/>
            <a:ext cx="1978429" cy="2539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sigmoid </a:t>
            </a:r>
            <a:r>
              <a:rPr lang="ko-KR" altLang="en-US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ko-KR" altLang="en-US" sz="105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18557"/>
              </p:ext>
            </p:extLst>
          </p:nvPr>
        </p:nvGraphicFramePr>
        <p:xfrm>
          <a:off x="157951" y="978547"/>
          <a:ext cx="5353387" cy="1619250"/>
        </p:xfrm>
        <a:graphic>
          <a:graphicData uri="http://schemas.openxmlformats.org/drawingml/2006/table">
            <a:tbl>
              <a:tblPr/>
              <a:tblGrid>
                <a:gridCol w="411799">
                  <a:extLst>
                    <a:ext uri="{9D8B030D-6E8A-4147-A177-3AD203B41FA5}">
                      <a16:colId xmlns:a16="http://schemas.microsoft.com/office/drawing/2014/main" val="3232850310"/>
                    </a:ext>
                  </a:extLst>
                </a:gridCol>
                <a:gridCol w="411799">
                  <a:extLst>
                    <a:ext uri="{9D8B030D-6E8A-4147-A177-3AD203B41FA5}">
                      <a16:colId xmlns:a16="http://schemas.microsoft.com/office/drawing/2014/main" val="4151550856"/>
                    </a:ext>
                  </a:extLst>
                </a:gridCol>
                <a:gridCol w="411799">
                  <a:extLst>
                    <a:ext uri="{9D8B030D-6E8A-4147-A177-3AD203B41FA5}">
                      <a16:colId xmlns:a16="http://schemas.microsoft.com/office/drawing/2014/main" val="1142597556"/>
                    </a:ext>
                  </a:extLst>
                </a:gridCol>
                <a:gridCol w="411799">
                  <a:extLst>
                    <a:ext uri="{9D8B030D-6E8A-4147-A177-3AD203B41FA5}">
                      <a16:colId xmlns:a16="http://schemas.microsoft.com/office/drawing/2014/main" val="2527048448"/>
                    </a:ext>
                  </a:extLst>
                </a:gridCol>
                <a:gridCol w="411799">
                  <a:extLst>
                    <a:ext uri="{9D8B030D-6E8A-4147-A177-3AD203B41FA5}">
                      <a16:colId xmlns:a16="http://schemas.microsoft.com/office/drawing/2014/main" val="1719791688"/>
                    </a:ext>
                  </a:extLst>
                </a:gridCol>
                <a:gridCol w="411799">
                  <a:extLst>
                    <a:ext uri="{9D8B030D-6E8A-4147-A177-3AD203B41FA5}">
                      <a16:colId xmlns:a16="http://schemas.microsoft.com/office/drawing/2014/main" val="3985455043"/>
                    </a:ext>
                  </a:extLst>
                </a:gridCol>
                <a:gridCol w="411799">
                  <a:extLst>
                    <a:ext uri="{9D8B030D-6E8A-4147-A177-3AD203B41FA5}">
                      <a16:colId xmlns:a16="http://schemas.microsoft.com/office/drawing/2014/main" val="3512123854"/>
                    </a:ext>
                  </a:extLst>
                </a:gridCol>
                <a:gridCol w="575498">
                  <a:extLst>
                    <a:ext uri="{9D8B030D-6E8A-4147-A177-3AD203B41FA5}">
                      <a16:colId xmlns:a16="http://schemas.microsoft.com/office/drawing/2014/main" val="1432123331"/>
                    </a:ext>
                  </a:extLst>
                </a:gridCol>
                <a:gridCol w="382386">
                  <a:extLst>
                    <a:ext uri="{9D8B030D-6E8A-4147-A177-3AD203B41FA5}">
                      <a16:colId xmlns:a16="http://schemas.microsoft.com/office/drawing/2014/main" val="2096354425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1498306253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896683950"/>
                    </a:ext>
                  </a:extLst>
                </a:gridCol>
                <a:gridCol w="286464">
                  <a:extLst>
                    <a:ext uri="{9D8B030D-6E8A-4147-A177-3AD203B41FA5}">
                      <a16:colId xmlns:a16="http://schemas.microsoft.com/office/drawing/2014/main" val="514613400"/>
                    </a:ext>
                  </a:extLst>
                </a:gridCol>
                <a:gridCol w="411799">
                  <a:extLst>
                    <a:ext uri="{9D8B030D-6E8A-4147-A177-3AD203B41FA5}">
                      <a16:colId xmlns:a16="http://schemas.microsoft.com/office/drawing/2014/main" val="2846881274"/>
                    </a:ext>
                  </a:extLst>
                </a:gridCol>
              </a:tblGrid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0.9978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14449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0.9968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25677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39882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041723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19314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46752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563335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13563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0.9928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9375"/>
                  </a:ext>
                </a:extLst>
              </a:tr>
              <a:tr h="119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0.9942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7956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62799" y="5082856"/>
            <a:ext cx="4415444" cy="5652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컴파일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model.compile(loss=‘binary_crossentropy’, optimizer=‘adam’,</a:t>
            </a:r>
          </a:p>
          <a:p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metrics=['accuracy'])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2799" y="5720670"/>
            <a:ext cx="4415444" cy="5652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실행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model.fit(X, Y, epochs=200, batch_size=200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68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smtClean="0"/>
              <a:t>6. </a:t>
            </a:r>
            <a:r>
              <a:rPr lang="ko-KR" altLang="en-US" b="1" smtClean="0"/>
              <a:t>모델 실행</a:t>
            </a:r>
            <a:r>
              <a:rPr lang="en-US" altLang="ko-KR" b="1" smtClean="0"/>
              <a:t>(Callbacks)</a:t>
            </a:r>
            <a:endParaRPr lang="ko-KR" altLang="en-US" b="1"/>
          </a:p>
        </p:txBody>
      </p:sp>
      <p:sp>
        <p:nvSpPr>
          <p:cNvPr id="3" name="직사각형 2"/>
          <p:cNvSpPr/>
          <p:nvPr/>
        </p:nvSpPr>
        <p:spPr>
          <a:xfrm>
            <a:off x="838201" y="2244436"/>
            <a:ext cx="8856364" cy="831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저장 폴더 설정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MODEL_DIR = ＇./model‘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 not os.path.exists(MODEL_DIR):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os.mkdir(MODEL_DIR)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1" y="3158837"/>
            <a:ext cx="8856364" cy="5985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저장 조건 설정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modelpath = “./model{epoch:02d}-{val_loss:.4f}.hdf5”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Checkpointer = ModelCheckpoint(filepath=modelpath, monitor=‘val_loss’, verbose=1, save_best_only=True)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38201" y="4750256"/>
            <a:ext cx="8856364" cy="5818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실행 및 저장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model.fit(X, Y, validation_split=0.2, epochs=200, batch_size=200, verbose=0, callbacks=[checkpointer])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200" y="915335"/>
            <a:ext cx="8856364" cy="3149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from keras.callbacks import ModelCheckpoint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8200" y="1278343"/>
            <a:ext cx="8856364" cy="201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from keras.callbacks import ModelCheckpoint, EarlyStopping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79022" y="3840481"/>
            <a:ext cx="8515542" cy="598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저장 조건 설정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modelpath = “./model{epoch:02d}-{val_loss:.4f}.hdf5”</a:t>
            </a:r>
          </a:p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Checkpointer = ModelCheckpoint(filepath=modelpath, monitor=‘val_loss’, verbose=1, save_best_only=True)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9022" y="4484250"/>
            <a:ext cx="8515542" cy="220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early_stopping_callback = EarlyStopping(monitor='val_loss', patience=100)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79022" y="5366776"/>
            <a:ext cx="8515542" cy="220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model.fit(X, Y, validation_split=0.2, epochs=200, batch_size=200, verbose=0, callbacks=[early_stopping_callback])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9022" y="5626781"/>
            <a:ext cx="8515542" cy="220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model.fit(X, Y, validation_split=0.2, epochs=200, batch_size=200, verbose=0, callbacks=[checkpointer, early_stopping_callback])</a:t>
            </a:r>
            <a:endParaRPr lang="en-US" altLang="ko-KR" sz="1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70269" y="1579418"/>
            <a:ext cx="0" cy="50707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3756" y="5366776"/>
            <a:ext cx="56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endParaRPr lang="ko-KR" altLang="en-US" sz="105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756" y="5623536"/>
            <a:ext cx="565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endParaRPr lang="ko-KR" altLang="en-US" sz="105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5327" y="3830382"/>
            <a:ext cx="16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monitor=‘val_loss’</a:t>
            </a:r>
          </a:p>
          <a:p>
            <a:r>
              <a:rPr lang="en-US" altLang="ko-KR" sz="105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monitor=‘val_accuracy’</a:t>
            </a:r>
            <a:endParaRPr lang="ko-KR" altLang="en-US" sz="105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5777345" y="4052762"/>
            <a:ext cx="4287982" cy="126958"/>
          </a:xfrm>
          <a:prstGeom prst="bentConnector3">
            <a:avLst>
              <a:gd name="adj1" fmla="val -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5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995</Words>
  <Application>Microsoft Office PowerPoint</Application>
  <PresentationFormat>와이드스크린</PresentationFormat>
  <Paragraphs>455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나눔고딕</vt:lpstr>
      <vt:lpstr>Arial</vt:lpstr>
      <vt:lpstr>Office 테마</vt:lpstr>
      <vt:lpstr>Deep-Learning(Study) - 요약</vt:lpstr>
      <vt:lpstr>목차</vt:lpstr>
      <vt:lpstr>1. 요약 - 모델 컴파일</vt:lpstr>
      <vt:lpstr>2. 예측</vt:lpstr>
      <vt:lpstr>3. 학습셋과 테스트셋 구분 / 예측</vt:lpstr>
      <vt:lpstr>4. 다중 분류</vt:lpstr>
      <vt:lpstr>5. 이항 교차 엔트로피</vt:lpstr>
      <vt:lpstr>6. 모델 실행(Callbacks)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user17</dc:creator>
  <cp:lastModifiedBy>user17</cp:lastModifiedBy>
  <cp:revision>194</cp:revision>
  <dcterms:created xsi:type="dcterms:W3CDTF">2022-05-02T00:45:08Z</dcterms:created>
  <dcterms:modified xsi:type="dcterms:W3CDTF">2022-05-02T02:32:14Z</dcterms:modified>
</cp:coreProperties>
</file>