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4" r:id="rId7"/>
    <p:sldId id="275" r:id="rId8"/>
    <p:sldId id="267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14F2"/>
    <a:srgbClr val="B64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0" autoAdjust="0"/>
  </p:normalViewPr>
  <p:slideViewPr>
    <p:cSldViewPr>
      <p:cViewPr varScale="1">
        <p:scale>
          <a:sx n="110" d="100"/>
          <a:sy n="110" d="100"/>
        </p:scale>
        <p:origin x="23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5" y="335705"/>
            <a:ext cx="10369550" cy="129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525" y="1732152"/>
            <a:ext cx="10255250" cy="3888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115" y="588018"/>
            <a:ext cx="9782810" cy="613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0" indent="1216025">
              <a:lnSpc>
                <a:spcPct val="1165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Министерство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науки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высшего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образования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Российской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Федерации </a:t>
            </a:r>
            <a:r>
              <a:rPr sz="1800" dirty="0">
                <a:latin typeface="Times New Roman"/>
                <a:cs typeface="Times New Roman"/>
              </a:rPr>
              <a:t>федеральное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государственное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бюджетное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образовательное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учреждение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высшего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образования</a:t>
            </a:r>
            <a:endParaRPr sz="1800" dirty="0">
              <a:latin typeface="Times New Roman"/>
              <a:cs typeface="Times New Roman"/>
            </a:endParaRPr>
          </a:p>
          <a:p>
            <a:pPr marR="571500" algn="ctr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imes New Roman"/>
                <a:cs typeface="Times New Roman"/>
              </a:rPr>
              <a:t>«Российский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экономический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университет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имени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Г.В.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Плеханова»</a:t>
            </a:r>
            <a:endParaRPr sz="1800" dirty="0">
              <a:latin typeface="Times New Roman"/>
              <a:cs typeface="Times New Roman"/>
            </a:endParaRPr>
          </a:p>
          <a:p>
            <a:pPr marR="572135" algn="ctr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Times New Roman"/>
                <a:cs typeface="Times New Roman"/>
              </a:rPr>
              <a:t>Московский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приборостроительный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техникум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516890" algn="ctr">
              <a:lnSpc>
                <a:spcPct val="100000"/>
              </a:lnSpc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КУРСОВОЙ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ПРОЕКТ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133475" marR="1706880" indent="-4445" algn="ctr">
              <a:lnSpc>
                <a:spcPct val="1165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Специальность: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09.02.06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Сетевое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системное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администрирование </a:t>
            </a:r>
            <a:r>
              <a:rPr sz="1800" b="1" dirty="0">
                <a:latin typeface="Times New Roman"/>
                <a:cs typeface="Times New Roman"/>
              </a:rPr>
              <a:t>Тема: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lang="ru-RU" sz="1800" b="1" dirty="0">
                <a:latin typeface="Times New Roman"/>
                <a:cs typeface="Times New Roman"/>
              </a:rPr>
              <a:t>«</a:t>
            </a:r>
            <a:r>
              <a:rPr lang="ru-RU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И</a:t>
            </a:r>
            <a:r>
              <a:rPr lang="ru-RU" sz="1800" b="1" dirty="0">
                <a:solidFill>
                  <a:schemeClr val="tx1"/>
                </a:solidFill>
              </a:rPr>
              <a:t>спользование протоколов маршрутизации по состоянию канала.</a:t>
            </a:r>
            <a:r>
              <a:rPr lang="ru-RU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»</a:t>
            </a:r>
          </a:p>
          <a:p>
            <a:pPr marL="1133475" marR="1706880" indent="-4445" algn="ctr">
              <a:lnSpc>
                <a:spcPct val="1165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МПТ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09.02.06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 СА50-</a:t>
            </a:r>
            <a:r>
              <a:rPr lang="ru-RU" sz="1800" b="1" dirty="0">
                <a:latin typeface="Times New Roman"/>
                <a:cs typeface="Times New Roman"/>
              </a:rPr>
              <a:t>1</a:t>
            </a:r>
            <a:r>
              <a:rPr lang="ru-RU" b="1" dirty="0">
                <a:latin typeface="Times New Roman"/>
                <a:cs typeface="Times New Roman"/>
              </a:rPr>
              <a:t>-</a:t>
            </a: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lang="ru-RU" b="1" spc="-25" dirty="0"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574040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ПОЯСНИТЕЛЬНАЯ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ЗАПИСКА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573405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Листов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без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приложения: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ru-RU" sz="1800" spc="-25" dirty="0">
                <a:latin typeface="Times New Roman"/>
                <a:cs typeface="Times New Roman"/>
              </a:rPr>
              <a:t> </a:t>
            </a:r>
            <a:r>
              <a:rPr lang="ru-RU" spc="-25" dirty="0">
                <a:latin typeface="Times New Roman"/>
                <a:cs typeface="Times New Roman"/>
              </a:rPr>
              <a:t>54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396865" marR="5080" indent="6985">
              <a:lnSpc>
                <a:spcPct val="116500"/>
              </a:lnSpc>
            </a:pPr>
            <a:r>
              <a:rPr sz="1800" dirty="0">
                <a:latin typeface="Times New Roman"/>
                <a:cs typeface="Times New Roman"/>
              </a:rPr>
              <a:t>Руководитель: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Холькин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Владимир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 err="1">
                <a:latin typeface="Times New Roman"/>
                <a:cs typeface="Times New Roman"/>
              </a:rPr>
              <a:t>Игоревич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lang="ru-RU" sz="1800" spc="-10" dirty="0">
                <a:latin typeface="Times New Roman"/>
                <a:cs typeface="Times New Roman"/>
              </a:rPr>
              <a:t>  </a:t>
            </a:r>
            <a:r>
              <a:rPr sz="1800" dirty="0" err="1">
                <a:latin typeface="Times New Roman"/>
                <a:cs typeface="Times New Roman"/>
              </a:rPr>
              <a:t>Студент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lang="ru-RU" sz="1800" dirty="0">
                <a:latin typeface="Times New Roman"/>
                <a:cs typeface="Times New Roman"/>
              </a:rPr>
              <a:t> Карпов Артем Владимирович</a:t>
            </a:r>
            <a:endParaRPr sz="18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48370"/>
            <a:ext cx="10369550" cy="994630"/>
          </a:xfrm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767FA4-E47C-46E5-8526-797C7A89C830}"/>
              </a:ext>
            </a:extLst>
          </p:cNvPr>
          <p:cNvSpPr/>
          <p:nvPr/>
        </p:nvSpPr>
        <p:spPr>
          <a:xfrm rot="1887007">
            <a:off x="10197705" y="-235796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CAAA175-DF0F-4F81-9D52-D3F4A9470FB2}"/>
              </a:ext>
            </a:extLst>
          </p:cNvPr>
          <p:cNvSpPr/>
          <p:nvPr/>
        </p:nvSpPr>
        <p:spPr>
          <a:xfrm rot="2603965">
            <a:off x="-1187857" y="594593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D8FE9-B7EA-4A67-89BA-94A0EDD25891}"/>
              </a:ext>
            </a:extLst>
          </p:cNvPr>
          <p:cNvSpPr txBox="1"/>
          <p:nvPr/>
        </p:nvSpPr>
        <p:spPr>
          <a:xfrm>
            <a:off x="1143000" y="823564"/>
            <a:ext cx="1036955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400" dirty="0"/>
          </a:p>
          <a:p>
            <a:r>
              <a:rPr lang="en-US" sz="1400" dirty="0"/>
              <a:t>	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мире, где информационные технологии проникают во все аспекты жизни общества, надежная и эффективная работа сетевых структур имеет первостепенное значение. Основой функционирования любой сетевой инфраструктуры являются протоколы маршрутизации, среди которых особенно выделяются протоколы маршрутизации по состоянию канала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Link-State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протоколы обеспечивают каждому маршрутизатору знание о структуре всей сети, что позволяет использовать более сложные и точные алгоритмы для определения оптимальных маршрутов. Наиболее известными примерами являются OSPF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IS-IS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используют алгоритм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расчета кратчайших путей.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исследования: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Изучить принципы работы протоколов маршрутизации по состоянию канала.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Оценить эффективность и производительность протоколов OSPF и IS-IS.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Исследовать преимущества и ограничения этих протоколов по сравнению с протоколами маршрутизации по вектору расстояния.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Анализировать влияние различных факторов на производительность протоколов.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Разработать рекомендации по оптимизации и настройке протоколов для максимальной эффективности и надежности сети.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Провести обзор литературы по теме протоколов маршрутизации по состоянию канала.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Изучить архитектуру и алгоритмы OSPF и IS-IS.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Настроить тестовую среду для проведения экспериментов.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Провести эксперименты для сравнительного анализа производительности протоколов.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Проанализировать результаты экспериментов и выявить ключевые факторы, влияющие на производительность.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Сформулировать рекомендации по оптимизации протоколов.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Составить отчет о проведенном исследовании с описанием методологии, результатов и выводов.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52400"/>
            <a:ext cx="4313047" cy="31675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протоколы маршрутизации по состоянию канала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5C6-5651-4BAA-A363-3A4D0FE57D88}"/>
              </a:ext>
            </a:extLst>
          </p:cNvPr>
          <p:cNvSpPr txBox="1"/>
          <p:nvPr/>
        </p:nvSpPr>
        <p:spPr>
          <a:xfrm>
            <a:off x="533400" y="3538067"/>
            <a:ext cx="5287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IS-IS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это два популярных протокола маршрутизации, используемых в IP-сетях. Они имеют много общего, но также отличаются по ряду характеристик и принципов работы. Рассмотрим основные из них.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3ED7F0-C1F1-46BA-8D64-74F678E77F06}"/>
              </a:ext>
            </a:extLst>
          </p:cNvPr>
          <p:cNvSpPr/>
          <p:nvPr/>
        </p:nvSpPr>
        <p:spPr>
          <a:xfrm>
            <a:off x="5715000" y="0"/>
            <a:ext cx="6477000" cy="6858000"/>
          </a:xfrm>
          <a:prstGeom prst="rect">
            <a:avLst/>
          </a:prstGeom>
          <a:solidFill>
            <a:srgbClr val="B648B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5887FE8-CD61-4A33-B29E-6F5F536D4E3B}"/>
              </a:ext>
            </a:extLst>
          </p:cNvPr>
          <p:cNvSpPr/>
          <p:nvPr/>
        </p:nvSpPr>
        <p:spPr>
          <a:xfrm rot="2603965">
            <a:off x="-1187857" y="594593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8D4652A-7B21-4560-A90E-6EFE8DFFE705}"/>
              </a:ext>
            </a:extLst>
          </p:cNvPr>
          <p:cNvSpPr/>
          <p:nvPr/>
        </p:nvSpPr>
        <p:spPr>
          <a:xfrm rot="1887007">
            <a:off x="10197705" y="-235796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BEC3A-7373-4E60-8E95-DD850F1692C7}"/>
              </a:ext>
            </a:extLst>
          </p:cNvPr>
          <p:cNvSpPr txBox="1"/>
          <p:nvPr/>
        </p:nvSpPr>
        <p:spPr>
          <a:xfrm>
            <a:off x="5940970" y="3324287"/>
            <a:ext cx="5287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(Open Shortest Path First)</a:t>
            </a:r>
          </a:p>
          <a:p>
            <a:pPr algn="ctr"/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Характеристики:</a:t>
            </a:r>
          </a:p>
          <a:p>
            <a:endParaRPr lang="ru-RU" sz="1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протокола: Внутренняя маршрутизация (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IGP), </a:t>
            </a:r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канала (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link-state).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Dijkstra's SPF.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Автономная система: Работает внутри одной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Идентификация: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ID.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сетей: Поддерживает различные типы (точка-точка, широковещательные).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Области: Поддерживает иерархию с областями.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Аутентификация: Простая и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MD5.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пакетов: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Hello, Database Description, Link State Request, Link State Update, Link State Acknowledgment.</a:t>
            </a:r>
          </a:p>
          <a:p>
            <a:pPr algn="ctr"/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работы:</a:t>
            </a:r>
          </a:p>
          <a:p>
            <a:endParaRPr lang="ru-RU" sz="1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соседства: Обмен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пакетами.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базами данных: Обмен информацией о состоянии каналов.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SPF-</a:t>
            </a:r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дерева: Использование алгоритма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маршрутов: Рассылка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State Advertisements (LSAs).</a:t>
            </a:r>
            <a:endParaRPr lang="ru-RU" sz="1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890AD-5E0B-418B-9EF1-DCA846E971AA}"/>
              </a:ext>
            </a:extLst>
          </p:cNvPr>
          <p:cNvSpPr txBox="1"/>
          <p:nvPr/>
        </p:nvSpPr>
        <p:spPr>
          <a:xfrm>
            <a:off x="5943147" y="457200"/>
            <a:ext cx="458651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IS-IS (Intermediate System to Intermediate System)</a:t>
            </a:r>
          </a:p>
          <a:p>
            <a:pPr algn="ctr"/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Характеристики:</a:t>
            </a:r>
          </a:p>
          <a:p>
            <a:endParaRPr lang="ru-RU" sz="1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протокола: Внутренняя маршрутизация (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IGP), </a:t>
            </a:r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канала (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link-state).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Dijkstra's SPF.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Автономная система: Работает внутри одной или нескольких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Идентификация: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NSAP (Network Service Access Point).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сетей: Поддерживает различные типы сетей.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Области: Иерархическая маршрутизация (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</a:t>
            </a:r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2).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Аутентификация: Простая и расширенная.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пакетов: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IIH, LSP, CSNP, PSNP.</a:t>
            </a:r>
          </a:p>
          <a:p>
            <a:pPr algn="ctr"/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работы:</a:t>
            </a:r>
          </a:p>
          <a:p>
            <a:endParaRPr lang="ru-RU" sz="1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соседства: Обмен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IS-IS Hello PDUs.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базами данных: Обмен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LSP </a:t>
            </a:r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базы данных.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SPF-</a:t>
            </a:r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дерева: Использование алгоритма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Dijkstra.</a:t>
            </a:r>
          </a:p>
          <a:p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маршрутов: Использование </a:t>
            </a:r>
            <a:r>
              <a:rPr lang="en-US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LSP </a:t>
            </a:r>
            <a:r>
              <a:rPr lang="ru-RU" sz="1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обновления состояния сети.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B9827E-8292-4E31-A0F0-86982F3F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37" y="1295400"/>
            <a:ext cx="7052163" cy="395961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F669CD4-AEAB-47EF-AACB-16098104EF97}"/>
              </a:ext>
            </a:extLst>
          </p:cNvPr>
          <p:cNvSpPr/>
          <p:nvPr/>
        </p:nvSpPr>
        <p:spPr>
          <a:xfrm rot="19075912">
            <a:off x="-1248581" y="-34290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E9132A-AD0D-415B-9C43-D4C51C6DAA33}"/>
              </a:ext>
            </a:extLst>
          </p:cNvPr>
          <p:cNvSpPr/>
          <p:nvPr/>
        </p:nvSpPr>
        <p:spPr>
          <a:xfrm rot="19123801">
            <a:off x="10266493" y="587121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E8485-E90E-4ACB-ACB6-0776E944D0CE}"/>
              </a:ext>
            </a:extLst>
          </p:cNvPr>
          <p:cNvSpPr txBox="1"/>
          <p:nvPr/>
        </p:nvSpPr>
        <p:spPr>
          <a:xfrm>
            <a:off x="1676400" y="185219"/>
            <a:ext cx="7399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ru-RU" sz="2800" dirty="0"/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протоколов маршрутизации по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состоянию канала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CC275-E9A5-40B1-8045-439533C8DBA7}"/>
              </a:ext>
            </a:extLst>
          </p:cNvPr>
          <p:cNvSpPr txBox="1"/>
          <p:nvPr/>
        </p:nvSpPr>
        <p:spPr>
          <a:xfrm>
            <a:off x="20298" y="1981200"/>
            <a:ext cx="6075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Повышенная точность маршрутизации.</a:t>
            </a:r>
            <a:endParaRPr lang="en-US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Быстрая реакция на изменения в сети.</a:t>
            </a:r>
            <a:endParaRPr lang="en-US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Высокая производительность и масштабируемость.</a:t>
            </a:r>
          </a:p>
        </p:txBody>
      </p:sp>
    </p:spTree>
    <p:extLst>
      <p:ext uri="{BB962C8B-B14F-4D97-AF65-F5344CB8AC3E}">
        <p14:creationId xmlns:p14="http://schemas.microsoft.com/office/powerpoint/2010/main" val="180784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-228600"/>
            <a:ext cx="10369550" cy="1671739"/>
          </a:xfrm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Сравнение с протоколами маршрутизации по вектору расстояния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767FA4-E47C-46E5-8526-797C7A89C830}"/>
              </a:ext>
            </a:extLst>
          </p:cNvPr>
          <p:cNvSpPr/>
          <p:nvPr/>
        </p:nvSpPr>
        <p:spPr>
          <a:xfrm rot="1887007">
            <a:off x="10197705" y="-235796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CAAA175-DF0F-4F81-9D52-D3F4A9470FB2}"/>
              </a:ext>
            </a:extLst>
          </p:cNvPr>
          <p:cNvSpPr/>
          <p:nvPr/>
        </p:nvSpPr>
        <p:spPr>
          <a:xfrm rot="2603965">
            <a:off x="-1187857" y="594593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0B6B0-F026-4619-B9A9-9BE9193A51E1}"/>
              </a:ext>
            </a:extLst>
          </p:cNvPr>
          <p:cNvSpPr txBox="1"/>
          <p:nvPr/>
        </p:nvSpPr>
        <p:spPr>
          <a:xfrm>
            <a:off x="2958705" y="1620844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протоколах маршрутизации могут использоваться два основных типа алгоритмов: вектор расстояния и состояние канала.</a:t>
            </a:r>
          </a:p>
          <a:p>
            <a:endParaRPr lang="ru-RU" dirty="0"/>
          </a:p>
          <a:p>
            <a:r>
              <a:rPr lang="ru-RU" dirty="0"/>
              <a:t>Алгоритм вектора расстояния использует метрики (стоимости) для определения наилучшего пути к месту назначения. Путь с наименьшей общей стоимостью выбирается в качестве «наилучшего».</a:t>
            </a:r>
          </a:p>
          <a:p>
            <a:endParaRPr lang="ru-RU" dirty="0"/>
          </a:p>
          <a:p>
            <a:r>
              <a:rPr lang="ru-RU" dirty="0"/>
              <a:t>Алгоритм состояния канала работает по той же базовой схеме, что и алгоритмы вектора расстояния, в том смысле, что и те, и другие выбирают путь с наименьшей стоимостью. Однако протоколы состояния канала действуют более локально. В то время как маршрутизатор, использующий протокол вектора расстояния, вычисляет полный путь пакета до места назначения, протокол состояния канала выбирает наилучший путь среди каналов, находящихся в непосредственной близости.</a:t>
            </a:r>
          </a:p>
        </p:txBody>
      </p:sp>
    </p:spTree>
    <p:extLst>
      <p:ext uri="{BB962C8B-B14F-4D97-AF65-F5344CB8AC3E}">
        <p14:creationId xmlns:p14="http://schemas.microsoft.com/office/powerpoint/2010/main" val="14739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-201978"/>
            <a:ext cx="10369550" cy="1671739"/>
          </a:xfrm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 протоколов OSPF и IS-IS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F669CD4-AEAB-47EF-AACB-16098104EF97}"/>
              </a:ext>
            </a:extLst>
          </p:cNvPr>
          <p:cNvSpPr/>
          <p:nvPr/>
        </p:nvSpPr>
        <p:spPr>
          <a:xfrm rot="19075912">
            <a:off x="-1248581" y="-34290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E9132A-AD0D-415B-9C43-D4C51C6DAA33}"/>
              </a:ext>
            </a:extLst>
          </p:cNvPr>
          <p:cNvSpPr/>
          <p:nvPr/>
        </p:nvSpPr>
        <p:spPr>
          <a:xfrm rot="19123801">
            <a:off x="10266493" y="587121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80CC4-DC38-4D78-8A34-9FD4A578360B}"/>
              </a:ext>
            </a:extLst>
          </p:cNvPr>
          <p:cNvSpPr txBox="1"/>
          <p:nvPr/>
        </p:nvSpPr>
        <p:spPr>
          <a:xfrm>
            <a:off x="329848" y="4314127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Корпоративные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Провайдеры интернет-услуг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протоколами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и исследовательские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50806-9DB5-47F5-8695-0EBFBA2BF9C7}"/>
              </a:ext>
            </a:extLst>
          </p:cNvPr>
          <p:cNvSpPr txBox="1"/>
          <p:nvPr/>
        </p:nvSpPr>
        <p:spPr>
          <a:xfrm>
            <a:off x="6742488" y="4281955"/>
            <a:ext cx="46730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IS-IS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провайдеров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Многоуровневые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в мульти протокольные среды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корпоративные сети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3D424-C0B0-411C-8447-8D19C3537D23}"/>
              </a:ext>
            </a:extLst>
          </p:cNvPr>
          <p:cNvSpPr txBox="1"/>
          <p:nvPr/>
        </p:nvSpPr>
        <p:spPr>
          <a:xfrm>
            <a:off x="1752600" y="2057400"/>
            <a:ext cx="822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OSPF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IS-IS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используются для управления маршрутизацией в больших и сложных сетевых инфраструктурах. Их практическое применение варьируется в зависимости от типа сети, размера и специфических требований организации или провайдера. Вот несколько ключевых областей их использования:</a:t>
            </a:r>
          </a:p>
        </p:txBody>
      </p: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334FF8A3-77A4-48EB-955C-910B7FBFABB7}"/>
              </a:ext>
            </a:extLst>
          </p:cNvPr>
          <p:cNvCxnSpPr/>
          <p:nvPr/>
        </p:nvCxnSpPr>
        <p:spPr>
          <a:xfrm rot="5400000">
            <a:off x="304800" y="2667000"/>
            <a:ext cx="1676400" cy="1219200"/>
          </a:xfrm>
          <a:prstGeom prst="curvedConnector3">
            <a:avLst/>
          </a:prstGeom>
          <a:ln>
            <a:solidFill>
              <a:srgbClr val="9314F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164F15FC-D28D-4FBA-86F2-79C8A3F38A47}"/>
              </a:ext>
            </a:extLst>
          </p:cNvPr>
          <p:cNvCxnSpPr>
            <a:cxnSpLocks/>
          </p:cNvCxnSpPr>
          <p:nvPr/>
        </p:nvCxnSpPr>
        <p:spPr>
          <a:xfrm rot="5400000">
            <a:off x="8020567" y="2719764"/>
            <a:ext cx="1960208" cy="1694543"/>
          </a:xfrm>
          <a:prstGeom prst="curvedConnector3">
            <a:avLst>
              <a:gd name="adj1" fmla="val 89540"/>
            </a:avLst>
          </a:prstGeom>
          <a:ln>
            <a:solidFill>
              <a:srgbClr val="9314F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4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594" y="162225"/>
            <a:ext cx="10369550" cy="994630"/>
          </a:xfrm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Вызовы и пути оптимизации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767FA4-E47C-46E5-8526-797C7A89C830}"/>
              </a:ext>
            </a:extLst>
          </p:cNvPr>
          <p:cNvSpPr/>
          <p:nvPr/>
        </p:nvSpPr>
        <p:spPr>
          <a:xfrm rot="1887007">
            <a:off x="10197705" y="-235796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CAAA175-DF0F-4F81-9D52-D3F4A9470FB2}"/>
              </a:ext>
            </a:extLst>
          </p:cNvPr>
          <p:cNvSpPr/>
          <p:nvPr/>
        </p:nvSpPr>
        <p:spPr>
          <a:xfrm rot="2603965">
            <a:off x="-1187857" y="594593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AFDC8-9AB6-48B0-803C-D6DEAC5FD0B9}"/>
              </a:ext>
            </a:extLst>
          </p:cNvPr>
          <p:cNvSpPr txBox="1"/>
          <p:nvPr/>
        </p:nvSpPr>
        <p:spPr>
          <a:xfrm>
            <a:off x="23949" y="2590800"/>
            <a:ext cx="567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Оба протокола могут потреблять значительные вычислительные ресурсы на маршрутизаторах, особенно в крупных сетях с большим количеством узлов и маршрутов.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FDFA1-1368-4096-8F4A-0579E9BBBDEF}"/>
              </a:ext>
            </a:extLst>
          </p:cNvPr>
          <p:cNvSpPr txBox="1"/>
          <p:nvPr/>
        </p:nvSpPr>
        <p:spPr>
          <a:xfrm>
            <a:off x="5767251" y="1228397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оптимизации работы протоколов маршрутизации OSPF и IS-IS можно использовать следующие подходы:</a:t>
            </a:r>
          </a:p>
          <a:p>
            <a:endParaRPr lang="ru-RU" sz="1400" dirty="0"/>
          </a:p>
          <a:p>
            <a:r>
              <a:rPr lang="ru-RU" sz="1400" dirty="0"/>
              <a:t>	Сегментация сети: Разделение сети на области или уровни помогает снизить объем данных, передаваемых между маршрутизаторами, и улучшить производительность. Это позволяет сократить время сходимости и снизить нагрузку на вычислительные ресурсы.</a:t>
            </a:r>
          </a:p>
          <a:p>
            <a:endParaRPr lang="ru-RU" sz="1400" dirty="0"/>
          </a:p>
          <a:p>
            <a:r>
              <a:rPr lang="ru-RU" sz="1400" dirty="0"/>
              <a:t>	Настройка параметров протоколов: Тщательная настройка различных параметров протоколов, таких как таймеры, интервалы отправки пакетов </a:t>
            </a:r>
            <a:r>
              <a:rPr lang="ru-RU" sz="1400" dirty="0" err="1"/>
              <a:t>Hello</a:t>
            </a:r>
            <a:r>
              <a:rPr lang="ru-RU" sz="1400" dirty="0"/>
              <a:t>, размеры баз данных состояния канала, может помочь улучшить эффективность работы протоколов и снизить нагрузку на сеть.</a:t>
            </a:r>
          </a:p>
          <a:p>
            <a:endParaRPr lang="ru-RU" sz="1400" dirty="0"/>
          </a:p>
          <a:p>
            <a:r>
              <a:rPr lang="ru-RU" sz="1400" dirty="0"/>
              <a:t>	Распределение нагрузки: Использование механизмов распределения нагрузки, таких как ECMP (</a:t>
            </a:r>
            <a:r>
              <a:rPr lang="ru-RU" sz="1400" dirty="0" err="1"/>
              <a:t>Equal-Cost</a:t>
            </a:r>
            <a:r>
              <a:rPr lang="ru-RU" sz="1400" dirty="0"/>
              <a:t> </a:t>
            </a:r>
            <a:r>
              <a:rPr lang="ru-RU" sz="1400" dirty="0" err="1"/>
              <a:t>Multi-Path</a:t>
            </a:r>
            <a:r>
              <a:rPr lang="ru-RU" sz="1400" dirty="0"/>
              <a:t>), позволяет балансировать трафик между несколькими равноценными маршрутами, что повышает отказоустойчивость и распределение нагрузки в сети.</a:t>
            </a:r>
          </a:p>
        </p:txBody>
      </p:sp>
    </p:spTree>
    <p:extLst>
      <p:ext uri="{BB962C8B-B14F-4D97-AF65-F5344CB8AC3E}">
        <p14:creationId xmlns:p14="http://schemas.microsoft.com/office/powerpoint/2010/main" val="1920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171069"/>
            <a:ext cx="10369550" cy="994630"/>
          </a:xfrm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1524000"/>
            <a:ext cx="10292079" cy="39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0" algn="just">
              <a:lnSpc>
                <a:spcPct val="140000"/>
              </a:lnSpc>
              <a:spcBef>
                <a:spcPts val="100"/>
              </a:spcBef>
            </a:pPr>
            <a:endParaRPr sz="20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70B859-8E92-4DB1-BCF7-9A1E205AF133}"/>
              </a:ext>
            </a:extLst>
          </p:cNvPr>
          <p:cNvSpPr/>
          <p:nvPr/>
        </p:nvSpPr>
        <p:spPr>
          <a:xfrm rot="19075912">
            <a:off x="-1248581" y="-34290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DC2C27-60AA-4FEF-8018-F87BD138A98F}"/>
              </a:ext>
            </a:extLst>
          </p:cNvPr>
          <p:cNvSpPr/>
          <p:nvPr/>
        </p:nvSpPr>
        <p:spPr>
          <a:xfrm rot="19123801">
            <a:off x="10266493" y="5871210"/>
            <a:ext cx="32004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AD397-10F4-4E62-8AD8-9250DBBA9C9B}"/>
              </a:ext>
            </a:extLst>
          </p:cNvPr>
          <p:cNvSpPr txBox="1"/>
          <p:nvPr/>
        </p:nvSpPr>
        <p:spPr>
          <a:xfrm>
            <a:off x="1828164" y="1179731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курсовая работа провела исследование и практическое применение протоколов динамической маршрутизации OSPF и IS-IS в сетях с учетом состояния канала. Целью работы было сравнение и анализ возможностей этих протоколов в условиях изменяющейся сети, а также оценка их эффективности в обеспечении надежности и оптимальности маршрутов.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результаты: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 эффективен для крупных и сложных сетей, используя алгоритм SPF для быстрого и точного поиска оптимальных маршрутов.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различных областей помогает сегментировать сеть и снизить нагрузку на маршрутизаторы, обеспечивая стабильность сетевых сервисов.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IS-IS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IS-IS является протоколом внутренней маршрутизации, гибкий и масштабируемый за счет иерархической структуры.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демонстрирует хорошую адаптацию к изменениям топологии сети и обновление маршрутов в условиях изменяющейся сети.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Оба протокола, OSPF и IS-IS, показали высокую эффективность в динамической маршрутизации на основе состояния канала. OSPF удобен для корпоративных сетей, а IS-IS предпочтителен 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провайдерских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сетях благодаря гибкости и эффективности в управлении сложными топологиями.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1177</Words>
  <Application>Microsoft Office PowerPoint</Application>
  <PresentationFormat>Широкоэкранный</PresentationFormat>
  <Paragraphs>121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Презентация PowerPoint</vt:lpstr>
      <vt:lpstr>Введение</vt:lpstr>
      <vt:lpstr>Презентация PowerPoint</vt:lpstr>
      <vt:lpstr>Презентация PowerPoint</vt:lpstr>
      <vt:lpstr>Сравнение с протоколами маршрутизации по вектору расстояния</vt:lpstr>
      <vt:lpstr>Практическое применение протоколов OSPF и IS-IS</vt:lpstr>
      <vt:lpstr>Вызовы и пути оптимизации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Fi- -Sele</dc:creator>
  <cp:lastModifiedBy>who i</cp:lastModifiedBy>
  <cp:revision>5</cp:revision>
  <dcterms:created xsi:type="dcterms:W3CDTF">2023-12-11T05:04:00Z</dcterms:created>
  <dcterms:modified xsi:type="dcterms:W3CDTF">2024-06-01T21:19:46Z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