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94" r:id="rId2"/>
    <p:sldId id="295" r:id="rId3"/>
    <p:sldId id="257" r:id="rId4"/>
    <p:sldId id="307" r:id="rId5"/>
    <p:sldId id="263" r:id="rId6"/>
    <p:sldId id="296"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7" r:id="rId21"/>
    <p:sldId id="288" r:id="rId22"/>
    <p:sldId id="279" r:id="rId23"/>
    <p:sldId id="280" r:id="rId24"/>
    <p:sldId id="289" r:id="rId25"/>
    <p:sldId id="281" r:id="rId26"/>
    <p:sldId id="290" r:id="rId27"/>
    <p:sldId id="282" r:id="rId28"/>
    <p:sldId id="284" r:id="rId29"/>
    <p:sldId id="291" r:id="rId30"/>
    <p:sldId id="286" r:id="rId31"/>
    <p:sldId id="306" r:id="rId32"/>
    <p:sldId id="285" r:id="rId33"/>
    <p:sldId id="29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4673" autoAdjust="0"/>
  </p:normalViewPr>
  <p:slideViewPr>
    <p:cSldViewPr>
      <p:cViewPr varScale="1">
        <p:scale>
          <a:sx n="80" d="100"/>
          <a:sy n="80" d="100"/>
        </p:scale>
        <p:origin x="-1344"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59222-25FF-4AEB-914A-B68A8BC7B366}" type="datetimeFigureOut">
              <a:rPr lang="en-US" smtClean="0"/>
              <a:pPr/>
              <a:t>7/3/2021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5DE-A404-41C6-B0F4-92669B9426E9}" type="slidenum">
              <a:rPr lang="en-US" smtClean="0"/>
              <a:pPr/>
              <a:t>‹#›</a:t>
            </a:fld>
            <a:endParaRPr lang="en-US"/>
          </a:p>
        </p:txBody>
      </p:sp>
    </p:spTree>
    <p:extLst>
      <p:ext uri="{BB962C8B-B14F-4D97-AF65-F5344CB8AC3E}">
        <p14:creationId xmlns="" xmlns:p14="http://schemas.microsoft.com/office/powerpoint/2010/main" val="142997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518BBAF7-6053-45BF-9189-F924997DCD26}" type="slidenum">
              <a:rPr lang="en-US" sz="1200">
                <a:solidFill>
                  <a:prstClr val="black"/>
                </a:solidFill>
              </a:rPr>
              <a:pPr/>
              <a:t>1</a:t>
            </a:fld>
            <a:endParaRPr lang="en-US" sz="1200">
              <a:solidFill>
                <a:prstClr val="black"/>
              </a:solidFill>
            </a:endParaRPr>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A015F488-DE8F-4C30-96B4-275798415E1C}" type="slidenum">
              <a:rPr lang="en-US" sz="1200">
                <a:solidFill>
                  <a:prstClr val="black"/>
                </a:solidFill>
              </a:rPr>
              <a:pPr/>
              <a:t>11</a:t>
            </a:fld>
            <a:endParaRPr lang="en-US" sz="1200">
              <a:solidFill>
                <a:prstClr val="black"/>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2C8FFEC2-EE82-4C24-A290-50AA245D6310}" type="slidenum">
              <a:rPr lang="en-US" sz="1200">
                <a:solidFill>
                  <a:prstClr val="black"/>
                </a:solidFill>
              </a:rPr>
              <a:pPr/>
              <a:t>14</a:t>
            </a:fld>
            <a:endParaRPr lang="en-US" sz="1200">
              <a:solidFill>
                <a:prstClr val="black"/>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95036997-2295-4DB7-AAC2-65EB8C075F8B}" type="slidenum">
              <a:rPr lang="en-US" sz="1200">
                <a:solidFill>
                  <a:prstClr val="black"/>
                </a:solidFill>
              </a:rPr>
              <a:pPr/>
              <a:t>15</a:t>
            </a:fld>
            <a:endParaRPr lang="en-US" sz="1200">
              <a:solidFill>
                <a:prstClr val="black"/>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0C355D52-CC57-4073-99C1-2DBC020E1B6C}" type="slidenum">
              <a:rPr lang="en-US" sz="1200">
                <a:solidFill>
                  <a:prstClr val="black"/>
                </a:solidFill>
              </a:rPr>
              <a:pPr/>
              <a:t>16</a:t>
            </a:fld>
            <a:endParaRPr lang="en-US" sz="1200">
              <a:solidFill>
                <a:prstClr val="black"/>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7AFEF51A-8AB1-4D34-9DCA-E2CAEE98A319}" type="slidenum">
              <a:rPr lang="en-US" sz="1200">
                <a:solidFill>
                  <a:prstClr val="black"/>
                </a:solidFill>
              </a:rPr>
              <a:pPr/>
              <a:t>17</a:t>
            </a:fld>
            <a:endParaRPr lang="en-US" sz="1200">
              <a:solidFill>
                <a:prstClr val="black"/>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A0D1172F-330F-4827-AE3D-83CBA6731CFF}" type="slidenum">
              <a:rPr lang="en-US" sz="1200">
                <a:solidFill>
                  <a:prstClr val="black"/>
                </a:solidFill>
              </a:rPr>
              <a:pPr/>
              <a:t>18</a:t>
            </a:fld>
            <a:endParaRPr lang="en-US" sz="1200">
              <a:solidFill>
                <a:prstClr val="black"/>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9DC2595A-8D12-465D-A971-D7834DE0E436}" type="slidenum">
              <a:rPr lang="en-US" sz="1200">
                <a:solidFill>
                  <a:prstClr val="black"/>
                </a:solidFill>
              </a:rPr>
              <a:pPr/>
              <a:t>19</a:t>
            </a:fld>
            <a:endParaRPr lang="en-US" sz="120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9DC2595A-8D12-465D-A971-D7834DE0E436}" type="slidenum">
              <a:rPr lang="en-US" sz="1200">
                <a:solidFill>
                  <a:prstClr val="black"/>
                </a:solidFill>
              </a:rPr>
              <a:pPr/>
              <a:t>20</a:t>
            </a:fld>
            <a:endParaRPr lang="en-US" sz="120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9DC2595A-8D12-465D-A971-D7834DE0E436}" type="slidenum">
              <a:rPr lang="en-US" sz="1200">
                <a:solidFill>
                  <a:prstClr val="black"/>
                </a:solidFill>
              </a:rPr>
              <a:pPr/>
              <a:t>21</a:t>
            </a:fld>
            <a:endParaRPr lang="en-US" sz="120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C2081F51-3C83-4E9B-8ACA-E33CE169A6FE}" type="slidenum">
              <a:rPr lang="en-US" sz="1200">
                <a:solidFill>
                  <a:prstClr val="black"/>
                </a:solidFill>
              </a:rPr>
              <a:pPr/>
              <a:t>22</a:t>
            </a:fld>
            <a:endParaRPr lang="en-US" sz="1200">
              <a:solidFill>
                <a:prstClr val="black"/>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518BBAF7-6053-45BF-9189-F924997DCD26}" type="slidenum">
              <a:rPr lang="en-US" sz="1200">
                <a:solidFill>
                  <a:prstClr val="black"/>
                </a:solidFill>
              </a:rPr>
              <a:pPr/>
              <a:t>2</a:t>
            </a:fld>
            <a:endParaRPr lang="en-US" sz="1200">
              <a:solidFill>
                <a:prstClr val="black"/>
              </a:solidFill>
            </a:endParaRPr>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A5150F4-13FE-4ED2-A81F-FEC65793419B}" type="slidenum">
              <a:rPr lang="en-US" sz="1200">
                <a:solidFill>
                  <a:prstClr val="black"/>
                </a:solidFill>
              </a:rPr>
              <a:pPr/>
              <a:t>23</a:t>
            </a:fld>
            <a:endParaRPr lang="en-US" sz="1200">
              <a:solidFill>
                <a:prstClr val="black"/>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A5150F4-13FE-4ED2-A81F-FEC65793419B}" type="slidenum">
              <a:rPr lang="en-US" sz="1200">
                <a:solidFill>
                  <a:prstClr val="black"/>
                </a:solidFill>
              </a:rPr>
              <a:pPr/>
              <a:t>24</a:t>
            </a:fld>
            <a:endParaRPr lang="en-US" sz="1200">
              <a:solidFill>
                <a:prstClr val="black"/>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6DCAE197-294E-4790-AC58-B8B839730619}" type="slidenum">
              <a:rPr lang="en-US" sz="1200">
                <a:solidFill>
                  <a:prstClr val="black"/>
                </a:solidFill>
              </a:rPr>
              <a:pPr/>
              <a:t>25</a:t>
            </a:fld>
            <a:endParaRPr lang="en-US" sz="1200">
              <a:solidFill>
                <a:prstClr val="black"/>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6DCAE197-294E-4790-AC58-B8B839730619}" type="slidenum">
              <a:rPr lang="en-US" sz="1200">
                <a:solidFill>
                  <a:prstClr val="black"/>
                </a:solidFill>
              </a:rPr>
              <a:pPr/>
              <a:t>26</a:t>
            </a:fld>
            <a:endParaRPr lang="en-US" sz="1200">
              <a:solidFill>
                <a:prstClr val="black"/>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D3D8070-73F4-43A0-A9EF-DD4859CA370E}" type="slidenum">
              <a:rPr lang="en-US" sz="1200">
                <a:solidFill>
                  <a:prstClr val="black"/>
                </a:solidFill>
              </a:rPr>
              <a:pPr/>
              <a:t>27</a:t>
            </a:fld>
            <a:endParaRPr lang="en-US" sz="1200">
              <a:solidFill>
                <a:prstClr val="black"/>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35C604AD-9E8C-42DD-8551-DEAE568576BB}" type="slidenum">
              <a:rPr lang="en-US" sz="1200">
                <a:solidFill>
                  <a:prstClr val="black"/>
                </a:solidFill>
              </a:rPr>
              <a:pPr/>
              <a:t>28</a:t>
            </a:fld>
            <a:endParaRPr lang="en-US" sz="1200">
              <a:solidFill>
                <a:prstClr val="black"/>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35C604AD-9E8C-42DD-8551-DEAE568576BB}" type="slidenum">
              <a:rPr lang="en-US" sz="1200">
                <a:solidFill>
                  <a:prstClr val="black"/>
                </a:solidFill>
              </a:rPr>
              <a:pPr/>
              <a:t>29</a:t>
            </a:fld>
            <a:endParaRPr lang="en-US" sz="1200">
              <a:solidFill>
                <a:prstClr val="black"/>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8854166F-3D9F-4C1B-AB24-CEC48A1926CE}" type="slidenum">
              <a:rPr lang="en-US" sz="1200">
                <a:solidFill>
                  <a:prstClr val="black"/>
                </a:solidFill>
              </a:rPr>
              <a:pPr/>
              <a:t>32</a:t>
            </a:fld>
            <a:endParaRPr lang="en-US" sz="1200">
              <a:solidFill>
                <a:prstClr val="black"/>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8854166F-3D9F-4C1B-AB24-CEC48A1926CE}" type="slidenum">
              <a:rPr lang="en-US" sz="1200">
                <a:solidFill>
                  <a:prstClr val="black"/>
                </a:solidFill>
              </a:rPr>
              <a:pPr/>
              <a:t>33</a:t>
            </a:fld>
            <a:endParaRPr lang="en-US" sz="1200">
              <a:solidFill>
                <a:prstClr val="black"/>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518BBAF7-6053-45BF-9189-F924997DCD26}" type="slidenum">
              <a:rPr lang="en-US" sz="1200">
                <a:solidFill>
                  <a:prstClr val="black"/>
                </a:solidFill>
              </a:rPr>
              <a:pPr/>
              <a:t>3</a:t>
            </a:fld>
            <a:endParaRPr lang="en-US" sz="1200">
              <a:solidFill>
                <a:prstClr val="black"/>
              </a:solidFill>
            </a:endParaRPr>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44A854D8-7741-4935-8363-F3477551AC0F}" type="slidenum">
              <a:rPr lang="en-US" sz="1200">
                <a:solidFill>
                  <a:prstClr val="black"/>
                </a:solidFill>
              </a:rPr>
              <a:pPr/>
              <a:t>4</a:t>
            </a:fld>
            <a:endParaRPr lang="en-US" sz="1200">
              <a:solidFill>
                <a:prstClr val="black"/>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44A854D8-7741-4935-8363-F3477551AC0F}" type="slidenum">
              <a:rPr lang="en-US" sz="1200">
                <a:solidFill>
                  <a:prstClr val="black"/>
                </a:solidFill>
              </a:rPr>
              <a:pPr/>
              <a:t>5</a:t>
            </a:fld>
            <a:endParaRPr lang="en-US" sz="1200">
              <a:solidFill>
                <a:prstClr val="black"/>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518BBAF7-6053-45BF-9189-F924997DCD26}" type="slidenum">
              <a:rPr lang="en-US" sz="1200">
                <a:solidFill>
                  <a:prstClr val="black"/>
                </a:solidFill>
              </a:rPr>
              <a:pPr/>
              <a:t>6</a:t>
            </a:fld>
            <a:endParaRPr lang="en-US" sz="1200">
              <a:solidFill>
                <a:prstClr val="black"/>
              </a:solidFill>
            </a:endParaRPr>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F7AC98F0-6A3B-4848-A0E8-569951D61F0C}" type="slidenum">
              <a:rPr lang="en-US" sz="1200">
                <a:solidFill>
                  <a:prstClr val="black"/>
                </a:solidFill>
              </a:rPr>
              <a:pPr/>
              <a:t>8</a:t>
            </a:fld>
            <a:endParaRPr lang="en-US" sz="1200">
              <a:solidFill>
                <a:prstClr val="black"/>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09E2844C-9081-4066-B031-438248AB3C1C}" type="slidenum">
              <a:rPr lang="en-US" sz="1200">
                <a:solidFill>
                  <a:prstClr val="black"/>
                </a:solidFill>
              </a:rPr>
              <a:pPr/>
              <a:t>9</a:t>
            </a:fld>
            <a:endParaRPr lang="en-US" sz="1200">
              <a:solidFill>
                <a:prstClr val="black"/>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fld id="{47D536AC-7CE7-40B0-845C-7E5350DD25A0}" type="slidenum">
              <a:rPr lang="en-US" sz="1200">
                <a:solidFill>
                  <a:prstClr val="black"/>
                </a:solidFill>
              </a:rPr>
              <a:pPr/>
              <a:t>10</a:t>
            </a:fld>
            <a:endParaRPr lang="en-US" sz="1200">
              <a:solidFill>
                <a:prstClr val="black"/>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a:solidFill>
            <a:srgbClr val="666699"/>
          </a:solidFill>
          <a:effectLst>
            <a:outerShdw dist="107763" dir="2700000" algn="ctr" rotWithShape="0">
              <a:srgbClr val="808080"/>
            </a:outerShdw>
          </a:effectLst>
        </p:spPr>
        <p:txBody>
          <a:bodyPr/>
          <a:lstStyle>
            <a:lvl1pPr>
              <a:defRPr sz="4400"/>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4" name="Rectangle 4"/>
          <p:cNvSpPr>
            <a:spLocks noGrp="1" noChangeArrowheads="1"/>
          </p:cNvSpPr>
          <p:nvPr>
            <p:ph type="ftr" sz="quarter" idx="10"/>
          </p:nvPr>
        </p:nvSpPr>
        <p:spPr>
          <a:xfrm>
            <a:off x="685800" y="6553200"/>
            <a:ext cx="2895600" cy="228600"/>
          </a:xfrm>
        </p:spPr>
        <p:txBody>
          <a:bodyPr anchor="t"/>
          <a:lstStyle>
            <a:lvl1pPr algn="ctr">
              <a:defRPr b="0" i="0" smtClean="0">
                <a:solidFill>
                  <a:schemeClr val="tx1"/>
                </a:solidFill>
              </a:defRPr>
            </a:lvl1pPr>
          </a:lstStyle>
          <a:p>
            <a:pPr>
              <a:defRPr/>
            </a:pPr>
            <a:r>
              <a:rPr lang="en-US">
                <a:solidFill>
                  <a:srgbClr val="000000"/>
                </a:solidFill>
              </a:rPr>
              <a:t>Mankiw et al.: Principles of Microeconomics, 2nd Canadian edition.                                                     </a:t>
            </a:r>
          </a:p>
        </p:txBody>
      </p:sp>
      <p:sp>
        <p:nvSpPr>
          <p:cNvPr id="5" name="Rectangle 5"/>
          <p:cNvSpPr>
            <a:spLocks noGrp="1" noChangeArrowheads="1"/>
          </p:cNvSpPr>
          <p:nvPr>
            <p:ph type="sldNum" sz="quarter" idx="11"/>
          </p:nvPr>
        </p:nvSpPr>
        <p:spPr/>
        <p:txBody>
          <a:bodyPr anchor="t"/>
          <a:lstStyle>
            <a:lvl1pPr>
              <a:defRPr b="0" smtClean="0">
                <a:solidFill>
                  <a:schemeClr val="tx1"/>
                </a:solidFill>
              </a:defRPr>
            </a:lvl1pPr>
          </a:lstStyle>
          <a:p>
            <a:pPr>
              <a:defRPr/>
            </a:pPr>
            <a:fld id="{14399F8D-E36F-4511-8CAA-C750E1CC5AC3}"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287878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Chapter 1: Page </a:t>
            </a:r>
            <a:fld id="{C750D4E1-829D-4F11-8673-289313629143}" type="slidenum">
              <a:rPr lang="en-US"/>
              <a:pPr>
                <a:defRPr/>
              </a:pPr>
              <a:t>‹#›</a:t>
            </a:fld>
            <a:endParaRPr lang="en-US"/>
          </a:p>
        </p:txBody>
      </p:sp>
    </p:spTree>
    <p:extLst>
      <p:ext uri="{BB962C8B-B14F-4D97-AF65-F5344CB8AC3E}">
        <p14:creationId xmlns="" xmlns:p14="http://schemas.microsoft.com/office/powerpoint/2010/main" val="260538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Chapter 1: Page </a:t>
            </a:r>
            <a:fld id="{AA1E62AD-E59D-43D2-A25E-C9312ACE144A}" type="slidenum">
              <a:rPr lang="en-US"/>
              <a:pPr>
                <a:defRPr/>
              </a:pPr>
              <a:t>‹#›</a:t>
            </a:fld>
            <a:endParaRPr lang="en-US"/>
          </a:p>
        </p:txBody>
      </p:sp>
    </p:spTree>
    <p:extLst>
      <p:ext uri="{BB962C8B-B14F-4D97-AF65-F5344CB8AC3E}">
        <p14:creationId xmlns="" xmlns:p14="http://schemas.microsoft.com/office/powerpoint/2010/main" val="293672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Chapter 1: Page </a:t>
            </a:r>
            <a:fld id="{72623CBC-0AD3-4BC9-8610-4D658499D40A}" type="slidenum">
              <a:rPr lang="en-US"/>
              <a:pPr>
                <a:defRPr/>
              </a:pPr>
              <a:t>‹#›</a:t>
            </a:fld>
            <a:endParaRPr lang="en-US"/>
          </a:p>
        </p:txBody>
      </p:sp>
    </p:spTree>
    <p:extLst>
      <p:ext uri="{BB962C8B-B14F-4D97-AF65-F5344CB8AC3E}">
        <p14:creationId xmlns="" xmlns:p14="http://schemas.microsoft.com/office/powerpoint/2010/main" val="155627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Chapter 1: Page </a:t>
            </a:r>
            <a:fld id="{6BE653A8-4672-4C1A-9487-07456A3542AA}" type="slidenum">
              <a:rPr lang="en-US"/>
              <a:pPr>
                <a:defRPr/>
              </a:pPr>
              <a:t>‹#›</a:t>
            </a:fld>
            <a:endParaRPr lang="en-US"/>
          </a:p>
        </p:txBody>
      </p:sp>
    </p:spTree>
    <p:extLst>
      <p:ext uri="{BB962C8B-B14F-4D97-AF65-F5344CB8AC3E}">
        <p14:creationId xmlns="" xmlns:p14="http://schemas.microsoft.com/office/powerpoint/2010/main" val="58771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Chapter 1: Page </a:t>
            </a:r>
            <a:fld id="{F0CAB1E8-8A83-4D0C-82F6-5D5E6F1B38E1}" type="slidenum">
              <a:rPr lang="en-US"/>
              <a:pPr>
                <a:defRPr/>
              </a:pPr>
              <a:t>‹#›</a:t>
            </a:fld>
            <a:endParaRPr lang="en-US"/>
          </a:p>
        </p:txBody>
      </p:sp>
    </p:spTree>
    <p:extLst>
      <p:ext uri="{BB962C8B-B14F-4D97-AF65-F5344CB8AC3E}">
        <p14:creationId xmlns="" xmlns:p14="http://schemas.microsoft.com/office/powerpoint/2010/main" val="145847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t>Chapter 1: Page </a:t>
            </a:r>
            <a:fld id="{75B11E98-4147-43DD-A417-9E3841440AA3}" type="slidenum">
              <a:rPr lang="en-US"/>
              <a:pPr>
                <a:defRPr/>
              </a:pPr>
              <a:t>‹#›</a:t>
            </a:fld>
            <a:endParaRPr lang="en-US"/>
          </a:p>
        </p:txBody>
      </p:sp>
    </p:spTree>
    <p:extLst>
      <p:ext uri="{BB962C8B-B14F-4D97-AF65-F5344CB8AC3E}">
        <p14:creationId xmlns="" xmlns:p14="http://schemas.microsoft.com/office/powerpoint/2010/main" val="26661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Chapter 1: Page </a:t>
            </a:r>
            <a:fld id="{13D2337F-5980-483B-923A-81D4530584FE}" type="slidenum">
              <a:rPr lang="en-US"/>
              <a:pPr>
                <a:defRPr/>
              </a:pPr>
              <a:t>‹#›</a:t>
            </a:fld>
            <a:endParaRPr lang="en-US"/>
          </a:p>
        </p:txBody>
      </p:sp>
    </p:spTree>
    <p:extLst>
      <p:ext uri="{BB962C8B-B14F-4D97-AF65-F5344CB8AC3E}">
        <p14:creationId xmlns="" xmlns:p14="http://schemas.microsoft.com/office/powerpoint/2010/main" val="332435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Chapter 1: Page </a:t>
            </a:r>
            <a:fld id="{19A2C7FD-DB09-44EB-9CED-9C3A5743FF3C}" type="slidenum">
              <a:rPr lang="en-US"/>
              <a:pPr>
                <a:defRPr/>
              </a:pPr>
              <a:t>‹#›</a:t>
            </a:fld>
            <a:endParaRPr lang="en-US"/>
          </a:p>
        </p:txBody>
      </p:sp>
    </p:spTree>
    <p:extLst>
      <p:ext uri="{BB962C8B-B14F-4D97-AF65-F5344CB8AC3E}">
        <p14:creationId xmlns="" xmlns:p14="http://schemas.microsoft.com/office/powerpoint/2010/main" val="386596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Chapter 1: Page </a:t>
            </a:r>
            <a:fld id="{516CF4F9-F5D1-4438-BABE-860C965179BC}" type="slidenum">
              <a:rPr lang="en-US"/>
              <a:pPr>
                <a:defRPr/>
              </a:pPr>
              <a:t>‹#›</a:t>
            </a:fld>
            <a:endParaRPr lang="en-US"/>
          </a:p>
        </p:txBody>
      </p:sp>
    </p:spTree>
    <p:extLst>
      <p:ext uri="{BB962C8B-B14F-4D97-AF65-F5344CB8AC3E}">
        <p14:creationId xmlns="" xmlns:p14="http://schemas.microsoft.com/office/powerpoint/2010/main" val="395203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Mankiw et al.: Principles of Microeconomics, 2nd Canadian edition.                                                     </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Chapter 1: Page </a:t>
            </a:r>
            <a:fld id="{F32D5BE3-C736-4338-A885-3611D33A0C5B}" type="slidenum">
              <a:rPr lang="en-US"/>
              <a:pPr>
                <a:defRPr/>
              </a:pPr>
              <a:t>‹#›</a:t>
            </a:fld>
            <a:endParaRPr lang="en-US"/>
          </a:p>
        </p:txBody>
      </p:sp>
    </p:spTree>
    <p:extLst>
      <p:ext uri="{BB962C8B-B14F-4D97-AF65-F5344CB8AC3E}">
        <p14:creationId xmlns="" xmlns:p14="http://schemas.microsoft.com/office/powerpoint/2010/main" val="13933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EE70"/>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3810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295400"/>
            <a:ext cx="7772400" cy="50292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ftr" sz="quarter" idx="3"/>
          </p:nvPr>
        </p:nvSpPr>
        <p:spPr bwMode="auto">
          <a:xfrm>
            <a:off x="228600" y="6477000"/>
            <a:ext cx="541020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000" b="1" i="1" smtClean="0">
                <a:solidFill>
                  <a:srgbClr val="8F2B99"/>
                </a:solidFill>
              </a:defRPr>
            </a:lvl1pPr>
          </a:lstStyle>
          <a:p>
            <a:pPr eaLnBrk="0" fontAlgn="base" hangingPunct="0">
              <a:spcBef>
                <a:spcPct val="0"/>
              </a:spcBef>
              <a:spcAft>
                <a:spcPct val="0"/>
              </a:spcAft>
              <a:defRPr/>
            </a:pPr>
            <a:r>
              <a:rPr lang="en-US"/>
              <a:t>Mankiw et al.: Principles of Microeconomics, 2nd Canadian edition.                                                     </a:t>
            </a:r>
          </a:p>
        </p:txBody>
      </p:sp>
      <p:sp>
        <p:nvSpPr>
          <p:cNvPr id="3077" name="Rectangle 5"/>
          <p:cNvSpPr>
            <a:spLocks noGrp="1" noChangeArrowheads="1"/>
          </p:cNvSpPr>
          <p:nvPr>
            <p:ph type="sldNum" sz="quarter" idx="4"/>
          </p:nvPr>
        </p:nvSpPr>
        <p:spPr bwMode="auto">
          <a:xfrm>
            <a:off x="6553200" y="6553200"/>
            <a:ext cx="1905000" cy="22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000" b="1" smtClean="0">
                <a:solidFill>
                  <a:srgbClr val="8F2B99"/>
                </a:solidFill>
              </a:defRPr>
            </a:lvl1pPr>
          </a:lstStyle>
          <a:p>
            <a:pPr eaLnBrk="0" fontAlgn="base" hangingPunct="0">
              <a:spcBef>
                <a:spcPct val="0"/>
              </a:spcBef>
              <a:spcAft>
                <a:spcPct val="0"/>
              </a:spcAft>
              <a:defRPr/>
            </a:pPr>
            <a:r>
              <a:rPr lang="en-US"/>
              <a:t>Chapter 1: Page </a:t>
            </a:r>
            <a:fld id="{F00BC10C-0C27-4CA2-9C0E-09937230BFE8}" type="slidenum">
              <a:rPr lang="en-US"/>
              <a:pPr eaLnBrk="0" fontAlgn="base" hangingPunct="0">
                <a:spcBef>
                  <a:spcPct val="0"/>
                </a:spcBef>
                <a:spcAft>
                  <a:spcPct val="0"/>
                </a:spcAft>
                <a:defRPr/>
              </a:pPr>
              <a:t>‹#›</a:t>
            </a:fld>
            <a:endParaRPr lang="en-US"/>
          </a:p>
        </p:txBody>
      </p:sp>
    </p:spTree>
    <p:extLst>
      <p:ext uri="{BB962C8B-B14F-4D97-AF65-F5344CB8AC3E}">
        <p14:creationId xmlns="" xmlns:p14="http://schemas.microsoft.com/office/powerpoint/2010/main" val="4271973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2pPr>
      <a:lvl3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3pPr>
      <a:lvl4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4pPr>
      <a:lvl5pPr algn="ctr" rtl="0" eaLnBrk="0" fontAlgn="base" hangingPunct="0">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5pPr>
      <a:lvl6pPr marL="457200" algn="ctr" rtl="0" fontAlgn="base">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6pPr>
      <a:lvl7pPr marL="914400" algn="ctr" rtl="0" fontAlgn="base">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7pPr>
      <a:lvl8pPr marL="1371600" algn="ctr" rtl="0" fontAlgn="base">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8pPr>
      <a:lvl9pPr marL="1828800" algn="ctr" rtl="0" fontAlgn="base">
        <a:spcBef>
          <a:spcPct val="0"/>
        </a:spcBef>
        <a:spcAft>
          <a:spcPct val="0"/>
        </a:spcAft>
        <a:defRPr sz="3600" b="1">
          <a:solidFill>
            <a:srgbClr val="7E15AE"/>
          </a:solidFill>
          <a:effectLst>
            <a:outerShdw blurRad="38100" dist="38100" dir="2700000" algn="tl">
              <a:srgbClr val="000000"/>
            </a:outerShdw>
          </a:effectLst>
          <a:latin typeface="Arial" charset="0"/>
          <a:ea typeface="ＭＳ Ｐゴシック" pitchFamily="48" charset="-128"/>
        </a:defRPr>
      </a:lvl9pPr>
    </p:titleStyle>
    <p:bodyStyle>
      <a:lvl1pPr marL="342900" indent="-342900" algn="l" rtl="0" eaLnBrk="0" fontAlgn="base" hangingPunct="0">
        <a:spcBef>
          <a:spcPct val="20000"/>
        </a:spcBef>
        <a:spcAft>
          <a:spcPct val="0"/>
        </a:spcAft>
        <a:buChar char="•"/>
        <a:defRPr sz="28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accent2"/>
          </a:solidFill>
          <a:latin typeface="+mn-lt"/>
          <a:ea typeface="+mn-ea"/>
        </a:defRPr>
      </a:lvl2pPr>
      <a:lvl3pPr marL="1143000" indent="-228600" algn="l" rtl="0" eaLnBrk="0" fontAlgn="base" hangingPunct="0">
        <a:spcBef>
          <a:spcPct val="20000"/>
        </a:spcBef>
        <a:spcAft>
          <a:spcPct val="0"/>
        </a:spcAft>
        <a:buChar char="•"/>
        <a:defRPr sz="2400" b="1">
          <a:solidFill>
            <a:schemeClr val="accent2"/>
          </a:solidFill>
          <a:latin typeface="+mn-lt"/>
          <a:ea typeface="+mn-ea"/>
        </a:defRPr>
      </a:lvl3pPr>
      <a:lvl4pPr marL="1600200" indent="-228600" algn="l" rtl="0" eaLnBrk="0" fontAlgn="base" hangingPunct="0">
        <a:spcBef>
          <a:spcPct val="20000"/>
        </a:spcBef>
        <a:spcAft>
          <a:spcPct val="0"/>
        </a:spcAft>
        <a:buChar char="–"/>
        <a:defRPr sz="2000" b="1">
          <a:solidFill>
            <a:schemeClr val="accent2"/>
          </a:solidFill>
          <a:latin typeface="+mn-lt"/>
          <a:ea typeface="+mn-ea"/>
        </a:defRPr>
      </a:lvl4pPr>
      <a:lvl5pPr marL="2057400" indent="-228600" algn="l" rtl="0" eaLnBrk="0" fontAlgn="base" hangingPunct="0">
        <a:spcBef>
          <a:spcPct val="20000"/>
        </a:spcBef>
        <a:spcAft>
          <a:spcPct val="0"/>
        </a:spcAft>
        <a:buChar char="»"/>
        <a:defRPr sz="2000" b="1">
          <a:solidFill>
            <a:schemeClr val="accent2"/>
          </a:solidFill>
          <a:latin typeface="+mn-lt"/>
          <a:ea typeface="+mn-ea"/>
        </a:defRPr>
      </a:lvl5pPr>
      <a:lvl6pPr marL="2514600" indent="-228600" algn="l" rtl="0" fontAlgn="base">
        <a:spcBef>
          <a:spcPct val="20000"/>
        </a:spcBef>
        <a:spcAft>
          <a:spcPct val="0"/>
        </a:spcAft>
        <a:buChar char="»"/>
        <a:defRPr sz="2000" b="1">
          <a:solidFill>
            <a:schemeClr val="accent2"/>
          </a:solidFill>
          <a:latin typeface="+mn-lt"/>
          <a:ea typeface="+mn-ea"/>
        </a:defRPr>
      </a:lvl6pPr>
      <a:lvl7pPr marL="2971800" indent="-228600" algn="l" rtl="0" fontAlgn="base">
        <a:spcBef>
          <a:spcPct val="20000"/>
        </a:spcBef>
        <a:spcAft>
          <a:spcPct val="0"/>
        </a:spcAft>
        <a:buChar char="»"/>
        <a:defRPr sz="2000" b="1">
          <a:solidFill>
            <a:schemeClr val="accent2"/>
          </a:solidFill>
          <a:latin typeface="+mn-lt"/>
          <a:ea typeface="+mn-ea"/>
        </a:defRPr>
      </a:lvl7pPr>
      <a:lvl8pPr marL="3429000" indent="-228600" algn="l" rtl="0" fontAlgn="base">
        <a:spcBef>
          <a:spcPct val="20000"/>
        </a:spcBef>
        <a:spcAft>
          <a:spcPct val="0"/>
        </a:spcAft>
        <a:buChar char="»"/>
        <a:defRPr sz="2000" b="1">
          <a:solidFill>
            <a:schemeClr val="accent2"/>
          </a:solidFill>
          <a:latin typeface="+mn-lt"/>
          <a:ea typeface="+mn-ea"/>
        </a:defRPr>
      </a:lvl8pPr>
      <a:lvl9pPr marL="3886200" indent="-228600" algn="l" rtl="0" fontAlgn="base">
        <a:spcBef>
          <a:spcPct val="20000"/>
        </a:spcBef>
        <a:spcAft>
          <a:spcPct val="0"/>
        </a:spcAft>
        <a:buChar char="»"/>
        <a:defRPr sz="2000" b="1">
          <a:solidFill>
            <a:schemeClr val="accent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a:solidFill>
                <a:srgbClr val="000000"/>
              </a:solidFill>
            </a:endParaRPr>
          </a:p>
        </p:txBody>
      </p:sp>
      <p:sp>
        <p:nvSpPr>
          <p:cNvPr id="58371" name="Rectangle 3"/>
          <p:cNvSpPr>
            <a:spLocks noGrp="1" noChangeArrowheads="1"/>
          </p:cNvSpPr>
          <p:nvPr>
            <p:ph type="ctrTitle"/>
          </p:nvPr>
        </p:nvSpPr>
        <p:spPr>
          <a:xfrm>
            <a:off x="4648200" y="685800"/>
            <a:ext cx="4343400" cy="1143000"/>
          </a:xfrm>
          <a:noFill/>
          <a:effectLst>
            <a:outerShdw dist="35921" dir="2700000" algn="ctr" rotWithShape="0">
              <a:srgbClr val="808080"/>
            </a:outerShdw>
          </a:effectLst>
          <a:extLst>
            <a:ext uri="{909E8E84-426E-40DD-AFC4-6F175D3DCCD1}">
              <a14:hiddenFill xmlns="" xmlns:a14="http://schemas.microsoft.com/office/drawing/2010/main">
                <a:solidFill>
                  <a:srgbClr val="666699"/>
                </a:solidFill>
              </a14:hiddenFill>
            </a:ext>
          </a:extLst>
        </p:spPr>
        <p:txBody>
          <a:bodyPr/>
          <a:lstStyle/>
          <a:p>
            <a:pPr eaLnBrk="1" hangingPunct="1">
              <a:defRPr/>
            </a:pPr>
            <a:r>
              <a:rPr lang="en-US" sz="5400" dirty="0" smtClean="0">
                <a:solidFill>
                  <a:schemeClr val="accent2"/>
                </a:solidFill>
              </a:rPr>
              <a:t>Lecture 1</a:t>
            </a:r>
          </a:p>
        </p:txBody>
      </p:sp>
      <p:sp>
        <p:nvSpPr>
          <p:cNvPr id="58372" name="Rectangle 4"/>
          <p:cNvSpPr>
            <a:spLocks noGrp="1" noChangeArrowheads="1"/>
          </p:cNvSpPr>
          <p:nvPr>
            <p:ph type="subTitle" idx="1"/>
          </p:nvPr>
        </p:nvSpPr>
        <p:spPr>
          <a:xfrm>
            <a:off x="4572000" y="2438400"/>
            <a:ext cx="4572000" cy="1676400"/>
          </a:xfrm>
          <a:noFill/>
          <a:effectLst>
            <a:outerShdw dist="35921" dir="2700000" algn="ctr" rotWithShape="0">
              <a:srgbClr val="808080"/>
            </a:outerShdw>
          </a:effectLst>
          <a:extLst>
            <a:ext uri="{909E8E84-426E-40DD-AFC4-6F175D3DCCD1}">
              <a14:hiddenFill xmlns="" xmlns:a14="http://schemas.microsoft.com/office/drawing/2010/main">
                <a:solidFill>
                  <a:schemeClr val="bg1"/>
                </a:solidFill>
              </a14:hiddenFill>
            </a:ext>
          </a:extLst>
        </p:spPr>
        <p:txBody>
          <a:bodyPr anchor="ctr"/>
          <a:lstStyle/>
          <a:p>
            <a:pPr eaLnBrk="1" hangingPunct="1">
              <a:defRPr/>
            </a:pPr>
            <a:r>
              <a:rPr lang="en-US" sz="4000" dirty="0" smtClean="0">
                <a:effectLst>
                  <a:outerShdw blurRad="38100" dist="38100" dir="2700000" algn="tl">
                    <a:srgbClr val="000000"/>
                  </a:outerShdw>
                </a:effectLst>
              </a:rPr>
              <a:t>Economics &amp; Its Ten Principles</a:t>
            </a:r>
          </a:p>
        </p:txBody>
      </p:sp>
      <p:pic>
        <p:nvPicPr>
          <p:cNvPr id="3078" name="Picture 7" descr="chapter4-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3" y="0"/>
            <a:ext cx="4719637" cy="609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78120483"/>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sz="2400" dirty="0" smtClean="0">
                <a:solidFill>
                  <a:srgbClr val="720070"/>
                </a:solidFill>
              </a:rPr>
              <a:t>Principle 2: The Cost of Something is what You Give Up</a:t>
            </a:r>
          </a:p>
        </p:txBody>
      </p:sp>
      <p:sp>
        <p:nvSpPr>
          <p:cNvPr id="30723"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30724" name="Rectangle 4"/>
          <p:cNvSpPr>
            <a:spLocks noChangeArrowheads="1"/>
          </p:cNvSpPr>
          <p:nvPr/>
        </p:nvSpPr>
        <p:spPr bwMode="auto">
          <a:xfrm>
            <a:off x="762000" y="1447800"/>
            <a:ext cx="7772400" cy="47244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285750" lvl="1" indent="-285750" algn="just" fontAlgn="base">
              <a:spcBef>
                <a:spcPct val="20000"/>
              </a:spcBef>
              <a:spcAft>
                <a:spcPct val="0"/>
              </a:spcAft>
              <a:buFont typeface="Wingdings" pitchFamily="48" charset="2"/>
              <a:buChar char="§"/>
            </a:pPr>
            <a:r>
              <a:rPr lang="en-US" sz="2400" b="1" dirty="0"/>
              <a:t>Making decisions requires comparing the </a:t>
            </a:r>
            <a:r>
              <a:rPr lang="en-US" sz="2400" b="1" i="1" dirty="0"/>
              <a:t>costs </a:t>
            </a:r>
            <a:r>
              <a:rPr lang="en-US" sz="2400" b="1" dirty="0"/>
              <a:t>and </a:t>
            </a:r>
            <a:r>
              <a:rPr lang="en-US" sz="2400" b="1" i="1" dirty="0"/>
              <a:t>benefits</a:t>
            </a:r>
            <a:r>
              <a:rPr lang="en-US" sz="2400" b="1" dirty="0"/>
              <a:t> of alternative courses of actions. </a:t>
            </a:r>
          </a:p>
          <a:p>
            <a:pPr marL="285750" lvl="1" indent="-285750" algn="just" fontAlgn="base">
              <a:spcBef>
                <a:spcPct val="20000"/>
              </a:spcBef>
              <a:spcAft>
                <a:spcPct val="0"/>
              </a:spcAft>
              <a:buFont typeface="Wingdings" pitchFamily="48" charset="2"/>
              <a:buChar char="§"/>
            </a:pPr>
            <a:endParaRPr lang="en-US" sz="2400" b="1" dirty="0"/>
          </a:p>
          <a:p>
            <a:pPr marL="285750" lvl="1" indent="-285750" algn="just" fontAlgn="base">
              <a:spcBef>
                <a:spcPct val="20000"/>
              </a:spcBef>
              <a:spcAft>
                <a:spcPct val="0"/>
              </a:spcAft>
              <a:buFont typeface="Wingdings" pitchFamily="48" charset="2"/>
              <a:buChar char="§"/>
            </a:pPr>
            <a:r>
              <a:rPr lang="en-US" sz="2400" b="1" dirty="0"/>
              <a:t>For example</a:t>
            </a:r>
          </a:p>
          <a:p>
            <a:pPr marL="285750" lvl="2" indent="-285750" algn="just" fontAlgn="base">
              <a:spcBef>
                <a:spcPct val="20000"/>
              </a:spcBef>
              <a:spcAft>
                <a:spcPct val="0"/>
              </a:spcAft>
              <a:buFont typeface="Wingdings" pitchFamily="48" charset="2"/>
              <a:buChar char="§"/>
            </a:pPr>
            <a:r>
              <a:rPr lang="en-US" sz="2400" b="1" i="1" dirty="0">
                <a:solidFill>
                  <a:srgbClr val="FF0000"/>
                </a:solidFill>
              </a:rPr>
              <a:t>Decision to </a:t>
            </a:r>
            <a:r>
              <a:rPr lang="en-US" sz="2400" b="1" i="1" dirty="0" smtClean="0">
                <a:solidFill>
                  <a:srgbClr val="FF0000"/>
                </a:solidFill>
              </a:rPr>
              <a:t>go </a:t>
            </a:r>
            <a:r>
              <a:rPr lang="en-US" sz="2400" b="1" i="1" dirty="0">
                <a:solidFill>
                  <a:srgbClr val="FF0000"/>
                </a:solidFill>
              </a:rPr>
              <a:t>to university.</a:t>
            </a:r>
          </a:p>
          <a:p>
            <a:pPr marL="285750" lvl="2" indent="-285750" algn="just" fontAlgn="base">
              <a:spcBef>
                <a:spcPct val="20000"/>
              </a:spcBef>
              <a:spcAft>
                <a:spcPct val="0"/>
              </a:spcAft>
              <a:buFont typeface="Wingdings" pitchFamily="48" charset="2"/>
              <a:buChar char="§"/>
            </a:pPr>
            <a:r>
              <a:rPr lang="en-US" sz="2400" b="1" i="1" dirty="0">
                <a:solidFill>
                  <a:srgbClr val="FF0000"/>
                </a:solidFill>
              </a:rPr>
              <a:t>What are the benefits and costs of </a:t>
            </a:r>
            <a:r>
              <a:rPr lang="en-US" sz="2400" b="1" i="1" dirty="0" smtClean="0">
                <a:solidFill>
                  <a:srgbClr val="FF0000"/>
                </a:solidFill>
              </a:rPr>
              <a:t>attending class?</a:t>
            </a:r>
            <a:endParaRPr lang="en-US" sz="2400" b="1" i="1" dirty="0">
              <a:solidFill>
                <a:srgbClr val="FF0000"/>
              </a:solidFill>
            </a:endParaRPr>
          </a:p>
          <a:p>
            <a:pPr marL="285750" lvl="2" indent="-285750" algn="just" fontAlgn="base">
              <a:spcBef>
                <a:spcPct val="20000"/>
              </a:spcBef>
              <a:spcAft>
                <a:spcPct val="0"/>
              </a:spcAft>
              <a:buFont typeface="Wingdings" pitchFamily="48" charset="2"/>
              <a:buChar char="§"/>
            </a:pPr>
            <a:endParaRPr lang="en-US" sz="2400" b="1" dirty="0"/>
          </a:p>
          <a:p>
            <a:pPr marL="285750" lvl="1" indent="-285750" algn="just" fontAlgn="base">
              <a:spcBef>
                <a:spcPct val="20000"/>
              </a:spcBef>
              <a:spcAft>
                <a:spcPct val="0"/>
              </a:spcAft>
              <a:buFont typeface="Wingdings" pitchFamily="48" charset="2"/>
              <a:buChar char="§"/>
            </a:pPr>
            <a:r>
              <a:rPr lang="en-US" sz="2400" b="1" i="1" dirty="0">
                <a:solidFill>
                  <a:srgbClr val="0070C0"/>
                </a:solidFill>
                <a:effectLst>
                  <a:outerShdw blurRad="38100" dist="38100" dir="2700000" algn="tl">
                    <a:srgbClr val="000000">
                      <a:alpha val="43137"/>
                    </a:srgbClr>
                  </a:outerShdw>
                </a:effectLst>
              </a:rPr>
              <a:t>Opportunity cost</a:t>
            </a:r>
            <a:r>
              <a:rPr lang="en-US" sz="2400" b="1" i="1" dirty="0" smtClean="0">
                <a:solidFill>
                  <a:srgbClr val="0070C0"/>
                </a:solidFill>
                <a:effectLst>
                  <a:outerShdw blurRad="38100" dist="38100" dir="2700000" algn="tl">
                    <a:srgbClr val="000000">
                      <a:alpha val="43137"/>
                    </a:srgbClr>
                  </a:outerShdw>
                </a:effectLst>
              </a:rPr>
              <a:t>:</a:t>
            </a:r>
            <a:r>
              <a:rPr lang="en-US" sz="2400" b="1" dirty="0" smtClean="0">
                <a:solidFill>
                  <a:srgbClr val="0070C0"/>
                </a:solidFill>
                <a:effectLst>
                  <a:outerShdw blurRad="38100" dist="38100" dir="2700000" algn="tl">
                    <a:srgbClr val="000000">
                      <a:alpha val="43137"/>
                    </a:srgbClr>
                  </a:outerShdw>
                </a:effectLst>
              </a:rPr>
              <a:t> </a:t>
            </a:r>
            <a:r>
              <a:rPr lang="en-US" sz="2400" b="1" dirty="0" smtClean="0"/>
              <a:t>Opportunity </a:t>
            </a:r>
            <a:r>
              <a:rPr lang="en-US" sz="2400" b="1" dirty="0"/>
              <a:t>cost is the second best alternative foregone to obtain </a:t>
            </a:r>
            <a:r>
              <a:rPr lang="en-US" sz="2400" b="1" dirty="0" smtClean="0"/>
              <a:t>something.</a:t>
            </a:r>
            <a:endParaRPr lang="en-US" sz="2400" b="1" dirty="0"/>
          </a:p>
        </p:txBody>
      </p:sp>
    </p:spTree>
    <p:extLst>
      <p:ext uri="{BB962C8B-B14F-4D97-AF65-F5344CB8AC3E}">
        <p14:creationId xmlns="" xmlns:p14="http://schemas.microsoft.com/office/powerpoint/2010/main" val="3270726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wipe(left)">
                                      <p:cBhvr>
                                        <p:cTn id="7" dur="1000"/>
                                        <p:tgtEl>
                                          <p:spTgt spid="30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4">
                                            <p:txEl>
                                              <p:pRg st="2" end="2"/>
                                            </p:txEl>
                                          </p:spTgt>
                                        </p:tgtEl>
                                        <p:attrNameLst>
                                          <p:attrName>style.visibility</p:attrName>
                                        </p:attrNameLst>
                                      </p:cBhvr>
                                      <p:to>
                                        <p:strVal val="visible"/>
                                      </p:to>
                                    </p:set>
                                    <p:animEffect transition="in" filter="wipe(left)">
                                      <p:cBhvr>
                                        <p:cTn id="12" dur="1000"/>
                                        <p:tgtEl>
                                          <p:spTgt spid="30724">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724">
                                            <p:txEl>
                                              <p:pRg st="3" end="3"/>
                                            </p:txEl>
                                          </p:spTgt>
                                        </p:tgtEl>
                                        <p:attrNameLst>
                                          <p:attrName>style.visibility</p:attrName>
                                        </p:attrNameLst>
                                      </p:cBhvr>
                                      <p:to>
                                        <p:strVal val="visible"/>
                                      </p:to>
                                    </p:set>
                                    <p:animEffect transition="in" filter="wipe(left)">
                                      <p:cBhvr>
                                        <p:cTn id="15" dur="1000"/>
                                        <p:tgtEl>
                                          <p:spTgt spid="30724">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724">
                                            <p:txEl>
                                              <p:pRg st="4" end="4"/>
                                            </p:txEl>
                                          </p:spTgt>
                                        </p:tgtEl>
                                        <p:attrNameLst>
                                          <p:attrName>style.visibility</p:attrName>
                                        </p:attrNameLst>
                                      </p:cBhvr>
                                      <p:to>
                                        <p:strVal val="visible"/>
                                      </p:to>
                                    </p:set>
                                    <p:animEffect transition="in" filter="wipe(left)">
                                      <p:cBhvr>
                                        <p:cTn id="18" dur="1000"/>
                                        <p:tgtEl>
                                          <p:spTgt spid="30724">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724">
                                            <p:txEl>
                                              <p:pRg st="6" end="6"/>
                                            </p:txEl>
                                          </p:spTgt>
                                        </p:tgtEl>
                                        <p:attrNameLst>
                                          <p:attrName>style.visibility</p:attrName>
                                        </p:attrNameLst>
                                      </p:cBhvr>
                                      <p:to>
                                        <p:strVal val="visible"/>
                                      </p:to>
                                    </p:set>
                                    <p:animEffect transition="in" filter="wipe(left)">
                                      <p:cBhvr>
                                        <p:cTn id="23" dur="1000"/>
                                        <p:tgtEl>
                                          <p:spTgt spid="307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20484" name="Rectangle 4"/>
          <p:cNvSpPr>
            <a:spLocks noChangeArrowheads="1"/>
          </p:cNvSpPr>
          <p:nvPr/>
        </p:nvSpPr>
        <p:spPr bwMode="auto">
          <a:xfrm>
            <a:off x="762000" y="1600200"/>
            <a:ext cx="7772400" cy="44958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285750" lvl="1" indent="-285750" algn="just" fontAlgn="base">
              <a:spcBef>
                <a:spcPct val="20000"/>
              </a:spcBef>
              <a:spcAft>
                <a:spcPct val="0"/>
              </a:spcAft>
              <a:buFont typeface="Wingdings" pitchFamily="48" charset="2"/>
              <a:buChar char="§"/>
              <a:defRPr/>
            </a:pPr>
            <a:r>
              <a:rPr lang="en-US" sz="2000" b="1" dirty="0"/>
              <a:t>Rational people systematically </a:t>
            </a:r>
            <a:r>
              <a:rPr lang="en-US" sz="2000" b="1" dirty="0" smtClean="0"/>
              <a:t>do </a:t>
            </a:r>
            <a:r>
              <a:rPr lang="en-US" sz="2000" b="1" dirty="0"/>
              <a:t>the best they can to achieve their objectives, given the opportunities they have.</a:t>
            </a:r>
          </a:p>
          <a:p>
            <a:pPr marL="285750" lvl="1" indent="-285750" algn="just" fontAlgn="base">
              <a:spcBef>
                <a:spcPct val="20000"/>
              </a:spcBef>
              <a:spcAft>
                <a:spcPct val="0"/>
              </a:spcAft>
              <a:defRPr/>
            </a:pPr>
            <a:endParaRPr lang="en-US" sz="2000" b="1" dirty="0"/>
          </a:p>
          <a:p>
            <a:pPr marL="285750" lvl="1" indent="-285750" algn="just" fontAlgn="base">
              <a:spcBef>
                <a:spcPct val="20000"/>
              </a:spcBef>
              <a:spcAft>
                <a:spcPct val="0"/>
              </a:spcAft>
              <a:buFont typeface="Wingdings" pitchFamily="48" charset="2"/>
              <a:buChar char="§"/>
              <a:defRPr/>
            </a:pPr>
            <a:r>
              <a:rPr lang="en-US" sz="2000" b="1" dirty="0"/>
              <a:t>Firms decide how many workers to hire and how much of their product to manufacture and sell to maximize profits.</a:t>
            </a:r>
          </a:p>
          <a:p>
            <a:pPr marL="285750" lvl="1" indent="-285750" algn="just" fontAlgn="base">
              <a:spcBef>
                <a:spcPct val="20000"/>
              </a:spcBef>
              <a:spcAft>
                <a:spcPct val="0"/>
              </a:spcAft>
              <a:buFont typeface="Wingdings" pitchFamily="48" charset="2"/>
              <a:buChar char="§"/>
              <a:defRPr/>
            </a:pPr>
            <a:endParaRPr lang="en-US" sz="2000" b="1" dirty="0"/>
          </a:p>
          <a:p>
            <a:pPr marL="285750" lvl="1" indent="-285750" algn="just" fontAlgn="base">
              <a:spcBef>
                <a:spcPct val="20000"/>
              </a:spcBef>
              <a:spcAft>
                <a:spcPct val="0"/>
              </a:spcAft>
              <a:buFont typeface="Wingdings" pitchFamily="48" charset="2"/>
              <a:buChar char="§"/>
              <a:defRPr/>
            </a:pPr>
            <a:r>
              <a:rPr lang="en-US" sz="2000" b="1" dirty="0"/>
              <a:t>Consumers decide a bundle of goods that gives the highest possible level of satisfaction.</a:t>
            </a:r>
          </a:p>
          <a:p>
            <a:pPr marL="285750" lvl="1" indent="-285750" algn="just" fontAlgn="base">
              <a:spcBef>
                <a:spcPct val="20000"/>
              </a:spcBef>
              <a:spcAft>
                <a:spcPct val="0"/>
              </a:spcAft>
              <a:defRPr/>
            </a:pPr>
            <a:endParaRPr lang="en-US" sz="2000" b="1" dirty="0"/>
          </a:p>
          <a:p>
            <a:pPr marL="285750" lvl="1" indent="-285750" algn="just" fontAlgn="base">
              <a:spcBef>
                <a:spcPct val="20000"/>
              </a:spcBef>
              <a:spcAft>
                <a:spcPct val="0"/>
              </a:spcAft>
              <a:buFont typeface="Wingdings" pitchFamily="48" charset="2"/>
              <a:buChar char="§"/>
              <a:defRPr/>
            </a:pPr>
            <a:r>
              <a:rPr lang="en-US" sz="2000" b="1" dirty="0"/>
              <a:t>Economists use the term marginal changes to describe small incremental adjustments to </a:t>
            </a:r>
            <a:r>
              <a:rPr lang="en-US" sz="2000" b="1" dirty="0" smtClean="0"/>
              <a:t>an </a:t>
            </a:r>
            <a:r>
              <a:rPr lang="en-US" sz="2000" b="1" dirty="0" smtClean="0"/>
              <a:t>existing</a:t>
            </a:r>
            <a:r>
              <a:rPr lang="en-US" sz="2000" b="1" dirty="0" smtClean="0"/>
              <a:t> </a:t>
            </a:r>
            <a:r>
              <a:rPr lang="en-US" sz="2000" b="1" dirty="0"/>
              <a:t>plan of action. </a:t>
            </a:r>
          </a:p>
        </p:txBody>
      </p:sp>
      <p:sp>
        <p:nvSpPr>
          <p:cNvPr id="20487" name="Rectangle 7"/>
          <p:cNvSpPr>
            <a:spLocks noGrp="1" noChangeArrowheads="1"/>
          </p:cNvSpPr>
          <p:nvPr>
            <p:ph type="title"/>
          </p:nvPr>
        </p:nvSpPr>
        <p:spPr/>
        <p:txBody>
          <a:bodyPr/>
          <a:lstStyle/>
          <a:p>
            <a:pPr eaLnBrk="1" hangingPunct="1">
              <a:defRPr/>
            </a:pPr>
            <a:r>
              <a:rPr lang="en-US" sz="2400" dirty="0" smtClean="0">
                <a:solidFill>
                  <a:srgbClr val="720070"/>
                </a:solidFill>
              </a:rPr>
              <a:t>Principle 3: Rational People Think at the Margin </a:t>
            </a:r>
          </a:p>
        </p:txBody>
      </p:sp>
    </p:spTree>
    <p:extLst>
      <p:ext uri="{BB962C8B-B14F-4D97-AF65-F5344CB8AC3E}">
        <p14:creationId xmlns="" xmlns:p14="http://schemas.microsoft.com/office/powerpoint/2010/main" val="41574480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left)">
                                      <p:cBhvr>
                                        <p:cTn id="7" dur="1000"/>
                                        <p:tgtEl>
                                          <p:spTgt spid="20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4">
                                            <p:txEl>
                                              <p:pRg st="2" end="2"/>
                                            </p:txEl>
                                          </p:spTgt>
                                        </p:tgtEl>
                                        <p:attrNameLst>
                                          <p:attrName>style.visibility</p:attrName>
                                        </p:attrNameLst>
                                      </p:cBhvr>
                                      <p:to>
                                        <p:strVal val="visible"/>
                                      </p:to>
                                    </p:set>
                                    <p:animEffect transition="in" filter="wipe(left)">
                                      <p:cBhvr>
                                        <p:cTn id="12" dur="1000"/>
                                        <p:tgtEl>
                                          <p:spTgt spid="2048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animEffect transition="in" filter="wipe(left)">
                                      <p:cBhvr>
                                        <p:cTn id="17" dur="1000"/>
                                        <p:tgtEl>
                                          <p:spTgt spid="2048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4">
                                            <p:txEl>
                                              <p:pRg st="6" end="6"/>
                                            </p:txEl>
                                          </p:spTgt>
                                        </p:tgtEl>
                                        <p:attrNameLst>
                                          <p:attrName>style.visibility</p:attrName>
                                        </p:attrNameLst>
                                      </p:cBhvr>
                                      <p:to>
                                        <p:strVal val="visible"/>
                                      </p:to>
                                    </p:set>
                                    <p:animEffect transition="in" filter="wipe(left)">
                                      <p:cBhvr>
                                        <p:cTn id="22" dur="10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2400" dirty="0" smtClean="0">
                <a:solidFill>
                  <a:srgbClr val="720070"/>
                </a:solidFill>
              </a:rPr>
              <a:t>Principle 3: Rational People Think at the Margin </a:t>
            </a:r>
            <a:endParaRPr lang="en-US" sz="2400" dirty="0" smtClean="0"/>
          </a:p>
        </p:txBody>
      </p:sp>
      <p:sp>
        <p:nvSpPr>
          <p:cNvPr id="3" name="Content Placeholder 2"/>
          <p:cNvSpPr>
            <a:spLocks noGrp="1"/>
          </p:cNvSpPr>
          <p:nvPr>
            <p:ph idx="1"/>
          </p:nvPr>
        </p:nvSpPr>
        <p:spPr/>
        <p:txBody>
          <a:bodyPr/>
          <a:lstStyle/>
          <a:p>
            <a:pPr marL="285750" lvl="1" algn="just" eaLnBrk="1" hangingPunct="1">
              <a:buFont typeface="Wingdings" pitchFamily="48" charset="2"/>
              <a:buChar char="§"/>
              <a:defRPr/>
            </a:pPr>
            <a:r>
              <a:rPr lang="en-US" sz="2000" dirty="0" smtClean="0">
                <a:solidFill>
                  <a:schemeClr val="tx1"/>
                </a:solidFill>
              </a:rPr>
              <a:t>Individuals and firms can make better decisions by thinking at the margin.</a:t>
            </a:r>
          </a:p>
          <a:p>
            <a:pPr marL="285750" lvl="1" algn="just" eaLnBrk="1" hangingPunct="1">
              <a:buFont typeface="Wingdings" pitchFamily="48" charset="2"/>
              <a:buChar char="§"/>
              <a:defRPr/>
            </a:pPr>
            <a:endParaRPr lang="en-US" sz="1000" dirty="0" smtClean="0">
              <a:solidFill>
                <a:schemeClr val="tx1"/>
              </a:solidFill>
            </a:endParaRPr>
          </a:p>
          <a:p>
            <a:pPr marL="285750" lvl="1" algn="just" eaLnBrk="1" hangingPunct="1">
              <a:buFont typeface="Wingdings" pitchFamily="48" charset="2"/>
              <a:buChar char="§"/>
              <a:defRPr/>
            </a:pPr>
            <a:r>
              <a:rPr lang="en-US" sz="2000" dirty="0" smtClean="0">
                <a:solidFill>
                  <a:schemeClr val="tx1"/>
                </a:solidFill>
              </a:rPr>
              <a:t>Rational people often make decisions by comparing the </a:t>
            </a:r>
            <a:r>
              <a:rPr lang="en-US" sz="2000" i="1" dirty="0" smtClean="0">
                <a:solidFill>
                  <a:schemeClr val="tx1"/>
                </a:solidFill>
              </a:rPr>
              <a:t>marginal benefits</a:t>
            </a:r>
            <a:r>
              <a:rPr lang="en-US" sz="2000" dirty="0" smtClean="0">
                <a:solidFill>
                  <a:schemeClr val="tx1"/>
                </a:solidFill>
              </a:rPr>
              <a:t> (MB) with the associated </a:t>
            </a:r>
            <a:r>
              <a:rPr lang="en-US" sz="2000" i="1" dirty="0" smtClean="0">
                <a:solidFill>
                  <a:schemeClr val="tx1"/>
                </a:solidFill>
              </a:rPr>
              <a:t>marginal costs</a:t>
            </a:r>
            <a:r>
              <a:rPr lang="en-US" sz="2000" dirty="0" smtClean="0">
                <a:solidFill>
                  <a:schemeClr val="tx1"/>
                </a:solidFill>
              </a:rPr>
              <a:t> (MC).</a:t>
            </a:r>
          </a:p>
          <a:p>
            <a:pPr marL="285750" lvl="1" algn="just" eaLnBrk="1" hangingPunct="1">
              <a:buFontTx/>
              <a:buNone/>
              <a:defRPr/>
            </a:pPr>
            <a:endParaRPr lang="en-US" sz="1000" dirty="0" smtClean="0">
              <a:solidFill>
                <a:schemeClr val="tx1"/>
              </a:solidFill>
            </a:endParaRPr>
          </a:p>
          <a:p>
            <a:pPr marL="285750" lvl="1" algn="just" eaLnBrk="1" hangingPunct="1">
              <a:buFont typeface="Wingdings" pitchFamily="48" charset="2"/>
              <a:buChar char="§"/>
              <a:defRPr/>
            </a:pPr>
            <a:r>
              <a:rPr lang="en-US" sz="2400" dirty="0" smtClean="0">
                <a:solidFill>
                  <a:schemeClr val="tx1"/>
                </a:solidFill>
              </a:rPr>
              <a:t>Example</a:t>
            </a:r>
          </a:p>
          <a:p>
            <a:pPr marL="285750" lvl="2" indent="-285750" algn="just" eaLnBrk="1" hangingPunct="1">
              <a:buFont typeface="Wingdings" pitchFamily="48" charset="2"/>
              <a:buChar char="§"/>
              <a:defRPr/>
            </a:pPr>
            <a:r>
              <a:rPr lang="en-US" sz="2000" i="1" dirty="0" smtClean="0">
                <a:solidFill>
                  <a:srgbClr val="FF0000"/>
                </a:solidFill>
              </a:rPr>
              <a:t>Airline pricing.</a:t>
            </a:r>
          </a:p>
          <a:p>
            <a:pPr marL="285750" lvl="2" indent="-285750" algn="just" eaLnBrk="1" hangingPunct="1">
              <a:buFont typeface="Wingdings" pitchFamily="48" charset="2"/>
              <a:buChar char="§"/>
              <a:defRPr/>
            </a:pPr>
            <a:r>
              <a:rPr lang="en-US" sz="2000" dirty="0" smtClean="0">
                <a:solidFill>
                  <a:schemeClr val="tx1"/>
                </a:solidFill>
              </a:rPr>
              <a:t>When Average Cost of each seat is $500. </a:t>
            </a:r>
            <a:r>
              <a:rPr lang="en-US" sz="2000" i="1" dirty="0" smtClean="0">
                <a:solidFill>
                  <a:srgbClr val="FF0000"/>
                </a:solidFill>
              </a:rPr>
              <a:t>Should the airline sell the ticket $300 to a standby passenger</a:t>
            </a:r>
            <a:r>
              <a:rPr lang="en-US" sz="2000" dirty="0" smtClean="0">
                <a:solidFill>
                  <a:schemeClr val="tx1"/>
                </a:solidFill>
              </a:rPr>
              <a:t>? </a:t>
            </a:r>
          </a:p>
          <a:p>
            <a:pPr marL="285750" lvl="2" indent="-285750" algn="just" eaLnBrk="1" hangingPunct="1">
              <a:buFontTx/>
              <a:buNone/>
              <a:defRPr/>
            </a:pPr>
            <a:endParaRPr lang="en-US" sz="2000" dirty="0" smtClean="0">
              <a:solidFill>
                <a:schemeClr val="tx1"/>
              </a:solidFill>
            </a:endParaRPr>
          </a:p>
          <a:p>
            <a:pPr marL="285750" lvl="2" indent="-285750" algn="just" eaLnBrk="1" hangingPunct="1">
              <a:buFont typeface="Wingdings" pitchFamily="2" charset="2"/>
              <a:buChar char="§"/>
              <a:defRPr/>
            </a:pPr>
            <a:r>
              <a:rPr lang="en-US" sz="2000" dirty="0" smtClean="0">
                <a:solidFill>
                  <a:schemeClr val="tx1"/>
                </a:solidFill>
              </a:rPr>
              <a:t>As long as the standby passenger pays more than the marginal cost, selling the ticket is profitable.</a:t>
            </a:r>
          </a:p>
          <a:p>
            <a:pPr eaLnBrk="1" hangingPunct="1">
              <a:defRPr/>
            </a:pPr>
            <a:endParaRPr lang="en-US" dirty="0" smtClean="0"/>
          </a:p>
        </p:txBody>
      </p:sp>
    </p:spTree>
    <p:extLst>
      <p:ext uri="{BB962C8B-B14F-4D97-AF65-F5344CB8AC3E}">
        <p14:creationId xmlns="" xmlns:p14="http://schemas.microsoft.com/office/powerpoint/2010/main" val="2049640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2400" dirty="0" smtClean="0">
                <a:solidFill>
                  <a:srgbClr val="720070"/>
                </a:solidFill>
              </a:rPr>
              <a:t>Principle 3: Rational People Think at the Margin </a:t>
            </a:r>
            <a:endParaRPr lang="en-US" sz="2400" dirty="0" smtClean="0"/>
          </a:p>
        </p:txBody>
      </p:sp>
      <p:sp>
        <p:nvSpPr>
          <p:cNvPr id="18435" name="Content Placeholder 2"/>
          <p:cNvSpPr>
            <a:spLocks noGrp="1"/>
          </p:cNvSpPr>
          <p:nvPr>
            <p:ph idx="1"/>
          </p:nvPr>
        </p:nvSpPr>
        <p:spPr/>
        <p:txBody>
          <a:bodyPr/>
          <a:lstStyle/>
          <a:p>
            <a:pPr algn="just" eaLnBrk="1" hangingPunct="1"/>
            <a:r>
              <a:rPr lang="en-US" sz="2200" i="1" dirty="0" smtClean="0">
                <a:solidFill>
                  <a:srgbClr val="FF0000"/>
                </a:solidFill>
              </a:rPr>
              <a:t>There is a classic question: Why is water so cheap, while diamonds are so expensive?</a:t>
            </a:r>
          </a:p>
          <a:p>
            <a:pPr algn="just" eaLnBrk="1" hangingPunct="1"/>
            <a:endParaRPr lang="en-US" sz="2200" dirty="0" smtClean="0"/>
          </a:p>
          <a:p>
            <a:pPr algn="just" eaLnBrk="1" hangingPunct="1"/>
            <a:r>
              <a:rPr lang="en-US" sz="2000" dirty="0" smtClean="0">
                <a:solidFill>
                  <a:schemeClr val="tx1"/>
                </a:solidFill>
              </a:rPr>
              <a:t>The answer is that a person’s willingness to pay for any good is based on the marginal benefit that an extra unit of the good would yield.</a:t>
            </a:r>
          </a:p>
          <a:p>
            <a:pPr algn="just" eaLnBrk="1" hangingPunct="1"/>
            <a:endParaRPr lang="en-US" sz="2000" dirty="0" smtClean="0">
              <a:solidFill>
                <a:schemeClr val="tx1"/>
              </a:solidFill>
            </a:endParaRPr>
          </a:p>
          <a:p>
            <a:pPr algn="just" eaLnBrk="1" hangingPunct="1"/>
            <a:r>
              <a:rPr lang="en-US" sz="2000" dirty="0" smtClean="0">
                <a:solidFill>
                  <a:schemeClr val="tx1"/>
                </a:solidFill>
              </a:rPr>
              <a:t>The marginal benefit in turn depends on how many units a person already has.</a:t>
            </a:r>
          </a:p>
          <a:p>
            <a:pPr algn="just" eaLnBrk="1" hangingPunct="1"/>
            <a:endParaRPr lang="en-US" sz="2000" dirty="0">
              <a:solidFill>
                <a:schemeClr val="tx1"/>
              </a:solidFill>
            </a:endParaRPr>
          </a:p>
          <a:p>
            <a:pPr algn="just" eaLnBrk="1" hangingPunct="1"/>
            <a:r>
              <a:rPr lang="en-US" sz="2000" dirty="0" smtClean="0">
                <a:solidFill>
                  <a:schemeClr val="tx1"/>
                </a:solidFill>
              </a:rPr>
              <a:t>That’s why the marginal value of a $ is different to a rich and to a poor. </a:t>
            </a:r>
          </a:p>
        </p:txBody>
      </p:sp>
    </p:spTree>
    <p:extLst>
      <p:ext uri="{BB962C8B-B14F-4D97-AF65-F5344CB8AC3E}">
        <p14:creationId xmlns="" xmlns:p14="http://schemas.microsoft.com/office/powerpoint/2010/main" val="2203787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36868" name="Rectangle 4"/>
          <p:cNvSpPr>
            <a:spLocks noChangeArrowheads="1"/>
          </p:cNvSpPr>
          <p:nvPr/>
        </p:nvSpPr>
        <p:spPr bwMode="auto">
          <a:xfrm>
            <a:off x="762000" y="1447800"/>
            <a:ext cx="7772400" cy="50292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Tx/>
              <a:buChar char="•"/>
            </a:pPr>
            <a:r>
              <a:rPr lang="en-US" sz="2000" b="1" dirty="0"/>
              <a:t>An </a:t>
            </a:r>
            <a:r>
              <a:rPr lang="en-US" sz="2000" b="1" i="1" dirty="0">
                <a:solidFill>
                  <a:srgbClr val="0070C0"/>
                </a:solidFill>
              </a:rPr>
              <a:t>incentive</a:t>
            </a:r>
            <a:r>
              <a:rPr lang="en-US" sz="2000" b="1" dirty="0"/>
              <a:t> is something that induces a person to act</a:t>
            </a:r>
            <a:r>
              <a:rPr lang="en-US" sz="2000" b="1" dirty="0" smtClean="0"/>
              <a:t>.</a:t>
            </a:r>
          </a:p>
          <a:p>
            <a:pPr algn="just" fontAlgn="base">
              <a:spcBef>
                <a:spcPct val="20000"/>
              </a:spcBef>
              <a:spcAft>
                <a:spcPct val="0"/>
              </a:spcAft>
            </a:pPr>
            <a:endParaRPr lang="en-US" sz="1200" b="1" dirty="0"/>
          </a:p>
          <a:p>
            <a:pPr marL="342900" indent="-342900" algn="just" fontAlgn="base">
              <a:spcBef>
                <a:spcPct val="20000"/>
              </a:spcBef>
              <a:spcAft>
                <a:spcPct val="0"/>
              </a:spcAft>
              <a:buFontTx/>
              <a:buChar char="•"/>
            </a:pPr>
            <a:r>
              <a:rPr lang="en-US" sz="2000" b="1" dirty="0"/>
              <a:t>Marginal changes in costs or benefits motivate people to respond.</a:t>
            </a:r>
          </a:p>
          <a:p>
            <a:pPr marL="742950" lvl="1" indent="-285750" algn="just" fontAlgn="base">
              <a:spcBef>
                <a:spcPct val="20000"/>
              </a:spcBef>
              <a:spcAft>
                <a:spcPct val="0"/>
              </a:spcAft>
              <a:buFontTx/>
              <a:buChar char="–"/>
            </a:pPr>
            <a:r>
              <a:rPr lang="en-US" sz="2000" b="1" dirty="0"/>
              <a:t>When the price of apples </a:t>
            </a:r>
            <a:r>
              <a:rPr lang="en-US" sz="2000" b="1" dirty="0" smtClean="0"/>
              <a:t>rises……….</a:t>
            </a:r>
          </a:p>
          <a:p>
            <a:pPr marL="742950" lvl="1" indent="-285750" algn="just" fontAlgn="base">
              <a:spcBef>
                <a:spcPct val="20000"/>
              </a:spcBef>
              <a:spcAft>
                <a:spcPct val="0"/>
              </a:spcAft>
              <a:buFontTx/>
              <a:buChar char="–"/>
            </a:pPr>
            <a:endParaRPr lang="en-US" sz="2200" b="1" dirty="0"/>
          </a:p>
          <a:p>
            <a:pPr marL="342900" indent="-342900" algn="just" fontAlgn="base">
              <a:spcBef>
                <a:spcPct val="20000"/>
              </a:spcBef>
              <a:spcAft>
                <a:spcPct val="0"/>
              </a:spcAft>
              <a:buFontTx/>
              <a:buChar char="•"/>
            </a:pPr>
            <a:r>
              <a:rPr lang="en-US" sz="2000" b="1" dirty="0"/>
              <a:t>Public policy makers should never forget about incentives because many policy changes the marginal costs or benefits that people face and so alter their behavior</a:t>
            </a:r>
            <a:r>
              <a:rPr lang="en-US" sz="2000" b="1" dirty="0" smtClean="0"/>
              <a:t>.</a:t>
            </a:r>
          </a:p>
          <a:p>
            <a:pPr marL="342900" indent="-342900" algn="just" fontAlgn="base">
              <a:spcBef>
                <a:spcPct val="20000"/>
              </a:spcBef>
              <a:spcAft>
                <a:spcPct val="0"/>
              </a:spcAft>
              <a:buFontTx/>
              <a:buChar char="•"/>
            </a:pPr>
            <a:endParaRPr lang="en-US" sz="2000" b="1" dirty="0"/>
          </a:p>
          <a:p>
            <a:pPr marL="342900" indent="-342900" algn="just" fontAlgn="base">
              <a:spcBef>
                <a:spcPct val="20000"/>
              </a:spcBef>
              <a:spcAft>
                <a:spcPct val="0"/>
              </a:spcAft>
              <a:buFontTx/>
              <a:buChar char="•"/>
            </a:pPr>
            <a:r>
              <a:rPr lang="en-US" sz="2000" b="1" dirty="0"/>
              <a:t>When policymakers fail to consider how their policies affect incentives, </a:t>
            </a:r>
            <a:r>
              <a:rPr lang="en-US" sz="2000" b="1" dirty="0" smtClean="0"/>
              <a:t>they can </a:t>
            </a:r>
            <a:r>
              <a:rPr lang="en-US" sz="2000" b="1" dirty="0"/>
              <a:t>end up with results that they did not intend</a:t>
            </a:r>
            <a:r>
              <a:rPr lang="en-US" sz="2000" b="1" dirty="0" smtClean="0"/>
              <a:t>.</a:t>
            </a:r>
            <a:endParaRPr lang="en-US" sz="2000" b="1" dirty="0"/>
          </a:p>
          <a:p>
            <a:pPr marL="342900" indent="-342900" algn="just" fontAlgn="base">
              <a:spcBef>
                <a:spcPct val="20000"/>
              </a:spcBef>
              <a:spcAft>
                <a:spcPct val="0"/>
              </a:spcAft>
              <a:buFontTx/>
              <a:buChar char="•"/>
            </a:pPr>
            <a:r>
              <a:rPr lang="en-US" sz="2200" b="1" dirty="0"/>
              <a:t>For </a:t>
            </a:r>
            <a:r>
              <a:rPr lang="en-US" sz="2200" b="1" dirty="0" smtClean="0"/>
              <a:t>example - </a:t>
            </a:r>
            <a:r>
              <a:rPr lang="en-US" sz="2200" b="1" i="1" dirty="0" smtClean="0">
                <a:solidFill>
                  <a:srgbClr val="0070C0"/>
                </a:solidFill>
              </a:rPr>
              <a:t>Auto </a:t>
            </a:r>
            <a:r>
              <a:rPr lang="en-US" sz="2200" b="1" i="1" dirty="0">
                <a:solidFill>
                  <a:srgbClr val="0070C0"/>
                </a:solidFill>
              </a:rPr>
              <a:t>safety</a:t>
            </a:r>
            <a:r>
              <a:rPr lang="en-US" sz="2200" b="1" dirty="0"/>
              <a:t>.</a:t>
            </a:r>
          </a:p>
        </p:txBody>
      </p:sp>
      <p:sp>
        <p:nvSpPr>
          <p:cNvPr id="36871" name="Rectangle 7"/>
          <p:cNvSpPr>
            <a:spLocks noGrp="1" noChangeArrowheads="1"/>
          </p:cNvSpPr>
          <p:nvPr/>
        </p:nvSpPr>
        <p:spPr bwMode="auto">
          <a:xfrm>
            <a:off x="685800" y="3810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a:solidFill>
                  <a:srgbClr val="720070"/>
                </a:solidFill>
                <a:effectLst>
                  <a:outerShdw blurRad="38100" dist="38100" dir="2700000" algn="tl">
                    <a:srgbClr val="000000"/>
                  </a:outerShdw>
                </a:effectLst>
              </a:rPr>
              <a:t>Principle 4: People Respond to Incentive</a:t>
            </a:r>
          </a:p>
        </p:txBody>
      </p:sp>
    </p:spTree>
    <p:extLst>
      <p:ext uri="{BB962C8B-B14F-4D97-AF65-F5344CB8AC3E}">
        <p14:creationId xmlns="" xmlns:p14="http://schemas.microsoft.com/office/powerpoint/2010/main" val="27342326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wipe(left)">
                                      <p:cBhvr>
                                        <p:cTn id="7" dur="1000"/>
                                        <p:tgtEl>
                                          <p:spTgt spid="36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8">
                                            <p:txEl>
                                              <p:pRg st="2" end="2"/>
                                            </p:txEl>
                                          </p:spTgt>
                                        </p:tgtEl>
                                        <p:attrNameLst>
                                          <p:attrName>style.visibility</p:attrName>
                                        </p:attrNameLst>
                                      </p:cBhvr>
                                      <p:to>
                                        <p:strVal val="visible"/>
                                      </p:to>
                                    </p:set>
                                    <p:animEffect transition="in" filter="wipe(left)">
                                      <p:cBhvr>
                                        <p:cTn id="12" dur="1000"/>
                                        <p:tgtEl>
                                          <p:spTgt spid="3686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8">
                                            <p:txEl>
                                              <p:pRg st="3" end="3"/>
                                            </p:txEl>
                                          </p:spTgt>
                                        </p:tgtEl>
                                        <p:attrNameLst>
                                          <p:attrName>style.visibility</p:attrName>
                                        </p:attrNameLst>
                                      </p:cBhvr>
                                      <p:to>
                                        <p:strVal val="visible"/>
                                      </p:to>
                                    </p:set>
                                    <p:animEffect transition="in" filter="wipe(left)">
                                      <p:cBhvr>
                                        <p:cTn id="17" dur="1000"/>
                                        <p:tgtEl>
                                          <p:spTgt spid="3686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8">
                                            <p:txEl>
                                              <p:pRg st="5" end="5"/>
                                            </p:txEl>
                                          </p:spTgt>
                                        </p:tgtEl>
                                        <p:attrNameLst>
                                          <p:attrName>style.visibility</p:attrName>
                                        </p:attrNameLst>
                                      </p:cBhvr>
                                      <p:to>
                                        <p:strVal val="visible"/>
                                      </p:to>
                                    </p:set>
                                    <p:animEffect transition="in" filter="wipe(left)">
                                      <p:cBhvr>
                                        <p:cTn id="22" dur="1000"/>
                                        <p:tgtEl>
                                          <p:spTgt spid="3686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8">
                                            <p:txEl>
                                              <p:pRg st="7" end="7"/>
                                            </p:txEl>
                                          </p:spTgt>
                                        </p:tgtEl>
                                        <p:attrNameLst>
                                          <p:attrName>style.visibility</p:attrName>
                                        </p:attrNameLst>
                                      </p:cBhvr>
                                      <p:to>
                                        <p:strVal val="visible"/>
                                      </p:to>
                                    </p:set>
                                    <p:animEffect transition="in" filter="wipe(left)">
                                      <p:cBhvr>
                                        <p:cTn id="27" dur="1000"/>
                                        <p:tgtEl>
                                          <p:spTgt spid="36868">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868">
                                            <p:txEl>
                                              <p:pRg st="8" end="8"/>
                                            </p:txEl>
                                          </p:spTgt>
                                        </p:tgtEl>
                                        <p:attrNameLst>
                                          <p:attrName>style.visibility</p:attrName>
                                        </p:attrNameLst>
                                      </p:cBhvr>
                                      <p:to>
                                        <p:strVal val="visible"/>
                                      </p:to>
                                    </p:set>
                                    <p:animEffect transition="in" filter="wipe(left)">
                                      <p:cBhvr>
                                        <p:cTn id="32" dur="1000"/>
                                        <p:tgtEl>
                                          <p:spTgt spid="368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dirty="0" smtClean="0">
              <a:effectLst>
                <a:outerShdw blurRad="38100" dist="38100" dir="2700000" algn="tl">
                  <a:srgbClr val="000000"/>
                </a:outerShdw>
              </a:effectLst>
            </a:endParaRPr>
          </a:p>
          <a:p>
            <a:pPr lvl="1" eaLnBrk="1" hangingPunct="1">
              <a:lnSpc>
                <a:spcPct val="90000"/>
              </a:lnSpc>
              <a:defRPr/>
            </a:pPr>
            <a:endParaRPr lang="en-US" sz="4000" dirty="0" smtClean="0">
              <a:effectLst>
                <a:outerShdw blurRad="38100" dist="38100" dir="2700000" algn="tl">
                  <a:srgbClr val="000000"/>
                </a:outerShdw>
              </a:effectLst>
            </a:endParaRPr>
          </a:p>
        </p:txBody>
      </p:sp>
      <p:sp>
        <p:nvSpPr>
          <p:cNvPr id="65539" name="Rectangle 3"/>
          <p:cNvSpPr>
            <a:spLocks noChangeArrowheads="1"/>
          </p:cNvSpPr>
          <p:nvPr/>
        </p:nvSpPr>
        <p:spPr bwMode="auto">
          <a:xfrm>
            <a:off x="762000" y="1447800"/>
            <a:ext cx="7772400" cy="49530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Tx/>
              <a:buChar char="•"/>
            </a:pPr>
            <a:r>
              <a:rPr lang="en-US" sz="2400" b="1" dirty="0"/>
              <a:t>The first four principles discussed how individuals make decisions.</a:t>
            </a:r>
          </a:p>
          <a:p>
            <a:pPr marL="342900" indent="-342900" algn="just" fontAlgn="base">
              <a:spcBef>
                <a:spcPct val="20000"/>
              </a:spcBef>
              <a:spcAft>
                <a:spcPct val="0"/>
              </a:spcAft>
              <a:buFontTx/>
              <a:buChar char="•"/>
            </a:pPr>
            <a:endParaRPr lang="en-US" sz="2400" b="1" dirty="0"/>
          </a:p>
          <a:p>
            <a:pPr marL="342900" indent="-342900" algn="just" fontAlgn="base">
              <a:spcBef>
                <a:spcPct val="20000"/>
              </a:spcBef>
              <a:spcAft>
                <a:spcPct val="0"/>
              </a:spcAft>
              <a:buFontTx/>
              <a:buChar char="•"/>
            </a:pPr>
            <a:r>
              <a:rPr lang="en-US" sz="2400" b="1" dirty="0"/>
              <a:t>The next three principles concern how people interact with one another</a:t>
            </a:r>
            <a:r>
              <a:rPr lang="en-US" sz="2400" b="1" dirty="0" smtClean="0"/>
              <a:t>.</a:t>
            </a:r>
          </a:p>
          <a:p>
            <a:pPr marL="514350" indent="-514350" algn="just" fontAlgn="base">
              <a:spcBef>
                <a:spcPct val="20000"/>
              </a:spcBef>
              <a:spcAft>
                <a:spcPct val="0"/>
              </a:spcAft>
              <a:buFont typeface="+mj-lt"/>
              <a:buAutoNum type="arabicPeriod"/>
            </a:pPr>
            <a:endParaRPr lang="en-US" sz="2800" b="1" dirty="0" smtClean="0">
              <a:solidFill>
                <a:srgbClr val="333399"/>
              </a:solidFill>
            </a:endParaRPr>
          </a:p>
          <a:p>
            <a:pPr marL="914400" indent="-342900" algn="just" fontAlgn="base">
              <a:spcBef>
                <a:spcPct val="20000"/>
              </a:spcBef>
              <a:spcAft>
                <a:spcPct val="0"/>
              </a:spcAft>
              <a:buFont typeface="+mj-lt"/>
              <a:buAutoNum type="arabicPeriod"/>
            </a:pPr>
            <a:r>
              <a:rPr lang="en-US" sz="2000" b="1" dirty="0">
                <a:solidFill>
                  <a:srgbClr val="0070C0"/>
                </a:solidFill>
              </a:rPr>
              <a:t>Trade can Make Everyone Better </a:t>
            </a:r>
            <a:r>
              <a:rPr lang="en-US" sz="2000" b="1" dirty="0" smtClean="0">
                <a:solidFill>
                  <a:srgbClr val="0070C0"/>
                </a:solidFill>
              </a:rPr>
              <a:t>Off</a:t>
            </a:r>
          </a:p>
          <a:p>
            <a:pPr marL="914400" indent="-342900" algn="just" fontAlgn="base">
              <a:spcBef>
                <a:spcPct val="20000"/>
              </a:spcBef>
              <a:spcAft>
                <a:spcPct val="0"/>
              </a:spcAft>
              <a:buFont typeface="+mj-lt"/>
              <a:buAutoNum type="arabicPeriod"/>
            </a:pPr>
            <a:r>
              <a:rPr lang="en-US" sz="2000" b="1" dirty="0">
                <a:solidFill>
                  <a:srgbClr val="0070C0"/>
                </a:solidFill>
              </a:rPr>
              <a:t>Markets are Usually a Good Way to Organize Economic </a:t>
            </a:r>
            <a:r>
              <a:rPr lang="en-US" sz="2000" b="1" dirty="0" smtClean="0">
                <a:solidFill>
                  <a:srgbClr val="0070C0"/>
                </a:solidFill>
              </a:rPr>
              <a:t>Activity</a:t>
            </a:r>
          </a:p>
          <a:p>
            <a:pPr marL="914400" indent="-342900" algn="just" fontAlgn="base">
              <a:spcBef>
                <a:spcPct val="20000"/>
              </a:spcBef>
              <a:spcAft>
                <a:spcPct val="0"/>
              </a:spcAft>
              <a:buFont typeface="+mj-lt"/>
              <a:buAutoNum type="arabicPeriod"/>
            </a:pPr>
            <a:r>
              <a:rPr lang="en-US" sz="2000" b="1" dirty="0">
                <a:solidFill>
                  <a:srgbClr val="0070C0"/>
                </a:solidFill>
              </a:rPr>
              <a:t>Governments can Sometimes Improve Market </a:t>
            </a:r>
            <a:r>
              <a:rPr lang="en-US" sz="2000" b="1" dirty="0" smtClean="0">
                <a:solidFill>
                  <a:srgbClr val="0070C0"/>
                </a:solidFill>
              </a:rPr>
              <a:t>Outcomes</a:t>
            </a:r>
            <a:endParaRPr lang="en-US" sz="2000" b="1" dirty="0">
              <a:solidFill>
                <a:srgbClr val="0070C0"/>
              </a:solidFill>
            </a:endParaRPr>
          </a:p>
        </p:txBody>
      </p:sp>
      <p:sp>
        <p:nvSpPr>
          <p:cNvPr id="65540" name="Rectangle 4"/>
          <p:cNvSpPr>
            <a:spLocks noGrp="1" noChangeArrowheads="1"/>
          </p:cNvSpPr>
          <p:nvPr/>
        </p:nvSpPr>
        <p:spPr bwMode="auto">
          <a:xfrm>
            <a:off x="685800" y="3810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3000" b="1" dirty="0">
                <a:solidFill>
                  <a:srgbClr val="720070"/>
                </a:solidFill>
                <a:effectLst>
                  <a:outerShdw blurRad="38100" dist="38100" dir="2700000" algn="tl">
                    <a:srgbClr val="000000"/>
                  </a:outerShdw>
                </a:effectLst>
              </a:rPr>
              <a:t>HOW PEOPLE INTERACT</a:t>
            </a:r>
          </a:p>
        </p:txBody>
      </p:sp>
    </p:spTree>
    <p:extLst>
      <p:ext uri="{BB962C8B-B14F-4D97-AF65-F5344CB8AC3E}">
        <p14:creationId xmlns="" xmlns:p14="http://schemas.microsoft.com/office/powerpoint/2010/main" val="13196875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left)">
                                      <p:cBhvr>
                                        <p:cTn id="7" dur="10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xEl>
                                              <p:pRg st="2" end="2"/>
                                            </p:txEl>
                                          </p:spTgt>
                                        </p:tgtEl>
                                        <p:attrNameLst>
                                          <p:attrName>style.visibility</p:attrName>
                                        </p:attrNameLst>
                                      </p:cBhvr>
                                      <p:to>
                                        <p:strVal val="visible"/>
                                      </p:to>
                                    </p:set>
                                    <p:animEffect transition="in" filter="wipe(left)">
                                      <p:cBhvr>
                                        <p:cTn id="12" dur="1000"/>
                                        <p:tgtEl>
                                          <p:spTgt spid="655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9">
                                            <p:txEl>
                                              <p:pRg st="4" end="4"/>
                                            </p:txEl>
                                          </p:spTgt>
                                        </p:tgtEl>
                                        <p:attrNameLst>
                                          <p:attrName>style.visibility</p:attrName>
                                        </p:attrNameLst>
                                      </p:cBhvr>
                                      <p:to>
                                        <p:strVal val="visible"/>
                                      </p:to>
                                    </p:set>
                                    <p:animEffect transition="in" filter="wipe(left)">
                                      <p:cBhvr>
                                        <p:cTn id="17" dur="1000"/>
                                        <p:tgtEl>
                                          <p:spTgt spid="655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39">
                                            <p:txEl>
                                              <p:pRg st="5" end="5"/>
                                            </p:txEl>
                                          </p:spTgt>
                                        </p:tgtEl>
                                        <p:attrNameLst>
                                          <p:attrName>style.visibility</p:attrName>
                                        </p:attrNameLst>
                                      </p:cBhvr>
                                      <p:to>
                                        <p:strVal val="visible"/>
                                      </p:to>
                                    </p:set>
                                    <p:animEffect transition="in" filter="wipe(left)">
                                      <p:cBhvr>
                                        <p:cTn id="22" dur="1000"/>
                                        <p:tgtEl>
                                          <p:spTgt spid="6553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39">
                                            <p:txEl>
                                              <p:pRg st="6" end="6"/>
                                            </p:txEl>
                                          </p:spTgt>
                                        </p:tgtEl>
                                        <p:attrNameLst>
                                          <p:attrName>style.visibility</p:attrName>
                                        </p:attrNameLst>
                                      </p:cBhvr>
                                      <p:to>
                                        <p:strVal val="visible"/>
                                      </p:to>
                                    </p:set>
                                    <p:animEffect transition="in" filter="wipe(left)">
                                      <p:cBhvr>
                                        <p:cTn id="27" dur="1000"/>
                                        <p:tgtEl>
                                          <p:spTgt spid="65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22532" name="Rectangle 4"/>
          <p:cNvSpPr>
            <a:spLocks noChangeArrowheads="1"/>
          </p:cNvSpPr>
          <p:nvPr/>
        </p:nvSpPr>
        <p:spPr bwMode="auto">
          <a:xfrm>
            <a:off x="762000" y="1524000"/>
            <a:ext cx="7772400" cy="47244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Times" pitchFamily="48" charset="0"/>
              <a:buChar char="•"/>
            </a:pPr>
            <a:r>
              <a:rPr lang="en-US" sz="2000" b="1" dirty="0"/>
              <a:t>Trade between two countries or two person is </a:t>
            </a:r>
            <a:r>
              <a:rPr lang="en-US" sz="2000" b="1" dirty="0" smtClean="0"/>
              <a:t>not a zero sum game </a:t>
            </a:r>
            <a:r>
              <a:rPr lang="en-US" sz="2000" b="1" dirty="0"/>
              <a:t>in which one side wins and the other side loses.</a:t>
            </a:r>
          </a:p>
          <a:p>
            <a:pPr marL="342900" indent="-342900" algn="just" fontAlgn="base">
              <a:spcBef>
                <a:spcPct val="20000"/>
              </a:spcBef>
              <a:spcAft>
                <a:spcPct val="0"/>
              </a:spcAft>
              <a:buFont typeface="Times" pitchFamily="48" charset="0"/>
              <a:buChar char="•"/>
            </a:pPr>
            <a:endParaRPr lang="en-US" sz="2000" b="1" dirty="0"/>
          </a:p>
          <a:p>
            <a:pPr marL="342900" indent="-342900" algn="just" fontAlgn="base">
              <a:spcBef>
                <a:spcPct val="20000"/>
              </a:spcBef>
              <a:spcAft>
                <a:spcPct val="0"/>
              </a:spcAft>
              <a:buFont typeface="Times" pitchFamily="48" charset="0"/>
              <a:buChar char="•"/>
            </a:pPr>
            <a:r>
              <a:rPr lang="en-US" sz="2000" b="1" dirty="0"/>
              <a:t>Rather trade between two parties can make each party better </a:t>
            </a:r>
            <a:r>
              <a:rPr lang="en-US" sz="2000" b="1" dirty="0" smtClean="0"/>
              <a:t>off</a:t>
            </a:r>
            <a:r>
              <a:rPr lang="en-US" sz="2000" b="1" dirty="0" smtClean="0"/>
              <a:t> </a:t>
            </a:r>
            <a:r>
              <a:rPr lang="en-US" sz="2000" b="1" dirty="0" smtClean="0"/>
              <a:t>which we will discuss in chapter 2.</a:t>
            </a:r>
            <a:endParaRPr lang="en-US" sz="2000" b="1" dirty="0"/>
          </a:p>
          <a:p>
            <a:pPr marL="342900" indent="-342900" algn="just" fontAlgn="base">
              <a:spcBef>
                <a:spcPct val="20000"/>
              </a:spcBef>
              <a:spcAft>
                <a:spcPct val="0"/>
              </a:spcAft>
              <a:buFont typeface="Times" pitchFamily="48" charset="0"/>
              <a:buChar char="•"/>
            </a:pPr>
            <a:endParaRPr lang="en-US" sz="2000" b="1" dirty="0"/>
          </a:p>
          <a:p>
            <a:pPr marL="342900" indent="-342900" algn="just" fontAlgn="base">
              <a:spcBef>
                <a:spcPct val="20000"/>
              </a:spcBef>
              <a:spcAft>
                <a:spcPct val="0"/>
              </a:spcAft>
              <a:buFont typeface="Times" pitchFamily="48" charset="0"/>
              <a:buChar char="•"/>
            </a:pPr>
            <a:r>
              <a:rPr lang="en-US" sz="2000" b="1" dirty="0"/>
              <a:t>People gain much from their ability to trade with one another.</a:t>
            </a:r>
          </a:p>
          <a:p>
            <a:pPr marL="342900" indent="-342900" algn="just" fontAlgn="base">
              <a:spcBef>
                <a:spcPct val="20000"/>
              </a:spcBef>
              <a:spcAft>
                <a:spcPct val="0"/>
              </a:spcAft>
              <a:buFont typeface="Times" pitchFamily="48" charset="0"/>
              <a:buChar char="•"/>
            </a:pPr>
            <a:endParaRPr lang="en-US" sz="2000" b="1" dirty="0"/>
          </a:p>
          <a:p>
            <a:pPr marL="342900" indent="-342900" algn="just" fontAlgn="base">
              <a:spcBef>
                <a:spcPct val="20000"/>
              </a:spcBef>
              <a:spcAft>
                <a:spcPct val="0"/>
              </a:spcAft>
              <a:buFontTx/>
              <a:buChar char="•"/>
            </a:pPr>
            <a:r>
              <a:rPr lang="en-US" sz="2000" b="1" dirty="0"/>
              <a:t>Trade allows people to specialize in what they do best and to enjoy a greater variety of goods and services.</a:t>
            </a:r>
          </a:p>
          <a:p>
            <a:pPr marL="742950" lvl="1" indent="-285750" fontAlgn="base">
              <a:spcBef>
                <a:spcPct val="20000"/>
              </a:spcBef>
              <a:spcAft>
                <a:spcPct val="0"/>
              </a:spcAft>
              <a:buFont typeface="Wingdings" pitchFamily="48" charset="2"/>
              <a:buChar char="§"/>
            </a:pPr>
            <a:endParaRPr lang="en-US" sz="2800" b="1" dirty="0">
              <a:solidFill>
                <a:srgbClr val="333399"/>
              </a:solidFill>
            </a:endParaRPr>
          </a:p>
        </p:txBody>
      </p:sp>
      <p:sp>
        <p:nvSpPr>
          <p:cNvPr id="22536" name="Rectangle 8"/>
          <p:cNvSpPr>
            <a:spLocks noGrp="1" noChangeArrowheads="1"/>
          </p:cNvSpPr>
          <p:nvPr/>
        </p:nvSpPr>
        <p:spPr bwMode="auto">
          <a:xfrm>
            <a:off x="685800" y="457200"/>
            <a:ext cx="7772400" cy="8382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a:solidFill>
                  <a:srgbClr val="720070"/>
                </a:solidFill>
                <a:effectLst>
                  <a:outerShdw blurRad="38100" dist="38100" dir="2700000" algn="tl">
                    <a:srgbClr val="000000"/>
                  </a:outerShdw>
                </a:effectLst>
              </a:rPr>
              <a:t>Principle 5: Trade can Make Everyone Better Off</a:t>
            </a:r>
          </a:p>
        </p:txBody>
      </p:sp>
    </p:spTree>
    <p:extLst>
      <p:ext uri="{BB962C8B-B14F-4D97-AF65-F5344CB8AC3E}">
        <p14:creationId xmlns="" xmlns:p14="http://schemas.microsoft.com/office/powerpoint/2010/main" val="22061527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wipe(left)">
                                      <p:cBhvr>
                                        <p:cTn id="7" dur="1000"/>
                                        <p:tgtEl>
                                          <p:spTgt spid="22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2">
                                            <p:txEl>
                                              <p:pRg st="2" end="2"/>
                                            </p:txEl>
                                          </p:spTgt>
                                        </p:tgtEl>
                                        <p:attrNameLst>
                                          <p:attrName>style.visibility</p:attrName>
                                        </p:attrNameLst>
                                      </p:cBhvr>
                                      <p:to>
                                        <p:strVal val="visible"/>
                                      </p:to>
                                    </p:set>
                                    <p:animEffect transition="in" filter="wipe(left)">
                                      <p:cBhvr>
                                        <p:cTn id="12" dur="1000"/>
                                        <p:tgtEl>
                                          <p:spTgt spid="2253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2">
                                            <p:txEl>
                                              <p:pRg st="4" end="4"/>
                                            </p:txEl>
                                          </p:spTgt>
                                        </p:tgtEl>
                                        <p:attrNameLst>
                                          <p:attrName>style.visibility</p:attrName>
                                        </p:attrNameLst>
                                      </p:cBhvr>
                                      <p:to>
                                        <p:strVal val="visible"/>
                                      </p:to>
                                    </p:set>
                                    <p:animEffect transition="in" filter="wipe(left)">
                                      <p:cBhvr>
                                        <p:cTn id="17" dur="1000"/>
                                        <p:tgtEl>
                                          <p:spTgt spid="2253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2">
                                            <p:txEl>
                                              <p:pRg st="6" end="6"/>
                                            </p:txEl>
                                          </p:spTgt>
                                        </p:tgtEl>
                                        <p:attrNameLst>
                                          <p:attrName>style.visibility</p:attrName>
                                        </p:attrNameLst>
                                      </p:cBhvr>
                                      <p:to>
                                        <p:strVal val="visible"/>
                                      </p:to>
                                    </p:set>
                                    <p:animEffect transition="in" filter="wipe(left)">
                                      <p:cBhvr>
                                        <p:cTn id="22" dur="1000"/>
                                        <p:tgtEl>
                                          <p:spTgt spid="225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38916" name="Rectangle 4"/>
          <p:cNvSpPr>
            <a:spLocks noChangeArrowheads="1"/>
          </p:cNvSpPr>
          <p:nvPr/>
        </p:nvSpPr>
        <p:spPr bwMode="auto">
          <a:xfrm>
            <a:off x="762000" y="1524000"/>
            <a:ext cx="7772400" cy="49530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defRPr/>
            </a:pPr>
            <a:r>
              <a:rPr lang="en-US" sz="2000" b="1" i="1" dirty="0" smtClean="0">
                <a:solidFill>
                  <a:srgbClr val="720070"/>
                </a:solidFill>
              </a:rPr>
              <a:t>Communism vs</a:t>
            </a:r>
            <a:r>
              <a:rPr lang="en-US" sz="2000" b="1" i="1" dirty="0">
                <a:solidFill>
                  <a:srgbClr val="720070"/>
                </a:solidFill>
              </a:rPr>
              <a:t>. Market Economy</a:t>
            </a:r>
            <a:r>
              <a:rPr lang="en-US" sz="2000" b="1" i="1" dirty="0" smtClean="0">
                <a:solidFill>
                  <a:srgbClr val="720070"/>
                </a:solidFill>
              </a:rPr>
              <a:t>.</a:t>
            </a:r>
          </a:p>
          <a:p>
            <a:pPr marL="342900" indent="-342900" algn="just" fontAlgn="base">
              <a:spcBef>
                <a:spcPct val="20000"/>
              </a:spcBef>
              <a:spcAft>
                <a:spcPct val="0"/>
              </a:spcAft>
              <a:buFont typeface="Wingdings" pitchFamily="48" charset="2"/>
              <a:buChar char="§"/>
              <a:defRPr/>
            </a:pPr>
            <a:r>
              <a:rPr lang="en-US" sz="2000" b="1" i="1" dirty="0" smtClean="0">
                <a:solidFill>
                  <a:srgbClr val="FF0000"/>
                </a:solidFill>
              </a:rPr>
              <a:t>Communism</a:t>
            </a:r>
            <a:r>
              <a:rPr lang="en-US" sz="2000" b="1" i="1" dirty="0" smtClean="0">
                <a:solidFill>
                  <a:srgbClr val="720070"/>
                </a:solidFill>
              </a:rPr>
              <a:t>: </a:t>
            </a:r>
            <a:r>
              <a:rPr lang="en-US" sz="2000" b="1" dirty="0" smtClean="0"/>
              <a:t>An </a:t>
            </a:r>
            <a:r>
              <a:rPr lang="en-US" sz="2000" b="1" dirty="0"/>
              <a:t>economy that allocates </a:t>
            </a:r>
            <a:r>
              <a:rPr lang="en-US" sz="2000" b="1" dirty="0" smtClean="0"/>
              <a:t>scare resources </a:t>
            </a:r>
            <a:r>
              <a:rPr lang="en-US" sz="2000" b="1" dirty="0"/>
              <a:t>through the </a:t>
            </a:r>
            <a:r>
              <a:rPr lang="en-US" sz="2000" b="1" dirty="0" smtClean="0"/>
              <a:t>centralized </a:t>
            </a:r>
            <a:r>
              <a:rPr lang="en-US" sz="2000" b="1" dirty="0"/>
              <a:t>decisions of </a:t>
            </a:r>
            <a:r>
              <a:rPr lang="en-US" sz="2000" b="1" dirty="0" smtClean="0"/>
              <a:t>the government</a:t>
            </a:r>
            <a:r>
              <a:rPr lang="en-US" sz="2000" b="1" dirty="0"/>
              <a:t>. These central planners decided what goods and services were produced, </a:t>
            </a:r>
            <a:r>
              <a:rPr lang="en-US" sz="2000" b="1" dirty="0" smtClean="0"/>
              <a:t>how much </a:t>
            </a:r>
            <a:r>
              <a:rPr lang="en-US" sz="2000" b="1" dirty="0"/>
              <a:t>was produced, and who produced and consumed these goods and </a:t>
            </a:r>
            <a:r>
              <a:rPr lang="en-US" sz="2000" b="1" dirty="0" smtClean="0"/>
              <a:t>services.</a:t>
            </a:r>
          </a:p>
          <a:p>
            <a:pPr marL="342900" indent="-342900" algn="just" fontAlgn="base">
              <a:spcBef>
                <a:spcPct val="20000"/>
              </a:spcBef>
              <a:spcAft>
                <a:spcPct val="0"/>
              </a:spcAft>
              <a:buFont typeface="Wingdings" pitchFamily="48" charset="2"/>
              <a:buChar char="§"/>
              <a:defRPr/>
            </a:pPr>
            <a:endParaRPr lang="en-US" sz="2000" b="1" i="1" dirty="0" smtClean="0">
              <a:solidFill>
                <a:srgbClr val="720070"/>
              </a:solidFill>
            </a:endParaRPr>
          </a:p>
          <a:p>
            <a:pPr marL="342900" indent="-342900" algn="just" fontAlgn="base">
              <a:spcBef>
                <a:spcPct val="20000"/>
              </a:spcBef>
              <a:spcAft>
                <a:spcPct val="0"/>
              </a:spcAft>
              <a:buFont typeface="Wingdings" pitchFamily="48" charset="2"/>
              <a:buChar char="§"/>
              <a:defRPr/>
            </a:pPr>
            <a:r>
              <a:rPr lang="en-US" sz="2000" b="1" i="1" dirty="0" smtClean="0">
                <a:solidFill>
                  <a:srgbClr val="FF0000"/>
                </a:solidFill>
              </a:rPr>
              <a:t>Market </a:t>
            </a:r>
            <a:r>
              <a:rPr lang="en-US" sz="2000" b="1" i="1" dirty="0">
                <a:solidFill>
                  <a:srgbClr val="FF0000"/>
                </a:solidFill>
              </a:rPr>
              <a:t>economy: </a:t>
            </a:r>
            <a:r>
              <a:rPr lang="en-US" sz="2000" b="1" dirty="0"/>
              <a:t>An economy that allocates resources through the decentralized decisions of many firms and households as they interact in markets, where prices and self-interest guide their </a:t>
            </a:r>
            <a:r>
              <a:rPr lang="en-US" sz="2000" b="1" dirty="0" smtClean="0"/>
              <a:t>decision </a:t>
            </a:r>
            <a:r>
              <a:rPr lang="en-US" sz="2000" b="1" dirty="0"/>
              <a:t>for goods and services</a:t>
            </a:r>
            <a:r>
              <a:rPr lang="en-US" sz="2000" b="1" dirty="0" smtClean="0"/>
              <a:t>.</a:t>
            </a:r>
          </a:p>
          <a:p>
            <a:pPr algn="just" fontAlgn="base">
              <a:spcBef>
                <a:spcPct val="20000"/>
              </a:spcBef>
              <a:spcAft>
                <a:spcPct val="0"/>
              </a:spcAft>
              <a:defRPr/>
            </a:pPr>
            <a:endParaRPr lang="en-US" sz="2000" b="1" dirty="0">
              <a:solidFill>
                <a:srgbClr val="333399"/>
              </a:solidFill>
            </a:endParaRPr>
          </a:p>
          <a:p>
            <a:pPr marL="342900" indent="-342900" algn="just" fontAlgn="base">
              <a:spcBef>
                <a:spcPct val="20000"/>
              </a:spcBef>
              <a:spcAft>
                <a:spcPct val="0"/>
              </a:spcAft>
              <a:buFont typeface="Wingdings" pitchFamily="48" charset="2"/>
              <a:buChar char="§"/>
              <a:defRPr/>
            </a:pPr>
            <a:r>
              <a:rPr lang="en-US" sz="2000" b="1" dirty="0" smtClean="0">
                <a:solidFill>
                  <a:srgbClr val="333399"/>
                </a:solidFill>
              </a:rPr>
              <a:t>In market economy, firms </a:t>
            </a:r>
            <a:r>
              <a:rPr lang="en-US" sz="2000" b="1" dirty="0" smtClean="0">
                <a:solidFill>
                  <a:srgbClr val="333399"/>
                </a:solidFill>
              </a:rPr>
              <a:t>decide whom to hire and what to </a:t>
            </a:r>
            <a:r>
              <a:rPr lang="en-US" sz="2000" b="1" dirty="0" smtClean="0">
                <a:solidFill>
                  <a:srgbClr val="333399"/>
                </a:solidFill>
              </a:rPr>
              <a:t>make, households </a:t>
            </a:r>
            <a:r>
              <a:rPr lang="en-US" sz="2000" b="1" dirty="0" smtClean="0">
                <a:solidFill>
                  <a:srgbClr val="333399"/>
                </a:solidFill>
              </a:rPr>
              <a:t>decide which firms to work for and what to buy with their incomes.  </a:t>
            </a:r>
            <a:endParaRPr lang="en-US" sz="2000" b="1" dirty="0">
              <a:solidFill>
                <a:srgbClr val="333399"/>
              </a:solidFill>
            </a:endParaRPr>
          </a:p>
        </p:txBody>
      </p:sp>
      <p:sp>
        <p:nvSpPr>
          <p:cNvPr id="38919" name="Rectangle 7"/>
          <p:cNvSpPr>
            <a:spLocks noGrp="1" noChangeArrowheads="1"/>
          </p:cNvSpPr>
          <p:nvPr/>
        </p:nvSpPr>
        <p:spPr bwMode="auto">
          <a:xfrm>
            <a:off x="685800" y="533400"/>
            <a:ext cx="7772400" cy="7620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a:solidFill>
                  <a:srgbClr val="720070"/>
                </a:solidFill>
                <a:effectLst>
                  <a:outerShdw blurRad="38100" dist="38100" dir="2700000" algn="tl">
                    <a:srgbClr val="000000"/>
                  </a:outerShdw>
                </a:effectLst>
              </a:rPr>
              <a:t>Principle 6: Markets are Usually a Good Way to Organize Economic Activity</a:t>
            </a:r>
          </a:p>
        </p:txBody>
      </p:sp>
    </p:spTree>
    <p:extLst>
      <p:ext uri="{BB962C8B-B14F-4D97-AF65-F5344CB8AC3E}">
        <p14:creationId xmlns="" xmlns:p14="http://schemas.microsoft.com/office/powerpoint/2010/main" val="3704456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Effect transition="in" filter="wipe(left)">
                                      <p:cBhvr>
                                        <p:cTn id="7" dur="1000"/>
                                        <p:tgtEl>
                                          <p:spTgt spid="389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6">
                                            <p:txEl>
                                              <p:pRg st="1" end="1"/>
                                            </p:txEl>
                                          </p:spTgt>
                                        </p:tgtEl>
                                        <p:attrNameLst>
                                          <p:attrName>style.visibility</p:attrName>
                                        </p:attrNameLst>
                                      </p:cBhvr>
                                      <p:to>
                                        <p:strVal val="visible"/>
                                      </p:to>
                                    </p:set>
                                    <p:animEffect transition="in" filter="wipe(left)">
                                      <p:cBhvr>
                                        <p:cTn id="12" dur="1000"/>
                                        <p:tgtEl>
                                          <p:spTgt spid="389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6">
                                            <p:txEl>
                                              <p:pRg st="3" end="3"/>
                                            </p:txEl>
                                          </p:spTgt>
                                        </p:tgtEl>
                                        <p:attrNameLst>
                                          <p:attrName>style.visibility</p:attrName>
                                        </p:attrNameLst>
                                      </p:cBhvr>
                                      <p:to>
                                        <p:strVal val="visible"/>
                                      </p:to>
                                    </p:set>
                                    <p:animEffect transition="in" filter="wipe(left)">
                                      <p:cBhvr>
                                        <p:cTn id="17" dur="1000"/>
                                        <p:tgtEl>
                                          <p:spTgt spid="3891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6">
                                            <p:txEl>
                                              <p:pRg st="5" end="5"/>
                                            </p:txEl>
                                          </p:spTgt>
                                        </p:tgtEl>
                                        <p:attrNameLst>
                                          <p:attrName>style.visibility</p:attrName>
                                        </p:attrNameLst>
                                      </p:cBhvr>
                                      <p:to>
                                        <p:strVal val="visible"/>
                                      </p:to>
                                    </p:set>
                                    <p:animEffect transition="in" filter="wipe(left)">
                                      <p:cBhvr>
                                        <p:cTn id="22" dur="1000"/>
                                        <p:tgtEl>
                                          <p:spTgt spid="389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685800" y="1524000"/>
            <a:ext cx="7772400" cy="42672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dirty="0" smtClean="0">
              <a:effectLst>
                <a:outerShdw blurRad="38100" dist="38100" dir="2700000" algn="tl">
                  <a:srgbClr val="000000"/>
                </a:outerShdw>
              </a:effectLst>
            </a:endParaRPr>
          </a:p>
          <a:p>
            <a:pPr lvl="1" eaLnBrk="1" hangingPunct="1">
              <a:lnSpc>
                <a:spcPct val="90000"/>
              </a:lnSpc>
              <a:defRPr/>
            </a:pPr>
            <a:endParaRPr lang="en-US" sz="4000" dirty="0" smtClean="0">
              <a:effectLst>
                <a:outerShdw blurRad="38100" dist="38100" dir="2700000" algn="tl">
                  <a:srgbClr val="000000"/>
                </a:outerShdw>
              </a:effectLst>
            </a:endParaRPr>
          </a:p>
        </p:txBody>
      </p:sp>
      <p:sp>
        <p:nvSpPr>
          <p:cNvPr id="67587" name="Rectangle 3"/>
          <p:cNvSpPr>
            <a:spLocks noChangeArrowheads="1"/>
          </p:cNvSpPr>
          <p:nvPr/>
        </p:nvSpPr>
        <p:spPr bwMode="auto">
          <a:xfrm>
            <a:off x="762000" y="1600200"/>
            <a:ext cx="7772400" cy="47244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pPr>
            <a:r>
              <a:rPr lang="en-US" sz="2000" b="1" dirty="0"/>
              <a:t>At first glance, the success of market economies is puzzling. </a:t>
            </a:r>
          </a:p>
          <a:p>
            <a:pPr marL="342900" indent="-342900" algn="just" fontAlgn="base">
              <a:spcBef>
                <a:spcPct val="20000"/>
              </a:spcBef>
              <a:spcAft>
                <a:spcPct val="0"/>
              </a:spcAft>
              <a:buFont typeface="Wingdings" pitchFamily="48" charset="2"/>
              <a:buChar char="§"/>
            </a:pPr>
            <a:endParaRPr lang="en-US" sz="2000" b="1" dirty="0"/>
          </a:p>
          <a:p>
            <a:pPr marL="342900" indent="-342900" algn="just" fontAlgn="base">
              <a:spcBef>
                <a:spcPct val="20000"/>
              </a:spcBef>
              <a:spcAft>
                <a:spcPct val="0"/>
              </a:spcAft>
              <a:buFont typeface="Wingdings" pitchFamily="48" charset="2"/>
              <a:buChar char="§"/>
            </a:pPr>
            <a:r>
              <a:rPr lang="en-US" sz="2000" b="1" dirty="0"/>
              <a:t>In a market economy, no one is looking out for the economic well-being of society as a whole.</a:t>
            </a:r>
          </a:p>
          <a:p>
            <a:pPr marL="342900" indent="-342900" algn="just" fontAlgn="base">
              <a:spcBef>
                <a:spcPct val="20000"/>
              </a:spcBef>
              <a:spcAft>
                <a:spcPct val="0"/>
              </a:spcAft>
              <a:buFont typeface="Wingdings" pitchFamily="48" charset="2"/>
              <a:buChar char="§"/>
            </a:pPr>
            <a:endParaRPr lang="en-US" sz="2000" b="1" dirty="0"/>
          </a:p>
          <a:p>
            <a:pPr marL="342900" indent="-342900" algn="just" fontAlgn="base">
              <a:spcBef>
                <a:spcPct val="20000"/>
              </a:spcBef>
              <a:spcAft>
                <a:spcPct val="0"/>
              </a:spcAft>
              <a:buFont typeface="Wingdings" pitchFamily="48" charset="2"/>
              <a:buChar char="§"/>
            </a:pPr>
            <a:r>
              <a:rPr lang="en-US" sz="2000" b="1" dirty="0"/>
              <a:t>Yet market economy have proven remarkably successful in organizing economic activities in a way that promotes overall economic </a:t>
            </a:r>
            <a:r>
              <a:rPr lang="en-US" sz="2000" b="1" dirty="0" smtClean="0"/>
              <a:t>well-being. </a:t>
            </a:r>
          </a:p>
          <a:p>
            <a:pPr marL="342900" indent="-342900" algn="just" fontAlgn="base">
              <a:spcBef>
                <a:spcPct val="20000"/>
              </a:spcBef>
              <a:spcAft>
                <a:spcPct val="0"/>
              </a:spcAft>
              <a:buFont typeface="Wingdings" pitchFamily="48" charset="2"/>
              <a:buChar char="§"/>
            </a:pPr>
            <a:endParaRPr lang="en-US" sz="2000" b="1" dirty="0" smtClean="0">
              <a:solidFill>
                <a:srgbClr val="333399"/>
              </a:solidFill>
            </a:endParaRPr>
          </a:p>
          <a:p>
            <a:pPr marL="342900" indent="-342900" algn="just" fontAlgn="base">
              <a:spcBef>
                <a:spcPct val="20000"/>
              </a:spcBef>
              <a:spcAft>
                <a:spcPct val="0"/>
              </a:spcAft>
              <a:buFont typeface="Wingdings" pitchFamily="48" charset="2"/>
              <a:buChar char="§"/>
            </a:pPr>
            <a:r>
              <a:rPr lang="en-US" sz="2000" b="1" dirty="0" smtClean="0"/>
              <a:t>Adam </a:t>
            </a:r>
            <a:r>
              <a:rPr lang="en-US" sz="2000" b="1" dirty="0"/>
              <a:t>Smith made the observation that when households and firms interact in markets guided by the </a:t>
            </a:r>
            <a:r>
              <a:rPr lang="en-US" sz="2000" b="1" i="1" dirty="0">
                <a:solidFill>
                  <a:srgbClr val="FF0000"/>
                </a:solidFill>
              </a:rPr>
              <a:t>invisible hand</a:t>
            </a:r>
            <a:r>
              <a:rPr lang="en-US" sz="2000" b="1" dirty="0"/>
              <a:t>, they will produce the most surpluses for the </a:t>
            </a:r>
            <a:r>
              <a:rPr lang="en-US" sz="2000" b="1" dirty="0" smtClean="0"/>
              <a:t>economy.</a:t>
            </a:r>
            <a:endParaRPr lang="en-US" sz="2000" b="1" dirty="0"/>
          </a:p>
        </p:txBody>
      </p:sp>
      <p:sp>
        <p:nvSpPr>
          <p:cNvPr id="67588" name="Rectangle 4"/>
          <p:cNvSpPr>
            <a:spLocks noGrp="1" noChangeArrowheads="1"/>
          </p:cNvSpPr>
          <p:nvPr/>
        </p:nvSpPr>
        <p:spPr bwMode="auto">
          <a:xfrm>
            <a:off x="685800" y="5334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a:solidFill>
                  <a:srgbClr val="720070"/>
                </a:solidFill>
                <a:effectLst>
                  <a:outerShdw blurRad="38100" dist="38100" dir="2700000" algn="tl">
                    <a:srgbClr val="000000"/>
                  </a:outerShdw>
                </a:effectLst>
              </a:rPr>
              <a:t>Principle 6: Markets are Usually a Good Way to Organize Economic Activity</a:t>
            </a:r>
          </a:p>
        </p:txBody>
      </p:sp>
    </p:spTree>
    <p:extLst>
      <p:ext uri="{BB962C8B-B14F-4D97-AF65-F5344CB8AC3E}">
        <p14:creationId xmlns="" xmlns:p14="http://schemas.microsoft.com/office/powerpoint/2010/main" val="30614245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left)">
                                      <p:cBhvr>
                                        <p:cTn id="7" dur="10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xEl>
                                              <p:pRg st="2" end="2"/>
                                            </p:txEl>
                                          </p:spTgt>
                                        </p:tgtEl>
                                        <p:attrNameLst>
                                          <p:attrName>style.visibility</p:attrName>
                                        </p:attrNameLst>
                                      </p:cBhvr>
                                      <p:to>
                                        <p:strVal val="visible"/>
                                      </p:to>
                                    </p:set>
                                    <p:animEffect transition="in" filter="wipe(left)">
                                      <p:cBhvr>
                                        <p:cTn id="12" dur="1000"/>
                                        <p:tgtEl>
                                          <p:spTgt spid="675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animEffect transition="in" filter="wipe(left)">
                                      <p:cBhvr>
                                        <p:cTn id="17" dur="1000"/>
                                        <p:tgtEl>
                                          <p:spTgt spid="675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7">
                                            <p:txEl>
                                              <p:pRg st="6" end="6"/>
                                            </p:txEl>
                                          </p:spTgt>
                                        </p:tgtEl>
                                        <p:attrNameLst>
                                          <p:attrName>style.visibility</p:attrName>
                                        </p:attrNameLst>
                                      </p:cBhvr>
                                      <p:to>
                                        <p:strVal val="visible"/>
                                      </p:to>
                                    </p:set>
                                    <p:animEffect transition="in" filter="wipe(left)">
                                      <p:cBhvr>
                                        <p:cTn id="22" dur="1000"/>
                                        <p:tgtEl>
                                          <p:spTgt spid="67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24580" name="Rectangle 4"/>
          <p:cNvSpPr>
            <a:spLocks noChangeArrowheads="1"/>
          </p:cNvSpPr>
          <p:nvPr/>
        </p:nvSpPr>
        <p:spPr bwMode="auto">
          <a:xfrm>
            <a:off x="762000" y="1600200"/>
            <a:ext cx="7772400" cy="48006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pPr>
            <a:r>
              <a:rPr lang="en-US" sz="2000" b="1" i="1" dirty="0">
                <a:solidFill>
                  <a:srgbClr val="FF0000"/>
                </a:solidFill>
              </a:rPr>
              <a:t>If the invisible hand of the market is so great, why do we need </a:t>
            </a:r>
            <a:r>
              <a:rPr lang="en-US" sz="2000" b="1" i="1" dirty="0" smtClean="0">
                <a:solidFill>
                  <a:srgbClr val="FF0000"/>
                </a:solidFill>
              </a:rPr>
              <a:t>government</a:t>
            </a:r>
            <a:r>
              <a:rPr lang="en-US" sz="2000" b="1" i="1" dirty="0" smtClean="0">
                <a:solidFill>
                  <a:srgbClr val="FF0000"/>
                </a:solidFill>
              </a:rPr>
              <a:t>?</a:t>
            </a:r>
          </a:p>
          <a:p>
            <a:pPr marL="342900" indent="-342900" algn="just" fontAlgn="base">
              <a:spcBef>
                <a:spcPct val="20000"/>
              </a:spcBef>
              <a:spcAft>
                <a:spcPct val="0"/>
              </a:spcAft>
              <a:buFont typeface="Wingdings" pitchFamily="48" charset="2"/>
              <a:buChar char="§"/>
            </a:pPr>
            <a:endParaRPr lang="en-US" sz="2000" b="1" i="1" dirty="0">
              <a:solidFill>
                <a:srgbClr val="FF0000"/>
              </a:solidFill>
            </a:endParaRPr>
          </a:p>
          <a:p>
            <a:pPr marL="342900" indent="-342900" algn="just" fontAlgn="base">
              <a:spcBef>
                <a:spcPct val="20000"/>
              </a:spcBef>
              <a:spcAft>
                <a:spcPct val="0"/>
              </a:spcAft>
              <a:buFont typeface="Wingdings" pitchFamily="48" charset="2"/>
              <a:buChar char="§"/>
            </a:pPr>
            <a:r>
              <a:rPr lang="en-US" sz="2200" b="1" dirty="0" smtClean="0">
                <a:solidFill>
                  <a:srgbClr val="333399"/>
                </a:solidFill>
              </a:rPr>
              <a:t>One reason we need government is that the invisible hand can work </a:t>
            </a:r>
            <a:r>
              <a:rPr lang="en-US" sz="2200" b="1" dirty="0">
                <a:solidFill>
                  <a:srgbClr val="333399"/>
                </a:solidFill>
              </a:rPr>
              <a:t>only if property rights are enforced. </a:t>
            </a:r>
            <a:endParaRPr lang="en-US" sz="2200" b="1" dirty="0" smtClean="0">
              <a:solidFill>
                <a:srgbClr val="333399"/>
              </a:solidFill>
            </a:endParaRPr>
          </a:p>
          <a:p>
            <a:pPr algn="just" fontAlgn="base">
              <a:spcBef>
                <a:spcPct val="20000"/>
              </a:spcBef>
              <a:spcAft>
                <a:spcPct val="0"/>
              </a:spcAft>
            </a:pPr>
            <a:endParaRPr lang="en-US" sz="2200" b="1" i="1" dirty="0" smtClean="0">
              <a:solidFill>
                <a:srgbClr val="FF0000"/>
              </a:solidFill>
            </a:endParaRPr>
          </a:p>
          <a:p>
            <a:pPr marL="342900" indent="-342900" algn="just" fontAlgn="base">
              <a:spcBef>
                <a:spcPct val="20000"/>
              </a:spcBef>
              <a:spcAft>
                <a:spcPct val="0"/>
              </a:spcAft>
              <a:buFont typeface="Wingdings" pitchFamily="48" charset="2"/>
              <a:buChar char="§"/>
            </a:pPr>
            <a:r>
              <a:rPr lang="en-US" sz="2200" b="1" dirty="0"/>
              <a:t>Although markets are often a good way to organize economic activity, this rule has some important exceptions. </a:t>
            </a:r>
            <a:endParaRPr lang="en-US" sz="2200" b="1" dirty="0" smtClean="0"/>
          </a:p>
          <a:p>
            <a:pPr marL="342900" indent="-342900" algn="just" fontAlgn="base">
              <a:spcBef>
                <a:spcPct val="20000"/>
              </a:spcBef>
              <a:spcAft>
                <a:spcPct val="0"/>
              </a:spcAft>
              <a:buFont typeface="Wingdings" pitchFamily="48" charset="2"/>
              <a:buChar char="§"/>
            </a:pPr>
            <a:endParaRPr lang="en-US" sz="2200" b="1" dirty="0" smtClean="0"/>
          </a:p>
          <a:p>
            <a:pPr marL="342900" indent="-342900" algn="just" fontAlgn="base">
              <a:spcBef>
                <a:spcPct val="20000"/>
              </a:spcBef>
              <a:spcAft>
                <a:spcPct val="0"/>
              </a:spcAft>
              <a:buFont typeface="Wingdings" pitchFamily="48" charset="2"/>
              <a:buChar char="§"/>
            </a:pPr>
            <a:r>
              <a:rPr lang="en-US" sz="2200" b="1" dirty="0" smtClean="0"/>
              <a:t>There </a:t>
            </a:r>
            <a:r>
              <a:rPr lang="en-US" sz="2200" b="1" dirty="0"/>
              <a:t>are two broad reasons for a government to intervene in the </a:t>
            </a:r>
            <a:r>
              <a:rPr lang="en-US" sz="2200" b="1" dirty="0" smtClean="0"/>
              <a:t>economy: </a:t>
            </a:r>
            <a:r>
              <a:rPr lang="en-US" sz="2200" b="1" dirty="0"/>
              <a:t>to promote efficiency and to promote </a:t>
            </a:r>
            <a:r>
              <a:rPr lang="en-US" sz="2200" b="1" dirty="0" smtClean="0"/>
              <a:t>equity</a:t>
            </a:r>
            <a:r>
              <a:rPr lang="en-US" sz="2000" b="1" dirty="0" smtClean="0"/>
              <a:t>.</a:t>
            </a:r>
            <a:endParaRPr lang="en-US" sz="2000" b="1" dirty="0">
              <a:solidFill>
                <a:srgbClr val="333399"/>
              </a:solidFill>
            </a:endParaRPr>
          </a:p>
        </p:txBody>
      </p:sp>
      <p:sp>
        <p:nvSpPr>
          <p:cNvPr id="24583" name="Rectangle 7"/>
          <p:cNvSpPr>
            <a:spLocks noGrp="1" noChangeArrowheads="1"/>
          </p:cNvSpPr>
          <p:nvPr/>
        </p:nvSpPr>
        <p:spPr bwMode="auto">
          <a:xfrm>
            <a:off x="685800" y="533400"/>
            <a:ext cx="7772400" cy="8382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a:solidFill>
                  <a:srgbClr val="720070"/>
                </a:solidFill>
                <a:effectLst>
                  <a:outerShdw blurRad="38100" dist="38100" dir="2700000" algn="tl">
                    <a:srgbClr val="000000"/>
                  </a:outerShdw>
                </a:effectLst>
              </a:rPr>
              <a:t>Principle 7: Governments can Sometimes Improve Market Outcomes</a:t>
            </a:r>
          </a:p>
        </p:txBody>
      </p:sp>
    </p:spTree>
    <p:extLst>
      <p:ext uri="{BB962C8B-B14F-4D97-AF65-F5344CB8AC3E}">
        <p14:creationId xmlns="" xmlns:p14="http://schemas.microsoft.com/office/powerpoint/2010/main" val="6759075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wipe(left)">
                                      <p:cBhvr>
                                        <p:cTn id="7" dur="10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0">
                                            <p:txEl>
                                              <p:pRg st="2" end="2"/>
                                            </p:txEl>
                                          </p:spTgt>
                                        </p:tgtEl>
                                        <p:attrNameLst>
                                          <p:attrName>style.visibility</p:attrName>
                                        </p:attrNameLst>
                                      </p:cBhvr>
                                      <p:to>
                                        <p:strVal val="visible"/>
                                      </p:to>
                                    </p:set>
                                    <p:animEffect transition="in" filter="wipe(left)">
                                      <p:cBhvr>
                                        <p:cTn id="12" dur="1000"/>
                                        <p:tgtEl>
                                          <p:spTgt spid="245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0">
                                            <p:txEl>
                                              <p:pRg st="4" end="4"/>
                                            </p:txEl>
                                          </p:spTgt>
                                        </p:tgtEl>
                                        <p:attrNameLst>
                                          <p:attrName>style.visibility</p:attrName>
                                        </p:attrNameLst>
                                      </p:cBhvr>
                                      <p:to>
                                        <p:strVal val="visible"/>
                                      </p:to>
                                    </p:set>
                                    <p:animEffect transition="in" filter="wipe(left)">
                                      <p:cBhvr>
                                        <p:cTn id="17" dur="1000"/>
                                        <p:tgtEl>
                                          <p:spTgt spid="2458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0">
                                            <p:txEl>
                                              <p:pRg st="6" end="6"/>
                                            </p:txEl>
                                          </p:spTgt>
                                        </p:tgtEl>
                                        <p:attrNameLst>
                                          <p:attrName>style.visibility</p:attrName>
                                        </p:attrNameLst>
                                      </p:cBhvr>
                                      <p:to>
                                        <p:strVal val="visible"/>
                                      </p:to>
                                    </p:set>
                                    <p:animEffect transition="in" filter="wipe(left)">
                                      <p:cBhvr>
                                        <p:cTn id="22" dur="1000"/>
                                        <p:tgtEl>
                                          <p:spTgt spid="245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a:solidFill>
                <a:srgbClr val="000000"/>
              </a:solidFill>
            </a:endParaRPr>
          </a:p>
        </p:txBody>
      </p:sp>
      <p:pic>
        <p:nvPicPr>
          <p:cNvPr id="2050" name="Picture 2" descr="C:\Users\Faith Computer\Desktop\download (1).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457200"/>
            <a:ext cx="8153400" cy="563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61700839"/>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r>
              <a:rPr lang="en-US" sz="1000">
                <a:solidFill>
                  <a:srgbClr val="8F2B99"/>
                </a:solidFill>
              </a:rPr>
              <a:t>Mankiw et al.: Principles of Microeconomics, 2nd Canadian edition.                                                     </a:t>
            </a:r>
          </a:p>
        </p:txBody>
      </p:sp>
      <p:sp>
        <p:nvSpPr>
          <p:cNvPr id="24579" name="Slide Number Placeholder 4"/>
          <p:cNvSpPr>
            <a:spLocks noGrp="1"/>
          </p:cNvSpPr>
          <p:nvPr>
            <p:ph type="sldNum" sz="quarter" idx="11"/>
          </p:nvPr>
        </p:nvSpPr>
        <p:spPr>
          <a:noFill/>
        </p:spPr>
        <p:txBody>
          <a:bodyPr/>
          <a:lstStyle>
            <a:lvl1pPr>
              <a:defRPr sz="2400">
                <a:solidFill>
                  <a:schemeClr val="tx1"/>
                </a:solidFill>
                <a:latin typeface="Arial" charset="0"/>
                <a:ea typeface="ＭＳ Ｐゴシック" pitchFamily="48" charset="-128"/>
              </a:defRPr>
            </a:lvl1pPr>
            <a:lvl2pPr marL="742950" indent="-285750">
              <a:defRPr sz="2400">
                <a:solidFill>
                  <a:schemeClr val="tx1"/>
                </a:solidFill>
                <a:latin typeface="Arial" charset="0"/>
                <a:ea typeface="ＭＳ Ｐゴシック" pitchFamily="48" charset="-128"/>
              </a:defRPr>
            </a:lvl2pPr>
            <a:lvl3pPr marL="1143000" indent="-228600">
              <a:defRPr sz="2400">
                <a:solidFill>
                  <a:schemeClr val="tx1"/>
                </a:solidFill>
                <a:latin typeface="Arial" charset="0"/>
                <a:ea typeface="ＭＳ Ｐゴシック" pitchFamily="48" charset="-128"/>
              </a:defRPr>
            </a:lvl3pPr>
            <a:lvl4pPr marL="1600200" indent="-228600">
              <a:defRPr sz="2400">
                <a:solidFill>
                  <a:schemeClr val="tx1"/>
                </a:solidFill>
                <a:latin typeface="Arial" charset="0"/>
                <a:ea typeface="ＭＳ Ｐゴシック" pitchFamily="48" charset="-128"/>
              </a:defRPr>
            </a:lvl4pPr>
            <a:lvl5pPr marL="2057400" indent="-228600">
              <a:defRPr sz="2400">
                <a:solidFill>
                  <a:schemeClr val="tx1"/>
                </a:solidFill>
                <a:latin typeface="Arial" charset="0"/>
                <a:ea typeface="ＭＳ Ｐゴシック" pitchFamily="4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4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4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4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48" charset="-128"/>
              </a:defRPr>
            </a:lvl9pPr>
          </a:lstStyle>
          <a:p>
            <a:r>
              <a:rPr lang="en-US" sz="1000">
                <a:solidFill>
                  <a:srgbClr val="8F2B99"/>
                </a:solidFill>
              </a:rPr>
              <a:t>Chapter 1: Page </a:t>
            </a:r>
            <a:fld id="{770E96F9-478D-4032-A2B5-62C9FED54EFA}" type="slidenum">
              <a:rPr lang="en-US" sz="1000">
                <a:solidFill>
                  <a:srgbClr val="8F2B99"/>
                </a:solidFill>
              </a:rPr>
              <a:pPr/>
              <a:t>20</a:t>
            </a:fld>
            <a:endParaRPr lang="en-US" sz="1000">
              <a:solidFill>
                <a:srgbClr val="8F2B99"/>
              </a:solidFill>
            </a:endParaRPr>
          </a:p>
        </p:txBody>
      </p:sp>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24580" name="Rectangle 4"/>
          <p:cNvSpPr>
            <a:spLocks noChangeArrowheads="1"/>
          </p:cNvSpPr>
          <p:nvPr/>
        </p:nvSpPr>
        <p:spPr bwMode="auto">
          <a:xfrm>
            <a:off x="762000" y="1600200"/>
            <a:ext cx="7772400" cy="48006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pPr>
            <a:r>
              <a:rPr lang="en-US" sz="2200" b="1" i="1" dirty="0" smtClean="0">
                <a:solidFill>
                  <a:srgbClr val="FF0000"/>
                </a:solidFill>
              </a:rPr>
              <a:t>To promote Efficiency…</a:t>
            </a:r>
            <a:endParaRPr lang="en-US" sz="2000" b="1" dirty="0" smtClean="0">
              <a:solidFill>
                <a:srgbClr val="FF0000"/>
              </a:solidFill>
            </a:endParaRPr>
          </a:p>
          <a:p>
            <a:pPr marL="342900" indent="-342900" algn="just" fontAlgn="base">
              <a:spcBef>
                <a:spcPct val="20000"/>
              </a:spcBef>
              <a:spcAft>
                <a:spcPct val="0"/>
              </a:spcAft>
              <a:buFont typeface="Wingdings" pitchFamily="48" charset="2"/>
              <a:buChar char="§"/>
            </a:pPr>
            <a:r>
              <a:rPr lang="en-US" sz="2000" b="1" dirty="0" smtClean="0"/>
              <a:t>Market does not provide best outcome when there exists </a:t>
            </a:r>
            <a:r>
              <a:rPr lang="en-US" sz="2000" b="1" i="1" dirty="0" smtClean="0">
                <a:solidFill>
                  <a:srgbClr val="FF0000"/>
                </a:solidFill>
              </a:rPr>
              <a:t>Market Failure</a:t>
            </a:r>
            <a:r>
              <a:rPr lang="en-US" sz="2000" b="1" dirty="0" smtClean="0"/>
              <a:t>.</a:t>
            </a:r>
          </a:p>
          <a:p>
            <a:pPr marL="342900" indent="-342900" algn="just" fontAlgn="base">
              <a:spcBef>
                <a:spcPct val="20000"/>
              </a:spcBef>
              <a:spcAft>
                <a:spcPct val="0"/>
              </a:spcAft>
              <a:buFont typeface="Wingdings" pitchFamily="48" charset="2"/>
              <a:buChar char="§"/>
            </a:pPr>
            <a:endParaRPr lang="en-US" sz="2000" b="1" dirty="0" smtClean="0"/>
          </a:p>
          <a:p>
            <a:pPr marL="342900" indent="-342900" algn="just" fontAlgn="base">
              <a:spcBef>
                <a:spcPct val="20000"/>
              </a:spcBef>
              <a:spcAft>
                <a:spcPct val="0"/>
              </a:spcAft>
              <a:buFont typeface="Wingdings" pitchFamily="48" charset="2"/>
              <a:buChar char="§"/>
            </a:pPr>
            <a:r>
              <a:rPr lang="en-US" sz="2000" b="1" dirty="0" smtClean="0"/>
              <a:t>Market </a:t>
            </a:r>
            <a:r>
              <a:rPr lang="en-US" sz="2000" b="1" dirty="0" smtClean="0"/>
              <a:t>failure refers </a:t>
            </a:r>
            <a:r>
              <a:rPr lang="en-US" sz="2000" b="1" dirty="0"/>
              <a:t>to a situation in which the market on its own fails to produce an efficient allocation of </a:t>
            </a:r>
            <a:r>
              <a:rPr lang="en-US" sz="2000" b="1" dirty="0" smtClean="0"/>
              <a:t>resources.</a:t>
            </a:r>
          </a:p>
          <a:p>
            <a:pPr marL="342900" indent="-342900" algn="just" fontAlgn="base">
              <a:spcBef>
                <a:spcPct val="20000"/>
              </a:spcBef>
              <a:spcAft>
                <a:spcPct val="0"/>
              </a:spcAft>
              <a:buFont typeface="Wingdings" pitchFamily="48" charset="2"/>
              <a:buChar char="§"/>
            </a:pPr>
            <a:endParaRPr lang="en-US" sz="2000" b="1" dirty="0"/>
          </a:p>
          <a:p>
            <a:pPr marL="342900" indent="-342900" algn="just" fontAlgn="base">
              <a:spcBef>
                <a:spcPct val="20000"/>
              </a:spcBef>
              <a:spcAft>
                <a:spcPct val="0"/>
              </a:spcAft>
              <a:buFont typeface="Wingdings" pitchFamily="48" charset="2"/>
              <a:buChar char="§"/>
            </a:pPr>
            <a:r>
              <a:rPr lang="en-US" sz="2000" b="1" dirty="0" smtClean="0"/>
              <a:t> Possible causes </a:t>
            </a:r>
            <a:r>
              <a:rPr lang="en-US" sz="2000" b="1" dirty="0"/>
              <a:t>of market failure </a:t>
            </a:r>
            <a:r>
              <a:rPr lang="en-US" sz="2000" b="1" dirty="0" smtClean="0"/>
              <a:t>are </a:t>
            </a:r>
          </a:p>
          <a:p>
            <a:pPr marL="457200" indent="-457200" algn="just" fontAlgn="base">
              <a:spcBef>
                <a:spcPct val="20000"/>
              </a:spcBef>
              <a:spcAft>
                <a:spcPct val="0"/>
              </a:spcAft>
              <a:buFont typeface="+mj-lt"/>
              <a:buAutoNum type="arabicPeriod"/>
            </a:pPr>
            <a:r>
              <a:rPr lang="en-US" sz="2000" b="1" i="1" dirty="0">
                <a:solidFill>
                  <a:srgbClr val="0070C0"/>
                </a:solidFill>
              </a:rPr>
              <a:t>M</a:t>
            </a:r>
            <a:r>
              <a:rPr lang="en-US" sz="2000" b="1" i="1" dirty="0" smtClean="0">
                <a:solidFill>
                  <a:srgbClr val="0070C0"/>
                </a:solidFill>
              </a:rPr>
              <a:t>arket Power</a:t>
            </a:r>
          </a:p>
          <a:p>
            <a:pPr marL="457200" indent="-457200" algn="just" fontAlgn="base">
              <a:spcBef>
                <a:spcPct val="20000"/>
              </a:spcBef>
              <a:spcAft>
                <a:spcPct val="0"/>
              </a:spcAft>
              <a:buFont typeface="+mj-lt"/>
              <a:buAutoNum type="arabicPeriod"/>
            </a:pPr>
            <a:r>
              <a:rPr lang="en-US" sz="2000" b="1" i="1" dirty="0" smtClean="0">
                <a:solidFill>
                  <a:srgbClr val="0070C0"/>
                </a:solidFill>
              </a:rPr>
              <a:t>Externality</a:t>
            </a:r>
          </a:p>
          <a:p>
            <a:pPr marL="457200" indent="-457200" algn="just" fontAlgn="base">
              <a:spcBef>
                <a:spcPct val="20000"/>
              </a:spcBef>
              <a:spcAft>
                <a:spcPct val="0"/>
              </a:spcAft>
              <a:buFont typeface="+mj-lt"/>
              <a:buAutoNum type="arabicPeriod"/>
            </a:pPr>
            <a:r>
              <a:rPr lang="en-US" sz="2000" b="1" i="1" dirty="0" smtClean="0">
                <a:solidFill>
                  <a:srgbClr val="0070C0"/>
                </a:solidFill>
              </a:rPr>
              <a:t>Asymmetric </a:t>
            </a:r>
            <a:r>
              <a:rPr lang="en-US" sz="2000" b="1" i="1" dirty="0">
                <a:solidFill>
                  <a:srgbClr val="0070C0"/>
                </a:solidFill>
              </a:rPr>
              <a:t>I</a:t>
            </a:r>
            <a:r>
              <a:rPr lang="en-US" sz="2000" b="1" i="1" dirty="0" smtClean="0">
                <a:solidFill>
                  <a:srgbClr val="0070C0"/>
                </a:solidFill>
              </a:rPr>
              <a:t>nformation</a:t>
            </a:r>
          </a:p>
          <a:p>
            <a:pPr marL="457200" indent="-457200" algn="just" fontAlgn="base">
              <a:spcBef>
                <a:spcPct val="20000"/>
              </a:spcBef>
              <a:spcAft>
                <a:spcPct val="0"/>
              </a:spcAft>
              <a:buFont typeface="Arial" pitchFamily="34" charset="0"/>
              <a:buChar char="•"/>
            </a:pPr>
            <a:endParaRPr lang="en-US" sz="2000" b="1" dirty="0">
              <a:solidFill>
                <a:srgbClr val="333399"/>
              </a:solidFill>
            </a:endParaRPr>
          </a:p>
        </p:txBody>
      </p:sp>
      <p:sp>
        <p:nvSpPr>
          <p:cNvPr id="24583" name="Rectangle 7"/>
          <p:cNvSpPr>
            <a:spLocks noGrp="1" noChangeArrowheads="1"/>
          </p:cNvSpPr>
          <p:nvPr/>
        </p:nvSpPr>
        <p:spPr bwMode="auto">
          <a:xfrm>
            <a:off x="685800" y="5334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600" b="1" dirty="0">
                <a:solidFill>
                  <a:srgbClr val="720070"/>
                </a:solidFill>
                <a:effectLst>
                  <a:outerShdw blurRad="38100" dist="38100" dir="2700000" algn="tl">
                    <a:srgbClr val="000000"/>
                  </a:outerShdw>
                </a:effectLst>
              </a:rPr>
              <a:t>Principle 7: Governments can Sometimes Improve Market Outcomes</a:t>
            </a:r>
          </a:p>
        </p:txBody>
      </p:sp>
    </p:spTree>
    <p:extLst>
      <p:ext uri="{BB962C8B-B14F-4D97-AF65-F5344CB8AC3E}">
        <p14:creationId xmlns="" xmlns:p14="http://schemas.microsoft.com/office/powerpoint/2010/main" val="1148880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wipe(left)">
                                      <p:cBhvr>
                                        <p:cTn id="7" dur="1000"/>
                                        <p:tgtEl>
                                          <p:spTgt spid="245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wipe(left)">
                                      <p:cBhvr>
                                        <p:cTn id="12" dur="1000"/>
                                        <p:tgtEl>
                                          <p:spTgt spid="245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animEffect transition="in" filter="wipe(left)">
                                      <p:cBhvr>
                                        <p:cTn id="17" dur="1000"/>
                                        <p:tgtEl>
                                          <p:spTgt spid="2458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0">
                                            <p:txEl>
                                              <p:pRg st="5" end="5"/>
                                            </p:txEl>
                                          </p:spTgt>
                                        </p:tgtEl>
                                        <p:attrNameLst>
                                          <p:attrName>style.visibility</p:attrName>
                                        </p:attrNameLst>
                                      </p:cBhvr>
                                      <p:to>
                                        <p:strVal val="visible"/>
                                      </p:to>
                                    </p:set>
                                    <p:animEffect transition="in" filter="wipe(left)">
                                      <p:cBhvr>
                                        <p:cTn id="22" dur="1000"/>
                                        <p:tgtEl>
                                          <p:spTgt spid="2458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80">
                                            <p:txEl>
                                              <p:pRg st="6" end="6"/>
                                            </p:txEl>
                                          </p:spTgt>
                                        </p:tgtEl>
                                        <p:attrNameLst>
                                          <p:attrName>style.visibility</p:attrName>
                                        </p:attrNameLst>
                                      </p:cBhvr>
                                      <p:to>
                                        <p:strVal val="visible"/>
                                      </p:to>
                                    </p:set>
                                    <p:animEffect transition="in" filter="wipe(left)">
                                      <p:cBhvr>
                                        <p:cTn id="27" dur="1000"/>
                                        <p:tgtEl>
                                          <p:spTgt spid="2458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80">
                                            <p:txEl>
                                              <p:pRg st="7" end="7"/>
                                            </p:txEl>
                                          </p:spTgt>
                                        </p:tgtEl>
                                        <p:attrNameLst>
                                          <p:attrName>style.visibility</p:attrName>
                                        </p:attrNameLst>
                                      </p:cBhvr>
                                      <p:to>
                                        <p:strVal val="visible"/>
                                      </p:to>
                                    </p:set>
                                    <p:animEffect transition="in" filter="wipe(left)">
                                      <p:cBhvr>
                                        <p:cTn id="32" dur="1000"/>
                                        <p:tgtEl>
                                          <p:spTgt spid="2458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80">
                                            <p:txEl>
                                              <p:pRg st="8" end="8"/>
                                            </p:txEl>
                                          </p:spTgt>
                                        </p:tgtEl>
                                        <p:attrNameLst>
                                          <p:attrName>style.visibility</p:attrName>
                                        </p:attrNameLst>
                                      </p:cBhvr>
                                      <p:to>
                                        <p:strVal val="visible"/>
                                      </p:to>
                                    </p:set>
                                    <p:animEffect transition="in" filter="wipe(left)">
                                      <p:cBhvr>
                                        <p:cTn id="37" dur="1000"/>
                                        <p:tgtEl>
                                          <p:spTgt spid="2458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24580" name="Rectangle 4"/>
          <p:cNvSpPr>
            <a:spLocks noChangeArrowheads="1"/>
          </p:cNvSpPr>
          <p:nvPr/>
        </p:nvSpPr>
        <p:spPr bwMode="auto">
          <a:xfrm>
            <a:off x="762000" y="1600200"/>
            <a:ext cx="7772400" cy="48006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2" charset="2"/>
              <a:buChar char="q"/>
            </a:pPr>
            <a:r>
              <a:rPr lang="en-US" sz="2200" b="1" i="1" dirty="0">
                <a:solidFill>
                  <a:srgbClr val="FF0000"/>
                </a:solidFill>
              </a:rPr>
              <a:t>To promote </a:t>
            </a:r>
            <a:r>
              <a:rPr lang="en-US" sz="2200" b="1" i="1" dirty="0" smtClean="0">
                <a:solidFill>
                  <a:srgbClr val="FF0000"/>
                </a:solidFill>
              </a:rPr>
              <a:t>Equity…</a:t>
            </a:r>
            <a:endParaRPr lang="en-US" sz="2000" b="1" dirty="0" smtClean="0">
              <a:solidFill>
                <a:srgbClr val="FF0000"/>
              </a:solidFill>
            </a:endParaRPr>
          </a:p>
          <a:p>
            <a:pPr marL="342900" indent="-342900" algn="just" fontAlgn="base">
              <a:spcBef>
                <a:spcPct val="20000"/>
              </a:spcBef>
              <a:spcAft>
                <a:spcPct val="0"/>
              </a:spcAft>
              <a:buFont typeface="Wingdings" pitchFamily="2" charset="2"/>
              <a:buChar char="§"/>
            </a:pPr>
            <a:r>
              <a:rPr lang="en-US" sz="2200" b="1" dirty="0" smtClean="0"/>
              <a:t>Again </a:t>
            </a:r>
            <a:r>
              <a:rPr lang="en-US" sz="2200" b="1" dirty="0"/>
              <a:t>a market economy rewards people according to their ability to produce things</a:t>
            </a:r>
            <a:r>
              <a:rPr lang="en-US" sz="2200" b="1" dirty="0" smtClean="0"/>
              <a:t>.</a:t>
            </a:r>
          </a:p>
          <a:p>
            <a:pPr marL="342900" indent="-342900" algn="just" fontAlgn="base">
              <a:spcBef>
                <a:spcPct val="20000"/>
              </a:spcBef>
              <a:spcAft>
                <a:spcPct val="0"/>
              </a:spcAft>
              <a:buFont typeface="Wingdings" pitchFamily="2" charset="2"/>
              <a:buChar char="§"/>
            </a:pPr>
            <a:endParaRPr lang="en-US" sz="2200" b="1" dirty="0"/>
          </a:p>
          <a:p>
            <a:pPr marL="339725" indent="-339725" algn="just" fontAlgn="base">
              <a:spcBef>
                <a:spcPct val="20000"/>
              </a:spcBef>
              <a:spcAft>
                <a:spcPct val="0"/>
              </a:spcAft>
              <a:buFont typeface="Wingdings" pitchFamily="2" charset="2"/>
              <a:buChar char="§"/>
            </a:pPr>
            <a:r>
              <a:rPr lang="en-US" sz="2200" b="1" dirty="0"/>
              <a:t>The invisible hand does not ensure that everyone has sufficient food, decent clothing, and adequate healthcare</a:t>
            </a:r>
            <a:r>
              <a:rPr lang="en-US" sz="2200" b="1" dirty="0" smtClean="0"/>
              <a:t>.</a:t>
            </a:r>
          </a:p>
          <a:p>
            <a:pPr marL="339725" indent="-339725" algn="just" fontAlgn="base">
              <a:spcBef>
                <a:spcPct val="20000"/>
              </a:spcBef>
              <a:spcAft>
                <a:spcPct val="0"/>
              </a:spcAft>
              <a:buFont typeface="Wingdings" pitchFamily="2" charset="2"/>
              <a:buChar char="§"/>
            </a:pPr>
            <a:endParaRPr lang="en-US" sz="2200" b="1" dirty="0" smtClean="0"/>
          </a:p>
          <a:p>
            <a:pPr marL="457200" indent="-457200" algn="just" fontAlgn="base">
              <a:spcBef>
                <a:spcPct val="20000"/>
              </a:spcBef>
              <a:spcAft>
                <a:spcPct val="0"/>
              </a:spcAft>
              <a:buFont typeface="Wingdings" pitchFamily="2" charset="2"/>
              <a:buChar char="§"/>
            </a:pPr>
            <a:r>
              <a:rPr lang="en-US" sz="2200" b="1" dirty="0" smtClean="0"/>
              <a:t>Many </a:t>
            </a:r>
            <a:r>
              <a:rPr lang="en-US" sz="2200" b="1" dirty="0"/>
              <a:t>public policies, such as the income tax and the welfare system, aim to achieve a more equitable distribution of economic </a:t>
            </a:r>
            <a:r>
              <a:rPr lang="en-US" sz="2200" b="1" dirty="0" smtClean="0"/>
              <a:t>well-being.</a:t>
            </a:r>
            <a:endParaRPr lang="en-US" sz="2200" b="1" dirty="0">
              <a:solidFill>
                <a:srgbClr val="333399"/>
              </a:solidFill>
            </a:endParaRPr>
          </a:p>
        </p:txBody>
      </p:sp>
      <p:sp>
        <p:nvSpPr>
          <p:cNvPr id="24583" name="Rectangle 7"/>
          <p:cNvSpPr>
            <a:spLocks noGrp="1" noChangeArrowheads="1"/>
          </p:cNvSpPr>
          <p:nvPr/>
        </p:nvSpPr>
        <p:spPr bwMode="auto">
          <a:xfrm>
            <a:off x="685800" y="5334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600" b="1" dirty="0">
                <a:solidFill>
                  <a:srgbClr val="720070"/>
                </a:solidFill>
                <a:effectLst>
                  <a:outerShdw blurRad="38100" dist="38100" dir="2700000" algn="tl">
                    <a:srgbClr val="000000"/>
                  </a:outerShdw>
                </a:effectLst>
              </a:rPr>
              <a:t>Principle 7: Governments can Sometimes Improve Market Outcomes</a:t>
            </a:r>
          </a:p>
        </p:txBody>
      </p:sp>
    </p:spTree>
    <p:extLst>
      <p:ext uri="{BB962C8B-B14F-4D97-AF65-F5344CB8AC3E}">
        <p14:creationId xmlns="" xmlns:p14="http://schemas.microsoft.com/office/powerpoint/2010/main" val="406740607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69635" name="Rectangle 3"/>
          <p:cNvSpPr>
            <a:spLocks noChangeArrowheads="1"/>
          </p:cNvSpPr>
          <p:nvPr/>
        </p:nvSpPr>
        <p:spPr bwMode="auto">
          <a:xfrm>
            <a:off x="762000" y="1905000"/>
            <a:ext cx="7772400" cy="39624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fontAlgn="base">
              <a:spcBef>
                <a:spcPct val="20000"/>
              </a:spcBef>
              <a:spcAft>
                <a:spcPct val="0"/>
              </a:spcAft>
              <a:buFont typeface="Wingdings" pitchFamily="48" charset="2"/>
              <a:buChar char="§"/>
            </a:pPr>
            <a:r>
              <a:rPr lang="en-US" sz="2400" b="1" dirty="0"/>
              <a:t>The last three principles concern the workings of the economy as a whole</a:t>
            </a:r>
            <a:r>
              <a:rPr lang="en-US" sz="2400" b="1" dirty="0" smtClean="0"/>
              <a:t>.</a:t>
            </a:r>
          </a:p>
          <a:p>
            <a:pPr marL="457200" indent="-457200" fontAlgn="base">
              <a:spcBef>
                <a:spcPct val="20000"/>
              </a:spcBef>
              <a:spcAft>
                <a:spcPct val="0"/>
              </a:spcAft>
              <a:buFont typeface="+mj-lt"/>
              <a:buAutoNum type="arabicPeriod"/>
            </a:pPr>
            <a:endParaRPr lang="en-US" sz="2400" b="1" dirty="0">
              <a:solidFill>
                <a:srgbClr val="333399"/>
              </a:solidFill>
            </a:endParaRPr>
          </a:p>
          <a:p>
            <a:pPr marL="457200" indent="-457200" algn="just" fontAlgn="base">
              <a:spcBef>
                <a:spcPct val="20000"/>
              </a:spcBef>
              <a:spcAft>
                <a:spcPct val="0"/>
              </a:spcAft>
              <a:buFont typeface="+mj-lt"/>
              <a:buAutoNum type="arabicPeriod"/>
            </a:pPr>
            <a:r>
              <a:rPr lang="en-US" sz="2000" b="1" dirty="0">
                <a:solidFill>
                  <a:srgbClr val="0070C0"/>
                </a:solidFill>
              </a:rPr>
              <a:t>A Country’s Standard of Living Depends on its Ability to Produce Goods and Services</a:t>
            </a:r>
          </a:p>
          <a:p>
            <a:pPr marL="457200" indent="-457200" algn="just" fontAlgn="base">
              <a:spcBef>
                <a:spcPct val="20000"/>
              </a:spcBef>
              <a:spcAft>
                <a:spcPct val="0"/>
              </a:spcAft>
              <a:buFont typeface="+mj-lt"/>
              <a:buAutoNum type="arabicPeriod"/>
            </a:pPr>
            <a:r>
              <a:rPr lang="en-US" sz="2000" b="1" dirty="0">
                <a:solidFill>
                  <a:srgbClr val="0070C0"/>
                </a:solidFill>
              </a:rPr>
              <a:t>Prices Rise when the Government Prints Too Much Money </a:t>
            </a:r>
            <a:endParaRPr lang="en-US" sz="2000" b="1" dirty="0" smtClean="0">
              <a:solidFill>
                <a:srgbClr val="0070C0"/>
              </a:solidFill>
            </a:endParaRPr>
          </a:p>
          <a:p>
            <a:pPr marL="457200" indent="-457200" algn="just" fontAlgn="base">
              <a:spcBef>
                <a:spcPct val="20000"/>
              </a:spcBef>
              <a:spcAft>
                <a:spcPct val="0"/>
              </a:spcAft>
              <a:buFont typeface="+mj-lt"/>
              <a:buAutoNum type="arabicPeriod"/>
            </a:pPr>
            <a:r>
              <a:rPr lang="en-US" sz="2000" b="1" dirty="0">
                <a:solidFill>
                  <a:srgbClr val="0070C0"/>
                </a:solidFill>
              </a:rPr>
              <a:t>Society Faces a Short-Run Tradeoff Between Inflation and Unemployment. </a:t>
            </a:r>
            <a:endParaRPr lang="en-US" sz="2000" b="1" dirty="0" smtClean="0">
              <a:solidFill>
                <a:srgbClr val="0070C0"/>
              </a:solidFill>
            </a:endParaRPr>
          </a:p>
          <a:p>
            <a:pPr marL="457200" indent="-457200" fontAlgn="base">
              <a:spcBef>
                <a:spcPct val="20000"/>
              </a:spcBef>
              <a:spcAft>
                <a:spcPct val="0"/>
              </a:spcAft>
              <a:buFont typeface="+mj-lt"/>
              <a:buAutoNum type="arabicPeriod"/>
            </a:pPr>
            <a:endParaRPr lang="en-US" sz="2400" b="1" dirty="0">
              <a:solidFill>
                <a:srgbClr val="333399"/>
              </a:solidFill>
            </a:endParaRPr>
          </a:p>
        </p:txBody>
      </p:sp>
      <p:sp>
        <p:nvSpPr>
          <p:cNvPr id="69636" name="Rectangle 4"/>
          <p:cNvSpPr>
            <a:spLocks noGrp="1" noChangeArrowheads="1"/>
          </p:cNvSpPr>
          <p:nvPr/>
        </p:nvSpPr>
        <p:spPr bwMode="auto">
          <a:xfrm>
            <a:off x="685800" y="5334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3000" b="1" dirty="0">
                <a:solidFill>
                  <a:srgbClr val="720070"/>
                </a:solidFill>
                <a:effectLst>
                  <a:outerShdw blurRad="38100" dist="38100" dir="2700000" algn="tl">
                    <a:srgbClr val="000000"/>
                  </a:outerShdw>
                </a:effectLst>
              </a:rPr>
              <a:t>HOW THE ECONOMY AS A WHOLE WORKS</a:t>
            </a:r>
          </a:p>
        </p:txBody>
      </p:sp>
    </p:spTree>
    <p:extLst>
      <p:ext uri="{BB962C8B-B14F-4D97-AF65-F5344CB8AC3E}">
        <p14:creationId xmlns="" xmlns:p14="http://schemas.microsoft.com/office/powerpoint/2010/main" val="13352506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10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2" end="2"/>
                                            </p:txEl>
                                          </p:spTgt>
                                        </p:tgtEl>
                                        <p:attrNameLst>
                                          <p:attrName>style.visibility</p:attrName>
                                        </p:attrNameLst>
                                      </p:cBhvr>
                                      <p:to>
                                        <p:strVal val="visible"/>
                                      </p:to>
                                    </p:set>
                                    <p:animEffect transition="in" filter="wipe(left)">
                                      <p:cBhvr>
                                        <p:cTn id="12" dur="1000"/>
                                        <p:tgtEl>
                                          <p:spTgt spid="696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5">
                                            <p:txEl>
                                              <p:pRg st="3" end="3"/>
                                            </p:txEl>
                                          </p:spTgt>
                                        </p:tgtEl>
                                        <p:attrNameLst>
                                          <p:attrName>style.visibility</p:attrName>
                                        </p:attrNameLst>
                                      </p:cBhvr>
                                      <p:to>
                                        <p:strVal val="visible"/>
                                      </p:to>
                                    </p:set>
                                    <p:animEffect transition="in" filter="wipe(left)">
                                      <p:cBhvr>
                                        <p:cTn id="17" dur="1000"/>
                                        <p:tgtEl>
                                          <p:spTgt spid="696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5">
                                            <p:txEl>
                                              <p:pRg st="4" end="4"/>
                                            </p:txEl>
                                          </p:spTgt>
                                        </p:tgtEl>
                                        <p:attrNameLst>
                                          <p:attrName>style.visibility</p:attrName>
                                        </p:attrNameLst>
                                      </p:cBhvr>
                                      <p:to>
                                        <p:strVal val="visible"/>
                                      </p:to>
                                    </p:set>
                                    <p:animEffect transition="in" filter="wipe(left)">
                                      <p:cBhvr>
                                        <p:cTn id="22" dur="1000"/>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26628" name="Rectangle 4"/>
          <p:cNvSpPr>
            <a:spLocks noChangeArrowheads="1"/>
          </p:cNvSpPr>
          <p:nvPr/>
        </p:nvSpPr>
        <p:spPr bwMode="auto">
          <a:xfrm>
            <a:off x="457200" y="1447800"/>
            <a:ext cx="8305800" cy="48006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pPr>
            <a:r>
              <a:rPr lang="en-US" sz="2000" b="1" i="1" dirty="0" smtClean="0"/>
              <a:t>Citizens </a:t>
            </a:r>
            <a:r>
              <a:rPr lang="en-US" sz="2000" b="1" i="1" dirty="0"/>
              <a:t>of high-income countries </a:t>
            </a:r>
            <a:r>
              <a:rPr lang="en-US" sz="2000" b="1" i="1" dirty="0" smtClean="0"/>
              <a:t>enjoy a higher standard of living - they enjoy </a:t>
            </a:r>
            <a:r>
              <a:rPr lang="en-US" sz="2000" b="1" i="1" dirty="0"/>
              <a:t>more TV sets, more </a:t>
            </a:r>
            <a:r>
              <a:rPr lang="en-US" sz="2000" b="1" i="1" dirty="0" smtClean="0"/>
              <a:t>cars, better </a:t>
            </a:r>
            <a:r>
              <a:rPr lang="en-US" sz="2000" b="1" i="1" dirty="0"/>
              <a:t>nutrition, better healthcare, and a longer life expectancy than citizens </a:t>
            </a:r>
            <a:r>
              <a:rPr lang="en-US" sz="2000" b="1" i="1" dirty="0" smtClean="0"/>
              <a:t>of low-income </a:t>
            </a:r>
            <a:r>
              <a:rPr lang="en-US" sz="2000" b="1" i="1" dirty="0"/>
              <a:t>countries</a:t>
            </a:r>
            <a:r>
              <a:rPr lang="en-US" sz="2000" b="1" i="1" dirty="0" smtClean="0"/>
              <a:t>.</a:t>
            </a:r>
          </a:p>
          <a:p>
            <a:pPr algn="just" fontAlgn="base">
              <a:spcBef>
                <a:spcPct val="20000"/>
              </a:spcBef>
              <a:spcAft>
                <a:spcPct val="0"/>
              </a:spcAft>
            </a:pPr>
            <a:endParaRPr lang="en-US" sz="1050" b="1" i="1" dirty="0"/>
          </a:p>
          <a:p>
            <a:pPr marL="342900" indent="-342900" algn="just" fontAlgn="base">
              <a:spcBef>
                <a:spcPct val="20000"/>
              </a:spcBef>
              <a:spcAft>
                <a:spcPct val="0"/>
              </a:spcAft>
              <a:buFont typeface="Wingdings" pitchFamily="48" charset="2"/>
              <a:buChar char="§"/>
            </a:pPr>
            <a:r>
              <a:rPr lang="en-US" sz="2000" b="1" i="1" dirty="0">
                <a:solidFill>
                  <a:srgbClr val="FF0000"/>
                </a:solidFill>
              </a:rPr>
              <a:t>What explains these large differences in living standards among countries and over time? </a:t>
            </a:r>
            <a:endParaRPr lang="en-US" sz="2000" b="1" i="1" dirty="0" smtClean="0">
              <a:solidFill>
                <a:srgbClr val="FF0000"/>
              </a:solidFill>
            </a:endParaRPr>
          </a:p>
          <a:p>
            <a:pPr algn="just" fontAlgn="base">
              <a:spcBef>
                <a:spcPct val="20000"/>
              </a:spcBef>
              <a:spcAft>
                <a:spcPct val="0"/>
              </a:spcAft>
            </a:pPr>
            <a:endParaRPr lang="en-US" b="1" i="1" dirty="0"/>
          </a:p>
          <a:p>
            <a:pPr marL="342900" indent="-342900" algn="just" fontAlgn="base">
              <a:spcBef>
                <a:spcPct val="20000"/>
              </a:spcBef>
              <a:spcAft>
                <a:spcPct val="0"/>
              </a:spcAft>
              <a:buFont typeface="Wingdings" pitchFamily="48" charset="2"/>
              <a:buChar char="§"/>
            </a:pPr>
            <a:r>
              <a:rPr lang="en-US" sz="2000" b="1" dirty="0" smtClean="0"/>
              <a:t>Differences </a:t>
            </a:r>
            <a:r>
              <a:rPr lang="en-US" sz="2000" b="1" dirty="0"/>
              <a:t>in standard of living between </a:t>
            </a:r>
            <a:r>
              <a:rPr lang="en-US" sz="2000" b="1" dirty="0" smtClean="0"/>
              <a:t>countries is attributable </a:t>
            </a:r>
            <a:r>
              <a:rPr lang="en-US" sz="2000" b="1" dirty="0"/>
              <a:t>to differences in countries’ </a:t>
            </a:r>
            <a:r>
              <a:rPr lang="en-US" sz="2000" b="1" i="1" dirty="0" smtClean="0"/>
              <a:t>productivity.</a:t>
            </a:r>
            <a:endParaRPr lang="en-US" sz="2000" b="1" i="1" dirty="0"/>
          </a:p>
          <a:p>
            <a:pPr marL="742950" lvl="1" indent="-285750" algn="just" fontAlgn="base">
              <a:spcBef>
                <a:spcPct val="20000"/>
              </a:spcBef>
              <a:spcAft>
                <a:spcPct val="0"/>
              </a:spcAft>
              <a:buSzPct val="75000"/>
              <a:buFontTx/>
              <a:buChar char="–"/>
            </a:pPr>
            <a:endParaRPr lang="en-US" sz="1600" b="1" dirty="0"/>
          </a:p>
          <a:p>
            <a:pPr marL="342900" indent="-342900" algn="just" fontAlgn="base">
              <a:spcBef>
                <a:spcPct val="20000"/>
              </a:spcBef>
              <a:spcAft>
                <a:spcPct val="0"/>
              </a:spcAft>
              <a:buFont typeface="Wingdings" pitchFamily="48" charset="2"/>
              <a:buChar char="§"/>
            </a:pPr>
            <a:r>
              <a:rPr lang="en-US" sz="2000" b="1" i="1" dirty="0">
                <a:solidFill>
                  <a:srgbClr val="0070C0"/>
                </a:solidFill>
              </a:rPr>
              <a:t>Productivity: </a:t>
            </a:r>
            <a:r>
              <a:rPr lang="en-US" sz="2000" b="1" dirty="0"/>
              <a:t>The amount of goods and services produced from each hour of a worker’s time. </a:t>
            </a:r>
          </a:p>
          <a:p>
            <a:pPr marL="742950" lvl="1" indent="-285750" fontAlgn="base">
              <a:spcBef>
                <a:spcPct val="20000"/>
              </a:spcBef>
              <a:spcAft>
                <a:spcPct val="0"/>
              </a:spcAft>
              <a:buSzPct val="75000"/>
              <a:buFontTx/>
              <a:buChar char="–"/>
            </a:pPr>
            <a:endParaRPr lang="en-US" sz="2400" b="1" dirty="0">
              <a:solidFill>
                <a:srgbClr val="333399"/>
              </a:solidFill>
            </a:endParaRPr>
          </a:p>
        </p:txBody>
      </p:sp>
      <p:sp>
        <p:nvSpPr>
          <p:cNvPr id="26631" name="Rectangle 7"/>
          <p:cNvSpPr>
            <a:spLocks noGrp="1" noChangeArrowheads="1"/>
          </p:cNvSpPr>
          <p:nvPr/>
        </p:nvSpPr>
        <p:spPr bwMode="auto">
          <a:xfrm>
            <a:off x="685800" y="5334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a:solidFill>
                  <a:srgbClr val="720070"/>
                </a:solidFill>
                <a:effectLst>
                  <a:outerShdw blurRad="38100" dist="38100" dir="2700000" algn="tl">
                    <a:srgbClr val="000000"/>
                  </a:outerShdw>
                </a:effectLst>
              </a:rPr>
              <a:t>Principle 8: A Country’s Standard of Living Depends on its Ability to Produce Goods and Services</a:t>
            </a:r>
          </a:p>
        </p:txBody>
      </p:sp>
    </p:spTree>
    <p:extLst>
      <p:ext uri="{BB962C8B-B14F-4D97-AF65-F5344CB8AC3E}">
        <p14:creationId xmlns="" xmlns:p14="http://schemas.microsoft.com/office/powerpoint/2010/main" val="35006280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wipe(left)">
                                      <p:cBhvr>
                                        <p:cTn id="7" dur="10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8">
                                            <p:txEl>
                                              <p:pRg st="2" end="2"/>
                                            </p:txEl>
                                          </p:spTgt>
                                        </p:tgtEl>
                                        <p:attrNameLst>
                                          <p:attrName>style.visibility</p:attrName>
                                        </p:attrNameLst>
                                      </p:cBhvr>
                                      <p:to>
                                        <p:strVal val="visible"/>
                                      </p:to>
                                    </p:set>
                                    <p:animEffect transition="in" filter="wipe(left)">
                                      <p:cBhvr>
                                        <p:cTn id="12" dur="1000"/>
                                        <p:tgtEl>
                                          <p:spTgt spid="266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xEl>
                                              <p:pRg st="4" end="4"/>
                                            </p:txEl>
                                          </p:spTgt>
                                        </p:tgtEl>
                                        <p:attrNameLst>
                                          <p:attrName>style.visibility</p:attrName>
                                        </p:attrNameLst>
                                      </p:cBhvr>
                                      <p:to>
                                        <p:strVal val="visible"/>
                                      </p:to>
                                    </p:set>
                                    <p:animEffect transition="in" filter="wipe(left)">
                                      <p:cBhvr>
                                        <p:cTn id="17" dur="1000"/>
                                        <p:tgtEl>
                                          <p:spTgt spid="2662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8">
                                            <p:txEl>
                                              <p:pRg st="6" end="6"/>
                                            </p:txEl>
                                          </p:spTgt>
                                        </p:tgtEl>
                                        <p:attrNameLst>
                                          <p:attrName>style.visibility</p:attrName>
                                        </p:attrNameLst>
                                      </p:cBhvr>
                                      <p:to>
                                        <p:strVal val="visible"/>
                                      </p:to>
                                    </p:set>
                                    <p:animEffect transition="in" filter="wipe(left)">
                                      <p:cBhvr>
                                        <p:cTn id="22" dur="1000"/>
                                        <p:tgtEl>
                                          <p:spTgt spid="266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26628" name="Rectangle 4"/>
          <p:cNvSpPr>
            <a:spLocks noChangeArrowheads="1"/>
          </p:cNvSpPr>
          <p:nvPr/>
        </p:nvSpPr>
        <p:spPr bwMode="auto">
          <a:xfrm>
            <a:off x="457200" y="1524000"/>
            <a:ext cx="8305800" cy="48006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pPr>
            <a:r>
              <a:rPr lang="en-US" sz="2000" b="1" dirty="0" smtClean="0"/>
              <a:t>The </a:t>
            </a:r>
            <a:r>
              <a:rPr lang="en-US" sz="2000" b="1" dirty="0"/>
              <a:t>relationship between productivity and living standards also has profound implications for public policy. </a:t>
            </a:r>
            <a:endParaRPr lang="en-US" sz="2000" b="1" dirty="0" smtClean="0"/>
          </a:p>
          <a:p>
            <a:pPr marL="342900" indent="-342900" algn="just" fontAlgn="base">
              <a:spcBef>
                <a:spcPct val="20000"/>
              </a:spcBef>
              <a:spcAft>
                <a:spcPct val="0"/>
              </a:spcAft>
              <a:buFont typeface="Wingdings" pitchFamily="48" charset="2"/>
              <a:buChar char="§"/>
            </a:pPr>
            <a:endParaRPr lang="en-US" sz="2000" b="1" dirty="0"/>
          </a:p>
          <a:p>
            <a:pPr marL="342900" indent="-342900" algn="just" fontAlgn="base">
              <a:spcBef>
                <a:spcPct val="20000"/>
              </a:spcBef>
              <a:spcAft>
                <a:spcPct val="0"/>
              </a:spcAft>
              <a:buFont typeface="Wingdings" pitchFamily="48" charset="2"/>
              <a:buChar char="§"/>
            </a:pPr>
            <a:r>
              <a:rPr lang="en-US" sz="2000" b="1" dirty="0" smtClean="0"/>
              <a:t>When </a:t>
            </a:r>
            <a:r>
              <a:rPr lang="en-US" sz="2000" b="1" dirty="0"/>
              <a:t>thinking about how any policy will affect living standards, the key question is how it will affect our ability to produce goods and services. </a:t>
            </a:r>
            <a:endParaRPr lang="en-US" sz="2000" b="1" dirty="0" smtClean="0"/>
          </a:p>
          <a:p>
            <a:pPr marL="342900" indent="-342900" algn="just" fontAlgn="base">
              <a:spcBef>
                <a:spcPct val="20000"/>
              </a:spcBef>
              <a:spcAft>
                <a:spcPct val="0"/>
              </a:spcAft>
              <a:buFont typeface="Wingdings" pitchFamily="48" charset="2"/>
              <a:buChar char="§"/>
            </a:pPr>
            <a:endParaRPr lang="en-US" sz="2000" b="1" dirty="0"/>
          </a:p>
          <a:p>
            <a:pPr marL="342900" indent="-342900" algn="just" fontAlgn="base">
              <a:spcBef>
                <a:spcPct val="20000"/>
              </a:spcBef>
              <a:spcAft>
                <a:spcPct val="0"/>
              </a:spcAft>
              <a:buFont typeface="Wingdings" pitchFamily="48" charset="2"/>
              <a:buChar char="§"/>
            </a:pPr>
            <a:r>
              <a:rPr lang="en-US" sz="2000" b="1" dirty="0" smtClean="0"/>
              <a:t>To </a:t>
            </a:r>
            <a:r>
              <a:rPr lang="en-US" sz="2000" b="1" dirty="0"/>
              <a:t>boost living standards, policymakers need to raise productivity by ensuring that workers are well educated, have the tools needed to produce goods and services, and have access to the best available technology.</a:t>
            </a:r>
            <a:endParaRPr lang="en-US" sz="2000" b="1" dirty="0">
              <a:solidFill>
                <a:srgbClr val="333399"/>
              </a:solidFill>
            </a:endParaRPr>
          </a:p>
        </p:txBody>
      </p:sp>
      <p:sp>
        <p:nvSpPr>
          <p:cNvPr id="26631" name="Rectangle 7"/>
          <p:cNvSpPr>
            <a:spLocks noGrp="1" noChangeArrowheads="1"/>
          </p:cNvSpPr>
          <p:nvPr/>
        </p:nvSpPr>
        <p:spPr bwMode="auto">
          <a:xfrm>
            <a:off x="685800" y="5334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a:solidFill>
                  <a:srgbClr val="720070"/>
                </a:solidFill>
                <a:effectLst>
                  <a:outerShdw blurRad="38100" dist="38100" dir="2700000" algn="tl">
                    <a:srgbClr val="000000"/>
                  </a:outerShdw>
                </a:effectLst>
              </a:rPr>
              <a:t>Principle 8: A Country’s Standard of Living Depends on its Ability to Produce Goods and Services</a:t>
            </a:r>
          </a:p>
        </p:txBody>
      </p:sp>
    </p:spTree>
    <p:extLst>
      <p:ext uri="{BB962C8B-B14F-4D97-AF65-F5344CB8AC3E}">
        <p14:creationId xmlns="" xmlns:p14="http://schemas.microsoft.com/office/powerpoint/2010/main" val="41089093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wipe(left)">
                                      <p:cBhvr>
                                        <p:cTn id="7" dur="1000"/>
                                        <p:tgtEl>
                                          <p:spTgt spid="2662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628">
                                            <p:txEl>
                                              <p:pRg st="2" end="2"/>
                                            </p:txEl>
                                          </p:spTgt>
                                        </p:tgtEl>
                                        <p:attrNameLst>
                                          <p:attrName>style.visibility</p:attrName>
                                        </p:attrNameLst>
                                      </p:cBhvr>
                                      <p:to>
                                        <p:strVal val="visible"/>
                                      </p:to>
                                    </p:set>
                                    <p:animEffect transition="in" filter="wipe(left)">
                                      <p:cBhvr>
                                        <p:cTn id="10" dur="1000"/>
                                        <p:tgtEl>
                                          <p:spTgt spid="26628">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628">
                                            <p:txEl>
                                              <p:pRg st="4" end="4"/>
                                            </p:txEl>
                                          </p:spTgt>
                                        </p:tgtEl>
                                        <p:attrNameLst>
                                          <p:attrName>style.visibility</p:attrName>
                                        </p:attrNameLst>
                                      </p:cBhvr>
                                      <p:to>
                                        <p:strVal val="visible"/>
                                      </p:to>
                                    </p:set>
                                    <p:animEffect transition="in" filter="wipe(left)">
                                      <p:cBhvr>
                                        <p:cTn id="13" dur="1000"/>
                                        <p:tgtEl>
                                          <p:spTgt spid="266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45060" name="Rectangle 4"/>
          <p:cNvSpPr>
            <a:spLocks noChangeArrowheads="1"/>
          </p:cNvSpPr>
          <p:nvPr/>
        </p:nvSpPr>
        <p:spPr bwMode="auto">
          <a:xfrm>
            <a:off x="762000" y="1752600"/>
            <a:ext cx="7772400" cy="45720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defRPr/>
            </a:pPr>
            <a:r>
              <a:rPr lang="en-US" sz="2000" b="1" dirty="0">
                <a:solidFill>
                  <a:srgbClr val="FF0000"/>
                </a:solidFill>
              </a:rPr>
              <a:t>In Germany…</a:t>
            </a:r>
            <a:r>
              <a:rPr lang="en-US" sz="2000" b="1" dirty="0"/>
              <a:t>	</a:t>
            </a:r>
          </a:p>
          <a:p>
            <a:pPr marL="461963" lvl="1" indent="-285750" algn="just" fontAlgn="base">
              <a:spcBef>
                <a:spcPct val="20000"/>
              </a:spcBef>
              <a:spcAft>
                <a:spcPct val="0"/>
              </a:spcAft>
              <a:buFont typeface="Wingdings" pitchFamily="48" charset="2"/>
              <a:buChar char="§"/>
              <a:defRPr/>
            </a:pPr>
            <a:r>
              <a:rPr lang="en-US" sz="2000" b="1" dirty="0"/>
              <a:t>In January 1921, a daily newspaper cost 0.30 marks. </a:t>
            </a:r>
          </a:p>
          <a:p>
            <a:pPr marL="461963" lvl="1" indent="-285750" algn="just" fontAlgn="base">
              <a:spcBef>
                <a:spcPct val="20000"/>
              </a:spcBef>
              <a:spcAft>
                <a:spcPct val="0"/>
              </a:spcAft>
              <a:buFont typeface="Wingdings" pitchFamily="48" charset="2"/>
              <a:buChar char="§"/>
              <a:defRPr/>
            </a:pPr>
            <a:r>
              <a:rPr lang="en-US" sz="2000" b="1" dirty="0"/>
              <a:t>In November 1922, the same paper cost </a:t>
            </a:r>
            <a:r>
              <a:rPr lang="en-US" sz="2000" b="1" dirty="0" smtClean="0"/>
              <a:t>70 million </a:t>
            </a:r>
            <a:r>
              <a:rPr lang="en-US" sz="2000" b="1" dirty="0"/>
              <a:t>marks</a:t>
            </a:r>
            <a:r>
              <a:rPr lang="en-US" sz="2000" b="1" dirty="0" smtClean="0"/>
              <a:t>.</a:t>
            </a:r>
          </a:p>
          <a:p>
            <a:pPr marL="176213" lvl="1" algn="just" fontAlgn="base">
              <a:spcBef>
                <a:spcPct val="20000"/>
              </a:spcBef>
              <a:spcAft>
                <a:spcPct val="0"/>
              </a:spcAft>
              <a:defRPr/>
            </a:pPr>
            <a:endParaRPr lang="en-US" sz="2000" b="1" dirty="0"/>
          </a:p>
          <a:p>
            <a:pPr marL="346075" lvl="1" indent="-285750" algn="just" fontAlgn="base">
              <a:spcBef>
                <a:spcPct val="20000"/>
              </a:spcBef>
              <a:spcAft>
                <a:spcPct val="0"/>
              </a:spcAft>
              <a:buFont typeface="Wingdings" pitchFamily="48" charset="2"/>
              <a:buChar char="§"/>
              <a:defRPr/>
            </a:pPr>
            <a:r>
              <a:rPr lang="en-US" sz="2000" b="1" i="1" dirty="0">
                <a:solidFill>
                  <a:srgbClr val="FF0000"/>
                </a:solidFill>
              </a:rPr>
              <a:t>Inflation:</a:t>
            </a:r>
            <a:r>
              <a:rPr lang="en-US" sz="2000" b="1" dirty="0">
                <a:solidFill>
                  <a:srgbClr val="FF0000"/>
                </a:solidFill>
              </a:rPr>
              <a:t> </a:t>
            </a:r>
            <a:r>
              <a:rPr lang="en-US" sz="2000" b="1" dirty="0"/>
              <a:t>An increase in the overall level of prices in the economy.</a:t>
            </a:r>
          </a:p>
          <a:p>
            <a:pPr marL="346075" lvl="1" indent="-285750" algn="just" fontAlgn="base">
              <a:spcBef>
                <a:spcPct val="20000"/>
              </a:spcBef>
              <a:spcAft>
                <a:spcPct val="0"/>
              </a:spcAft>
              <a:buFont typeface="Wingdings" pitchFamily="48" charset="2"/>
              <a:buChar char="§"/>
              <a:defRPr/>
            </a:pPr>
            <a:endParaRPr lang="en-US" sz="2000" b="1" dirty="0"/>
          </a:p>
          <a:p>
            <a:pPr marL="346075" lvl="1" indent="-285750" algn="just" fontAlgn="base">
              <a:spcBef>
                <a:spcPct val="20000"/>
              </a:spcBef>
              <a:spcAft>
                <a:spcPct val="0"/>
              </a:spcAft>
              <a:buFont typeface="Wingdings" pitchFamily="48" charset="2"/>
              <a:buChar char="§"/>
              <a:defRPr/>
            </a:pPr>
            <a:r>
              <a:rPr lang="en-US" sz="2000" b="1" dirty="0"/>
              <a:t>Because high inflation imposes </a:t>
            </a:r>
            <a:r>
              <a:rPr lang="en-US" sz="2000" b="1" dirty="0" smtClean="0"/>
              <a:t>various costs </a:t>
            </a:r>
            <a:r>
              <a:rPr lang="en-US" sz="2000" b="1" dirty="0"/>
              <a:t>on society, keeping inflation at a low level is a goal of economic </a:t>
            </a:r>
            <a:r>
              <a:rPr lang="en-US" sz="2000" b="1" dirty="0" smtClean="0"/>
              <a:t>policymakers around </a:t>
            </a:r>
            <a:r>
              <a:rPr lang="en-US" sz="2000" b="1" dirty="0"/>
              <a:t>the world</a:t>
            </a:r>
            <a:r>
              <a:rPr lang="en-US" sz="2000" b="1" dirty="0" smtClean="0"/>
              <a:t>.</a:t>
            </a:r>
          </a:p>
          <a:p>
            <a:pPr marL="346075" lvl="1" indent="-285750" algn="just" fontAlgn="base">
              <a:spcBef>
                <a:spcPct val="20000"/>
              </a:spcBef>
              <a:spcAft>
                <a:spcPct val="0"/>
              </a:spcAft>
              <a:buFont typeface="Wingdings" pitchFamily="48" charset="2"/>
              <a:buChar char="§"/>
              <a:defRPr/>
            </a:pPr>
            <a:endParaRPr lang="en-US" sz="2000" b="1" dirty="0"/>
          </a:p>
          <a:p>
            <a:pPr marL="346075" lvl="1" indent="-285750" algn="just" fontAlgn="base">
              <a:spcBef>
                <a:spcPct val="20000"/>
              </a:spcBef>
              <a:spcAft>
                <a:spcPct val="0"/>
              </a:spcAft>
              <a:buFont typeface="Wingdings" pitchFamily="48" charset="2"/>
              <a:buChar char="§"/>
              <a:defRPr/>
            </a:pPr>
            <a:r>
              <a:rPr lang="en-US" sz="2000" b="1" i="1" dirty="0" smtClean="0">
                <a:solidFill>
                  <a:srgbClr val="FF0000"/>
                </a:solidFill>
              </a:rPr>
              <a:t>But what does cause </a:t>
            </a:r>
            <a:r>
              <a:rPr lang="en-US" sz="2000" b="1" i="1" dirty="0">
                <a:solidFill>
                  <a:srgbClr val="FF0000"/>
                </a:solidFill>
              </a:rPr>
              <a:t>inflation? </a:t>
            </a:r>
            <a:endParaRPr lang="en-US" sz="2000" b="1" i="1" dirty="0" smtClean="0">
              <a:solidFill>
                <a:srgbClr val="FF0000"/>
              </a:solidFill>
            </a:endParaRPr>
          </a:p>
        </p:txBody>
      </p:sp>
      <p:sp>
        <p:nvSpPr>
          <p:cNvPr id="45063" name="Rectangle 7"/>
          <p:cNvSpPr>
            <a:spLocks noGrp="1" noChangeArrowheads="1"/>
          </p:cNvSpPr>
          <p:nvPr/>
        </p:nvSpPr>
        <p:spPr bwMode="auto">
          <a:xfrm>
            <a:off x="685800" y="533400"/>
            <a:ext cx="7772400" cy="8382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a:solidFill>
                  <a:srgbClr val="720070"/>
                </a:solidFill>
                <a:effectLst>
                  <a:outerShdw blurRad="38100" dist="38100" dir="2700000" algn="tl">
                    <a:srgbClr val="000000"/>
                  </a:outerShdw>
                </a:effectLst>
              </a:rPr>
              <a:t>Principle 9: Prices Rise when the Government Prints Too Much Money </a:t>
            </a:r>
          </a:p>
        </p:txBody>
      </p:sp>
    </p:spTree>
    <p:extLst>
      <p:ext uri="{BB962C8B-B14F-4D97-AF65-F5344CB8AC3E}">
        <p14:creationId xmlns="" xmlns:p14="http://schemas.microsoft.com/office/powerpoint/2010/main" val="20073842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wipe(left)">
                                      <p:cBhvr>
                                        <p:cTn id="7" dur="1000"/>
                                        <p:tgtEl>
                                          <p:spTgt spid="45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0">
                                            <p:txEl>
                                              <p:pRg st="1" end="1"/>
                                            </p:txEl>
                                          </p:spTgt>
                                        </p:tgtEl>
                                        <p:attrNameLst>
                                          <p:attrName>style.visibility</p:attrName>
                                        </p:attrNameLst>
                                      </p:cBhvr>
                                      <p:to>
                                        <p:strVal val="visible"/>
                                      </p:to>
                                    </p:set>
                                    <p:animEffect transition="in" filter="wipe(left)">
                                      <p:cBhvr>
                                        <p:cTn id="12" dur="1000"/>
                                        <p:tgtEl>
                                          <p:spTgt spid="450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Effect transition="in" filter="wipe(left)">
                                      <p:cBhvr>
                                        <p:cTn id="17" dur="1000"/>
                                        <p:tgtEl>
                                          <p:spTgt spid="450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60">
                                            <p:txEl>
                                              <p:pRg st="4" end="4"/>
                                            </p:txEl>
                                          </p:spTgt>
                                        </p:tgtEl>
                                        <p:attrNameLst>
                                          <p:attrName>style.visibility</p:attrName>
                                        </p:attrNameLst>
                                      </p:cBhvr>
                                      <p:to>
                                        <p:strVal val="visible"/>
                                      </p:to>
                                    </p:set>
                                    <p:animEffect transition="in" filter="wipe(left)">
                                      <p:cBhvr>
                                        <p:cTn id="22" dur="1000"/>
                                        <p:tgtEl>
                                          <p:spTgt spid="4506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0">
                                            <p:txEl>
                                              <p:pRg st="6" end="6"/>
                                            </p:txEl>
                                          </p:spTgt>
                                        </p:tgtEl>
                                        <p:attrNameLst>
                                          <p:attrName>style.visibility</p:attrName>
                                        </p:attrNameLst>
                                      </p:cBhvr>
                                      <p:to>
                                        <p:strVal val="visible"/>
                                      </p:to>
                                    </p:set>
                                    <p:animEffect transition="in" filter="wipe(left)">
                                      <p:cBhvr>
                                        <p:cTn id="27" dur="1000"/>
                                        <p:tgtEl>
                                          <p:spTgt spid="4506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060">
                                            <p:txEl>
                                              <p:pRg st="8" end="8"/>
                                            </p:txEl>
                                          </p:spTgt>
                                        </p:tgtEl>
                                        <p:attrNameLst>
                                          <p:attrName>style.visibility</p:attrName>
                                        </p:attrNameLst>
                                      </p:cBhvr>
                                      <p:to>
                                        <p:strVal val="visible"/>
                                      </p:to>
                                    </p:set>
                                    <p:animEffect transition="in" filter="wipe(left)">
                                      <p:cBhvr>
                                        <p:cTn id="32" dur="1000"/>
                                        <p:tgtEl>
                                          <p:spTgt spid="450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45060" name="Rectangle 4"/>
          <p:cNvSpPr>
            <a:spLocks noChangeArrowheads="1"/>
          </p:cNvSpPr>
          <p:nvPr/>
        </p:nvSpPr>
        <p:spPr bwMode="auto">
          <a:xfrm>
            <a:off x="762000" y="1524000"/>
            <a:ext cx="7772400" cy="48006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6075" lvl="1" indent="-285750" algn="just" fontAlgn="base">
              <a:spcBef>
                <a:spcPct val="20000"/>
              </a:spcBef>
              <a:spcAft>
                <a:spcPct val="0"/>
              </a:spcAft>
              <a:buFont typeface="Wingdings" pitchFamily="48" charset="2"/>
              <a:buChar char="§"/>
              <a:defRPr/>
            </a:pPr>
            <a:r>
              <a:rPr lang="en-US" sz="2000" b="1" dirty="0"/>
              <a:t>One cause of inflation is the growth in the quantity of money.</a:t>
            </a:r>
          </a:p>
          <a:p>
            <a:pPr marL="346075" lvl="1" indent="-285750" algn="just" fontAlgn="base">
              <a:spcBef>
                <a:spcPct val="20000"/>
              </a:spcBef>
              <a:spcAft>
                <a:spcPct val="0"/>
              </a:spcAft>
              <a:buFont typeface="Wingdings" pitchFamily="48" charset="2"/>
              <a:buChar char="§"/>
              <a:defRPr/>
            </a:pPr>
            <a:endParaRPr lang="en-US" sz="2000" b="1" dirty="0"/>
          </a:p>
          <a:p>
            <a:pPr marL="346075" lvl="1" indent="-285750" algn="just" fontAlgn="base">
              <a:spcBef>
                <a:spcPct val="20000"/>
              </a:spcBef>
              <a:spcAft>
                <a:spcPct val="0"/>
              </a:spcAft>
              <a:buFont typeface="Wingdings" pitchFamily="48" charset="2"/>
              <a:buChar char="§"/>
              <a:defRPr/>
            </a:pPr>
            <a:r>
              <a:rPr lang="en-US" sz="2000" b="1" dirty="0"/>
              <a:t>When the government creates large quantities of money, the value of the money falls</a:t>
            </a:r>
            <a:r>
              <a:rPr lang="en-US" sz="2000" b="1" dirty="0" smtClean="0"/>
              <a:t>.</a:t>
            </a:r>
          </a:p>
          <a:p>
            <a:pPr marL="346075" lvl="1" indent="-285750" algn="just" fontAlgn="base">
              <a:spcBef>
                <a:spcPct val="20000"/>
              </a:spcBef>
              <a:spcAft>
                <a:spcPct val="0"/>
              </a:spcAft>
              <a:buFont typeface="Wingdings" pitchFamily="48" charset="2"/>
              <a:buChar char="§"/>
              <a:defRPr/>
            </a:pPr>
            <a:endParaRPr lang="en-US" sz="2000" b="1" dirty="0"/>
          </a:p>
          <a:p>
            <a:pPr marL="346075" lvl="1" indent="-285750" algn="just" fontAlgn="base">
              <a:spcBef>
                <a:spcPct val="20000"/>
              </a:spcBef>
              <a:spcAft>
                <a:spcPct val="0"/>
              </a:spcAft>
              <a:buFont typeface="Wingdings" pitchFamily="48" charset="2"/>
              <a:buChar char="§"/>
              <a:defRPr/>
            </a:pPr>
            <a:r>
              <a:rPr lang="en-US" sz="2000" b="1" dirty="0"/>
              <a:t> In Germany in </a:t>
            </a:r>
            <a:r>
              <a:rPr lang="en-US" sz="2000" b="1" dirty="0" smtClean="0"/>
              <a:t>the early </a:t>
            </a:r>
            <a:r>
              <a:rPr lang="en-US" sz="2000" b="1" dirty="0"/>
              <a:t>1920s, when prices were on average tripling every month, the quantity </a:t>
            </a:r>
            <a:r>
              <a:rPr lang="en-US" sz="2000" b="1" dirty="0" smtClean="0"/>
              <a:t>of money </a:t>
            </a:r>
            <a:r>
              <a:rPr lang="en-US" sz="2000" b="1" dirty="0"/>
              <a:t>was also tripling every month.</a:t>
            </a:r>
          </a:p>
        </p:txBody>
      </p:sp>
      <p:sp>
        <p:nvSpPr>
          <p:cNvPr id="45063" name="Rectangle 7"/>
          <p:cNvSpPr>
            <a:spLocks noGrp="1" noChangeArrowheads="1"/>
          </p:cNvSpPr>
          <p:nvPr/>
        </p:nvSpPr>
        <p:spPr bwMode="auto">
          <a:xfrm>
            <a:off x="685800" y="533400"/>
            <a:ext cx="77724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a:solidFill>
                  <a:srgbClr val="720070"/>
                </a:solidFill>
                <a:effectLst>
                  <a:outerShdw blurRad="38100" dist="38100" dir="2700000" algn="tl">
                    <a:srgbClr val="000000"/>
                  </a:outerShdw>
                </a:effectLst>
              </a:rPr>
              <a:t>Principle 9: Prices Rise when the Government Prints Too Much Money </a:t>
            </a:r>
          </a:p>
        </p:txBody>
      </p:sp>
    </p:spTree>
    <p:extLst>
      <p:ext uri="{BB962C8B-B14F-4D97-AF65-F5344CB8AC3E}">
        <p14:creationId xmlns="" xmlns:p14="http://schemas.microsoft.com/office/powerpoint/2010/main" val="32864055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wipe(left)">
                                      <p:cBhvr>
                                        <p:cTn id="7" dur="1000"/>
                                        <p:tgtEl>
                                          <p:spTgt spid="450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0">
                                            <p:txEl>
                                              <p:pRg st="2" end="2"/>
                                            </p:txEl>
                                          </p:spTgt>
                                        </p:tgtEl>
                                        <p:attrNameLst>
                                          <p:attrName>style.visibility</p:attrName>
                                        </p:attrNameLst>
                                      </p:cBhvr>
                                      <p:to>
                                        <p:strVal val="visible"/>
                                      </p:to>
                                    </p:set>
                                    <p:animEffect transition="in" filter="wipe(left)">
                                      <p:cBhvr>
                                        <p:cTn id="12" dur="1000"/>
                                        <p:tgtEl>
                                          <p:spTgt spid="4506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0">
                                            <p:txEl>
                                              <p:pRg st="4" end="4"/>
                                            </p:txEl>
                                          </p:spTgt>
                                        </p:tgtEl>
                                        <p:attrNameLst>
                                          <p:attrName>style.visibility</p:attrName>
                                        </p:attrNameLst>
                                      </p:cBhvr>
                                      <p:to>
                                        <p:strVal val="visible"/>
                                      </p:to>
                                    </p:set>
                                    <p:animEffect transition="in" filter="wipe(left)">
                                      <p:cBhvr>
                                        <p:cTn id="17" dur="1000"/>
                                        <p:tgtEl>
                                          <p:spTgt spid="450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28676" name="Rectangle 4"/>
          <p:cNvSpPr>
            <a:spLocks noChangeArrowheads="1"/>
          </p:cNvSpPr>
          <p:nvPr/>
        </p:nvSpPr>
        <p:spPr bwMode="auto">
          <a:xfrm>
            <a:off x="457200" y="1524000"/>
            <a:ext cx="82296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Wingdings" pitchFamily="48" charset="2"/>
              <a:buChar char="§"/>
              <a:defRPr/>
            </a:pPr>
            <a:r>
              <a:rPr lang="en-US" sz="2000" b="1" dirty="0"/>
              <a:t>Increasing the amount of money in the economy stimulates the overall level of spending and thus the demand for goods and services</a:t>
            </a:r>
            <a:r>
              <a:rPr lang="en-US" sz="2000" b="1" dirty="0" smtClean="0"/>
              <a:t>.</a:t>
            </a:r>
          </a:p>
          <a:p>
            <a:pPr marL="342900" indent="-342900" algn="just" fontAlgn="base">
              <a:spcBef>
                <a:spcPct val="20000"/>
              </a:spcBef>
              <a:spcAft>
                <a:spcPct val="0"/>
              </a:spcAft>
              <a:buFont typeface="Wingdings" pitchFamily="48" charset="2"/>
              <a:buChar char="§"/>
              <a:defRPr/>
            </a:pPr>
            <a:endParaRPr lang="en-US" sz="2000" b="1" dirty="0"/>
          </a:p>
          <a:p>
            <a:pPr marL="342900" indent="-342900" algn="just" fontAlgn="base">
              <a:spcBef>
                <a:spcPct val="20000"/>
              </a:spcBef>
              <a:spcAft>
                <a:spcPct val="0"/>
              </a:spcAft>
              <a:buFont typeface="Wingdings" pitchFamily="48" charset="2"/>
              <a:buChar char="§"/>
              <a:defRPr/>
            </a:pPr>
            <a:r>
              <a:rPr lang="en-US" sz="2000" b="1" dirty="0" smtClean="0"/>
              <a:t>Higher </a:t>
            </a:r>
            <a:r>
              <a:rPr lang="en-US" sz="2000" b="1" dirty="0"/>
              <a:t>demand may over time cause firms to raise their prices, but in the meantime, it also encourages them to increase the quantity of goods and services they produce and to hire more workers to produce those goods and </a:t>
            </a:r>
            <a:r>
              <a:rPr lang="en-US" sz="2000" b="1" dirty="0" smtClean="0"/>
              <a:t>services.</a:t>
            </a:r>
          </a:p>
          <a:p>
            <a:pPr marL="342900" indent="-342900" algn="just" fontAlgn="base">
              <a:spcBef>
                <a:spcPct val="20000"/>
              </a:spcBef>
              <a:spcAft>
                <a:spcPct val="0"/>
              </a:spcAft>
              <a:buFont typeface="Wingdings" pitchFamily="48" charset="2"/>
              <a:buChar char="§"/>
              <a:defRPr/>
            </a:pPr>
            <a:endParaRPr lang="en-US" sz="2000" b="1" dirty="0" smtClean="0"/>
          </a:p>
          <a:p>
            <a:pPr marL="342900" indent="-342900" algn="just" fontAlgn="base">
              <a:spcBef>
                <a:spcPct val="20000"/>
              </a:spcBef>
              <a:spcAft>
                <a:spcPct val="0"/>
              </a:spcAft>
              <a:buFont typeface="Wingdings" pitchFamily="48" charset="2"/>
              <a:buChar char="§"/>
              <a:defRPr/>
            </a:pPr>
            <a:r>
              <a:rPr lang="en-US" sz="2000" b="1" dirty="0" smtClean="0"/>
              <a:t>And more </a:t>
            </a:r>
            <a:r>
              <a:rPr lang="en-US" sz="2000" b="1" dirty="0"/>
              <a:t>hiring means lower unemployment</a:t>
            </a:r>
            <a:r>
              <a:rPr lang="en-US" sz="2000" b="1" dirty="0" smtClean="0"/>
              <a:t>.</a:t>
            </a:r>
          </a:p>
          <a:p>
            <a:pPr marL="342900" indent="-342900" algn="just" fontAlgn="base">
              <a:spcBef>
                <a:spcPct val="20000"/>
              </a:spcBef>
              <a:spcAft>
                <a:spcPct val="0"/>
              </a:spcAft>
              <a:buFont typeface="Wingdings" pitchFamily="48" charset="2"/>
              <a:buChar char="§"/>
              <a:defRPr/>
            </a:pPr>
            <a:endParaRPr lang="en-US" sz="2000" b="1" dirty="0">
              <a:solidFill>
                <a:srgbClr val="720070"/>
              </a:solidFill>
            </a:endParaRPr>
          </a:p>
          <a:p>
            <a:pPr marL="342900" indent="-342900" algn="just" fontAlgn="base">
              <a:spcBef>
                <a:spcPct val="20000"/>
              </a:spcBef>
              <a:spcAft>
                <a:spcPct val="0"/>
              </a:spcAft>
              <a:buFont typeface="Wingdings" pitchFamily="48" charset="2"/>
              <a:buChar char="§"/>
              <a:defRPr/>
            </a:pPr>
            <a:r>
              <a:rPr lang="en-US" sz="2000" b="1" dirty="0">
                <a:solidFill>
                  <a:srgbClr val="720070"/>
                </a:solidFill>
              </a:rPr>
              <a:t>This line of reasoning leads to one final </a:t>
            </a:r>
            <a:r>
              <a:rPr lang="en-US" sz="2000" b="1" dirty="0" smtClean="0">
                <a:solidFill>
                  <a:srgbClr val="720070"/>
                </a:solidFill>
              </a:rPr>
              <a:t>economy wide </a:t>
            </a:r>
            <a:r>
              <a:rPr lang="en-US" sz="2000" b="1" dirty="0">
                <a:solidFill>
                  <a:srgbClr val="720070"/>
                </a:solidFill>
              </a:rPr>
              <a:t>trade-off: a </a:t>
            </a:r>
            <a:r>
              <a:rPr lang="en-US" sz="2000" b="1" dirty="0" smtClean="0">
                <a:solidFill>
                  <a:srgbClr val="720070"/>
                </a:solidFill>
              </a:rPr>
              <a:t>short-run trade-off </a:t>
            </a:r>
            <a:r>
              <a:rPr lang="en-US" sz="2000" b="1" dirty="0">
                <a:solidFill>
                  <a:srgbClr val="720070"/>
                </a:solidFill>
              </a:rPr>
              <a:t>between inflation and unemployment.</a:t>
            </a:r>
          </a:p>
        </p:txBody>
      </p:sp>
      <p:sp>
        <p:nvSpPr>
          <p:cNvPr id="28679" name="Rectangle 7"/>
          <p:cNvSpPr>
            <a:spLocks noGrp="1" noChangeArrowheads="1"/>
          </p:cNvSpPr>
          <p:nvPr/>
        </p:nvSpPr>
        <p:spPr bwMode="auto">
          <a:xfrm>
            <a:off x="457200" y="533400"/>
            <a:ext cx="8229600" cy="609600"/>
          </a:xfrm>
          <a:prstGeom prst="rect">
            <a:avLst/>
          </a:prstGeom>
          <a:noFill/>
          <a:ln>
            <a:noFill/>
          </a:ln>
          <a:effectLst/>
          <a:extLst>
            <a:ext uri="{909E8E84-426E-40DD-AFC4-6F175D3DCCD1}">
              <a14:hiddenFill xmlns="" xmlns:a14="http://schemas.microsoft.com/office/drawing/2010/main">
                <a:solidFill>
                  <a:srgbClr val="6666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nchor="ctr"/>
          <a:lstStyle/>
          <a:p>
            <a:pPr algn="ctr" eaLnBrk="0" fontAlgn="base" hangingPunct="0">
              <a:spcBef>
                <a:spcPct val="0"/>
              </a:spcBef>
              <a:spcAft>
                <a:spcPct val="0"/>
              </a:spcAft>
              <a:defRPr/>
            </a:pPr>
            <a:r>
              <a:rPr lang="en-US" sz="2400" b="1" dirty="0" smtClean="0">
                <a:solidFill>
                  <a:srgbClr val="720070"/>
                </a:solidFill>
                <a:effectLst>
                  <a:outerShdw blurRad="38100" dist="38100" dir="2700000" algn="tl">
                    <a:srgbClr val="000000"/>
                  </a:outerShdw>
                </a:effectLst>
              </a:rPr>
              <a:t>Principle </a:t>
            </a:r>
            <a:r>
              <a:rPr lang="en-US" sz="2400" b="1" dirty="0" smtClean="0">
                <a:solidFill>
                  <a:srgbClr val="720070"/>
                </a:solidFill>
                <a:effectLst>
                  <a:outerShdw blurRad="38100" dist="38100" dir="2700000" algn="tl">
                    <a:srgbClr val="000000"/>
                  </a:outerShdw>
                </a:effectLst>
              </a:rPr>
              <a:t>10: Society Faces a Short-run Tradeoff between Inflation and Unemployment</a:t>
            </a:r>
            <a:endParaRPr lang="en-US" sz="2400" b="1" dirty="0">
              <a:solidFill>
                <a:srgbClr val="72007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249705999"/>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defRPr/>
            </a:pPr>
            <a:r>
              <a:rPr lang="en-US" sz="2800" dirty="0" smtClean="0">
                <a:solidFill>
                  <a:srgbClr val="720070"/>
                </a:solidFill>
              </a:rPr>
              <a:t>Summary</a:t>
            </a:r>
            <a:endParaRPr lang="en-US" sz="2800" dirty="0" smtClean="0"/>
          </a:p>
        </p:txBody>
      </p:sp>
      <p:sp>
        <p:nvSpPr>
          <p:cNvPr id="53251"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53252" name="Rectangle 4"/>
          <p:cNvSpPr>
            <a:spLocks noChangeArrowheads="1"/>
          </p:cNvSpPr>
          <p:nvPr/>
        </p:nvSpPr>
        <p:spPr bwMode="auto">
          <a:xfrm>
            <a:off x="762000" y="1219200"/>
            <a:ext cx="7772400" cy="52578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Aft>
                <a:spcPct val="0"/>
              </a:spcAft>
              <a:buFont typeface="Arial" pitchFamily="34" charset="0"/>
              <a:buChar char="•"/>
            </a:pPr>
            <a:r>
              <a:rPr lang="en-US" sz="2000" b="1" dirty="0" smtClean="0">
                <a:solidFill>
                  <a:srgbClr val="333399"/>
                </a:solidFill>
              </a:rPr>
              <a:t>In making decision people always face trade-off.</a:t>
            </a:r>
          </a:p>
          <a:p>
            <a:pPr marL="342900" indent="-342900" algn="just" fontAlgn="base">
              <a:spcAft>
                <a:spcPct val="0"/>
              </a:spcAft>
              <a:buFontTx/>
              <a:buChar char="•"/>
            </a:pPr>
            <a:endParaRPr lang="en-US" sz="2000" b="1" dirty="0" smtClean="0">
              <a:solidFill>
                <a:srgbClr val="333399"/>
              </a:solidFill>
            </a:endParaRPr>
          </a:p>
          <a:p>
            <a:pPr marL="342900" indent="-342900" algn="just" fontAlgn="base">
              <a:spcAft>
                <a:spcPct val="0"/>
              </a:spcAft>
              <a:buFontTx/>
              <a:buChar char="•"/>
            </a:pPr>
            <a:r>
              <a:rPr lang="en-US" sz="2000" b="1" dirty="0" smtClean="0">
                <a:solidFill>
                  <a:srgbClr val="333399"/>
                </a:solidFill>
              </a:rPr>
              <a:t>Each decision involves opportunity cost.</a:t>
            </a:r>
          </a:p>
          <a:p>
            <a:pPr marL="342900" indent="-342900" algn="just" fontAlgn="base">
              <a:spcAft>
                <a:spcPct val="0"/>
              </a:spcAft>
              <a:buFontTx/>
              <a:buChar char="•"/>
            </a:pPr>
            <a:endParaRPr lang="en-US" sz="2000" b="1" dirty="0" smtClean="0">
              <a:solidFill>
                <a:srgbClr val="333399"/>
              </a:solidFill>
            </a:endParaRPr>
          </a:p>
          <a:p>
            <a:pPr marL="342900" indent="-342900" algn="just" fontAlgn="base">
              <a:spcAft>
                <a:spcPct val="0"/>
              </a:spcAft>
              <a:buFontTx/>
              <a:buChar char="•"/>
            </a:pPr>
            <a:r>
              <a:rPr lang="en-US" sz="2000" b="1" dirty="0" smtClean="0">
                <a:solidFill>
                  <a:srgbClr val="333399"/>
                </a:solidFill>
              </a:rPr>
              <a:t>Incentives alter people’s decisions.</a:t>
            </a:r>
          </a:p>
          <a:p>
            <a:pPr algn="just" fontAlgn="base">
              <a:spcAft>
                <a:spcPct val="0"/>
              </a:spcAft>
            </a:pPr>
            <a:endParaRPr lang="en-US" sz="2000" b="1" dirty="0" smtClean="0">
              <a:solidFill>
                <a:srgbClr val="333399"/>
              </a:solidFill>
            </a:endParaRPr>
          </a:p>
          <a:p>
            <a:pPr marL="342900" indent="-342900" algn="just" fontAlgn="base">
              <a:spcAft>
                <a:spcPct val="0"/>
              </a:spcAft>
              <a:buFontTx/>
              <a:buChar char="•"/>
            </a:pPr>
            <a:r>
              <a:rPr lang="en-US" sz="2000" b="1" dirty="0" smtClean="0">
                <a:solidFill>
                  <a:srgbClr val="333399"/>
                </a:solidFill>
              </a:rPr>
              <a:t>In making decision individual compare marginal benefits to marginal costs</a:t>
            </a:r>
            <a:r>
              <a:rPr lang="en-US" sz="2000" b="1" dirty="0">
                <a:solidFill>
                  <a:srgbClr val="333399"/>
                </a:solidFill>
              </a:rPr>
              <a:t>.</a:t>
            </a:r>
            <a:r>
              <a:rPr lang="en-US" sz="2000" b="1" dirty="0" smtClean="0">
                <a:solidFill>
                  <a:srgbClr val="333399"/>
                </a:solidFill>
              </a:rPr>
              <a:t> </a:t>
            </a:r>
          </a:p>
          <a:p>
            <a:pPr algn="just" fontAlgn="base">
              <a:spcAft>
                <a:spcPct val="0"/>
              </a:spcAft>
            </a:pPr>
            <a:endParaRPr lang="en-US" sz="2000" b="1" dirty="0" smtClean="0">
              <a:solidFill>
                <a:srgbClr val="333399"/>
              </a:solidFill>
            </a:endParaRPr>
          </a:p>
          <a:p>
            <a:pPr marL="342900" indent="-342900" algn="just" fontAlgn="base">
              <a:spcAft>
                <a:spcPct val="0"/>
              </a:spcAft>
              <a:buFontTx/>
              <a:buChar char="•"/>
            </a:pPr>
            <a:r>
              <a:rPr lang="en-US" sz="2000" b="1" dirty="0" smtClean="0">
                <a:solidFill>
                  <a:srgbClr val="333399"/>
                </a:solidFill>
              </a:rPr>
              <a:t>Trade is not a zero-sum game</a:t>
            </a:r>
          </a:p>
          <a:p>
            <a:pPr algn="just" fontAlgn="base">
              <a:spcAft>
                <a:spcPct val="0"/>
              </a:spcAft>
            </a:pPr>
            <a:endParaRPr lang="en-US" sz="2000" b="1" dirty="0" smtClean="0">
              <a:solidFill>
                <a:srgbClr val="333399"/>
              </a:solidFill>
            </a:endParaRPr>
          </a:p>
          <a:p>
            <a:pPr marL="342900" indent="-342900" algn="just" fontAlgn="base">
              <a:spcAft>
                <a:spcPct val="0"/>
              </a:spcAft>
              <a:buFontTx/>
              <a:buChar char="•"/>
            </a:pPr>
            <a:r>
              <a:rPr lang="en-US" sz="2000" b="1" dirty="0" smtClean="0">
                <a:solidFill>
                  <a:srgbClr val="333399"/>
                </a:solidFill>
              </a:rPr>
              <a:t>Markets </a:t>
            </a:r>
            <a:r>
              <a:rPr lang="en-US" sz="2000" b="1" dirty="0">
                <a:solidFill>
                  <a:srgbClr val="333399"/>
                </a:solidFill>
              </a:rPr>
              <a:t>are usually a good way of coordinating trade among people</a:t>
            </a:r>
            <a:r>
              <a:rPr lang="en-US" sz="2000" b="1" dirty="0" smtClean="0">
                <a:solidFill>
                  <a:srgbClr val="333399"/>
                </a:solidFill>
              </a:rPr>
              <a:t>.</a:t>
            </a:r>
            <a:endParaRPr lang="en-US" sz="2000" b="1" dirty="0">
              <a:solidFill>
                <a:srgbClr val="333399"/>
              </a:solidFill>
            </a:endParaRPr>
          </a:p>
          <a:p>
            <a:pPr marL="342900" indent="-342900" algn="just" fontAlgn="base">
              <a:spcAft>
                <a:spcPct val="0"/>
              </a:spcAft>
              <a:buFontTx/>
              <a:buChar char="•"/>
            </a:pPr>
            <a:endParaRPr lang="en-US" sz="2000" b="1" dirty="0">
              <a:solidFill>
                <a:srgbClr val="333399"/>
              </a:solidFill>
            </a:endParaRPr>
          </a:p>
          <a:p>
            <a:pPr marL="342900" indent="-342900" fontAlgn="base">
              <a:spcBef>
                <a:spcPct val="20000"/>
              </a:spcBef>
              <a:spcAft>
                <a:spcPct val="0"/>
              </a:spcAft>
              <a:buFontTx/>
              <a:buChar char="•"/>
            </a:pPr>
            <a:endParaRPr lang="en-US" sz="2800" b="1" dirty="0">
              <a:solidFill>
                <a:srgbClr val="333399"/>
              </a:solidFill>
            </a:endParaRPr>
          </a:p>
        </p:txBody>
      </p:sp>
    </p:spTree>
    <p:extLst>
      <p:ext uri="{BB962C8B-B14F-4D97-AF65-F5344CB8AC3E}">
        <p14:creationId xmlns="" xmlns:p14="http://schemas.microsoft.com/office/powerpoint/2010/main" val="3593898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wipe(left)">
                                      <p:cBhvr>
                                        <p:cTn id="7" dur="1000"/>
                                        <p:tgtEl>
                                          <p:spTgt spid="53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2">
                                            <p:txEl>
                                              <p:pRg st="2" end="2"/>
                                            </p:txEl>
                                          </p:spTgt>
                                        </p:tgtEl>
                                        <p:attrNameLst>
                                          <p:attrName>style.visibility</p:attrName>
                                        </p:attrNameLst>
                                      </p:cBhvr>
                                      <p:to>
                                        <p:strVal val="visible"/>
                                      </p:to>
                                    </p:set>
                                    <p:animEffect transition="in" filter="wipe(left)">
                                      <p:cBhvr>
                                        <p:cTn id="12" dur="1000"/>
                                        <p:tgtEl>
                                          <p:spTgt spid="532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2">
                                            <p:txEl>
                                              <p:pRg st="4" end="4"/>
                                            </p:txEl>
                                          </p:spTgt>
                                        </p:tgtEl>
                                        <p:attrNameLst>
                                          <p:attrName>style.visibility</p:attrName>
                                        </p:attrNameLst>
                                      </p:cBhvr>
                                      <p:to>
                                        <p:strVal val="visible"/>
                                      </p:to>
                                    </p:set>
                                    <p:animEffect transition="in" filter="wipe(left)">
                                      <p:cBhvr>
                                        <p:cTn id="17" dur="1000"/>
                                        <p:tgtEl>
                                          <p:spTgt spid="5325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2">
                                            <p:txEl>
                                              <p:pRg st="6" end="6"/>
                                            </p:txEl>
                                          </p:spTgt>
                                        </p:tgtEl>
                                        <p:attrNameLst>
                                          <p:attrName>style.visibility</p:attrName>
                                        </p:attrNameLst>
                                      </p:cBhvr>
                                      <p:to>
                                        <p:strVal val="visible"/>
                                      </p:to>
                                    </p:set>
                                    <p:animEffect transition="in" filter="wipe(left)">
                                      <p:cBhvr>
                                        <p:cTn id="22" dur="1000"/>
                                        <p:tgtEl>
                                          <p:spTgt spid="5325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2">
                                            <p:txEl>
                                              <p:pRg st="8" end="8"/>
                                            </p:txEl>
                                          </p:spTgt>
                                        </p:tgtEl>
                                        <p:attrNameLst>
                                          <p:attrName>style.visibility</p:attrName>
                                        </p:attrNameLst>
                                      </p:cBhvr>
                                      <p:to>
                                        <p:strVal val="visible"/>
                                      </p:to>
                                    </p:set>
                                    <p:animEffect transition="in" filter="wipe(left)">
                                      <p:cBhvr>
                                        <p:cTn id="27" dur="1000"/>
                                        <p:tgtEl>
                                          <p:spTgt spid="5325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2">
                                            <p:txEl>
                                              <p:pRg st="10" end="10"/>
                                            </p:txEl>
                                          </p:spTgt>
                                        </p:tgtEl>
                                        <p:attrNameLst>
                                          <p:attrName>style.visibility</p:attrName>
                                        </p:attrNameLst>
                                      </p:cBhvr>
                                      <p:to>
                                        <p:strVal val="visible"/>
                                      </p:to>
                                    </p:set>
                                    <p:animEffect transition="in" filter="wipe(left)">
                                      <p:cBhvr>
                                        <p:cTn id="32" dur="1000"/>
                                        <p:tgtEl>
                                          <p:spTgt spid="5325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defRPr/>
            </a:pPr>
            <a:r>
              <a:rPr lang="en-US" sz="2800" dirty="0" smtClean="0">
                <a:solidFill>
                  <a:srgbClr val="720070"/>
                </a:solidFill>
              </a:rPr>
              <a:t>Summary</a:t>
            </a:r>
            <a:endParaRPr lang="en-US" sz="2800" dirty="0" smtClean="0"/>
          </a:p>
        </p:txBody>
      </p:sp>
      <p:sp>
        <p:nvSpPr>
          <p:cNvPr id="53251"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53252" name="Rectangle 4"/>
          <p:cNvSpPr>
            <a:spLocks noChangeArrowheads="1"/>
          </p:cNvSpPr>
          <p:nvPr/>
        </p:nvSpPr>
        <p:spPr bwMode="auto">
          <a:xfrm>
            <a:off x="762000" y="1219200"/>
            <a:ext cx="7772400" cy="50292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Tx/>
              <a:buChar char="•"/>
            </a:pPr>
            <a:endParaRPr lang="en-US" sz="1000" b="1" dirty="0">
              <a:solidFill>
                <a:srgbClr val="333399"/>
              </a:solidFill>
            </a:endParaRPr>
          </a:p>
          <a:p>
            <a:pPr marL="342900" indent="-342900" algn="just" fontAlgn="base">
              <a:spcAft>
                <a:spcPct val="0"/>
              </a:spcAft>
              <a:buFontTx/>
              <a:buChar char="•"/>
            </a:pPr>
            <a:r>
              <a:rPr lang="en-US" sz="2000" b="1" dirty="0">
                <a:solidFill>
                  <a:srgbClr val="333399"/>
                </a:solidFill>
              </a:rPr>
              <a:t>Government can potentially improve market outcomes if there is some market failure or if the market outcome is inequitable</a:t>
            </a:r>
            <a:r>
              <a:rPr lang="en-US" sz="2000" b="1" dirty="0" smtClean="0">
                <a:solidFill>
                  <a:srgbClr val="333399"/>
                </a:solidFill>
              </a:rPr>
              <a:t>.</a:t>
            </a:r>
          </a:p>
          <a:p>
            <a:pPr marL="342900" indent="-342900" algn="just" fontAlgn="base">
              <a:spcAft>
                <a:spcPct val="0"/>
              </a:spcAft>
              <a:buFontTx/>
              <a:buChar char="•"/>
            </a:pPr>
            <a:endParaRPr lang="en-US" sz="2000" b="1" dirty="0">
              <a:solidFill>
                <a:srgbClr val="333399"/>
              </a:solidFill>
            </a:endParaRPr>
          </a:p>
          <a:p>
            <a:pPr marL="342900" indent="-342900" algn="just" fontAlgn="base">
              <a:spcAft>
                <a:spcPct val="0"/>
              </a:spcAft>
              <a:buFontTx/>
              <a:buChar char="•"/>
            </a:pPr>
            <a:r>
              <a:rPr lang="en-US" sz="2000" b="1" dirty="0" smtClean="0">
                <a:solidFill>
                  <a:srgbClr val="333399"/>
                </a:solidFill>
              </a:rPr>
              <a:t>Productivity </a:t>
            </a:r>
            <a:r>
              <a:rPr lang="en-US" sz="2000" b="1" dirty="0">
                <a:solidFill>
                  <a:srgbClr val="333399"/>
                </a:solidFill>
              </a:rPr>
              <a:t>is the ultimate source of living standards.</a:t>
            </a:r>
          </a:p>
          <a:p>
            <a:pPr marL="342900" indent="-342900" algn="just" fontAlgn="base">
              <a:spcAft>
                <a:spcPct val="0"/>
              </a:spcAft>
              <a:buFontTx/>
              <a:buChar char="•"/>
            </a:pPr>
            <a:endParaRPr lang="en-US" sz="2000" b="1" dirty="0">
              <a:solidFill>
                <a:srgbClr val="333399"/>
              </a:solidFill>
            </a:endParaRPr>
          </a:p>
          <a:p>
            <a:pPr marL="342900" indent="-342900" algn="just" fontAlgn="base">
              <a:spcAft>
                <a:spcPct val="0"/>
              </a:spcAft>
              <a:buFontTx/>
              <a:buChar char="•"/>
            </a:pPr>
            <a:r>
              <a:rPr lang="en-US" sz="2000" b="1" dirty="0">
                <a:solidFill>
                  <a:srgbClr val="333399"/>
                </a:solidFill>
              </a:rPr>
              <a:t>Money growth is </a:t>
            </a:r>
            <a:r>
              <a:rPr lang="en-US" sz="2000" b="1" dirty="0" smtClean="0">
                <a:solidFill>
                  <a:srgbClr val="333399"/>
                </a:solidFill>
              </a:rPr>
              <a:t>the </a:t>
            </a:r>
            <a:r>
              <a:rPr lang="en-US" sz="2000" b="1" dirty="0">
                <a:solidFill>
                  <a:srgbClr val="333399"/>
                </a:solidFill>
              </a:rPr>
              <a:t>ultimate source of inflation.</a:t>
            </a:r>
          </a:p>
          <a:p>
            <a:pPr marL="342900" indent="-342900" algn="just" fontAlgn="base">
              <a:spcAft>
                <a:spcPct val="0"/>
              </a:spcAft>
              <a:buFontTx/>
              <a:buChar char="•"/>
            </a:pPr>
            <a:endParaRPr lang="en-US" sz="2000" b="1" dirty="0">
              <a:solidFill>
                <a:srgbClr val="333399"/>
              </a:solidFill>
            </a:endParaRPr>
          </a:p>
          <a:p>
            <a:pPr marL="342900" indent="-342900" algn="just" fontAlgn="base">
              <a:spcAft>
                <a:spcPct val="0"/>
              </a:spcAft>
              <a:buFontTx/>
              <a:buChar char="•"/>
            </a:pPr>
            <a:r>
              <a:rPr lang="en-US" sz="2000" b="1" dirty="0">
                <a:solidFill>
                  <a:srgbClr val="333399"/>
                </a:solidFill>
              </a:rPr>
              <a:t>Society faces a short-run tradeoff between inflation and unemployment. </a:t>
            </a:r>
          </a:p>
          <a:p>
            <a:pPr marL="342900" indent="-342900" algn="just" fontAlgn="base">
              <a:spcBef>
                <a:spcPct val="20000"/>
              </a:spcBef>
              <a:spcAft>
                <a:spcPct val="0"/>
              </a:spcAft>
              <a:buFontTx/>
              <a:buChar char="•"/>
            </a:pPr>
            <a:endParaRPr lang="en-US" sz="1000" b="1" dirty="0">
              <a:solidFill>
                <a:srgbClr val="333399"/>
              </a:solidFill>
            </a:endParaRPr>
          </a:p>
          <a:p>
            <a:pPr marL="342900" indent="-342900" fontAlgn="base">
              <a:spcBef>
                <a:spcPct val="20000"/>
              </a:spcBef>
              <a:spcAft>
                <a:spcPct val="0"/>
              </a:spcAft>
              <a:buFontTx/>
              <a:buChar char="•"/>
            </a:pPr>
            <a:endParaRPr lang="en-US" sz="2800" b="1" dirty="0">
              <a:solidFill>
                <a:srgbClr val="333399"/>
              </a:solidFill>
            </a:endParaRPr>
          </a:p>
        </p:txBody>
      </p:sp>
    </p:spTree>
    <p:extLst>
      <p:ext uri="{BB962C8B-B14F-4D97-AF65-F5344CB8AC3E}">
        <p14:creationId xmlns="" xmlns:p14="http://schemas.microsoft.com/office/powerpoint/2010/main" val="37595589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24581"/>
            <a:ext cx="9144000" cy="6858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a:solidFill>
                <a:srgbClr val="000000"/>
              </a:solidFill>
            </a:endParaRPr>
          </a:p>
        </p:txBody>
      </p:sp>
      <p:pic>
        <p:nvPicPr>
          <p:cNvPr id="2" name="Picture 2" descr="C:\Users\Faith Computer\Desktop\images.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457200"/>
            <a:ext cx="8686800" cy="5105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81553329"/>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we have learnt…..</a:t>
            </a:r>
            <a:r>
              <a:rPr lang="en-US" sz="2800" dirty="0"/>
              <a:t>?</a:t>
            </a:r>
          </a:p>
        </p:txBody>
      </p:sp>
      <p:sp>
        <p:nvSpPr>
          <p:cNvPr id="3" name="Content Placeholder 2"/>
          <p:cNvSpPr>
            <a:spLocks noGrp="1"/>
          </p:cNvSpPr>
          <p:nvPr>
            <p:ph idx="1"/>
          </p:nvPr>
        </p:nvSpPr>
        <p:spPr>
          <a:xfrm>
            <a:off x="685800" y="1066800"/>
            <a:ext cx="7772400" cy="5257800"/>
          </a:xfrm>
        </p:spPr>
        <p:txBody>
          <a:bodyPr/>
          <a:lstStyle/>
          <a:p>
            <a:pPr marL="514350" indent="-514350">
              <a:buAutoNum type="arabicPeriod"/>
            </a:pPr>
            <a:r>
              <a:rPr lang="en-US" sz="2400" dirty="0" smtClean="0"/>
              <a:t>What is economics?</a:t>
            </a:r>
          </a:p>
          <a:p>
            <a:pPr marL="514350" indent="-514350">
              <a:buAutoNum type="arabicPeriod"/>
            </a:pPr>
            <a:r>
              <a:rPr lang="en-US" sz="2400" dirty="0" smtClean="0"/>
              <a:t>How do people make decisions?</a:t>
            </a:r>
          </a:p>
          <a:p>
            <a:pPr marL="514350" indent="-514350">
              <a:buAutoNum type="arabicPeriod"/>
            </a:pPr>
            <a:r>
              <a:rPr lang="en-US" sz="2400" dirty="0" smtClean="0"/>
              <a:t>How do people interact with one another?</a:t>
            </a:r>
          </a:p>
          <a:p>
            <a:pPr marL="514350" indent="-514350">
              <a:buAutoNum type="arabicPeriod"/>
            </a:pPr>
            <a:r>
              <a:rPr lang="en-US" sz="2400" dirty="0" smtClean="0"/>
              <a:t>How do the economy as a whole works?</a:t>
            </a:r>
          </a:p>
          <a:p>
            <a:pPr marL="514350" indent="-514350">
              <a:buAutoNum type="arabicPeriod"/>
            </a:pPr>
            <a:r>
              <a:rPr lang="en-US" sz="2400" dirty="0" smtClean="0"/>
              <a:t>Some basic terms</a:t>
            </a:r>
          </a:p>
          <a:p>
            <a:pPr marL="1314450" lvl="2" indent="-514350">
              <a:buAutoNum type="arabicPeriod"/>
            </a:pPr>
            <a:r>
              <a:rPr lang="en-US" sz="2000" i="1" dirty="0" smtClean="0"/>
              <a:t>Scarcity</a:t>
            </a:r>
          </a:p>
          <a:p>
            <a:pPr marL="1314450" lvl="2" indent="-514350">
              <a:buAutoNum type="arabicPeriod"/>
            </a:pPr>
            <a:r>
              <a:rPr lang="en-US" sz="2000" i="1" dirty="0" smtClean="0"/>
              <a:t>Opportunity cost </a:t>
            </a:r>
          </a:p>
          <a:p>
            <a:pPr marL="1314450" lvl="2" indent="-514350">
              <a:buAutoNum type="arabicPeriod"/>
            </a:pPr>
            <a:r>
              <a:rPr lang="en-US" sz="2000" i="1" dirty="0" smtClean="0"/>
              <a:t>Market economy</a:t>
            </a:r>
          </a:p>
          <a:p>
            <a:pPr marL="1314450" lvl="2" indent="-514350">
              <a:buAutoNum type="arabicPeriod"/>
            </a:pPr>
            <a:r>
              <a:rPr lang="en-US" sz="2000" i="1" dirty="0" smtClean="0"/>
              <a:t>Communism</a:t>
            </a:r>
          </a:p>
          <a:p>
            <a:pPr marL="1314450" lvl="2" indent="-514350">
              <a:buAutoNum type="arabicPeriod"/>
            </a:pPr>
            <a:r>
              <a:rPr lang="en-US" sz="2000" i="1" dirty="0" smtClean="0"/>
              <a:t>Property rights and market failure.</a:t>
            </a:r>
          </a:p>
          <a:p>
            <a:pPr marL="1314450" lvl="2" indent="-514350">
              <a:buAutoNum type="arabicPeriod"/>
            </a:pPr>
            <a:r>
              <a:rPr lang="en-US" sz="2000" i="1" dirty="0" smtClean="0"/>
              <a:t>Externality and market power. </a:t>
            </a:r>
          </a:p>
          <a:p>
            <a:pPr marL="1314450" lvl="2" indent="-514350">
              <a:buAutoNum type="arabicPeriod"/>
            </a:pPr>
            <a:r>
              <a:rPr lang="en-US" sz="2000" i="1" dirty="0" smtClean="0"/>
              <a:t>Productivity </a:t>
            </a:r>
          </a:p>
          <a:p>
            <a:pPr marL="1314450" lvl="2" indent="-514350">
              <a:buAutoNum type="arabicPeriod"/>
            </a:pPr>
            <a:r>
              <a:rPr lang="en-US" sz="2000" i="1" dirty="0" smtClean="0"/>
              <a:t>Inflation</a:t>
            </a:r>
          </a:p>
        </p:txBody>
      </p:sp>
    </p:spTree>
    <p:extLst>
      <p:ext uri="{BB962C8B-B14F-4D97-AF65-F5344CB8AC3E}">
        <p14:creationId xmlns="" xmlns:p14="http://schemas.microsoft.com/office/powerpoint/2010/main" val="2694028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Readings</a:t>
            </a:r>
            <a:endParaRPr lang="en-US" sz="2800" dirty="0"/>
          </a:p>
        </p:txBody>
      </p:sp>
      <p:sp>
        <p:nvSpPr>
          <p:cNvPr id="3" name="Content Placeholder 2"/>
          <p:cNvSpPr>
            <a:spLocks noGrp="1"/>
          </p:cNvSpPr>
          <p:nvPr>
            <p:ph idx="1"/>
          </p:nvPr>
        </p:nvSpPr>
        <p:spPr>
          <a:xfrm>
            <a:off x="685800" y="1066800"/>
            <a:ext cx="7772400" cy="5257800"/>
          </a:xfrm>
        </p:spPr>
        <p:txBody>
          <a:bodyPr/>
          <a:lstStyle/>
          <a:p>
            <a:pPr marL="347663" lvl="2" indent="-342900" algn="just">
              <a:buFont typeface="Wingdings" pitchFamily="2" charset="2"/>
              <a:buChar char="q"/>
            </a:pPr>
            <a:r>
              <a:rPr lang="en-US" dirty="0">
                <a:latin typeface="Arial" pitchFamily="34" charset="0"/>
                <a:cs typeface="Arial" pitchFamily="34" charset="0"/>
              </a:rPr>
              <a:t>N. G.  </a:t>
            </a:r>
            <a:r>
              <a:rPr lang="en-US" dirty="0" err="1">
                <a:latin typeface="Arial" pitchFamily="34" charset="0"/>
                <a:cs typeface="Arial" pitchFamily="34" charset="0"/>
              </a:rPr>
              <a:t>Mankiw</a:t>
            </a:r>
            <a:r>
              <a:rPr lang="en-US" dirty="0">
                <a:latin typeface="Arial" pitchFamily="34" charset="0"/>
                <a:cs typeface="Arial" pitchFamily="34" charset="0"/>
              </a:rPr>
              <a:t>- Principles of </a:t>
            </a:r>
            <a:r>
              <a:rPr lang="en-US" dirty="0" err="1">
                <a:latin typeface="Arial" pitchFamily="34" charset="0"/>
                <a:cs typeface="Arial" pitchFamily="34" charset="0"/>
              </a:rPr>
              <a:t>Microeconomica</a:t>
            </a:r>
            <a:r>
              <a:rPr lang="en-US" dirty="0">
                <a:latin typeface="Arial" pitchFamily="34" charset="0"/>
                <a:cs typeface="Arial" pitchFamily="34" charset="0"/>
              </a:rPr>
              <a:t>, 3rd Edition</a:t>
            </a:r>
          </a:p>
        </p:txBody>
      </p:sp>
    </p:spTree>
    <p:extLst>
      <p:ext uri="{BB962C8B-B14F-4D97-AF65-F5344CB8AC3E}">
        <p14:creationId xmlns="" xmlns:p14="http://schemas.microsoft.com/office/powerpoint/2010/main" val="2191232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pic>
        <p:nvPicPr>
          <p:cNvPr id="7" name="Picture 4" descr="C:\Users\Faith Computer\Desktop\99148977-text-sign-showing-any-questions-question-.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363" y="685800"/>
            <a:ext cx="7793037" cy="533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45992641"/>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dirty="0" smtClean="0">
              <a:effectLst>
                <a:outerShdw blurRad="38100" dist="38100" dir="2700000" algn="tl">
                  <a:srgbClr val="000000"/>
                </a:outerShdw>
              </a:effectLst>
            </a:endParaRPr>
          </a:p>
          <a:p>
            <a:pPr lvl="1" eaLnBrk="1" hangingPunct="1">
              <a:lnSpc>
                <a:spcPct val="90000"/>
              </a:lnSpc>
              <a:defRPr/>
            </a:pPr>
            <a:endParaRPr lang="en-US" sz="4000" dirty="0" smtClean="0">
              <a:effectLst>
                <a:outerShdw blurRad="38100" dist="38100" dir="2700000" algn="tl">
                  <a:srgbClr val="000000"/>
                </a:outerShdw>
              </a:effectLst>
            </a:endParaRPr>
          </a:p>
        </p:txBody>
      </p:sp>
      <p:sp>
        <p:nvSpPr>
          <p:cNvPr id="5" name="Hexagon 4"/>
          <p:cNvSpPr/>
          <p:nvPr/>
        </p:nvSpPr>
        <p:spPr bwMode="auto">
          <a:xfrm>
            <a:off x="2236838" y="2743200"/>
            <a:ext cx="5002161" cy="1143000"/>
          </a:xfrm>
          <a:prstGeom prst="hexagon">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smtClean="0">
                <a:ln>
                  <a:noFill/>
                </a:ln>
                <a:solidFill>
                  <a:srgbClr val="7030A0"/>
                </a:solidFill>
                <a:effectLst>
                  <a:outerShdw blurRad="38100" dist="38100" dir="2700000" algn="tl">
                    <a:srgbClr val="000000">
                      <a:alpha val="43137"/>
                    </a:srgbClr>
                  </a:outerShdw>
                </a:effectLst>
                <a:latin typeface="Arial Black" pitchFamily="34" charset="0"/>
                <a:ea typeface="ＭＳ Ｐゴシック" pitchFamily="48" charset="-128"/>
              </a:rPr>
              <a:t>The End</a:t>
            </a:r>
          </a:p>
        </p:txBody>
      </p:sp>
    </p:spTree>
    <p:extLst>
      <p:ext uri="{BB962C8B-B14F-4D97-AF65-F5344CB8AC3E}">
        <p14:creationId xmlns="" xmlns:p14="http://schemas.microsoft.com/office/powerpoint/2010/main" val="67333438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z="3000" dirty="0" smtClean="0">
                <a:solidFill>
                  <a:srgbClr val="720070"/>
                </a:solidFill>
              </a:rPr>
              <a:t>ECONOMICS</a:t>
            </a:r>
          </a:p>
        </p:txBody>
      </p:sp>
      <p:sp>
        <p:nvSpPr>
          <p:cNvPr id="14339"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dirty="0" smtClean="0">
              <a:effectLst>
                <a:outerShdw blurRad="38100" dist="38100" dir="2700000" algn="tl">
                  <a:srgbClr val="000000"/>
                </a:outerShdw>
              </a:effectLst>
            </a:endParaRPr>
          </a:p>
          <a:p>
            <a:pPr lvl="1" eaLnBrk="1" hangingPunct="1">
              <a:lnSpc>
                <a:spcPct val="90000"/>
              </a:lnSpc>
              <a:defRPr/>
            </a:pPr>
            <a:endParaRPr lang="en-US" sz="4000" dirty="0" smtClean="0">
              <a:effectLst>
                <a:outerShdw blurRad="38100" dist="38100" dir="2700000" algn="tl">
                  <a:srgbClr val="000000"/>
                </a:outerShdw>
              </a:effectLst>
            </a:endParaRPr>
          </a:p>
        </p:txBody>
      </p:sp>
      <p:sp>
        <p:nvSpPr>
          <p:cNvPr id="14340" name="Rectangle 4"/>
          <p:cNvSpPr>
            <a:spLocks noChangeArrowheads="1"/>
          </p:cNvSpPr>
          <p:nvPr/>
        </p:nvSpPr>
        <p:spPr bwMode="auto">
          <a:xfrm>
            <a:off x="762000" y="1371600"/>
            <a:ext cx="7772400" cy="47244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a:buFont typeface="Arial" pitchFamily="34" charset="0"/>
              <a:buChar char="•"/>
            </a:pPr>
            <a:r>
              <a:rPr lang="en-GB" sz="2000" b="1" dirty="0" smtClean="0"/>
              <a:t>The word </a:t>
            </a:r>
            <a:r>
              <a:rPr lang="en-GB" sz="2000" b="1" i="1" dirty="0" smtClean="0"/>
              <a:t>economy comes from the Greek word </a:t>
            </a:r>
            <a:r>
              <a:rPr lang="en-GB" sz="2000" b="1" i="1" dirty="0" err="1" smtClean="0"/>
              <a:t>oikonomos</a:t>
            </a:r>
            <a:r>
              <a:rPr lang="en-GB" sz="2000" b="1" i="1" dirty="0" smtClean="0"/>
              <a:t>, which means </a:t>
            </a:r>
            <a:r>
              <a:rPr lang="en-GB" sz="2000" b="1" dirty="0" smtClean="0"/>
              <a:t>“one </a:t>
            </a:r>
            <a:r>
              <a:rPr lang="en-GB" sz="2000" b="1" dirty="0" smtClean="0"/>
              <a:t>who manages a household</a:t>
            </a:r>
            <a:r>
              <a:rPr lang="en-GB" sz="2000" b="1" dirty="0" smtClean="0"/>
              <a:t>.”</a:t>
            </a:r>
            <a:endParaRPr lang="en-US" sz="2000" b="1" i="1" dirty="0" smtClean="0">
              <a:effectLst>
                <a:outerShdw blurRad="38100" dist="38100" dir="2700000" algn="tl">
                  <a:srgbClr val="C0C0C0"/>
                </a:outerShdw>
              </a:effectLst>
            </a:endParaRPr>
          </a:p>
          <a:p>
            <a:pPr marL="342900" indent="-342900" algn="just">
              <a:buFont typeface="Arial" pitchFamily="34" charset="0"/>
              <a:buChar char="•"/>
            </a:pPr>
            <a:endParaRPr lang="en-US" sz="2000" b="1" i="1" dirty="0" smtClean="0">
              <a:effectLst>
                <a:outerShdw blurRad="38100" dist="38100" dir="2700000" algn="tl">
                  <a:srgbClr val="C0C0C0"/>
                </a:outerShdw>
              </a:effectLst>
            </a:endParaRPr>
          </a:p>
          <a:p>
            <a:pPr marL="342900" indent="-342900" algn="just">
              <a:buFont typeface="Arial" pitchFamily="34" charset="0"/>
              <a:buChar char="•"/>
            </a:pPr>
            <a:r>
              <a:rPr lang="en-US" sz="2000" b="1" i="1" dirty="0" smtClean="0">
                <a:solidFill>
                  <a:schemeClr val="accent2">
                    <a:lumMod val="60000"/>
                    <a:lumOff val="40000"/>
                  </a:schemeClr>
                </a:solidFill>
                <a:effectLst>
                  <a:outerShdw blurRad="38100" dist="38100" dir="2700000" algn="tl">
                    <a:srgbClr val="C0C0C0"/>
                  </a:outerShdw>
                </a:effectLst>
              </a:rPr>
              <a:t>Economics</a:t>
            </a:r>
            <a:r>
              <a:rPr lang="en-US" sz="2000" b="1" dirty="0" smtClean="0">
                <a:solidFill>
                  <a:schemeClr val="accent2">
                    <a:lumMod val="60000"/>
                    <a:lumOff val="40000"/>
                  </a:schemeClr>
                </a:solidFill>
              </a:rPr>
              <a:t> </a:t>
            </a:r>
            <a:r>
              <a:rPr lang="en-US" sz="2000" b="1" dirty="0"/>
              <a:t>is the study of how society manages its scarce </a:t>
            </a:r>
            <a:r>
              <a:rPr lang="en-US" sz="2000" b="1" dirty="0" smtClean="0"/>
              <a:t>resources in alternative ways to meet unlimited wants.</a:t>
            </a:r>
            <a:endParaRPr lang="en-US" sz="2000" b="1" dirty="0"/>
          </a:p>
          <a:p>
            <a:pPr marL="342900" indent="-342900" fontAlgn="base">
              <a:spcBef>
                <a:spcPct val="20000"/>
              </a:spcBef>
              <a:spcAft>
                <a:spcPct val="0"/>
              </a:spcAft>
              <a:buFont typeface="Wingdings" pitchFamily="48" charset="2"/>
              <a:buChar char="§"/>
              <a:defRPr/>
            </a:pPr>
            <a:endParaRPr lang="en-US" sz="2800" b="1" dirty="0" smtClean="0">
              <a:solidFill>
                <a:srgbClr val="333399"/>
              </a:solidFill>
            </a:endParaRPr>
          </a:p>
          <a:p>
            <a:pPr marL="342900" indent="-342900" algn="just" fontAlgn="base">
              <a:spcBef>
                <a:spcPct val="20000"/>
              </a:spcBef>
              <a:spcAft>
                <a:spcPct val="0"/>
              </a:spcAft>
              <a:buFont typeface="Arial" pitchFamily="34" charset="0"/>
              <a:buChar char="•"/>
              <a:defRPr/>
            </a:pPr>
            <a:r>
              <a:rPr lang="en-GB" sz="2000" b="1" dirty="0" smtClean="0"/>
              <a:t>When wants exceed the resources available to satisfy them, there is scarcity. </a:t>
            </a:r>
            <a:r>
              <a:rPr lang="en-GB" sz="2000" b="1" dirty="0" smtClean="0"/>
              <a:t>The </a:t>
            </a:r>
            <a:r>
              <a:rPr lang="en-GB" sz="2000" b="1" dirty="0" smtClean="0"/>
              <a:t>condition that arises because the available resources are insufficient to satisfy wants. </a:t>
            </a:r>
          </a:p>
          <a:p>
            <a:pPr marL="342900" indent="-342900" algn="just" fontAlgn="base">
              <a:spcBef>
                <a:spcPct val="20000"/>
              </a:spcBef>
              <a:spcAft>
                <a:spcPct val="0"/>
              </a:spcAft>
              <a:buFont typeface="Arial" pitchFamily="34" charset="0"/>
              <a:buChar char="•"/>
              <a:defRPr/>
            </a:pPr>
            <a:endParaRPr lang="en-GB" sz="2000" b="1" dirty="0" smtClean="0"/>
          </a:p>
          <a:p>
            <a:pPr marL="342900" indent="-342900" algn="just" fontAlgn="base">
              <a:spcBef>
                <a:spcPct val="20000"/>
              </a:spcBef>
              <a:spcAft>
                <a:spcPct val="0"/>
              </a:spcAft>
              <a:buFont typeface="Arial" pitchFamily="34" charset="0"/>
              <a:buChar char="•"/>
              <a:defRPr/>
            </a:pPr>
            <a:r>
              <a:rPr lang="en-GB" sz="2000" b="1" dirty="0" smtClean="0"/>
              <a:t>Faced </a:t>
            </a:r>
            <a:r>
              <a:rPr lang="en-GB" sz="2000" b="1" dirty="0" smtClean="0"/>
              <a:t>with scarcity, people must make </a:t>
            </a:r>
            <a:r>
              <a:rPr lang="en-GB" sz="2000" b="1" dirty="0" smtClean="0"/>
              <a:t>choices. Choosing </a:t>
            </a:r>
            <a:r>
              <a:rPr lang="en-GB" sz="2000" b="1" dirty="0" smtClean="0"/>
              <a:t>more of one thing means having less of something else. </a:t>
            </a:r>
            <a:endParaRPr lang="en-US" sz="2800" b="1" dirty="0">
              <a:solidFill>
                <a:srgbClr val="333399"/>
              </a:solidFill>
            </a:endParaRPr>
          </a:p>
        </p:txBody>
      </p:sp>
    </p:spTree>
    <p:extLst>
      <p:ext uri="{BB962C8B-B14F-4D97-AF65-F5344CB8AC3E}">
        <p14:creationId xmlns="" xmlns:p14="http://schemas.microsoft.com/office/powerpoint/2010/main" val="38642215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wipe(left)">
                                      <p:cBhvr>
                                        <p:cTn id="7" dur="10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0">
                                            <p:txEl>
                                              <p:pRg st="2" end="2"/>
                                            </p:txEl>
                                          </p:spTgt>
                                        </p:tgtEl>
                                        <p:attrNameLst>
                                          <p:attrName>style.visibility</p:attrName>
                                        </p:attrNameLst>
                                      </p:cBhvr>
                                      <p:to>
                                        <p:strVal val="visible"/>
                                      </p:to>
                                    </p:set>
                                    <p:animEffect transition="in" filter="wipe(left)">
                                      <p:cBhvr>
                                        <p:cTn id="12" dur="1000"/>
                                        <p:tgtEl>
                                          <p:spTgt spid="1434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animEffect transition="in" filter="wipe(left)">
                                      <p:cBhvr>
                                        <p:cTn id="17" dur="1000"/>
                                        <p:tgtEl>
                                          <p:spTgt spid="1434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40">
                                            <p:txEl>
                                              <p:pRg st="6" end="6"/>
                                            </p:txEl>
                                          </p:spTgt>
                                        </p:tgtEl>
                                        <p:attrNameLst>
                                          <p:attrName>style.visibility</p:attrName>
                                        </p:attrNameLst>
                                      </p:cBhvr>
                                      <p:to>
                                        <p:strVal val="visible"/>
                                      </p:to>
                                    </p:set>
                                    <p:animEffect transition="in" filter="wipe(left)">
                                      <p:cBhvr>
                                        <p:cTn id="22" dur="1000"/>
                                        <p:tgtEl>
                                          <p:spTgt spid="143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z="3000" dirty="0" smtClean="0">
                <a:solidFill>
                  <a:srgbClr val="720070"/>
                </a:solidFill>
              </a:rPr>
              <a:t>ECONOMICS</a:t>
            </a:r>
          </a:p>
        </p:txBody>
      </p:sp>
      <p:sp>
        <p:nvSpPr>
          <p:cNvPr id="14339"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dirty="0" smtClean="0">
              <a:effectLst>
                <a:outerShdw blurRad="38100" dist="38100" dir="2700000" algn="tl">
                  <a:srgbClr val="000000"/>
                </a:outerShdw>
              </a:effectLst>
            </a:endParaRPr>
          </a:p>
          <a:p>
            <a:pPr lvl="1" eaLnBrk="1" hangingPunct="1">
              <a:lnSpc>
                <a:spcPct val="90000"/>
              </a:lnSpc>
              <a:defRPr/>
            </a:pPr>
            <a:endParaRPr lang="en-US" sz="4000" dirty="0" smtClean="0">
              <a:effectLst>
                <a:outerShdw blurRad="38100" dist="38100" dir="2700000" algn="tl">
                  <a:srgbClr val="000000"/>
                </a:outerShdw>
              </a:effectLst>
            </a:endParaRPr>
          </a:p>
        </p:txBody>
      </p:sp>
      <p:sp>
        <p:nvSpPr>
          <p:cNvPr id="14340" name="Rectangle 4"/>
          <p:cNvSpPr>
            <a:spLocks noChangeArrowheads="1"/>
          </p:cNvSpPr>
          <p:nvPr/>
        </p:nvSpPr>
        <p:spPr bwMode="auto">
          <a:xfrm>
            <a:off x="762000" y="1371600"/>
            <a:ext cx="7772400" cy="47244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just" fontAlgn="base">
              <a:spcBef>
                <a:spcPct val="20000"/>
              </a:spcBef>
              <a:spcAft>
                <a:spcPct val="0"/>
              </a:spcAft>
              <a:buFont typeface="Arial" pitchFamily="34" charset="0"/>
              <a:buChar char="•"/>
              <a:defRPr/>
            </a:pPr>
            <a:r>
              <a:rPr lang="en-GB" sz="2000" b="1" dirty="0" smtClean="0"/>
              <a:t>The </a:t>
            </a:r>
            <a:r>
              <a:rPr lang="en-GB" sz="2000" b="1" dirty="0" smtClean="0"/>
              <a:t>opportunity cost of any action is the best alternative forgone.</a:t>
            </a:r>
            <a:endParaRPr lang="en-US" sz="2000" b="1" dirty="0" smtClean="0"/>
          </a:p>
          <a:p>
            <a:pPr marL="342900" indent="-342900" algn="just" fontAlgn="base">
              <a:spcBef>
                <a:spcPct val="20000"/>
              </a:spcBef>
              <a:spcAft>
                <a:spcPct val="0"/>
              </a:spcAft>
              <a:buFont typeface="Arial" pitchFamily="34" charset="0"/>
              <a:buChar char="•"/>
              <a:defRPr/>
            </a:pPr>
            <a:endParaRPr lang="en-US" sz="2000" b="1" dirty="0" smtClean="0"/>
          </a:p>
          <a:p>
            <a:pPr marL="342900" indent="-342900" algn="just" fontAlgn="base">
              <a:spcBef>
                <a:spcPct val="20000"/>
              </a:spcBef>
              <a:spcAft>
                <a:spcPct val="0"/>
              </a:spcAft>
              <a:buFont typeface="Arial" pitchFamily="34" charset="0"/>
              <a:buChar char="•"/>
              <a:defRPr/>
            </a:pPr>
            <a:r>
              <a:rPr lang="en-US" sz="2000" b="1" dirty="0" smtClean="0"/>
              <a:t>So the study of economics concerned </a:t>
            </a:r>
            <a:r>
              <a:rPr lang="en-US" sz="2000" b="1" dirty="0" smtClean="0"/>
              <a:t>with the problem of </a:t>
            </a:r>
            <a:r>
              <a:rPr lang="en-US" sz="2000" b="1" dirty="0" smtClean="0"/>
              <a:t>choice — the </a:t>
            </a:r>
            <a:r>
              <a:rPr lang="en-US" sz="2000" b="1" dirty="0" smtClean="0"/>
              <a:t>reality we are confronted with as a result of our scarce resources compared with our unlimited wants. </a:t>
            </a:r>
          </a:p>
          <a:p>
            <a:pPr marL="342900" indent="-342900" fontAlgn="base">
              <a:spcBef>
                <a:spcPct val="20000"/>
              </a:spcBef>
              <a:spcAft>
                <a:spcPct val="0"/>
              </a:spcAft>
              <a:buFont typeface="Arial" pitchFamily="34" charset="0"/>
              <a:buChar char="•"/>
              <a:defRPr/>
            </a:pPr>
            <a:endParaRPr lang="en-US" sz="2000" b="1" dirty="0" smtClean="0"/>
          </a:p>
          <a:p>
            <a:pPr marL="342900" indent="-342900" algn="just" fontAlgn="base">
              <a:spcBef>
                <a:spcPct val="20000"/>
              </a:spcBef>
              <a:spcAft>
                <a:spcPct val="0"/>
              </a:spcAft>
              <a:buFont typeface="Arial" pitchFamily="34" charset="0"/>
              <a:buChar char="•"/>
              <a:defRPr/>
            </a:pPr>
            <a:r>
              <a:rPr lang="en-US" sz="2000" b="1" dirty="0" smtClean="0"/>
              <a:t>Economics, therefore, deals with those aspects of human behavior which arises from the scarcity of means to achieve a given end. </a:t>
            </a:r>
          </a:p>
          <a:p>
            <a:pPr marL="342900" indent="-342900" algn="just" fontAlgn="base">
              <a:spcBef>
                <a:spcPct val="20000"/>
              </a:spcBef>
              <a:spcAft>
                <a:spcPct val="0"/>
              </a:spcAft>
              <a:buFont typeface="Wingdings" pitchFamily="48" charset="2"/>
              <a:buChar char="§"/>
              <a:defRPr/>
            </a:pPr>
            <a:endParaRPr lang="en-US" sz="2400" b="1" dirty="0" smtClean="0">
              <a:solidFill>
                <a:srgbClr val="333399"/>
              </a:solidFill>
            </a:endParaRPr>
          </a:p>
          <a:p>
            <a:pPr marL="342900" indent="-342900" algn="just" fontAlgn="base">
              <a:spcBef>
                <a:spcPct val="20000"/>
              </a:spcBef>
              <a:spcAft>
                <a:spcPct val="0"/>
              </a:spcAft>
              <a:buFont typeface="Wingdings" pitchFamily="48" charset="2"/>
              <a:buChar char="§"/>
              <a:defRPr/>
            </a:pPr>
            <a:endParaRPr lang="en-US" sz="2400" b="1" dirty="0" smtClean="0">
              <a:solidFill>
                <a:srgbClr val="333399"/>
              </a:solidFill>
            </a:endParaRPr>
          </a:p>
          <a:p>
            <a:pPr marL="342900" indent="-342900" fontAlgn="base">
              <a:spcBef>
                <a:spcPct val="20000"/>
              </a:spcBef>
              <a:spcAft>
                <a:spcPct val="0"/>
              </a:spcAft>
              <a:defRPr/>
            </a:pPr>
            <a:endParaRPr lang="en-US" sz="2800" b="1" dirty="0">
              <a:solidFill>
                <a:srgbClr val="333399"/>
              </a:solidFill>
            </a:endParaRPr>
          </a:p>
        </p:txBody>
      </p:sp>
    </p:spTree>
    <p:extLst>
      <p:ext uri="{BB962C8B-B14F-4D97-AF65-F5344CB8AC3E}">
        <p14:creationId xmlns="" xmlns:p14="http://schemas.microsoft.com/office/powerpoint/2010/main" val="38642215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wipe(left)">
                                      <p:cBhvr>
                                        <p:cTn id="7" dur="10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0">
                                            <p:txEl>
                                              <p:pRg st="2" end="2"/>
                                            </p:txEl>
                                          </p:spTgt>
                                        </p:tgtEl>
                                        <p:attrNameLst>
                                          <p:attrName>style.visibility</p:attrName>
                                        </p:attrNameLst>
                                      </p:cBhvr>
                                      <p:to>
                                        <p:strVal val="visible"/>
                                      </p:to>
                                    </p:set>
                                    <p:animEffect transition="in" filter="wipe(left)">
                                      <p:cBhvr>
                                        <p:cTn id="12" dur="1000"/>
                                        <p:tgtEl>
                                          <p:spTgt spid="1434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animEffect transition="in" filter="wipe(left)">
                                      <p:cBhvr>
                                        <p:cTn id="17" dur="1000"/>
                                        <p:tgtEl>
                                          <p:spTgt spid="14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a:solidFill>
                <a:srgbClr val="000000"/>
              </a:solidFill>
            </a:endParaRPr>
          </a:p>
        </p:txBody>
      </p:sp>
      <p:sp>
        <p:nvSpPr>
          <p:cNvPr id="58372" name="Rectangle 4"/>
          <p:cNvSpPr>
            <a:spLocks noGrp="1" noChangeArrowheads="1"/>
          </p:cNvSpPr>
          <p:nvPr>
            <p:ph type="subTitle" idx="1"/>
          </p:nvPr>
        </p:nvSpPr>
        <p:spPr>
          <a:xfrm>
            <a:off x="76200" y="4876800"/>
            <a:ext cx="8229600" cy="762000"/>
          </a:xfrm>
          <a:noFill/>
          <a:effectLst>
            <a:outerShdw dist="35921" dir="2700000" algn="ctr" rotWithShape="0">
              <a:srgbClr val="808080"/>
            </a:outerShdw>
          </a:effectLst>
          <a:extLst>
            <a:ext uri="{909E8E84-426E-40DD-AFC4-6F175D3DCCD1}">
              <a14:hiddenFill xmlns="" xmlns:a14="http://schemas.microsoft.com/office/drawing/2010/main">
                <a:solidFill>
                  <a:schemeClr val="bg1"/>
                </a:solidFill>
              </a14:hiddenFill>
            </a:ext>
          </a:extLst>
        </p:spPr>
        <p:txBody>
          <a:bodyPr anchor="ctr"/>
          <a:lstStyle/>
          <a:p>
            <a:pPr eaLnBrk="1" hangingPunct="1">
              <a:defRPr/>
            </a:pPr>
            <a:r>
              <a:rPr lang="en-US" sz="4000" dirty="0" smtClean="0"/>
              <a:t>Ten Principles of Economics</a:t>
            </a:r>
          </a:p>
        </p:txBody>
      </p:sp>
      <p:pic>
        <p:nvPicPr>
          <p:cNvPr id="4098" name="Picture 2" descr="C:\Users\Faith Computer\Desktop\100-300x169.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9144000" cy="4495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103394"/>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3000" dirty="0" smtClean="0">
                <a:solidFill>
                  <a:srgbClr val="720070"/>
                </a:solidFill>
              </a:rPr>
              <a:t>HOW PEOPLE MAKE DECISIONS</a:t>
            </a:r>
            <a:endParaRPr lang="en-US" sz="3000" dirty="0" smtClean="0"/>
          </a:p>
        </p:txBody>
      </p:sp>
      <p:sp>
        <p:nvSpPr>
          <p:cNvPr id="12291" name="Content Placeholder 2"/>
          <p:cNvSpPr>
            <a:spLocks noGrp="1"/>
          </p:cNvSpPr>
          <p:nvPr>
            <p:ph idx="1"/>
          </p:nvPr>
        </p:nvSpPr>
        <p:spPr/>
        <p:txBody>
          <a:bodyPr/>
          <a:lstStyle/>
          <a:p>
            <a:pPr algn="just" eaLnBrk="1" hangingPunct="1">
              <a:buFont typeface="Wingdings" pitchFamily="48" charset="2"/>
              <a:buChar char="§"/>
            </a:pPr>
            <a:r>
              <a:rPr lang="en-US" sz="2400" dirty="0" smtClean="0">
                <a:solidFill>
                  <a:schemeClr val="tx1"/>
                </a:solidFill>
              </a:rPr>
              <a:t>We start the study of economics with four principles which help us to understand how </a:t>
            </a:r>
            <a:r>
              <a:rPr lang="en-US" sz="2400" dirty="0">
                <a:solidFill>
                  <a:schemeClr val="tx1"/>
                </a:solidFill>
              </a:rPr>
              <a:t>individual </a:t>
            </a:r>
            <a:r>
              <a:rPr lang="en-US" sz="2400" dirty="0" smtClean="0">
                <a:solidFill>
                  <a:schemeClr val="tx1"/>
                </a:solidFill>
              </a:rPr>
              <a:t>make decision </a:t>
            </a:r>
            <a:r>
              <a:rPr lang="en-US" sz="2400" dirty="0">
                <a:solidFill>
                  <a:schemeClr val="tx1"/>
                </a:solidFill>
              </a:rPr>
              <a:t>:</a:t>
            </a:r>
            <a:endParaRPr lang="en-US" sz="2400" dirty="0" smtClean="0">
              <a:solidFill>
                <a:schemeClr val="tx1"/>
              </a:solidFill>
            </a:endParaRPr>
          </a:p>
          <a:p>
            <a:pPr marL="457200" lvl="1" indent="0" algn="just" eaLnBrk="1" hangingPunct="1">
              <a:buNone/>
            </a:pPr>
            <a:endParaRPr lang="en-US" dirty="0"/>
          </a:p>
          <a:p>
            <a:pPr marL="914400" lvl="1" indent="-457200" algn="just" eaLnBrk="1" hangingPunct="1">
              <a:buFont typeface="+mj-lt"/>
              <a:buAutoNum type="arabicPeriod"/>
            </a:pPr>
            <a:r>
              <a:rPr lang="en-US" sz="2400" dirty="0" smtClean="0"/>
              <a:t>People face </a:t>
            </a:r>
            <a:r>
              <a:rPr lang="en-US" sz="2400" i="1" u="sng" dirty="0" smtClean="0">
                <a:solidFill>
                  <a:srgbClr val="FF0000"/>
                </a:solidFill>
              </a:rPr>
              <a:t>tradeoffs</a:t>
            </a:r>
          </a:p>
          <a:p>
            <a:pPr marL="914400" lvl="1" indent="-457200" algn="just" eaLnBrk="1" hangingPunct="1">
              <a:buFont typeface="+mj-lt"/>
              <a:buAutoNum type="arabicPeriod"/>
            </a:pPr>
            <a:r>
              <a:rPr lang="en-US" sz="2400" dirty="0" smtClean="0"/>
              <a:t>The cost of something is what you give up to get </a:t>
            </a:r>
            <a:r>
              <a:rPr lang="en-US" sz="2400" dirty="0"/>
              <a:t>it (</a:t>
            </a:r>
            <a:r>
              <a:rPr lang="en-US" sz="2400" i="1" u="sng" dirty="0">
                <a:solidFill>
                  <a:srgbClr val="FF0000"/>
                </a:solidFill>
              </a:rPr>
              <a:t>opportunity cost</a:t>
            </a:r>
            <a:r>
              <a:rPr lang="en-US" sz="2400" dirty="0" smtClean="0"/>
              <a:t>).</a:t>
            </a:r>
          </a:p>
          <a:p>
            <a:pPr marL="914400" lvl="1" indent="-457200" algn="just" eaLnBrk="1" hangingPunct="1">
              <a:buFont typeface="+mj-lt"/>
              <a:buAutoNum type="arabicPeriod"/>
            </a:pPr>
            <a:r>
              <a:rPr lang="en-US" sz="2400" dirty="0" smtClean="0"/>
              <a:t>Rational people think at </a:t>
            </a:r>
            <a:r>
              <a:rPr lang="en-US" sz="2400" i="1" u="sng" dirty="0" smtClean="0">
                <a:solidFill>
                  <a:srgbClr val="FF0000"/>
                </a:solidFill>
              </a:rPr>
              <a:t>the margin</a:t>
            </a:r>
            <a:r>
              <a:rPr lang="en-US" sz="2400" dirty="0" smtClean="0"/>
              <a:t>.</a:t>
            </a:r>
          </a:p>
          <a:p>
            <a:pPr marL="914400" lvl="1" indent="-457200" algn="just" eaLnBrk="1" hangingPunct="1">
              <a:buFont typeface="+mj-lt"/>
              <a:buAutoNum type="arabicPeriod"/>
            </a:pPr>
            <a:r>
              <a:rPr lang="en-US" sz="2400" dirty="0" smtClean="0"/>
              <a:t>People respond to </a:t>
            </a:r>
            <a:r>
              <a:rPr lang="en-US" sz="2400" i="1" u="sng" dirty="0" smtClean="0">
                <a:solidFill>
                  <a:srgbClr val="FF0000"/>
                </a:solidFill>
              </a:rPr>
              <a:t>incentives</a:t>
            </a:r>
            <a:r>
              <a:rPr lang="en-US" sz="2400" u="sng" dirty="0" smtClean="0"/>
              <a:t>.</a:t>
            </a:r>
          </a:p>
          <a:p>
            <a:pPr algn="just" eaLnBrk="1" hangingPunct="1"/>
            <a:endParaRPr lang="en-US" dirty="0" smtClean="0"/>
          </a:p>
        </p:txBody>
      </p:sp>
    </p:spTree>
    <p:extLst>
      <p:ext uri="{BB962C8B-B14F-4D97-AF65-F5344CB8AC3E}">
        <p14:creationId xmlns="" xmlns:p14="http://schemas.microsoft.com/office/powerpoint/2010/main" val="3955384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z="2400" dirty="0" smtClean="0">
                <a:solidFill>
                  <a:srgbClr val="720070"/>
                </a:solidFill>
              </a:rPr>
              <a:t>Principle 1: People Face Tradeoffs</a:t>
            </a:r>
          </a:p>
        </p:txBody>
      </p:sp>
      <p:sp>
        <p:nvSpPr>
          <p:cNvPr id="63491"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63492" name="Rectangle 4"/>
          <p:cNvSpPr>
            <a:spLocks noChangeArrowheads="1"/>
          </p:cNvSpPr>
          <p:nvPr/>
        </p:nvSpPr>
        <p:spPr bwMode="auto">
          <a:xfrm>
            <a:off x="762000" y="1295400"/>
            <a:ext cx="7772400" cy="48768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algn="ctr" fontAlgn="base">
              <a:spcBef>
                <a:spcPct val="20000"/>
              </a:spcBef>
              <a:spcAft>
                <a:spcPct val="0"/>
              </a:spcAft>
              <a:buFont typeface="Wingdings" pitchFamily="48" charset="2"/>
              <a:buNone/>
            </a:pPr>
            <a:r>
              <a:rPr lang="en-US" sz="2400" b="1" dirty="0">
                <a:solidFill>
                  <a:srgbClr val="FF0000"/>
                </a:solidFill>
              </a:rPr>
              <a:t>“</a:t>
            </a:r>
            <a:r>
              <a:rPr lang="en-US" sz="2400" b="1" i="1" dirty="0">
                <a:solidFill>
                  <a:srgbClr val="FF0000"/>
                </a:solidFill>
              </a:rPr>
              <a:t>There is no such thing as a free lunch”</a:t>
            </a:r>
          </a:p>
          <a:p>
            <a:pPr marL="342900" indent="-342900" algn="just" fontAlgn="base">
              <a:spcBef>
                <a:spcPct val="20000"/>
              </a:spcBef>
              <a:spcAft>
                <a:spcPct val="0"/>
              </a:spcAft>
              <a:buFont typeface="Wingdings" pitchFamily="48" charset="2"/>
              <a:buChar char="§"/>
            </a:pPr>
            <a:r>
              <a:rPr lang="en-US" sz="2400" b="1" dirty="0"/>
              <a:t>To get something that we like, we usually have to give up something that we also like.</a:t>
            </a:r>
          </a:p>
          <a:p>
            <a:pPr marL="342900" indent="-342900" algn="just" fontAlgn="base">
              <a:spcBef>
                <a:spcPct val="20000"/>
              </a:spcBef>
              <a:spcAft>
                <a:spcPct val="0"/>
              </a:spcAft>
              <a:buFont typeface="Wingdings" pitchFamily="48" charset="2"/>
              <a:buChar char="§"/>
            </a:pPr>
            <a:endParaRPr lang="en-US" sz="2400" b="1" dirty="0" smtClean="0"/>
          </a:p>
          <a:p>
            <a:pPr marL="342900" indent="-342900" algn="just" fontAlgn="base">
              <a:spcBef>
                <a:spcPct val="20000"/>
              </a:spcBef>
              <a:spcAft>
                <a:spcPct val="0"/>
              </a:spcAft>
              <a:buFont typeface="Wingdings" pitchFamily="48" charset="2"/>
              <a:buChar char="§"/>
            </a:pPr>
            <a:r>
              <a:rPr lang="en-US" sz="2400" b="1" dirty="0" smtClean="0"/>
              <a:t>For </a:t>
            </a:r>
            <a:r>
              <a:rPr lang="en-US" sz="2400" b="1" dirty="0" smtClean="0"/>
              <a:t>example-</a:t>
            </a:r>
            <a:endParaRPr lang="en-US" sz="2400" b="1" dirty="0"/>
          </a:p>
          <a:p>
            <a:pPr marL="342900" indent="-342900" algn="just" fontAlgn="base">
              <a:spcBef>
                <a:spcPct val="20000"/>
              </a:spcBef>
              <a:spcAft>
                <a:spcPct val="0"/>
              </a:spcAft>
              <a:buFont typeface="Wingdings" pitchFamily="2" charset="2"/>
              <a:buChar char="Ø"/>
            </a:pPr>
            <a:r>
              <a:rPr lang="en-US" sz="2400" b="1" dirty="0"/>
              <a:t>A student and her time:</a:t>
            </a:r>
          </a:p>
          <a:p>
            <a:pPr marL="742950" lvl="1" indent="-285750" algn="just" fontAlgn="base">
              <a:spcBef>
                <a:spcPct val="20000"/>
              </a:spcBef>
              <a:spcAft>
                <a:spcPct val="0"/>
              </a:spcAft>
              <a:buFont typeface="Wingdings" pitchFamily="48" charset="2"/>
              <a:buChar char="§"/>
            </a:pPr>
            <a:r>
              <a:rPr lang="en-US" sz="2000" b="1" i="1" dirty="0">
                <a:solidFill>
                  <a:srgbClr val="FF0000"/>
                </a:solidFill>
              </a:rPr>
              <a:t>Studying vs. Watching TV</a:t>
            </a:r>
            <a:r>
              <a:rPr lang="en-US" sz="2000" b="1" i="1" dirty="0" smtClean="0">
                <a:solidFill>
                  <a:srgbClr val="FF0000"/>
                </a:solidFill>
              </a:rPr>
              <a:t>.</a:t>
            </a:r>
          </a:p>
          <a:p>
            <a:pPr lvl="1" algn="just" fontAlgn="base">
              <a:spcBef>
                <a:spcPct val="20000"/>
              </a:spcBef>
              <a:spcAft>
                <a:spcPct val="0"/>
              </a:spcAft>
            </a:pPr>
            <a:r>
              <a:rPr lang="en-US" sz="2400" b="1" dirty="0"/>
              <a:t>	</a:t>
            </a:r>
          </a:p>
          <a:p>
            <a:pPr marL="342900" indent="-342900" algn="just" fontAlgn="base">
              <a:spcBef>
                <a:spcPct val="20000"/>
              </a:spcBef>
              <a:spcAft>
                <a:spcPct val="0"/>
              </a:spcAft>
              <a:buFont typeface="Wingdings" pitchFamily="2" charset="2"/>
              <a:buChar char="Ø"/>
            </a:pPr>
            <a:r>
              <a:rPr lang="en-US" sz="2400" b="1" dirty="0"/>
              <a:t>Society’s tradeoffs:</a:t>
            </a:r>
          </a:p>
          <a:p>
            <a:pPr marL="742950" lvl="1" indent="-285750" algn="just" fontAlgn="base">
              <a:spcBef>
                <a:spcPct val="20000"/>
              </a:spcBef>
              <a:spcAft>
                <a:spcPct val="0"/>
              </a:spcAft>
              <a:buFont typeface="Wingdings" pitchFamily="48" charset="2"/>
              <a:buChar char="§"/>
            </a:pPr>
            <a:r>
              <a:rPr lang="en-US" sz="2000" b="1" i="1" dirty="0">
                <a:solidFill>
                  <a:srgbClr val="FF0000"/>
                </a:solidFill>
              </a:rPr>
              <a:t>Guns vs. Butter</a:t>
            </a:r>
          </a:p>
          <a:p>
            <a:pPr marL="742950" lvl="1" indent="-285750" algn="just" fontAlgn="base">
              <a:spcBef>
                <a:spcPct val="20000"/>
              </a:spcBef>
              <a:spcAft>
                <a:spcPct val="0"/>
              </a:spcAft>
              <a:buFont typeface="Wingdings" pitchFamily="48" charset="2"/>
              <a:buChar char="§"/>
            </a:pPr>
            <a:r>
              <a:rPr lang="en-US" sz="2000" b="1" i="1" dirty="0">
                <a:solidFill>
                  <a:srgbClr val="FF0000"/>
                </a:solidFill>
              </a:rPr>
              <a:t>Clean environment </a:t>
            </a:r>
            <a:r>
              <a:rPr lang="en-US" sz="2000" b="1" i="1" dirty="0" smtClean="0">
                <a:solidFill>
                  <a:srgbClr val="FF0000"/>
                </a:solidFill>
              </a:rPr>
              <a:t>vs. </a:t>
            </a:r>
            <a:r>
              <a:rPr lang="en-US" sz="2000" b="1" i="1" dirty="0">
                <a:solidFill>
                  <a:srgbClr val="FF0000"/>
                </a:solidFill>
              </a:rPr>
              <a:t>higher income</a:t>
            </a:r>
          </a:p>
        </p:txBody>
      </p:sp>
    </p:spTree>
    <p:extLst>
      <p:ext uri="{BB962C8B-B14F-4D97-AF65-F5344CB8AC3E}">
        <p14:creationId xmlns="" xmlns:p14="http://schemas.microsoft.com/office/powerpoint/2010/main" val="23143642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Effect transition="in" filter="wipe(left)">
                                      <p:cBhvr>
                                        <p:cTn id="7" dur="1000"/>
                                        <p:tgtEl>
                                          <p:spTgt spid="634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2">
                                            <p:txEl>
                                              <p:pRg st="1" end="1"/>
                                            </p:txEl>
                                          </p:spTgt>
                                        </p:tgtEl>
                                        <p:attrNameLst>
                                          <p:attrName>style.visibility</p:attrName>
                                        </p:attrNameLst>
                                      </p:cBhvr>
                                      <p:to>
                                        <p:strVal val="visible"/>
                                      </p:to>
                                    </p:set>
                                    <p:animEffect transition="in" filter="wipe(left)">
                                      <p:cBhvr>
                                        <p:cTn id="12" dur="1000"/>
                                        <p:tgtEl>
                                          <p:spTgt spid="63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2">
                                            <p:txEl>
                                              <p:pRg st="3" end="3"/>
                                            </p:txEl>
                                          </p:spTgt>
                                        </p:tgtEl>
                                        <p:attrNameLst>
                                          <p:attrName>style.visibility</p:attrName>
                                        </p:attrNameLst>
                                      </p:cBhvr>
                                      <p:to>
                                        <p:strVal val="visible"/>
                                      </p:to>
                                    </p:set>
                                    <p:animEffect transition="in" filter="wipe(left)">
                                      <p:cBhvr>
                                        <p:cTn id="17" dur="1000"/>
                                        <p:tgtEl>
                                          <p:spTgt spid="6349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2">
                                            <p:txEl>
                                              <p:pRg st="4" end="4"/>
                                            </p:txEl>
                                          </p:spTgt>
                                        </p:tgtEl>
                                        <p:attrNameLst>
                                          <p:attrName>style.visibility</p:attrName>
                                        </p:attrNameLst>
                                      </p:cBhvr>
                                      <p:to>
                                        <p:strVal val="visible"/>
                                      </p:to>
                                    </p:set>
                                    <p:animEffect transition="in" filter="wipe(left)">
                                      <p:cBhvr>
                                        <p:cTn id="22" dur="1000"/>
                                        <p:tgtEl>
                                          <p:spTgt spid="6349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2">
                                            <p:txEl>
                                              <p:pRg st="5" end="5"/>
                                            </p:txEl>
                                          </p:spTgt>
                                        </p:tgtEl>
                                        <p:attrNameLst>
                                          <p:attrName>style.visibility</p:attrName>
                                        </p:attrNameLst>
                                      </p:cBhvr>
                                      <p:to>
                                        <p:strVal val="visible"/>
                                      </p:to>
                                    </p:set>
                                    <p:animEffect transition="in" filter="wipe(left)">
                                      <p:cBhvr>
                                        <p:cTn id="27" dur="1000"/>
                                        <p:tgtEl>
                                          <p:spTgt spid="634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2">
                                            <p:txEl>
                                              <p:pRg st="6" end="6"/>
                                            </p:txEl>
                                          </p:spTgt>
                                        </p:tgtEl>
                                        <p:attrNameLst>
                                          <p:attrName>style.visibility</p:attrName>
                                        </p:attrNameLst>
                                      </p:cBhvr>
                                      <p:to>
                                        <p:strVal val="visible"/>
                                      </p:to>
                                    </p:set>
                                    <p:animEffect transition="in" filter="wipe(left)">
                                      <p:cBhvr>
                                        <p:cTn id="32" dur="1000"/>
                                        <p:tgtEl>
                                          <p:spTgt spid="6349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492">
                                            <p:txEl>
                                              <p:pRg st="7" end="7"/>
                                            </p:txEl>
                                          </p:spTgt>
                                        </p:tgtEl>
                                        <p:attrNameLst>
                                          <p:attrName>style.visibility</p:attrName>
                                        </p:attrNameLst>
                                      </p:cBhvr>
                                      <p:to>
                                        <p:strVal val="visible"/>
                                      </p:to>
                                    </p:set>
                                    <p:animEffect transition="in" filter="wipe(left)">
                                      <p:cBhvr>
                                        <p:cTn id="37" dur="1000"/>
                                        <p:tgtEl>
                                          <p:spTgt spid="63492">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492">
                                            <p:txEl>
                                              <p:pRg st="8" end="8"/>
                                            </p:txEl>
                                          </p:spTgt>
                                        </p:tgtEl>
                                        <p:attrNameLst>
                                          <p:attrName>style.visibility</p:attrName>
                                        </p:attrNameLst>
                                      </p:cBhvr>
                                      <p:to>
                                        <p:strVal val="visible"/>
                                      </p:to>
                                    </p:set>
                                    <p:animEffect transition="in" filter="wipe(left)">
                                      <p:cBhvr>
                                        <p:cTn id="42" dur="1000"/>
                                        <p:tgtEl>
                                          <p:spTgt spid="63492">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3492">
                                            <p:txEl>
                                              <p:pRg st="9" end="9"/>
                                            </p:txEl>
                                          </p:spTgt>
                                        </p:tgtEl>
                                        <p:attrNameLst>
                                          <p:attrName>style.visibility</p:attrName>
                                        </p:attrNameLst>
                                      </p:cBhvr>
                                      <p:to>
                                        <p:strVal val="visible"/>
                                      </p:to>
                                    </p:set>
                                    <p:animEffect transition="in" filter="wipe(left)">
                                      <p:cBhvr>
                                        <p:cTn id="47" dur="1000"/>
                                        <p:tgtEl>
                                          <p:spTgt spid="6349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sz="2400" dirty="0" smtClean="0">
                <a:solidFill>
                  <a:srgbClr val="720070"/>
                </a:solidFill>
              </a:rPr>
              <a:t>Principle 1: People Face Tradeoffs</a:t>
            </a:r>
          </a:p>
        </p:txBody>
      </p:sp>
      <p:sp>
        <p:nvSpPr>
          <p:cNvPr id="34819" name="Rectangle 3"/>
          <p:cNvSpPr>
            <a:spLocks noGrp="1" noChangeArrowheads="1"/>
          </p:cNvSpPr>
          <p:nvPr>
            <p:ph type="body" idx="1"/>
          </p:nvPr>
        </p:nvSpPr>
        <p:spPr>
          <a:xfrm>
            <a:off x="685800" y="1676400"/>
            <a:ext cx="7772400" cy="4114800"/>
          </a:xfrm>
          <a:noFill/>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107763" dir="2700000" algn="ctr" rotWithShape="0">
                    <a:srgbClr val="808080"/>
                  </a:outerShdw>
                </a:effectLst>
              </a14:hiddenEffects>
            </a:ext>
          </a:extLst>
        </p:spPr>
        <p:txBody>
          <a:bodyPr/>
          <a:lstStyle/>
          <a:p>
            <a:pPr eaLnBrk="1" hangingPunct="1">
              <a:lnSpc>
                <a:spcPct val="90000"/>
              </a:lnSpc>
              <a:defRPr/>
            </a:pPr>
            <a:endParaRPr lang="en-US" sz="4000" smtClean="0">
              <a:effectLst>
                <a:outerShdw blurRad="38100" dist="38100" dir="2700000" algn="tl">
                  <a:srgbClr val="000000"/>
                </a:outerShdw>
              </a:effectLst>
            </a:endParaRPr>
          </a:p>
          <a:p>
            <a:pPr lvl="1" eaLnBrk="1" hangingPunct="1">
              <a:lnSpc>
                <a:spcPct val="90000"/>
              </a:lnSpc>
              <a:defRPr/>
            </a:pPr>
            <a:endParaRPr lang="en-US" sz="4000" smtClean="0">
              <a:effectLst>
                <a:outerShdw blurRad="38100" dist="38100" dir="2700000" algn="tl">
                  <a:srgbClr val="000000"/>
                </a:outerShdw>
              </a:effectLst>
            </a:endParaRPr>
          </a:p>
        </p:txBody>
      </p:sp>
      <p:sp>
        <p:nvSpPr>
          <p:cNvPr id="34820" name="Rectangle 4"/>
          <p:cNvSpPr>
            <a:spLocks noChangeArrowheads="1"/>
          </p:cNvSpPr>
          <p:nvPr/>
        </p:nvSpPr>
        <p:spPr bwMode="auto">
          <a:xfrm>
            <a:off x="762000" y="1295400"/>
            <a:ext cx="7772400" cy="4800600"/>
          </a:xfrm>
          <a:prstGeom prst="rect">
            <a:avLst/>
          </a:prstGeom>
          <a:solidFill>
            <a:schemeClr val="bg1"/>
          </a:solidFill>
          <a:ln>
            <a:noFill/>
          </a:ln>
          <a:effectLst>
            <a:outerShdw dist="107763" dir="2700000" algn="ctr" rotWithShape="0">
              <a:srgbClr val="808080"/>
            </a:outerShdw>
          </a:effectLst>
          <a:extLs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fontAlgn="base">
              <a:spcBef>
                <a:spcPct val="20000"/>
              </a:spcBef>
              <a:spcAft>
                <a:spcPct val="0"/>
              </a:spcAft>
              <a:buFont typeface="Wingdings" pitchFamily="48" charset="2"/>
              <a:buChar char="§"/>
              <a:defRPr/>
            </a:pPr>
            <a:r>
              <a:rPr lang="en-US" sz="2400" b="1" dirty="0"/>
              <a:t>Society’s tradeoffs (cont’d):</a:t>
            </a:r>
          </a:p>
          <a:p>
            <a:pPr marL="742950" lvl="1" indent="-285750" fontAlgn="base">
              <a:spcBef>
                <a:spcPct val="20000"/>
              </a:spcBef>
              <a:spcAft>
                <a:spcPct val="0"/>
              </a:spcAft>
              <a:buFont typeface="Wingdings" pitchFamily="48" charset="2"/>
              <a:buChar char="§"/>
              <a:defRPr/>
            </a:pPr>
            <a:r>
              <a:rPr lang="en-US" sz="2000" b="1" i="1" dirty="0" smtClean="0">
                <a:solidFill>
                  <a:srgbClr val="FF0000"/>
                </a:solidFill>
              </a:rPr>
              <a:t>Efficiency </a:t>
            </a:r>
            <a:r>
              <a:rPr lang="en-US" sz="2000" b="1" i="1" dirty="0">
                <a:solidFill>
                  <a:srgbClr val="FF0000"/>
                </a:solidFill>
              </a:rPr>
              <a:t>vs. Equity</a:t>
            </a:r>
          </a:p>
          <a:p>
            <a:pPr marL="742950" lvl="1" indent="-285750" fontAlgn="base">
              <a:spcBef>
                <a:spcPct val="20000"/>
              </a:spcBef>
              <a:spcAft>
                <a:spcPct val="0"/>
              </a:spcAft>
              <a:buFont typeface="Wingdings" pitchFamily="48" charset="2"/>
              <a:buChar char="§"/>
              <a:defRPr/>
            </a:pPr>
            <a:endParaRPr lang="en-US" sz="900" b="1" dirty="0">
              <a:solidFill>
                <a:srgbClr val="333399"/>
              </a:solidFill>
            </a:endParaRPr>
          </a:p>
          <a:p>
            <a:pPr marL="742950" lvl="1" indent="-285750" algn="just" fontAlgn="base">
              <a:spcBef>
                <a:spcPct val="20000"/>
              </a:spcBef>
              <a:spcAft>
                <a:spcPct val="0"/>
              </a:spcAft>
              <a:buFont typeface="Wingdings" pitchFamily="48" charset="2"/>
              <a:buChar char="§"/>
              <a:defRPr/>
            </a:pPr>
            <a:r>
              <a:rPr lang="en-US" sz="2000" b="1" i="1" dirty="0" smtClean="0">
                <a:solidFill>
                  <a:srgbClr val="FF0000"/>
                </a:solidFill>
              </a:rPr>
              <a:t>Equity </a:t>
            </a:r>
            <a:r>
              <a:rPr lang="en-US" sz="2000" b="1" dirty="0" smtClean="0"/>
              <a:t>means </a:t>
            </a:r>
            <a:r>
              <a:rPr lang="en-US" sz="2000" b="1" dirty="0"/>
              <a:t>that the benefits of those resources are distributed fairly among </a:t>
            </a:r>
            <a:r>
              <a:rPr lang="en-US" sz="2000" b="1" dirty="0" smtClean="0"/>
              <a:t>society’s members</a:t>
            </a:r>
            <a:r>
              <a:rPr lang="en-US" sz="2000" b="1" dirty="0" smtClean="0"/>
              <a:t>.</a:t>
            </a:r>
          </a:p>
          <a:p>
            <a:pPr marL="742950" lvl="1" indent="-285750" algn="just" fontAlgn="base">
              <a:spcBef>
                <a:spcPct val="20000"/>
              </a:spcBef>
              <a:spcAft>
                <a:spcPct val="0"/>
              </a:spcAft>
              <a:defRPr/>
            </a:pPr>
            <a:endParaRPr lang="en-US" sz="1400" b="1" dirty="0" smtClean="0"/>
          </a:p>
          <a:p>
            <a:pPr marL="742950" lvl="1" indent="-285750" algn="just" fontAlgn="base">
              <a:spcBef>
                <a:spcPct val="20000"/>
              </a:spcBef>
              <a:spcAft>
                <a:spcPct val="0"/>
              </a:spcAft>
              <a:buFont typeface="Wingdings" pitchFamily="48" charset="2"/>
              <a:buChar char="§"/>
              <a:defRPr/>
            </a:pPr>
            <a:r>
              <a:rPr lang="en-US" sz="2000" b="1" i="1" dirty="0" smtClean="0">
                <a:solidFill>
                  <a:srgbClr val="FF0000"/>
                </a:solidFill>
              </a:rPr>
              <a:t>Efficiency </a:t>
            </a:r>
            <a:r>
              <a:rPr lang="en-US" sz="2000" b="1" dirty="0" smtClean="0"/>
              <a:t>means </a:t>
            </a:r>
            <a:r>
              <a:rPr lang="en-US" sz="2000" b="1" dirty="0"/>
              <a:t>that society is getting the most it can from its scarce resources.</a:t>
            </a:r>
            <a:endParaRPr lang="en-US" sz="600" b="1" dirty="0"/>
          </a:p>
        </p:txBody>
      </p:sp>
      <p:sp>
        <p:nvSpPr>
          <p:cNvPr id="2" name="AutoShape 2" descr="Image result for equity vs equality"/>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Faith Computer\Desktop\download.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76400" y="3886200"/>
            <a:ext cx="5715000" cy="20859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32506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wipe(left)">
                                      <p:cBhvr>
                                        <p:cTn id="7" dur="1000"/>
                                        <p:tgtEl>
                                          <p:spTgt spid="34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wipe(left)">
                                      <p:cBhvr>
                                        <p:cTn id="12" dur="1000"/>
                                        <p:tgtEl>
                                          <p:spTgt spid="348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bldLvl="2" autoUpdateAnimBg="0"/>
    </p:bldLst>
  </p:timing>
</p:sld>
</file>

<file path=ppt/theme/theme1.xml><?xml version="1.0" encoding="utf-8"?>
<a:theme xmlns:a="http://schemas.openxmlformats.org/drawingml/2006/main" name="MankiwCanChp2Ed2">
  <a:themeElements>
    <a:clrScheme name="MankiwCanChp2Ed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nkiwCanChp2Ed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MankiwCanChp2Ed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nkiwCanChp2Ed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nkiwCanChp2Ed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nkiwCanChp2Ed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nkiwCanChp2Ed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nkiwCanChp2Ed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nkiwCanChp2Ed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nkiwCanChp2Ed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nkiwCanChp2Ed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nkiwCanChp2Ed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nkiwCanChp2Ed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nkiwCanChp2Ed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319</TotalTime>
  <Words>1942</Words>
  <Application>Microsoft Office PowerPoint</Application>
  <PresentationFormat>On-screen Show (4:3)</PresentationFormat>
  <Paragraphs>255</Paragraphs>
  <Slides>33</Slides>
  <Notes>28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MankiwCanChp2Ed2</vt:lpstr>
      <vt:lpstr>Lecture 1</vt:lpstr>
      <vt:lpstr>Slide 2</vt:lpstr>
      <vt:lpstr>Slide 3</vt:lpstr>
      <vt:lpstr>ECONOMICS</vt:lpstr>
      <vt:lpstr>ECONOMICS</vt:lpstr>
      <vt:lpstr>Slide 6</vt:lpstr>
      <vt:lpstr>HOW PEOPLE MAKE DECISIONS</vt:lpstr>
      <vt:lpstr>Principle 1: People Face Tradeoffs</vt:lpstr>
      <vt:lpstr>Principle 1: People Face Tradeoffs</vt:lpstr>
      <vt:lpstr>Principle 2: The Cost of Something is what You Give Up</vt:lpstr>
      <vt:lpstr>Principle 3: Rational People Think at the Margin </vt:lpstr>
      <vt:lpstr>Principle 3: Rational People Think at the Margin </vt:lpstr>
      <vt:lpstr>Principle 3: Rational People Think at the Margin </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Summary</vt:lpstr>
      <vt:lpstr>Summary</vt:lpstr>
      <vt:lpstr>What we have learnt…..?</vt:lpstr>
      <vt:lpstr>Readings</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Faith Computer</dc:creator>
  <cp:lastModifiedBy>Asus</cp:lastModifiedBy>
  <cp:revision>38</cp:revision>
  <dcterms:created xsi:type="dcterms:W3CDTF">2018-01-08T19:04:04Z</dcterms:created>
  <dcterms:modified xsi:type="dcterms:W3CDTF">2021-07-02T18:53:20Z</dcterms:modified>
</cp:coreProperties>
</file>