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361" r:id="rId4"/>
    <p:sldId id="423" r:id="rId5"/>
    <p:sldId id="424" r:id="rId6"/>
    <p:sldId id="425" r:id="rId7"/>
    <p:sldId id="426" r:id="rId8"/>
    <p:sldId id="427" r:id="rId9"/>
    <p:sldId id="428" r:id="rId10"/>
    <p:sldId id="429" r:id="rId11"/>
    <p:sldId id="430" r:id="rId12"/>
    <p:sldId id="431" r:id="rId13"/>
    <p:sldId id="432" r:id="rId14"/>
    <p:sldId id="434" r:id="rId15"/>
    <p:sldId id="433" r:id="rId16"/>
    <p:sldId id="355" r:id="rId17"/>
    <p:sldId id="30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oni Hossain" userId="9ce89eef61a166ac" providerId="LiveId" clId="{E014BDB5-178A-4CCC-A498-55114C785DF2}"/>
    <pc:docChg chg="custSel modSld">
      <pc:chgData name="Md. Roni Hossain" userId="9ce89eef61a166ac" providerId="LiveId" clId="{E014BDB5-178A-4CCC-A498-55114C785DF2}" dt="2022-06-04T14:06:34.501" v="0" actId="478"/>
      <pc:docMkLst>
        <pc:docMk/>
      </pc:docMkLst>
      <pc:sldChg chg="addSp delSp modSp mod">
        <pc:chgData name="Md. Roni Hossain" userId="9ce89eef61a166ac" providerId="LiveId" clId="{E014BDB5-178A-4CCC-A498-55114C785DF2}" dt="2022-06-04T14:06:34.501" v="0" actId="478"/>
        <pc:sldMkLst>
          <pc:docMk/>
          <pc:sldMk cId="1659300731" sldId="256"/>
        </pc:sldMkLst>
        <pc:spChg chg="del">
          <ac:chgData name="Md. Roni Hossain" userId="9ce89eef61a166ac" providerId="LiveId" clId="{E014BDB5-178A-4CCC-A498-55114C785DF2}" dt="2022-06-04T14:06:34.501" v="0" actId="478"/>
          <ac:spMkLst>
            <pc:docMk/>
            <pc:sldMk cId="1659300731" sldId="256"/>
            <ac:spMk id="3" creationId="{00000000-0000-0000-0000-000000000000}"/>
          </ac:spMkLst>
        </pc:spChg>
        <pc:spChg chg="add mod">
          <ac:chgData name="Md. Roni Hossain" userId="9ce89eef61a166ac" providerId="LiveId" clId="{E014BDB5-178A-4CCC-A498-55114C785DF2}" dt="2022-06-04T14:06:34.501" v="0" actId="478"/>
          <ac:spMkLst>
            <pc:docMk/>
            <pc:sldMk cId="1659300731" sldId="256"/>
            <ac:spMk id="5" creationId="{1B43023B-063F-F5AD-95DF-24F0751F2C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471CF-A0CA-450D-94CF-C6DD26B0BE02}" type="datetimeFigureOut">
              <a:rPr lang="en-US" smtClean="0"/>
              <a:pPr/>
              <a:t>6/4/2022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16D7D-67AD-4856-B4E1-37B16B3C9754}" type="slidenum">
              <a:rPr lang="en-US" smtClean="0"/>
              <a:pPr/>
              <a:t>‹#›</a:t>
            </a:fld>
            <a:endParaRPr lang="en-US"/>
          </a:p>
        </p:txBody>
      </p:sp>
    </p:spTree>
    <p:extLst>
      <p:ext uri="{BB962C8B-B14F-4D97-AF65-F5344CB8AC3E}">
        <p14:creationId xmlns:p14="http://schemas.microsoft.com/office/powerpoint/2010/main" val="420961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31CD090-EDC2-4466-9652-7ECF537A92EA}" type="datetimeFigureOut">
              <a:rPr lang="en-US" smtClean="0"/>
              <a:pPr/>
              <a:t>6/4/2022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0E9034-5E1C-43F5-9F49-E8B8BEF2EAE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31CD090-EDC2-4466-9652-7ECF537A92EA}" type="datetimeFigureOut">
              <a:rPr lang="en-US" smtClean="0"/>
              <a:pPr/>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31CD090-EDC2-4466-9652-7ECF537A92EA}" type="datetimeFigureOut">
              <a:rPr lang="en-US" smtClean="0"/>
              <a:pPr/>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CD090-EDC2-4466-9652-7ECF537A92EA}" type="datetimeFigureOut">
              <a:rPr lang="en-US" smtClean="0"/>
              <a:pPr/>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1CD090-EDC2-4466-9652-7ECF537A92EA}" type="datetimeFigureOut">
              <a:rPr lang="en-US" smtClean="0"/>
              <a:pPr/>
              <a:t>6/4/2022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E9034-5E1C-43F5-9F49-E8B8BEF2EA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PA 103: Introduction to Microeconomics</a:t>
            </a:r>
          </a:p>
        </p:txBody>
      </p:sp>
      <p:sp>
        <p:nvSpPr>
          <p:cNvPr id="5" name="Subtitle 4">
            <a:extLst>
              <a:ext uri="{FF2B5EF4-FFF2-40B4-BE49-F238E27FC236}">
                <a16:creationId xmlns:a16="http://schemas.microsoft.com/office/drawing/2014/main" id="{1B43023B-063F-F5AD-95DF-24F0751F2C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0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Along a Straight-Line Demand Curve</a:t>
            </a:r>
          </a:p>
          <a:p>
            <a:pPr marL="347663" lvl="2" indent="-342900" algn="just">
              <a:buClr>
                <a:schemeClr val="accent1"/>
              </a:buClr>
            </a:pPr>
            <a:r>
              <a:rPr lang="en-US" sz="2400" b="1" dirty="0">
                <a:cs typeface="Arial" pitchFamily="34" charset="0"/>
              </a:rPr>
              <a:t>The price elasticity of demand for a straight line downward-sloping demand curve varies from highly elastic to highly inelastic.</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Consider the price elasticity of demand at the upper range of the demand curve in Exhibit 7(a).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Whether the price falls from $9 to $8 or rises from $8 to $9, using the price elasticity of demand formula, we calculate the price elasticity of demand as 5.66.</a:t>
            </a:r>
            <a:endParaRPr lang="en-US" sz="6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spTree>
    <p:extLst>
      <p:ext uri="{BB962C8B-B14F-4D97-AF65-F5344CB8AC3E}">
        <p14:creationId xmlns:p14="http://schemas.microsoft.com/office/powerpoint/2010/main" val="403309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Along a Straight-Line Demand Curve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286000"/>
            <a:ext cx="5181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79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Along a Straight-Line Demand Curve</a:t>
            </a:r>
          </a:p>
          <a:p>
            <a:pPr marL="347663" lvl="2" indent="-342900" algn="just">
              <a:buClr>
                <a:schemeClr val="accent1"/>
              </a:buClr>
            </a:pPr>
            <a:r>
              <a:rPr lang="en-US" sz="2400" b="1" dirty="0">
                <a:cs typeface="Arial" pitchFamily="34" charset="0"/>
              </a:rPr>
              <a:t>Now consider the price elasticity of demand at the lower range of the demand curve in Exhibit 7(a).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Whether the price falls from $3 to $2 or rises from $2 to $3, we calculate the price elasticity of demand as 0.33.</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other words, along the range of the demand curve identified, price elasticity goes from being greater than 1 (5.66) to being less than 1 (0.33). </a:t>
            </a:r>
            <a:endParaRPr lang="en-US" sz="6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spTree>
    <p:extLst>
      <p:ext uri="{BB962C8B-B14F-4D97-AF65-F5344CB8AC3E}">
        <p14:creationId xmlns:p14="http://schemas.microsoft.com/office/powerpoint/2010/main" val="225152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Along a Straight-Line Demand Curve</a:t>
            </a:r>
          </a:p>
          <a:p>
            <a:pPr marL="347663" lvl="2" indent="-342900" algn="just">
              <a:buClr>
                <a:schemeClr val="accent1"/>
              </a:buClr>
            </a:pPr>
            <a:r>
              <a:rPr lang="en-US" sz="2400" b="1" dirty="0">
                <a:cs typeface="Arial" pitchFamily="34" charset="0"/>
              </a:rPr>
              <a:t>Obviously, on its way from being greater than 1 to being less than 1, price elasticity of demand must be equal to 1.</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Exhibit 7(a), we have identified the price elasticity of demand as equal to 1 at the midpoint of the demand curve.</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elastic and inelastic ranges along the straight-line downward-sloping demand curve can be related to a total revenue curve [Exhibit 7(b)].</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spTree>
    <p:extLst>
      <p:ext uri="{BB962C8B-B14F-4D97-AF65-F5344CB8AC3E}">
        <p14:creationId xmlns:p14="http://schemas.microsoft.com/office/powerpoint/2010/main" val="207054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Along a Straight-Line Demand Curve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286000"/>
            <a:ext cx="5181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39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Along a Straight-Line Demand Curve</a:t>
            </a:r>
          </a:p>
          <a:p>
            <a:pPr marL="347663" lvl="2" indent="-342900" algn="just">
              <a:buClr>
                <a:schemeClr val="accent1"/>
              </a:buClr>
            </a:pPr>
            <a:r>
              <a:rPr lang="en-US" sz="2400" b="1" dirty="0">
                <a:cs typeface="Arial" pitchFamily="34" charset="0"/>
              </a:rPr>
              <a:t>If we start in the elastic range of the demand curve in Exhibit 7(a) and lower price, total revenue rises, as shown in Exhibit 7(b).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When price has fallen enough that we move into the inelastic range of the demand curve in part (a), further price declines simply lower total revenue, as shown in part (b).</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Therefore, total revenue is at </a:t>
            </a:r>
            <a:r>
              <a:rPr lang="en-US" sz="2400" b="1">
                <a:cs typeface="Arial" pitchFamily="34" charset="0"/>
              </a:rPr>
              <a:t>its highest— its </a:t>
            </a:r>
            <a:r>
              <a:rPr lang="en-US" sz="2400" b="1" dirty="0">
                <a:cs typeface="Arial" pitchFamily="34" charset="0"/>
              </a:rPr>
              <a:t>peak—when price elasticity </a:t>
            </a:r>
            <a:r>
              <a:rPr lang="en-US" sz="2400" b="1">
                <a:cs typeface="Arial" pitchFamily="34" charset="0"/>
              </a:rPr>
              <a:t>of demand equals </a:t>
            </a:r>
            <a:r>
              <a:rPr lang="en-US" sz="2400" b="1" dirty="0">
                <a:cs typeface="Arial" pitchFamily="34" charset="0"/>
              </a:rPr>
              <a:t>1.</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spTree>
    <p:extLst>
      <p:ext uri="{BB962C8B-B14F-4D97-AF65-F5344CB8AC3E}">
        <p14:creationId xmlns:p14="http://schemas.microsoft.com/office/powerpoint/2010/main" val="269248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latin typeface="Arial" pitchFamily="34" charset="0"/>
                <a:cs typeface="Arial" pitchFamily="34" charset="0"/>
              </a:rPr>
              <a:t>Roger A. Arnold- Microeconomics, 10th Edition, Chapter – 6.</a:t>
            </a:r>
          </a:p>
          <a:p>
            <a:pPr marL="347663" lvl="2" indent="-342900" algn="just">
              <a:buFont typeface="Wingdings" pitchFamily="2" charset="2"/>
              <a:buChar char="q"/>
            </a:pPr>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Readings</a:t>
            </a:r>
          </a:p>
        </p:txBody>
      </p:sp>
    </p:spTree>
    <p:extLst>
      <p:ext uri="{BB962C8B-B14F-4D97-AF65-F5344CB8AC3E}">
        <p14:creationId xmlns:p14="http://schemas.microsoft.com/office/powerpoint/2010/main" val="756379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Faith Computer\Desktop\99148977-text-sign-showing-any-questions-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63" y="379413"/>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3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27432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Thank You</a:t>
            </a:r>
          </a:p>
        </p:txBody>
      </p:sp>
    </p:spTree>
    <p:extLst>
      <p:ext uri="{BB962C8B-B14F-4D97-AF65-F5344CB8AC3E}">
        <p14:creationId xmlns:p14="http://schemas.microsoft.com/office/powerpoint/2010/main" val="248373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00"/>
            <a:ext cx="8229600" cy="1470025"/>
          </a:xfrm>
        </p:spPr>
        <p:txBody>
          <a:bodyPr>
            <a:noAutofit/>
          </a:bodyPr>
          <a:lstStyle/>
          <a:p>
            <a:r>
              <a:rPr lang="en-US" sz="3200" b="1" dirty="0">
                <a:effectLst>
                  <a:outerShdw blurRad="38100" dist="38100" dir="2700000" algn="tl">
                    <a:srgbClr val="000000">
                      <a:alpha val="43137"/>
                    </a:srgbClr>
                  </a:outerShdw>
                </a:effectLst>
                <a:latin typeface="Arial" pitchFamily="34" charset="0"/>
                <a:cs typeface="Arial" pitchFamily="34" charset="0"/>
              </a:rPr>
              <a:t>Lecture 10</a:t>
            </a:r>
            <a:br>
              <a:rPr lang="en-US" sz="3200" b="1" dirty="0">
                <a:effectLst>
                  <a:outerShdw blurRad="38100" dist="38100" dir="2700000" algn="tl">
                    <a:srgbClr val="000000">
                      <a:alpha val="43137"/>
                    </a:srgbClr>
                  </a:outerShdw>
                </a:effectLst>
                <a:latin typeface="Arial" pitchFamily="34" charset="0"/>
                <a:cs typeface="Arial" pitchFamily="34" charset="0"/>
              </a:rPr>
            </a:br>
            <a:r>
              <a:rPr lang="en-US" sz="32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spTree>
    <p:extLst>
      <p:ext uri="{BB962C8B-B14F-4D97-AF65-F5344CB8AC3E}">
        <p14:creationId xmlns:p14="http://schemas.microsoft.com/office/powerpoint/2010/main" val="204315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and Total Revenue</a:t>
            </a:r>
          </a:p>
          <a:p>
            <a:pPr marL="347663" lvl="2" indent="-342900" algn="just">
              <a:buClr>
                <a:schemeClr val="accent1"/>
              </a:buClr>
            </a:pPr>
            <a:r>
              <a:rPr lang="en-US" sz="2400" b="1" dirty="0">
                <a:cs typeface="Arial" pitchFamily="34" charset="0"/>
              </a:rPr>
              <a:t>Total revenue (TR) of a seller equals the price of a good times the quantity of the good sold.</a:t>
            </a:r>
          </a:p>
          <a:p>
            <a:pPr marL="4763" lvl="2" indent="0" algn="just">
              <a:buClr>
                <a:schemeClr val="accent1"/>
              </a:buClr>
              <a:buNone/>
            </a:pPr>
            <a:endParaRPr lang="en-US" sz="2400" b="1" dirty="0">
              <a:cs typeface="Arial" pitchFamily="34" charset="0"/>
            </a:endParaRPr>
          </a:p>
          <a:p>
            <a:pPr marL="347663" lvl="2" indent="-342900" algn="just">
              <a:buClr>
                <a:schemeClr val="accent1"/>
              </a:buClr>
            </a:pPr>
            <a:r>
              <a:rPr lang="en-US" sz="2400" b="1" dirty="0">
                <a:cs typeface="Arial" pitchFamily="34" charset="0"/>
              </a:rPr>
              <a:t>For example, if a hamburger vendor sells 100 hamburgers today at $1.50 each, its total revenue is $150.</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Suppose the hamburger vendor raises the price of a hamburger to $2.  </a:t>
            </a:r>
            <a:r>
              <a:rPr lang="en-US" sz="2400" b="1" i="1" dirty="0">
                <a:solidFill>
                  <a:srgbClr val="FF0000"/>
                </a:solidFill>
                <a:cs typeface="Arial" pitchFamily="34" charset="0"/>
              </a:rPr>
              <a:t>What do you predict will happen to total revenue?</a:t>
            </a:r>
          </a:p>
          <a:p>
            <a:pPr marL="347663" lvl="2" indent="-342900" algn="just">
              <a:buClr>
                <a:schemeClr val="accent1"/>
              </a:buClr>
            </a:pPr>
            <a:endParaRPr lang="en-US" sz="2400" b="1" i="1" dirty="0">
              <a:solidFill>
                <a:srgbClr val="FF0000"/>
              </a:solidFill>
              <a:cs typeface="Arial" pitchFamily="34" charset="0"/>
            </a:endParaRPr>
          </a:p>
          <a:p>
            <a:pPr marL="347663" lvl="2" indent="-342900" algn="just">
              <a:buClr>
                <a:schemeClr val="accent1"/>
              </a:buClr>
            </a:pPr>
            <a:r>
              <a:rPr lang="en-US" sz="2400" b="1" dirty="0">
                <a:cs typeface="Arial" pitchFamily="34" charset="0"/>
              </a:rPr>
              <a:t>Whether total revenue rises, falls, or remains constant after a price change depends on whether the percentage change in the quantity demanded is less than, greater than, or equal to the percentage change in price respectively.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spTree>
    <p:extLst>
      <p:ext uri="{BB962C8B-B14F-4D97-AF65-F5344CB8AC3E}">
        <p14:creationId xmlns:p14="http://schemas.microsoft.com/office/powerpoint/2010/main" val="172178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and Total Revenue</a:t>
            </a:r>
          </a:p>
          <a:p>
            <a:pPr marL="347663" lvl="2" indent="-342900" algn="just">
              <a:buClr>
                <a:schemeClr val="accent1"/>
              </a:buClr>
              <a:buFont typeface="Wingdings" pitchFamily="2" charset="2"/>
              <a:buChar char="Ø"/>
            </a:pPr>
            <a:r>
              <a:rPr lang="en-US" sz="2400" b="1" i="1" dirty="0">
                <a:solidFill>
                  <a:srgbClr val="0070C0"/>
                </a:solidFill>
                <a:cs typeface="Arial" pitchFamily="34" charset="0"/>
              </a:rPr>
              <a:t>Elastic Demand and Total Revenue</a:t>
            </a:r>
          </a:p>
          <a:p>
            <a:pPr marL="347663" lvl="2" indent="-342900" algn="just">
              <a:buClr>
                <a:schemeClr val="accent1"/>
              </a:buClr>
            </a:pPr>
            <a:r>
              <a:rPr lang="en-US" sz="2400" b="1" dirty="0">
                <a:cs typeface="Arial" pitchFamily="34" charset="0"/>
              </a:rPr>
              <a:t> If demand is elastic, a price rise decreases total revenue.</a:t>
            </a:r>
          </a:p>
          <a:p>
            <a:pPr marL="347663" lvl="2" indent="-342900" algn="just">
              <a:buClr>
                <a:schemeClr val="accent1"/>
              </a:buClr>
            </a:pPr>
            <a:endParaRPr lang="en-US" sz="2400" b="1" dirty="0">
              <a:cs typeface="Arial" pitchFamily="34" charset="0"/>
            </a:endParaRPr>
          </a:p>
          <a:p>
            <a:pPr marL="4763" lvl="2" indent="0" algn="just">
              <a:buClr>
                <a:schemeClr val="accent1"/>
              </a:buClr>
              <a:buNone/>
            </a:pPr>
            <a:r>
              <a:rPr lang="en-US" sz="2400" dirty="0"/>
              <a:t>		</a:t>
            </a:r>
            <a:r>
              <a:rPr lang="en-US" sz="2400" b="1" dirty="0"/>
              <a:t>Demand is elastic: </a:t>
            </a:r>
            <a:r>
              <a:rPr lang="en-US" sz="2400" b="1" i="1" dirty="0"/>
              <a:t>P </a:t>
            </a:r>
            <a:r>
              <a:rPr lang="en-US" sz="2400" b="1" dirty="0"/>
              <a:t>↑ → </a:t>
            </a:r>
            <a:r>
              <a:rPr lang="en-US" sz="2400" b="1" i="1" dirty="0"/>
              <a:t>TR </a:t>
            </a:r>
            <a:r>
              <a:rPr lang="en-US" sz="2400" b="1" dirty="0"/>
              <a:t>↓</a:t>
            </a:r>
          </a:p>
          <a:p>
            <a:pPr marL="4763" lvl="2" indent="0" algn="just">
              <a:buClr>
                <a:schemeClr val="accent1"/>
              </a:buClr>
              <a:buNone/>
            </a:pPr>
            <a:endParaRPr lang="en-US" sz="2400" b="1" dirty="0">
              <a:cs typeface="Arial" pitchFamily="34" charset="0"/>
            </a:endParaRPr>
          </a:p>
          <a:p>
            <a:r>
              <a:rPr lang="en-US" sz="2400" b="1" dirty="0"/>
              <a:t>On the other hand, if demand is elastic, a price fall increases total revenue.</a:t>
            </a:r>
          </a:p>
          <a:p>
            <a:pPr marL="0" indent="0">
              <a:buNone/>
            </a:pPr>
            <a:r>
              <a:rPr lang="en-US" sz="2400" b="1" dirty="0"/>
              <a:t>		</a:t>
            </a:r>
          </a:p>
          <a:p>
            <a:pPr marL="0" indent="0">
              <a:buNone/>
            </a:pPr>
            <a:r>
              <a:rPr lang="en-US" sz="2400" b="1" dirty="0"/>
              <a:t>		Demand is elastic: </a:t>
            </a:r>
            <a:r>
              <a:rPr lang="en-US" sz="2400" b="1" i="1" dirty="0"/>
              <a:t>P </a:t>
            </a:r>
            <a:r>
              <a:rPr lang="en-US" sz="2400" b="1" dirty="0"/>
              <a:t>↓ → </a:t>
            </a:r>
            <a:r>
              <a:rPr lang="en-US" sz="2400" b="1" i="1" dirty="0"/>
              <a:t>TR </a:t>
            </a:r>
            <a:r>
              <a:rPr lang="en-US" sz="2400" b="1" dirty="0"/>
              <a:t>↑</a:t>
            </a:r>
            <a:endParaRPr lang="en-US" sz="6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spTree>
    <p:extLst>
      <p:ext uri="{BB962C8B-B14F-4D97-AF65-F5344CB8AC3E}">
        <p14:creationId xmlns:p14="http://schemas.microsoft.com/office/powerpoint/2010/main" val="105566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and Total Revenue</a:t>
            </a:r>
          </a:p>
          <a:p>
            <a:pPr marL="347663" lvl="2" indent="-342900" algn="just">
              <a:buClr>
                <a:schemeClr val="accent1"/>
              </a:buClr>
              <a:buFont typeface="Wingdings" pitchFamily="2" charset="2"/>
              <a:buChar char="Ø"/>
            </a:pPr>
            <a:r>
              <a:rPr lang="en-US" sz="2400" b="1" i="1" dirty="0">
                <a:solidFill>
                  <a:srgbClr val="0070C0"/>
                </a:solidFill>
                <a:cs typeface="Arial" pitchFamily="34" charset="0"/>
              </a:rPr>
              <a:t>Elastic Demand and Total Revenue</a:t>
            </a:r>
          </a:p>
          <a:p>
            <a:pPr marL="4763" lvl="2" indent="0" algn="just">
              <a:buClr>
                <a:schemeClr val="accent1"/>
              </a:buClr>
              <a:buNone/>
            </a:pPr>
            <a:endParaRPr lang="en-US" sz="6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590800"/>
            <a:ext cx="5562600" cy="350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81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and Total Revenue</a:t>
            </a:r>
          </a:p>
          <a:p>
            <a:pPr marL="347663" lvl="2" indent="-342900" algn="just">
              <a:buClr>
                <a:schemeClr val="accent1"/>
              </a:buClr>
              <a:buFont typeface="Wingdings" pitchFamily="2" charset="2"/>
              <a:buChar char="Ø"/>
            </a:pPr>
            <a:r>
              <a:rPr lang="en-US" sz="2400" b="1" i="1" dirty="0">
                <a:solidFill>
                  <a:srgbClr val="0070C0"/>
                </a:solidFill>
                <a:cs typeface="Arial" pitchFamily="34" charset="0"/>
              </a:rPr>
              <a:t>Inelastic Demand and Total Revenue</a:t>
            </a:r>
          </a:p>
          <a:p>
            <a:pPr marL="347663" lvl="2" indent="-342900" algn="just">
              <a:buClr>
                <a:schemeClr val="accent1"/>
              </a:buClr>
            </a:pPr>
            <a:r>
              <a:rPr lang="en-US" sz="2400" b="1" dirty="0">
                <a:cs typeface="Arial" pitchFamily="34" charset="0"/>
              </a:rPr>
              <a:t> If demand is inelastic, a price rise increases total revenue.</a:t>
            </a:r>
          </a:p>
          <a:p>
            <a:pPr marL="347663" lvl="2" indent="-342900" algn="just">
              <a:buClr>
                <a:schemeClr val="accent1"/>
              </a:buClr>
            </a:pPr>
            <a:endParaRPr lang="en-US" sz="2400" b="1" dirty="0">
              <a:cs typeface="Arial" pitchFamily="34" charset="0"/>
            </a:endParaRPr>
          </a:p>
          <a:p>
            <a:pPr marL="4763" lvl="2" indent="0" algn="just">
              <a:buClr>
                <a:schemeClr val="accent1"/>
              </a:buClr>
              <a:buNone/>
            </a:pPr>
            <a:r>
              <a:rPr lang="en-US" sz="2400" dirty="0"/>
              <a:t>		</a:t>
            </a:r>
            <a:r>
              <a:rPr lang="en-US" sz="2400" b="1" dirty="0"/>
              <a:t>Demand is elastic: </a:t>
            </a:r>
            <a:r>
              <a:rPr lang="en-US" sz="2400" b="1" i="1" dirty="0"/>
              <a:t>P </a:t>
            </a:r>
            <a:r>
              <a:rPr lang="en-US" sz="2400" b="1" dirty="0"/>
              <a:t>↑ → </a:t>
            </a:r>
            <a:r>
              <a:rPr lang="en-US" sz="2400" b="1" i="1" dirty="0"/>
              <a:t>TR </a:t>
            </a:r>
            <a:r>
              <a:rPr lang="en-US" sz="2400" b="1" dirty="0"/>
              <a:t>↑ </a:t>
            </a:r>
          </a:p>
          <a:p>
            <a:pPr marL="4763" lvl="2" indent="0" algn="just">
              <a:buClr>
                <a:schemeClr val="accent1"/>
              </a:buClr>
              <a:buNone/>
            </a:pPr>
            <a:endParaRPr lang="en-US" sz="2400" b="1" dirty="0">
              <a:cs typeface="Arial" pitchFamily="34" charset="0"/>
            </a:endParaRPr>
          </a:p>
          <a:p>
            <a:pPr algn="just"/>
            <a:r>
              <a:rPr lang="en-US" sz="2400" b="1" dirty="0"/>
              <a:t>On the other hand, if demand is elastic, a price fall decreases total revenue.</a:t>
            </a:r>
          </a:p>
          <a:p>
            <a:pPr marL="0" indent="0">
              <a:buNone/>
            </a:pPr>
            <a:r>
              <a:rPr lang="en-US" sz="2400" b="1" dirty="0"/>
              <a:t>		</a:t>
            </a:r>
          </a:p>
          <a:p>
            <a:pPr marL="0" indent="0">
              <a:buNone/>
            </a:pPr>
            <a:r>
              <a:rPr lang="en-US" sz="2400" b="1" dirty="0"/>
              <a:t>		Demand is elastic: </a:t>
            </a:r>
            <a:r>
              <a:rPr lang="en-US" sz="2400" b="1" i="1" dirty="0"/>
              <a:t>P </a:t>
            </a:r>
            <a:r>
              <a:rPr lang="en-US" sz="2400" b="1" dirty="0"/>
              <a:t>↓ → </a:t>
            </a:r>
            <a:r>
              <a:rPr lang="en-US" sz="2400" b="1" i="1" dirty="0"/>
              <a:t>TR ↓</a:t>
            </a:r>
            <a:endParaRPr lang="en-US" sz="6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spTree>
    <p:extLst>
      <p:ext uri="{BB962C8B-B14F-4D97-AF65-F5344CB8AC3E}">
        <p14:creationId xmlns:p14="http://schemas.microsoft.com/office/powerpoint/2010/main" val="156587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and Total Revenue</a:t>
            </a:r>
          </a:p>
          <a:p>
            <a:pPr marL="347663" lvl="2" indent="-342900" algn="just">
              <a:buClr>
                <a:schemeClr val="accent1"/>
              </a:buClr>
              <a:buFont typeface="Wingdings" pitchFamily="2" charset="2"/>
              <a:buChar char="Ø"/>
            </a:pPr>
            <a:r>
              <a:rPr lang="en-US" sz="2400" b="1" i="1" dirty="0">
                <a:solidFill>
                  <a:srgbClr val="0070C0"/>
                </a:solidFill>
                <a:cs typeface="Arial" pitchFamily="34" charset="0"/>
              </a:rPr>
              <a:t>Inelastic Demand and Total Revenue</a:t>
            </a:r>
          </a:p>
          <a:p>
            <a:pPr marL="4763" lvl="2" indent="0" algn="just">
              <a:buClr>
                <a:schemeClr val="accent1"/>
              </a:buClr>
              <a:buNone/>
            </a:pPr>
            <a:endParaRPr lang="en-US" sz="6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438400"/>
            <a:ext cx="579119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90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and Total Revenue</a:t>
            </a:r>
          </a:p>
          <a:p>
            <a:pPr marL="347663" lvl="2" indent="-342900" algn="just">
              <a:buClr>
                <a:schemeClr val="accent1"/>
              </a:buClr>
              <a:buFont typeface="Wingdings" pitchFamily="2" charset="2"/>
              <a:buChar char="Ø"/>
            </a:pPr>
            <a:r>
              <a:rPr lang="en-US" sz="2400" b="1" i="1" dirty="0">
                <a:solidFill>
                  <a:srgbClr val="0070C0"/>
                </a:solidFill>
                <a:cs typeface="Arial" pitchFamily="34" charset="0"/>
              </a:rPr>
              <a:t>Unit Elastic Demand and Total Revenue</a:t>
            </a:r>
          </a:p>
          <a:p>
            <a:pPr marL="347663" lvl="2" indent="-342900" algn="just">
              <a:buClr>
                <a:schemeClr val="accent1"/>
              </a:buClr>
            </a:pPr>
            <a:r>
              <a:rPr lang="en-US" sz="2400" b="1" dirty="0">
                <a:cs typeface="Arial" pitchFamily="34" charset="0"/>
              </a:rPr>
              <a:t>If demand is unit elastic, the percentage change in quantity demanded equals the percentage change in price.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If price rises, the quantity demanded falls by the same percentage as the percentage rise in price. Total revenue does not change.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If price falls, the quantity demanded rises by the same percentage as the percentage fall in price. Again, total revenue does not change. </a:t>
            </a:r>
            <a:endParaRPr lang="en-US" sz="6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spTree>
    <p:extLst>
      <p:ext uri="{BB962C8B-B14F-4D97-AF65-F5344CB8AC3E}">
        <p14:creationId xmlns:p14="http://schemas.microsoft.com/office/powerpoint/2010/main" val="421138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Price Elasticity of Demand and Total Revenue</a:t>
            </a:r>
          </a:p>
          <a:p>
            <a:pPr marL="347663" lvl="2" indent="-342900" algn="just">
              <a:buClr>
                <a:schemeClr val="accent1"/>
              </a:buClr>
            </a:pPr>
            <a:r>
              <a:rPr lang="en-US" sz="2400" b="1" dirty="0">
                <a:cs typeface="Arial" pitchFamily="34" charset="0"/>
              </a:rPr>
              <a:t>For a review of the relationship between price elasticity of demand and total revenue, see Exhibit 6.</a:t>
            </a:r>
            <a:endParaRPr lang="en-US" sz="6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and Its Application</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2819400"/>
            <a:ext cx="3429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864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1778</TotalTime>
  <Words>843</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Franklin Gothic Book</vt:lpstr>
      <vt:lpstr>Perpetua</vt:lpstr>
      <vt:lpstr>Wingdings</vt:lpstr>
      <vt:lpstr>Wingdings 2</vt:lpstr>
      <vt:lpstr>Equity</vt:lpstr>
      <vt:lpstr>PA 103: Introduction to Microeconomics</vt:lpstr>
      <vt:lpstr>Lecture 10 Elasticity and Its Application</vt:lpstr>
      <vt:lpstr>Elasticity and Its Application</vt:lpstr>
      <vt:lpstr>Elasticity and Its Application</vt:lpstr>
      <vt:lpstr>Elasticity and Its Application</vt:lpstr>
      <vt:lpstr>Elasticity and Its Application</vt:lpstr>
      <vt:lpstr>Elasticity and Its Application</vt:lpstr>
      <vt:lpstr>Elasticity and Its Application</vt:lpstr>
      <vt:lpstr>Elasticity and Its Application</vt:lpstr>
      <vt:lpstr>Elasticity and Its Application</vt:lpstr>
      <vt:lpstr>Elasticity and Its Application</vt:lpstr>
      <vt:lpstr>Elasticity and Its Application</vt:lpstr>
      <vt:lpstr>Elasticity and Its Application</vt:lpstr>
      <vt:lpstr>Elasticity and Its Application</vt:lpstr>
      <vt:lpstr>Elasticity and Its Application</vt:lpstr>
      <vt:lpstr>Readings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1</dc:title>
  <dc:creator>Faith Computer</dc:creator>
  <cp:lastModifiedBy>Md. Roni Hossain</cp:lastModifiedBy>
  <cp:revision>135</cp:revision>
  <dcterms:created xsi:type="dcterms:W3CDTF">2018-05-06T17:42:58Z</dcterms:created>
  <dcterms:modified xsi:type="dcterms:W3CDTF">2022-06-04T14:06:36Z</dcterms:modified>
</cp:coreProperties>
</file>