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8" r:id="rId3"/>
    <p:sldId id="361" r:id="rId4"/>
    <p:sldId id="362" r:id="rId5"/>
    <p:sldId id="363" r:id="rId6"/>
    <p:sldId id="364" r:id="rId7"/>
    <p:sldId id="365" r:id="rId8"/>
    <p:sldId id="367" r:id="rId9"/>
    <p:sldId id="366" r:id="rId10"/>
    <p:sldId id="368" r:id="rId11"/>
    <p:sldId id="369" r:id="rId12"/>
    <p:sldId id="370" r:id="rId13"/>
    <p:sldId id="371" r:id="rId14"/>
    <p:sldId id="372" r:id="rId15"/>
    <p:sldId id="373" r:id="rId16"/>
    <p:sldId id="374" r:id="rId17"/>
    <p:sldId id="375" r:id="rId18"/>
    <p:sldId id="378" r:id="rId19"/>
    <p:sldId id="376" r:id="rId20"/>
    <p:sldId id="385" r:id="rId21"/>
    <p:sldId id="386" r:id="rId22"/>
    <p:sldId id="387" r:id="rId23"/>
    <p:sldId id="388" r:id="rId24"/>
    <p:sldId id="389" r:id="rId25"/>
    <p:sldId id="355" r:id="rId26"/>
    <p:sldId id="301" r:id="rId27"/>
    <p:sldId id="27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Roni Hossain" userId="9ce89eef61a166ac" providerId="LiveId" clId="{15057495-A8F5-4339-8C7D-C7497CA48DB0}"/>
    <pc:docChg chg="custSel modSld">
      <pc:chgData name="Md. Roni Hossain" userId="9ce89eef61a166ac" providerId="LiveId" clId="{15057495-A8F5-4339-8C7D-C7497CA48DB0}" dt="2022-06-04T14:06:52.313" v="0" actId="478"/>
      <pc:docMkLst>
        <pc:docMk/>
      </pc:docMkLst>
      <pc:sldChg chg="addSp delSp modSp mod">
        <pc:chgData name="Md. Roni Hossain" userId="9ce89eef61a166ac" providerId="LiveId" clId="{15057495-A8F5-4339-8C7D-C7497CA48DB0}" dt="2022-06-04T14:06:52.313" v="0" actId="478"/>
        <pc:sldMkLst>
          <pc:docMk/>
          <pc:sldMk cId="1659300731" sldId="256"/>
        </pc:sldMkLst>
        <pc:spChg chg="del">
          <ac:chgData name="Md. Roni Hossain" userId="9ce89eef61a166ac" providerId="LiveId" clId="{15057495-A8F5-4339-8C7D-C7497CA48DB0}" dt="2022-06-04T14:06:52.313" v="0" actId="478"/>
          <ac:spMkLst>
            <pc:docMk/>
            <pc:sldMk cId="1659300731" sldId="256"/>
            <ac:spMk id="3" creationId="{00000000-0000-0000-0000-000000000000}"/>
          </ac:spMkLst>
        </pc:spChg>
        <pc:spChg chg="add mod">
          <ac:chgData name="Md. Roni Hossain" userId="9ce89eef61a166ac" providerId="LiveId" clId="{15057495-A8F5-4339-8C7D-C7497CA48DB0}" dt="2022-06-04T14:06:52.313" v="0" actId="478"/>
          <ac:spMkLst>
            <pc:docMk/>
            <pc:sldMk cId="1659300731" sldId="256"/>
            <ac:spMk id="5" creationId="{F12C72ED-654D-6F9C-DC47-654225D1493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2471CF-A0CA-450D-94CF-C6DD26B0BE02}" type="datetimeFigureOut">
              <a:rPr lang="en-US" smtClean="0"/>
              <a:pPr/>
              <a:t>6/4/2022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F16D7D-67AD-4856-B4E1-37B16B3C9754}" type="slidenum">
              <a:rPr lang="en-US" smtClean="0"/>
              <a:pPr/>
              <a:t>‹#›</a:t>
            </a:fld>
            <a:endParaRPr lang="en-US"/>
          </a:p>
        </p:txBody>
      </p:sp>
    </p:spTree>
    <p:extLst>
      <p:ext uri="{BB962C8B-B14F-4D97-AF65-F5344CB8AC3E}">
        <p14:creationId xmlns:p14="http://schemas.microsoft.com/office/powerpoint/2010/main" val="4209619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31CD090-EDC2-4466-9652-7ECF537A92EA}" type="datetimeFigureOut">
              <a:rPr lang="en-US" smtClean="0"/>
              <a:pPr/>
              <a:t>6/4/2022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40E9034-5E1C-43F5-9F49-E8B8BEF2EAE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40E9034-5E1C-43F5-9F49-E8B8BEF2EAE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31CD090-EDC2-4466-9652-7ECF537A92EA}" type="datetimeFigureOut">
              <a:rPr lang="en-US" smtClean="0"/>
              <a:pPr/>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E9034-5E1C-43F5-9F49-E8B8BEF2EAE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31CD090-EDC2-4466-9652-7ECF537A92EA}" type="datetimeFigureOut">
              <a:rPr lang="en-US" smtClean="0"/>
              <a:pPr/>
              <a:t>6/4/2022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E9034-5E1C-43F5-9F49-E8B8BEF2EAE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31CD090-EDC2-4466-9652-7ECF537A92EA}" type="datetimeFigureOut">
              <a:rPr lang="en-US" smtClean="0"/>
              <a:pPr/>
              <a:t>6/4/2022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CD090-EDC2-4466-9652-7ECF537A92EA}" type="datetimeFigureOut">
              <a:rPr lang="en-US" smtClean="0"/>
              <a:pPr/>
              <a:t>6/4/2022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CD090-EDC2-4466-9652-7ECF537A92EA}" type="datetimeFigureOut">
              <a:rPr lang="en-US" smtClean="0"/>
              <a:pPr/>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E9034-5E1C-43F5-9F49-E8B8BEF2EAE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CD090-EDC2-4466-9652-7ECF537A92EA}" type="datetimeFigureOut">
              <a:rPr lang="en-US" smtClean="0"/>
              <a:pPr/>
              <a:t>6/4/2022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40E9034-5E1C-43F5-9F49-E8B8BEF2EAE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31CD090-EDC2-4466-9652-7ECF537A92EA}" type="datetimeFigureOut">
              <a:rPr lang="en-US" smtClean="0"/>
              <a:pPr/>
              <a:t>6/4/2022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40E9034-5E1C-43F5-9F49-E8B8BEF2EA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outerShdw blurRad="38100" dist="38100" dir="2700000" algn="tl">
                    <a:srgbClr val="000000">
                      <a:alpha val="43137"/>
                    </a:srgbClr>
                  </a:outerShdw>
                </a:effectLst>
                <a:latin typeface="Arial" pitchFamily="34" charset="0"/>
                <a:cs typeface="Arial" pitchFamily="34" charset="0"/>
              </a:rPr>
              <a:t>Introduction to Microeconomics</a:t>
            </a:r>
          </a:p>
        </p:txBody>
      </p:sp>
      <p:sp>
        <p:nvSpPr>
          <p:cNvPr id="5" name="Subtitle 4">
            <a:extLst>
              <a:ext uri="{FF2B5EF4-FFF2-40B4-BE49-F238E27FC236}">
                <a16:creationId xmlns:a16="http://schemas.microsoft.com/office/drawing/2014/main" id="{F12C72ED-654D-6F9C-DC47-654225D1493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9300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How Price Ceilings affect Market Outcomes</a:t>
            </a:r>
            <a:endParaRPr lang="en-US" sz="2400" b="1" dirty="0">
              <a:cs typeface="Arial" pitchFamily="34" charset="0"/>
            </a:endParaRPr>
          </a:p>
          <a:p>
            <a:pPr marL="347663" lvl="2" indent="-342900" algn="just">
              <a:buClr>
                <a:schemeClr val="accent1"/>
              </a:buClr>
            </a:pPr>
            <a:r>
              <a:rPr lang="en-US" sz="2400" b="1" dirty="0">
                <a:cs typeface="Arial" pitchFamily="34" charset="0"/>
              </a:rPr>
              <a:t>When a shortage of ice cream develops because of this price ceiling, some mechanism for rationing ice cream will naturally develop.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 mechanism could be long lines: Buyers who are willing to arrive early and wait in line get a cone, but those unwilling to wait do not.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Alternatively, sellers could ration ice cream according to their own personal biases, selling it only to friends, relatives, or members of their own racial or ethnic group.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spTree>
    <p:extLst>
      <p:ext uri="{BB962C8B-B14F-4D97-AF65-F5344CB8AC3E}">
        <p14:creationId xmlns:p14="http://schemas.microsoft.com/office/powerpoint/2010/main" val="3964150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How Price Ceilings affect Market Outcomes</a:t>
            </a:r>
            <a:endParaRPr lang="en-US" sz="2400" b="1" dirty="0">
              <a:cs typeface="Arial" pitchFamily="34" charset="0"/>
            </a:endParaRPr>
          </a:p>
          <a:p>
            <a:pPr marL="347663" lvl="2" indent="-342900" algn="just">
              <a:buClr>
                <a:schemeClr val="accent1"/>
              </a:buClr>
            </a:pPr>
            <a:r>
              <a:rPr lang="en-US" sz="2400" b="1" dirty="0">
                <a:cs typeface="Arial" pitchFamily="34" charset="0"/>
              </a:rPr>
              <a:t>Notice that even though the price ceiling was motivated by a desire to help buyers of ice cream, not all buyers benefit from the policy.</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 rationing mechanisms that develop under price ceilings are rarely desirable.  Long lines are inefficient because they waste buyers’ time. Discrimination according to seller bias is both inefficient and potentially unfair.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By contrast, the rationing mechanism in a free, competitive market is both efficient and impersonal.</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spTree>
    <p:extLst>
      <p:ext uri="{BB962C8B-B14F-4D97-AF65-F5344CB8AC3E}">
        <p14:creationId xmlns:p14="http://schemas.microsoft.com/office/powerpoint/2010/main" val="1029486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Price Floors</a:t>
            </a:r>
          </a:p>
          <a:p>
            <a:pPr marL="347663" lvl="2" indent="-342900" algn="just">
              <a:buClr>
                <a:schemeClr val="accent1"/>
              </a:buClr>
            </a:pPr>
            <a:r>
              <a:rPr lang="en-US" sz="2400" b="1" dirty="0">
                <a:cs typeface="Arial" pitchFamily="34" charset="0"/>
              </a:rPr>
              <a:t>Price floor is a legal minimum on the price at which a good can be sold.</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Suppose, the National Organization of Ice-Cream Makers complains that the market equilibrium is too low and is depressing the incomes of its members.</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So, the Organization lobbies the government to pass laws that alter the market outcome by directly controlling the price of an ice-cream cone.</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spTree>
    <p:extLst>
      <p:ext uri="{BB962C8B-B14F-4D97-AF65-F5344CB8AC3E}">
        <p14:creationId xmlns:p14="http://schemas.microsoft.com/office/powerpoint/2010/main" val="1296110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lnSpcReduction="10000"/>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Price Floors</a:t>
            </a:r>
          </a:p>
          <a:p>
            <a:pPr marL="347663" lvl="2" indent="-342900" algn="just">
              <a:buClr>
                <a:schemeClr val="accent1"/>
              </a:buClr>
            </a:pPr>
            <a:r>
              <a:rPr lang="en-US" sz="2400" b="1" dirty="0">
                <a:cs typeface="Arial" pitchFamily="34" charset="0"/>
              </a:rPr>
              <a:t>If the Ice-Cream sellers are successful in their lobbying, the government imposes a legal minimum on the price.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Because the price cannot fall below this level, the legislated minimum is called a </a:t>
            </a:r>
            <a:r>
              <a:rPr lang="en-US" sz="2400" b="1" dirty="0">
                <a:solidFill>
                  <a:srgbClr val="FF0000"/>
                </a:solidFill>
                <a:cs typeface="Arial" pitchFamily="34" charset="0"/>
              </a:rPr>
              <a:t>price floor</a:t>
            </a:r>
            <a:r>
              <a:rPr lang="en-US" sz="2400" b="1" dirty="0">
                <a:cs typeface="Arial" pitchFamily="34" charset="0"/>
              </a:rPr>
              <a:t>.</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So, price floors, like price ceilings, are an attempt by the government to maintain prices at other than equilibrium levels.</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Whereas a price ceiling places a legal maximum on prices, a price floor places a legal minimum.</a:t>
            </a:r>
          </a:p>
          <a:p>
            <a:pPr marL="347663" lvl="2" indent="-342900" algn="just">
              <a:buClr>
                <a:schemeClr val="accent1"/>
              </a:buClr>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spTree>
    <p:extLst>
      <p:ext uri="{BB962C8B-B14F-4D97-AF65-F5344CB8AC3E}">
        <p14:creationId xmlns:p14="http://schemas.microsoft.com/office/powerpoint/2010/main" val="874248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How Price Floors affect Market Outcomes</a:t>
            </a:r>
          </a:p>
          <a:p>
            <a:pPr marL="347663" lvl="2" indent="-342900" algn="just">
              <a:buClr>
                <a:schemeClr val="accent1"/>
              </a:buClr>
            </a:pPr>
            <a:r>
              <a:rPr lang="en-US" sz="2400" b="1" dirty="0">
                <a:cs typeface="Arial" pitchFamily="34" charset="0"/>
              </a:rPr>
              <a:t>When the government imposes a price floor on the ice-cream market, two outcomes are possible.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If the government imposes a price floor of $2 per cone when the equilibrium price is $3, we obtain the outcome in panel (a) of Figure 4.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In this case, because the equilibrium price is above the floor, the price floor is not binding.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spTree>
    <p:extLst>
      <p:ext uri="{BB962C8B-B14F-4D97-AF65-F5344CB8AC3E}">
        <p14:creationId xmlns:p14="http://schemas.microsoft.com/office/powerpoint/2010/main" val="3724679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How Price Floors affect Market Outcomes</a:t>
            </a:r>
          </a:p>
          <a:p>
            <a:pPr marL="347663" lvl="2" indent="-342900" algn="just">
              <a:buClr>
                <a:schemeClr val="accent1"/>
              </a:buClr>
            </a:pPr>
            <a:r>
              <a:rPr lang="en-US" sz="2400" b="1" dirty="0">
                <a:cs typeface="Arial" pitchFamily="34" charset="0"/>
              </a:rPr>
              <a:t>Market forces naturally move the economy to the equilibrium, and the price floor has no effect.</a:t>
            </a:r>
          </a:p>
          <a:p>
            <a:pPr marL="347663" lvl="2" indent="-342900" algn="just">
              <a:buClr>
                <a:schemeClr val="accent1"/>
              </a:buClr>
            </a:pPr>
            <a:endParaRPr lang="en-US" sz="2400" b="1" dirty="0">
              <a:cs typeface="Arial" pitchFamily="34" charset="0"/>
            </a:endParaRPr>
          </a:p>
          <a:p>
            <a:pPr marL="347663" lvl="2" indent="-342900" algn="just">
              <a:buClr>
                <a:schemeClr val="accent1"/>
              </a:buClr>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2971801"/>
            <a:ext cx="5105400" cy="281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915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How Price Floors affect Market Outcomes</a:t>
            </a:r>
          </a:p>
          <a:p>
            <a:pPr marL="347663" lvl="2" indent="-342900" algn="just">
              <a:buClr>
                <a:schemeClr val="accent1"/>
              </a:buClr>
            </a:pPr>
            <a:r>
              <a:rPr lang="en-US" sz="2400" b="1" dirty="0">
                <a:cs typeface="Arial" pitchFamily="34" charset="0"/>
              </a:rPr>
              <a:t>Market forces naturally move the economy to the equilibrium, and the price floor has no effect.</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Panel (b) of Figure 4 shows what happens when the government imposes a price floor of $4 per cone.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In this case, because the equilibrium price of $3 is below the floor, the price floor is a binding constraint on the market. </a:t>
            </a:r>
          </a:p>
          <a:p>
            <a:pPr marL="347663" lvl="2" indent="-342900" algn="just">
              <a:buClr>
                <a:schemeClr val="accent1"/>
              </a:buClr>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spTree>
    <p:extLst>
      <p:ext uri="{BB962C8B-B14F-4D97-AF65-F5344CB8AC3E}">
        <p14:creationId xmlns:p14="http://schemas.microsoft.com/office/powerpoint/2010/main" val="3046540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How Price Floors affect Market Outcomes</a:t>
            </a:r>
          </a:p>
          <a:p>
            <a:pPr marL="347663" lvl="2" indent="-342900" algn="just">
              <a:buClr>
                <a:schemeClr val="accent1"/>
              </a:buClr>
            </a:pPr>
            <a:r>
              <a:rPr lang="en-US" sz="2400" b="1" dirty="0">
                <a:cs typeface="Arial" pitchFamily="34" charset="0"/>
              </a:rPr>
              <a:t>The forces of supply and demand tend to move the price toward the equilibrium price, but when the market price hits the floor, it can fall no further.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 market price equals the price floor. At this floor, the quantity of ice cream supplied (120 cones) exceeds the quantity demanded (80 cones).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Some people who want to sell ice cream at the going price are unable to. Thus, a binding price floor causes a surplus.</a:t>
            </a:r>
          </a:p>
          <a:p>
            <a:pPr marL="347663" lvl="2" indent="-342900" algn="just">
              <a:buClr>
                <a:schemeClr val="accent1"/>
              </a:buClr>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spTree>
    <p:extLst>
      <p:ext uri="{BB962C8B-B14F-4D97-AF65-F5344CB8AC3E}">
        <p14:creationId xmlns:p14="http://schemas.microsoft.com/office/powerpoint/2010/main" val="1585307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How Price Floors affect Market Outcomes</a:t>
            </a:r>
          </a:p>
          <a:p>
            <a:pPr marL="347663" lvl="2" indent="-342900" algn="just">
              <a:buClr>
                <a:schemeClr val="accent1"/>
              </a:buClr>
            </a:pPr>
            <a:r>
              <a:rPr lang="en-US" sz="2400" b="1" dirty="0">
                <a:cs typeface="Arial" pitchFamily="34" charset="0"/>
              </a:rPr>
              <a:t>Just as the shortages resulting from price ceilings can lead to undesirable rationing mechanisms, so can the surpluses resulting from price floors. </a:t>
            </a:r>
          </a:p>
          <a:p>
            <a:pPr marL="347663" lvl="2" indent="-342900" algn="just">
              <a:buClr>
                <a:schemeClr val="accent1"/>
              </a:buClr>
              <a:buFont typeface="Wingdings" pitchFamily="2" charset="2"/>
              <a:buChar char="q"/>
            </a:pPr>
            <a:endParaRPr lang="en-US" sz="2400" b="1" dirty="0">
              <a:solidFill>
                <a:srgbClr val="FF0000"/>
              </a:solidFill>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9430" y="3276600"/>
            <a:ext cx="5310802" cy="3147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6335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How Price Floors affect Market Outcomes</a:t>
            </a:r>
            <a:endParaRPr lang="en-US" sz="2400" b="1" dirty="0">
              <a:cs typeface="Arial" pitchFamily="34" charset="0"/>
            </a:endParaRPr>
          </a:p>
          <a:p>
            <a:pPr marL="347663" lvl="2" indent="-342900" algn="just">
              <a:buClr>
                <a:schemeClr val="accent1"/>
              </a:buClr>
            </a:pPr>
            <a:r>
              <a:rPr lang="en-US" sz="2400" b="1" dirty="0">
                <a:cs typeface="Arial" pitchFamily="34" charset="0"/>
              </a:rPr>
              <a:t>In the case of a price floor, some sellers are unable to sell all they want at the market price.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 sellers who appeal to the personal biases of the buyers, perhaps due to racial or familial ties, are better able to sell their goods than those who do not.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By contrast, in a free market, the price serves as the rationing mechanism, and sellers can sell all they want at the equilibrium price.</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spTree>
    <p:extLst>
      <p:ext uri="{BB962C8B-B14F-4D97-AF65-F5344CB8AC3E}">
        <p14:creationId xmlns:p14="http://schemas.microsoft.com/office/powerpoint/2010/main" val="898059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1524000"/>
            <a:ext cx="8229600" cy="1470025"/>
          </a:xfrm>
        </p:spPr>
        <p:txBody>
          <a:bodyPr>
            <a:noAutofit/>
          </a:bodyPr>
          <a:lstStyle/>
          <a:p>
            <a:r>
              <a:rPr lang="en-US" sz="3200" b="1" dirty="0">
                <a:effectLst>
                  <a:outerShdw blurRad="38100" dist="38100" dir="2700000" algn="tl">
                    <a:srgbClr val="000000">
                      <a:alpha val="43137"/>
                    </a:srgbClr>
                  </a:outerShdw>
                </a:effectLst>
                <a:latin typeface="Arial" pitchFamily="34" charset="0"/>
                <a:cs typeface="Arial" pitchFamily="34" charset="0"/>
              </a:rPr>
              <a:t>Lecture 12</a:t>
            </a:r>
            <a:br>
              <a:rPr lang="en-US" sz="3200" b="1" dirty="0">
                <a:effectLst>
                  <a:outerShdw blurRad="38100" dist="38100" dir="2700000" algn="tl">
                    <a:srgbClr val="000000">
                      <a:alpha val="43137"/>
                    </a:srgbClr>
                  </a:outerShdw>
                </a:effectLst>
                <a:latin typeface="Arial" pitchFamily="34" charset="0"/>
                <a:cs typeface="Arial" pitchFamily="34" charset="0"/>
              </a:rPr>
            </a:br>
            <a:r>
              <a:rPr lang="en-US" sz="32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spTree>
    <p:extLst>
      <p:ext uri="{BB962C8B-B14F-4D97-AF65-F5344CB8AC3E}">
        <p14:creationId xmlns:p14="http://schemas.microsoft.com/office/powerpoint/2010/main" val="2043156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Evaluating Price Controls</a:t>
            </a:r>
          </a:p>
          <a:p>
            <a:pPr marL="347663" lvl="2" indent="-342900" algn="just">
              <a:buClr>
                <a:schemeClr val="accent1"/>
              </a:buClr>
            </a:pPr>
            <a:r>
              <a:rPr lang="en-US" sz="2400" b="1" dirty="0">
                <a:cs typeface="Arial" pitchFamily="34" charset="0"/>
              </a:rPr>
              <a:t>One of the Ten Principles of Economics is that markets are usually a good way to organize economic activity.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This principle explains why economists usually oppose price ceilings and price floors.</a:t>
            </a:r>
          </a:p>
          <a:p>
            <a:pPr marL="347663" lvl="2" indent="-342900" algn="just">
              <a:buClr>
                <a:schemeClr val="accent1"/>
              </a:buClr>
            </a:pPr>
            <a:endParaRPr lang="en-US" sz="2400" b="1" dirty="0">
              <a:cs typeface="Arial" pitchFamily="34" charset="0"/>
            </a:endParaRPr>
          </a:p>
          <a:p>
            <a:pPr algn="just"/>
            <a:r>
              <a:rPr lang="en-US" sz="2400" b="1" dirty="0"/>
              <a:t>Prices have the crucial job of balancing supply and demand and, thereby, coordinating economic activity.</a:t>
            </a:r>
            <a:endParaRPr lang="en-US" sz="60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spTree>
    <p:extLst>
      <p:ext uri="{BB962C8B-B14F-4D97-AF65-F5344CB8AC3E}">
        <p14:creationId xmlns:p14="http://schemas.microsoft.com/office/powerpoint/2010/main" val="4225893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Evaluating Price Controls</a:t>
            </a:r>
          </a:p>
          <a:p>
            <a:pPr marL="347663" lvl="2" indent="-342900" algn="just">
              <a:buClr>
                <a:schemeClr val="accent1"/>
              </a:buClr>
            </a:pPr>
            <a:r>
              <a:rPr lang="en-US" sz="2400" b="1" dirty="0">
                <a:cs typeface="Arial" pitchFamily="34" charset="0"/>
              </a:rPr>
              <a:t>Another one of the Ten Principles of Economics is that governments can sometimes improve market outcomes.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Indeed, policymakers are led to control prices because they view the market’s outcome as unfair.</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Price controls are often aimed at helping the poor. For instance, rent-control laws try to make housing affordable for everyone, and minimum-wage laws try to help people escape poverty.</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spTree>
    <p:extLst>
      <p:ext uri="{BB962C8B-B14F-4D97-AF65-F5344CB8AC3E}">
        <p14:creationId xmlns:p14="http://schemas.microsoft.com/office/powerpoint/2010/main" val="2542743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Evaluating Price Controls</a:t>
            </a:r>
          </a:p>
          <a:p>
            <a:pPr marL="347663" lvl="2" indent="-342900" algn="just">
              <a:buClr>
                <a:schemeClr val="accent1"/>
              </a:buClr>
            </a:pPr>
            <a:r>
              <a:rPr lang="en-US" sz="2400" b="1" dirty="0">
                <a:cs typeface="Arial" pitchFamily="34" charset="0"/>
              </a:rPr>
              <a:t>Yet price controls often hurt those they are trying to help.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Rent control may keep rents low, but it also discourages landlords from maintaining their buildings and makes housing hard to find.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Minimum-wage laws may raise the incomes of some workers, but they also cause other workers to be unemployed.</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spTree>
    <p:extLst>
      <p:ext uri="{BB962C8B-B14F-4D97-AF65-F5344CB8AC3E}">
        <p14:creationId xmlns:p14="http://schemas.microsoft.com/office/powerpoint/2010/main" val="2037843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Evaluating Price Controls</a:t>
            </a:r>
          </a:p>
          <a:p>
            <a:pPr marL="347663" lvl="2" indent="-342900" algn="just">
              <a:buClr>
                <a:schemeClr val="accent1"/>
              </a:buClr>
            </a:pPr>
            <a:r>
              <a:rPr lang="en-US" sz="2400" b="1" dirty="0">
                <a:cs typeface="Arial" pitchFamily="34" charset="0"/>
              </a:rPr>
              <a:t>Helping those in need can be accomplished in ways other than controlling prices.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For instance, the government can make housing more affordable by paying a fraction of the rent for poor families (rent subsidies).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Unlike rent control, such rent subsidies do not reduce the quantity of housing supplied and, therefore, do not lead to housing shortages.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spTree>
    <p:extLst>
      <p:ext uri="{BB962C8B-B14F-4D97-AF65-F5344CB8AC3E}">
        <p14:creationId xmlns:p14="http://schemas.microsoft.com/office/powerpoint/2010/main" val="1071953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lnSpcReduction="10000"/>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Evaluating Price Controls</a:t>
            </a:r>
          </a:p>
          <a:p>
            <a:pPr marL="347663" lvl="2" indent="-342900" algn="just">
              <a:buClr>
                <a:schemeClr val="accent1"/>
              </a:buClr>
            </a:pPr>
            <a:r>
              <a:rPr lang="en-US" sz="2400" b="1" dirty="0">
                <a:cs typeface="Arial" pitchFamily="34" charset="0"/>
              </a:rPr>
              <a:t>Similarly, wage subsidies raise the living standards of the working poor without discouraging firms from hiring them.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An example of a wage subsidy is the earned income tax credit, a government program that supplements the incomes of low-wage workers.</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Although these alternative policies are often better than price controls, they are not perfect. Rent and wage subsidies cost the government money and, therefore, require higher taxes.  And taxation has costs of its own.</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spTree>
    <p:extLst>
      <p:ext uri="{BB962C8B-B14F-4D97-AF65-F5344CB8AC3E}">
        <p14:creationId xmlns:p14="http://schemas.microsoft.com/office/powerpoint/2010/main" val="1251615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US" sz="2400" b="1" dirty="0">
                <a:latin typeface="Arial" pitchFamily="34" charset="0"/>
                <a:cs typeface="Arial" pitchFamily="34" charset="0"/>
              </a:rPr>
              <a:t>N. G.  </a:t>
            </a:r>
            <a:r>
              <a:rPr lang="en-US" sz="2400" b="1" dirty="0" err="1">
                <a:latin typeface="Arial" pitchFamily="34" charset="0"/>
                <a:cs typeface="Arial" pitchFamily="34" charset="0"/>
              </a:rPr>
              <a:t>Mankiw</a:t>
            </a:r>
            <a:r>
              <a:rPr lang="en-US" sz="2400" b="1" dirty="0">
                <a:latin typeface="Arial" pitchFamily="34" charset="0"/>
                <a:cs typeface="Arial" pitchFamily="34" charset="0"/>
              </a:rPr>
              <a:t>- Principles of Microeconomics, 5th Edition, Chapter – </a:t>
            </a:r>
            <a:r>
              <a:rPr lang="en-US" sz="2400" b="1">
                <a:latin typeface="Arial" pitchFamily="34" charset="0"/>
                <a:cs typeface="Arial" pitchFamily="34" charset="0"/>
              </a:rPr>
              <a:t>6.</a:t>
            </a:r>
            <a:endParaRPr lang="en-US" sz="2400" b="1" dirty="0">
              <a:latin typeface="Arial" pitchFamily="34" charset="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Readings</a:t>
            </a:r>
          </a:p>
        </p:txBody>
      </p:sp>
    </p:spTree>
    <p:extLst>
      <p:ext uri="{BB962C8B-B14F-4D97-AF65-F5344CB8AC3E}">
        <p14:creationId xmlns:p14="http://schemas.microsoft.com/office/powerpoint/2010/main" val="756379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C:\Users\Faith Computer\Desktop\99148977-text-sign-showing-any-questions-ques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363" y="379413"/>
            <a:ext cx="7793037"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9939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85800" y="2743200"/>
            <a:ext cx="7772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Thank You</a:t>
            </a:r>
          </a:p>
        </p:txBody>
      </p:sp>
    </p:spTree>
    <p:extLst>
      <p:ext uri="{BB962C8B-B14F-4D97-AF65-F5344CB8AC3E}">
        <p14:creationId xmlns:p14="http://schemas.microsoft.com/office/powerpoint/2010/main" val="248373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Price Ceilings</a:t>
            </a:r>
          </a:p>
          <a:p>
            <a:pPr marL="347663" lvl="2" indent="-342900" algn="just">
              <a:buClr>
                <a:schemeClr val="accent1"/>
              </a:buClr>
            </a:pPr>
            <a:r>
              <a:rPr lang="en-US" sz="2400" b="1" dirty="0">
                <a:solidFill>
                  <a:srgbClr val="C00000"/>
                </a:solidFill>
                <a:cs typeface="Arial" pitchFamily="34" charset="0"/>
              </a:rPr>
              <a:t>Price ceiling </a:t>
            </a:r>
            <a:r>
              <a:rPr lang="en-US" sz="2400" b="1" dirty="0">
                <a:cs typeface="Arial" pitchFamily="34" charset="0"/>
              </a:rPr>
              <a:t>is a legal maximum on the price at which a good can be sold.</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Suppose, the American Association of Ice-Cream Eaters complains that the equilibrium price is too high for everyone to enjoy a cone a day (their recommended diet).</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So, the Association lobbies the government to pass laws that alter the market outcome by directly controlling the price of an ice-cream cone.</a:t>
            </a:r>
          </a:p>
          <a:p>
            <a:pPr marL="347663" lvl="2" indent="-342900" algn="just">
              <a:buClr>
                <a:schemeClr val="accent1"/>
              </a:buClr>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spTree>
    <p:extLst>
      <p:ext uri="{BB962C8B-B14F-4D97-AF65-F5344CB8AC3E}">
        <p14:creationId xmlns:p14="http://schemas.microsoft.com/office/powerpoint/2010/main" val="172178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Price Ceilings</a:t>
            </a:r>
          </a:p>
          <a:p>
            <a:pPr marL="347663" lvl="2" indent="-342900" algn="just">
              <a:buClr>
                <a:schemeClr val="accent1"/>
              </a:buClr>
            </a:pPr>
            <a:r>
              <a:rPr lang="en-US" sz="2400" b="1" dirty="0">
                <a:cs typeface="Arial" pitchFamily="34" charset="0"/>
              </a:rPr>
              <a:t>If the Ice-Cream Eaters are successful in their lobbying, the government imposes a legal maximum on the price at which ice cream can be sold.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Because the price is not allowed to rise above this level, the legislated maximum is called </a:t>
            </a:r>
            <a:r>
              <a:rPr lang="en-US" sz="2400" b="1" dirty="0">
                <a:solidFill>
                  <a:srgbClr val="C00000"/>
                </a:solidFill>
                <a:cs typeface="Arial" pitchFamily="34" charset="0"/>
              </a:rPr>
              <a:t>a price ceiling</a:t>
            </a:r>
            <a:r>
              <a:rPr lang="en-US" sz="2400" b="1" dirty="0">
                <a:cs typeface="Arial" pitchFamily="34" charset="0"/>
              </a:rPr>
              <a:t>.</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spTree>
    <p:extLst>
      <p:ext uri="{BB962C8B-B14F-4D97-AF65-F5344CB8AC3E}">
        <p14:creationId xmlns:p14="http://schemas.microsoft.com/office/powerpoint/2010/main" val="2193217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How Price Ceilings affect Market Outcomes</a:t>
            </a:r>
          </a:p>
          <a:p>
            <a:pPr marL="347663" lvl="2" indent="-342900" algn="just">
              <a:buClr>
                <a:schemeClr val="accent1"/>
              </a:buClr>
            </a:pPr>
            <a:r>
              <a:rPr lang="en-US" sz="2400" b="1" dirty="0">
                <a:cs typeface="Arial" pitchFamily="34" charset="0"/>
              </a:rPr>
              <a:t>When the government imposes a price ceiling on the market for ice cream, two outcomes are possible.</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In panel (a) of Figure 1, the government imposes a price ceiling of $4 per cone.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In this case, because the price that balances supply and demand ($3) is below the ceiling, the price ceiling is not binding.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spTree>
    <p:extLst>
      <p:ext uri="{BB962C8B-B14F-4D97-AF65-F5344CB8AC3E}">
        <p14:creationId xmlns:p14="http://schemas.microsoft.com/office/powerpoint/2010/main" val="3042862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How Price Ceilings affect Market Outcomes</a:t>
            </a:r>
            <a:endParaRPr lang="en-US" sz="2400" b="1" dirty="0">
              <a:cs typeface="Arial" pitchFamily="34" charset="0"/>
            </a:endParaRPr>
          </a:p>
          <a:p>
            <a:pPr marL="347663" lvl="2" indent="-342900" algn="just">
              <a:buClr>
                <a:schemeClr val="accent1"/>
              </a:buClr>
            </a:pPr>
            <a:r>
              <a:rPr lang="en-US" sz="2400" b="1" dirty="0">
                <a:cs typeface="Arial" pitchFamily="34" charset="0"/>
              </a:rPr>
              <a:t>Market forces naturally move the economy to the equilibrium, and the price ceiling has no effect on the price or the quantity sold.</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3352800"/>
            <a:ext cx="48006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8001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How Price Ceilings affect Market Outcomes</a:t>
            </a:r>
            <a:endParaRPr lang="en-US" sz="2400" b="1" dirty="0">
              <a:cs typeface="Arial" pitchFamily="34" charset="0"/>
            </a:endParaRPr>
          </a:p>
          <a:p>
            <a:pPr marL="347663" lvl="2" indent="-342900" algn="just">
              <a:buClr>
                <a:schemeClr val="accent1"/>
              </a:buClr>
            </a:pPr>
            <a:r>
              <a:rPr lang="en-US" sz="2400" b="1" dirty="0">
                <a:cs typeface="Arial" pitchFamily="34" charset="0"/>
              </a:rPr>
              <a:t>In Panel (b) of Figure 1, the government imposes a price ceiling of $2 per cone.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Because the equilibrium price of $3 is above the price ceiling, the ceiling is a binding constraint on the market.</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 forces of supply and demand tend to move the price toward the equilibrium price, but when the market price hits the ceiling, it can, by law, rise no further.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spTree>
    <p:extLst>
      <p:ext uri="{BB962C8B-B14F-4D97-AF65-F5344CB8AC3E}">
        <p14:creationId xmlns:p14="http://schemas.microsoft.com/office/powerpoint/2010/main" val="63726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How Price Ceilings affect Market Outcomes</a:t>
            </a: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2247900"/>
            <a:ext cx="6400799"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778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How Price Ceilings affect Market Outcomes</a:t>
            </a:r>
            <a:endParaRPr lang="en-US" sz="2400" b="1" dirty="0">
              <a:cs typeface="Arial" pitchFamily="34" charset="0"/>
            </a:endParaRPr>
          </a:p>
          <a:p>
            <a:pPr marL="347663" lvl="2" indent="-342900" algn="just">
              <a:buClr>
                <a:schemeClr val="accent1"/>
              </a:buClr>
            </a:pPr>
            <a:r>
              <a:rPr lang="en-US" sz="2400" b="1" dirty="0">
                <a:cs typeface="Arial" pitchFamily="34" charset="0"/>
              </a:rPr>
              <a:t>Thus, the market price equals the price ceiling.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At this price, the quantity of ice cream demanded (125 cones in the figure) exceeds the quantity supplied (75 cones).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There is a shortage of ice cream: 50 people who want to buy ice cream at the going price are unable to do so.</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Supply, Demand, and Government Policies</a:t>
            </a:r>
          </a:p>
        </p:txBody>
      </p:sp>
    </p:spTree>
    <p:extLst>
      <p:ext uri="{BB962C8B-B14F-4D97-AF65-F5344CB8AC3E}">
        <p14:creationId xmlns:p14="http://schemas.microsoft.com/office/powerpoint/2010/main" val="1993458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2998</TotalTime>
  <Words>1621</Words>
  <Application>Microsoft Office PowerPoint</Application>
  <PresentationFormat>On-screen Show (4:3)</PresentationFormat>
  <Paragraphs>142</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Franklin Gothic Book</vt:lpstr>
      <vt:lpstr>Perpetua</vt:lpstr>
      <vt:lpstr>Wingdings</vt:lpstr>
      <vt:lpstr>Wingdings 2</vt:lpstr>
      <vt:lpstr>Equity</vt:lpstr>
      <vt:lpstr>Introduction to Microeconomics</vt:lpstr>
      <vt:lpstr>Lecture 12 Supply, Demand, and Government Policies</vt:lpstr>
      <vt:lpstr>Supply, Demand, and Government Policies</vt:lpstr>
      <vt:lpstr>Supply, Demand, and Government Policies</vt:lpstr>
      <vt:lpstr>Supply, Demand, and Government Policies</vt:lpstr>
      <vt:lpstr>Supply, Demand, and Government Policies</vt:lpstr>
      <vt:lpstr>Supply, Demand, and Government Policies</vt:lpstr>
      <vt:lpstr>Supply, Demand, and Government Policies</vt:lpstr>
      <vt:lpstr>Supply, Demand, and Government Policies</vt:lpstr>
      <vt:lpstr>Supply, Demand, and Government Policies</vt:lpstr>
      <vt:lpstr>Supply, Demand, and Government Policies</vt:lpstr>
      <vt:lpstr>Supply, Demand, and Government Policies</vt:lpstr>
      <vt:lpstr>Supply, Demand, and Government Policies</vt:lpstr>
      <vt:lpstr>Supply, Demand, and Government Policies</vt:lpstr>
      <vt:lpstr>Supply, Demand, and Government Policies</vt:lpstr>
      <vt:lpstr>Supply, Demand, and Government Policies</vt:lpstr>
      <vt:lpstr>Supply, Demand, and Government Policies</vt:lpstr>
      <vt:lpstr>Supply, Demand, and Government Policies</vt:lpstr>
      <vt:lpstr>Supply, Demand, and Government Policies</vt:lpstr>
      <vt:lpstr>Supply, Demand, and Government Policies</vt:lpstr>
      <vt:lpstr>Supply, Demand, and Government Policies</vt:lpstr>
      <vt:lpstr>Supply, Demand, and Government Policies</vt:lpstr>
      <vt:lpstr>Supply, Demand, and Government Policies</vt:lpstr>
      <vt:lpstr>Supply, Demand, and Government Policies</vt:lpstr>
      <vt:lpstr>Readings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Economics 1</dc:title>
  <dc:creator>Faith Computer</dc:creator>
  <cp:lastModifiedBy>Md. Roni Hossain</cp:lastModifiedBy>
  <cp:revision>162</cp:revision>
  <dcterms:created xsi:type="dcterms:W3CDTF">2018-05-06T17:42:58Z</dcterms:created>
  <dcterms:modified xsi:type="dcterms:W3CDTF">2022-06-04T14:06:53Z</dcterms:modified>
</cp:coreProperties>
</file>