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8" r:id="rId3"/>
    <p:sldId id="361" r:id="rId4"/>
    <p:sldId id="386" r:id="rId5"/>
    <p:sldId id="387" r:id="rId6"/>
    <p:sldId id="388" r:id="rId7"/>
    <p:sldId id="389" r:id="rId8"/>
    <p:sldId id="390" r:id="rId9"/>
    <p:sldId id="391" r:id="rId10"/>
    <p:sldId id="392" r:id="rId11"/>
    <p:sldId id="395" r:id="rId12"/>
    <p:sldId id="393" r:id="rId13"/>
    <p:sldId id="396" r:id="rId14"/>
    <p:sldId id="394" r:id="rId15"/>
    <p:sldId id="397" r:id="rId16"/>
    <p:sldId id="398" r:id="rId17"/>
    <p:sldId id="399" r:id="rId18"/>
    <p:sldId id="400" r:id="rId19"/>
    <p:sldId id="401" r:id="rId20"/>
    <p:sldId id="402" r:id="rId21"/>
    <p:sldId id="403" r:id="rId22"/>
    <p:sldId id="404" r:id="rId23"/>
    <p:sldId id="405" r:id="rId24"/>
    <p:sldId id="406" r:id="rId25"/>
    <p:sldId id="407" r:id="rId26"/>
    <p:sldId id="408" r:id="rId27"/>
    <p:sldId id="412" r:id="rId28"/>
    <p:sldId id="413" r:id="rId29"/>
    <p:sldId id="414" r:id="rId30"/>
    <p:sldId id="409" r:id="rId31"/>
    <p:sldId id="411" r:id="rId32"/>
    <p:sldId id="355" r:id="rId33"/>
    <p:sldId id="301" r:id="rId34"/>
    <p:sldId id="27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782"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Roni Hossain" userId="9ce89eef61a166ac" providerId="LiveId" clId="{6B49EE9F-6655-4E78-98A8-4B5F7CBFDEEC}"/>
    <pc:docChg chg="custSel modSld">
      <pc:chgData name="Md. Roni Hossain" userId="9ce89eef61a166ac" providerId="LiveId" clId="{6B49EE9F-6655-4E78-98A8-4B5F7CBFDEEC}" dt="2022-06-04T14:06:59.959" v="0" actId="478"/>
      <pc:docMkLst>
        <pc:docMk/>
      </pc:docMkLst>
      <pc:sldChg chg="addSp delSp modSp mod">
        <pc:chgData name="Md. Roni Hossain" userId="9ce89eef61a166ac" providerId="LiveId" clId="{6B49EE9F-6655-4E78-98A8-4B5F7CBFDEEC}" dt="2022-06-04T14:06:59.959" v="0" actId="478"/>
        <pc:sldMkLst>
          <pc:docMk/>
          <pc:sldMk cId="1659300731" sldId="256"/>
        </pc:sldMkLst>
        <pc:spChg chg="del">
          <ac:chgData name="Md. Roni Hossain" userId="9ce89eef61a166ac" providerId="LiveId" clId="{6B49EE9F-6655-4E78-98A8-4B5F7CBFDEEC}" dt="2022-06-04T14:06:59.959" v="0" actId="478"/>
          <ac:spMkLst>
            <pc:docMk/>
            <pc:sldMk cId="1659300731" sldId="256"/>
            <ac:spMk id="3" creationId="{00000000-0000-0000-0000-000000000000}"/>
          </ac:spMkLst>
        </pc:spChg>
        <pc:spChg chg="add mod">
          <ac:chgData name="Md. Roni Hossain" userId="9ce89eef61a166ac" providerId="LiveId" clId="{6B49EE9F-6655-4E78-98A8-4B5F7CBFDEEC}" dt="2022-06-04T14:06:59.959" v="0" actId="478"/>
          <ac:spMkLst>
            <pc:docMk/>
            <pc:sldMk cId="1659300731" sldId="256"/>
            <ac:spMk id="5" creationId="{A46FB3FC-6813-9A8A-809B-DB43B23185F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2471CF-A0CA-450D-94CF-C6DD26B0BE02}" type="datetimeFigureOut">
              <a:rPr lang="en-US" smtClean="0"/>
              <a:pPr/>
              <a:t>6/4/2022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F16D7D-67AD-4856-B4E1-37B16B3C9754}" type="slidenum">
              <a:rPr lang="en-US" smtClean="0"/>
              <a:pPr/>
              <a:t>‹#›</a:t>
            </a:fld>
            <a:endParaRPr lang="en-US"/>
          </a:p>
        </p:txBody>
      </p:sp>
    </p:spTree>
    <p:extLst>
      <p:ext uri="{BB962C8B-B14F-4D97-AF65-F5344CB8AC3E}">
        <p14:creationId xmlns:p14="http://schemas.microsoft.com/office/powerpoint/2010/main" val="4209619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31CD090-EDC2-4466-9652-7ECF537A92EA}" type="datetimeFigureOut">
              <a:rPr lang="en-US" smtClean="0"/>
              <a:pPr/>
              <a:t>6/4/2022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40E9034-5E1C-43F5-9F49-E8B8BEF2EAE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CD090-EDC2-4466-9652-7ECF537A92EA}" type="datetimeFigureOut">
              <a:rPr lang="en-US" smtClean="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E9034-5E1C-43F5-9F49-E8B8BEF2EA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CD090-EDC2-4466-9652-7ECF537A92EA}" type="datetimeFigureOut">
              <a:rPr lang="en-US" smtClean="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E9034-5E1C-43F5-9F49-E8B8BEF2EA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31CD090-EDC2-4466-9652-7ECF537A92EA}" type="datetimeFigureOut">
              <a:rPr lang="en-US" smtClean="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E9034-5E1C-43F5-9F49-E8B8BEF2EAE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31CD090-EDC2-4466-9652-7ECF537A92EA}" type="datetimeFigureOut">
              <a:rPr lang="en-US" smtClean="0"/>
              <a:pPr/>
              <a:t>6/4/2022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40E9034-5E1C-43F5-9F49-E8B8BEF2EAE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31CD090-EDC2-4466-9652-7ECF537A92EA}" type="datetimeFigureOut">
              <a:rPr lang="en-US" smtClean="0"/>
              <a:pPr/>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E9034-5E1C-43F5-9F49-E8B8BEF2EAE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31CD090-EDC2-4466-9652-7ECF537A92EA}" type="datetimeFigureOut">
              <a:rPr lang="en-US" smtClean="0"/>
              <a:pPr/>
              <a:t>6/4/2022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0E9034-5E1C-43F5-9F49-E8B8BEF2EAE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31CD090-EDC2-4466-9652-7ECF537A92EA}" type="datetimeFigureOut">
              <a:rPr lang="en-US" smtClean="0"/>
              <a:pPr/>
              <a:t>6/4/2022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0E9034-5E1C-43F5-9F49-E8B8BEF2EA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CD090-EDC2-4466-9652-7ECF537A92EA}" type="datetimeFigureOut">
              <a:rPr lang="en-US" smtClean="0"/>
              <a:pPr/>
              <a:t>6/4/2022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0E9034-5E1C-43F5-9F49-E8B8BEF2EA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31CD090-EDC2-4466-9652-7ECF537A92EA}" type="datetimeFigureOut">
              <a:rPr lang="en-US" smtClean="0"/>
              <a:pPr/>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E9034-5E1C-43F5-9F49-E8B8BEF2EAE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31CD090-EDC2-4466-9652-7ECF537A92EA}" type="datetimeFigureOut">
              <a:rPr lang="en-US" smtClean="0"/>
              <a:pPr/>
              <a:t>6/4/2022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40E9034-5E1C-43F5-9F49-E8B8BEF2EAE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31CD090-EDC2-4466-9652-7ECF537A92EA}" type="datetimeFigureOut">
              <a:rPr lang="en-US" smtClean="0"/>
              <a:pPr/>
              <a:t>6/4/2022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40E9034-5E1C-43F5-9F49-E8B8BEF2EA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effectLst>
                  <a:outerShdw blurRad="38100" dist="38100" dir="2700000" algn="tl">
                    <a:srgbClr val="000000">
                      <a:alpha val="43137"/>
                    </a:srgbClr>
                  </a:outerShdw>
                </a:effectLst>
                <a:latin typeface="Arial" pitchFamily="34" charset="0"/>
                <a:cs typeface="Arial" pitchFamily="34" charset="0"/>
              </a:rPr>
              <a:t>Introduction to Microeconomics</a:t>
            </a:r>
          </a:p>
        </p:txBody>
      </p:sp>
      <p:sp>
        <p:nvSpPr>
          <p:cNvPr id="5" name="Subtitle 4">
            <a:extLst>
              <a:ext uri="{FF2B5EF4-FFF2-40B4-BE49-F238E27FC236}">
                <a16:creationId xmlns:a16="http://schemas.microsoft.com/office/drawing/2014/main" id="{A46FB3FC-6813-9A8A-809B-DB43B23185F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59300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Law of Diminishing Marginal Utility</a:t>
            </a:r>
          </a:p>
          <a:p>
            <a:pPr marL="347663" lvl="2" indent="-342900" algn="just">
              <a:buClr>
                <a:schemeClr val="accent1"/>
              </a:buClr>
            </a:pPr>
            <a:r>
              <a:rPr lang="en-US" sz="2400" b="1" dirty="0">
                <a:cs typeface="Arial" pitchFamily="34" charset="0"/>
              </a:rPr>
              <a:t>The law of diminishing marginal utility states that, for a given time period, the marginal utility gained by consuming equal successive units of a good declines as the amount consumed increases.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In other words, the number of </a:t>
            </a:r>
            <a:r>
              <a:rPr lang="en-US" sz="2400" b="1" dirty="0" err="1">
                <a:cs typeface="Arial" pitchFamily="34" charset="0"/>
              </a:rPr>
              <a:t>utils</a:t>
            </a:r>
            <a:r>
              <a:rPr lang="en-US" sz="2400" b="1" dirty="0">
                <a:cs typeface="Arial" pitchFamily="34" charset="0"/>
              </a:rPr>
              <a:t> gained by consuming the first unit of a good is greater than the number of </a:t>
            </a:r>
            <a:r>
              <a:rPr lang="en-US" sz="2400" b="1" dirty="0" err="1">
                <a:cs typeface="Arial" pitchFamily="34" charset="0"/>
              </a:rPr>
              <a:t>utils</a:t>
            </a:r>
            <a:r>
              <a:rPr lang="en-US" sz="2400" b="1" dirty="0">
                <a:cs typeface="Arial" pitchFamily="34" charset="0"/>
              </a:rPr>
              <a:t> gained by consuming the second unit.</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The law of diminishing marginal utility is illustrated in Exhibit 1. </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Consumer Choice: Maximizing Utility and</a:t>
            </a:r>
            <a:br>
              <a:rPr lang="en-US" sz="3600" b="1" dirty="0">
                <a:effectLst>
                  <a:outerShdw blurRad="38100" dist="38100" dir="2700000" algn="tl">
                    <a:srgbClr val="000000">
                      <a:alpha val="43137"/>
                    </a:srgbClr>
                  </a:outerShdw>
                </a:effectLst>
                <a:latin typeface="Arial" pitchFamily="34" charset="0"/>
                <a:cs typeface="Arial" pitchFamily="34" charset="0"/>
              </a:rPr>
            </a:br>
            <a:r>
              <a:rPr lang="en-US" sz="3600" b="1" dirty="0">
                <a:effectLst>
                  <a:outerShdw blurRad="38100" dist="38100" dir="2700000" algn="tl">
                    <a:srgbClr val="000000">
                      <a:alpha val="43137"/>
                    </a:srgbClr>
                  </a:outerShdw>
                </a:effectLst>
                <a:latin typeface="Arial" pitchFamily="34" charset="0"/>
                <a:cs typeface="Arial" pitchFamily="34" charset="0"/>
              </a:rPr>
              <a:t>Behavioral Economics</a:t>
            </a:r>
          </a:p>
        </p:txBody>
      </p:sp>
    </p:spTree>
    <p:extLst>
      <p:ext uri="{BB962C8B-B14F-4D97-AF65-F5344CB8AC3E}">
        <p14:creationId xmlns:p14="http://schemas.microsoft.com/office/powerpoint/2010/main" val="1930725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Law of Diminishing Marginal Utility</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Consumer Choice: Maximizing Utility and</a:t>
            </a:r>
            <a:br>
              <a:rPr lang="en-US" sz="3600" b="1" dirty="0">
                <a:effectLst>
                  <a:outerShdw blurRad="38100" dist="38100" dir="2700000" algn="tl">
                    <a:srgbClr val="000000">
                      <a:alpha val="43137"/>
                    </a:srgbClr>
                  </a:outerShdw>
                </a:effectLst>
                <a:latin typeface="Arial" pitchFamily="34" charset="0"/>
                <a:cs typeface="Arial" pitchFamily="34" charset="0"/>
              </a:rPr>
            </a:br>
            <a:r>
              <a:rPr lang="en-US" sz="3600" b="1" dirty="0">
                <a:effectLst>
                  <a:outerShdw blurRad="38100" dist="38100" dir="2700000" algn="tl">
                    <a:srgbClr val="000000">
                      <a:alpha val="43137"/>
                    </a:srgbClr>
                  </a:outerShdw>
                </a:effectLst>
                <a:latin typeface="Arial" pitchFamily="34" charset="0"/>
                <a:cs typeface="Arial" pitchFamily="34" charset="0"/>
              </a:rPr>
              <a:t>Behavioral Economics</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2057400"/>
            <a:ext cx="6934199"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0648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Law of Diminishing Marginal Utility</a:t>
            </a:r>
          </a:p>
          <a:p>
            <a:pPr marL="347663" lvl="2" indent="-342900" algn="just">
              <a:buClr>
                <a:schemeClr val="accent1"/>
              </a:buClr>
            </a:pPr>
            <a:r>
              <a:rPr lang="en-US" sz="2400" b="1" dirty="0">
                <a:cs typeface="Arial" pitchFamily="34" charset="0"/>
              </a:rPr>
              <a:t>The table in part (a) shows both the total utility of consuming a certain number of units of a good and the marginal utility of consuming additional units. </a:t>
            </a:r>
          </a:p>
          <a:p>
            <a:pPr marL="347663" lvl="2" indent="-342900" algn="just">
              <a:buClr>
                <a:schemeClr val="accent1"/>
              </a:buClr>
            </a:pPr>
            <a:endParaRPr lang="en-US"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Consumer Choice: Maximizing Utility and</a:t>
            </a:r>
            <a:br>
              <a:rPr lang="en-US" sz="3600" b="1" dirty="0">
                <a:effectLst>
                  <a:outerShdw blurRad="38100" dist="38100" dir="2700000" algn="tl">
                    <a:srgbClr val="000000">
                      <a:alpha val="43137"/>
                    </a:srgbClr>
                  </a:outerShdw>
                </a:effectLst>
                <a:latin typeface="Arial" pitchFamily="34" charset="0"/>
                <a:cs typeface="Arial" pitchFamily="34" charset="0"/>
              </a:rPr>
            </a:br>
            <a:r>
              <a:rPr lang="en-US" sz="3600" b="1" dirty="0">
                <a:effectLst>
                  <a:outerShdw blurRad="38100" dist="38100" dir="2700000" algn="tl">
                    <a:srgbClr val="000000">
                      <a:alpha val="43137"/>
                    </a:srgbClr>
                  </a:outerShdw>
                </a:effectLst>
                <a:latin typeface="Arial" pitchFamily="34" charset="0"/>
                <a:cs typeface="Arial" pitchFamily="34" charset="0"/>
              </a:rPr>
              <a:t>Behavioral Economics</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3429000"/>
            <a:ext cx="746760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6102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Law of Diminishing Marginal Utility</a:t>
            </a:r>
            <a:endParaRPr lang="en-US" sz="2400" b="1" dirty="0">
              <a:cs typeface="Arial" pitchFamily="34" charset="0"/>
            </a:endParaRPr>
          </a:p>
          <a:p>
            <a:pPr marL="347663" lvl="2" indent="-342900" algn="just">
              <a:buClr>
                <a:schemeClr val="accent1"/>
              </a:buClr>
            </a:pPr>
            <a:r>
              <a:rPr lang="en-US" sz="2400" b="1" dirty="0">
                <a:cs typeface="Arial" pitchFamily="34" charset="0"/>
              </a:rPr>
              <a:t>The graph in part (b) shows the total utility curve for the data in part (a), and the graph in part (c) shows the marginal utility curve for the data in part (a). </a:t>
            </a:r>
          </a:p>
          <a:p>
            <a:pPr marL="347663" lvl="2" indent="-342900" algn="just">
              <a:buClr>
                <a:schemeClr val="accent1"/>
              </a:buClr>
            </a:pPr>
            <a:endParaRPr lang="en-US"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Consumer Choice: Maximizing Utility and</a:t>
            </a:r>
            <a:br>
              <a:rPr lang="en-US" sz="3600" b="1" dirty="0">
                <a:effectLst>
                  <a:outerShdw blurRad="38100" dist="38100" dir="2700000" algn="tl">
                    <a:srgbClr val="000000">
                      <a:alpha val="43137"/>
                    </a:srgbClr>
                  </a:outerShdw>
                </a:effectLst>
                <a:latin typeface="Arial" pitchFamily="34" charset="0"/>
                <a:cs typeface="Arial" pitchFamily="34" charset="0"/>
              </a:rPr>
            </a:br>
            <a:r>
              <a:rPr lang="en-US" sz="3600" b="1" dirty="0">
                <a:effectLst>
                  <a:outerShdw blurRad="38100" dist="38100" dir="2700000" algn="tl">
                    <a:srgbClr val="000000">
                      <a:alpha val="43137"/>
                    </a:srgbClr>
                  </a:outerShdw>
                </a:effectLst>
                <a:latin typeface="Arial" pitchFamily="34" charset="0"/>
                <a:cs typeface="Arial" pitchFamily="34" charset="0"/>
              </a:rPr>
              <a:t>Behavioral Economics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352800"/>
            <a:ext cx="7162799"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7331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Law of Diminishing Marginal Utility</a:t>
            </a:r>
          </a:p>
          <a:p>
            <a:pPr marL="347663" lvl="2" indent="-342900" algn="just">
              <a:buClr>
                <a:schemeClr val="accent1"/>
              </a:buClr>
            </a:pPr>
            <a:r>
              <a:rPr lang="en-US" sz="2400" b="1" dirty="0">
                <a:cs typeface="Arial" pitchFamily="34" charset="0"/>
              </a:rPr>
              <a:t>The graphs in parts (b) and (c) show that total utility can increase as marginal utility decreases.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This relationship between total utility and marginal utility is important in unraveling the diamond-water paradox.</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Consumer Choice: Maximizing Utility and</a:t>
            </a:r>
            <a:br>
              <a:rPr lang="en-US" sz="3600" b="1" dirty="0">
                <a:effectLst>
                  <a:outerShdw blurRad="38100" dist="38100" dir="2700000" algn="tl">
                    <a:srgbClr val="000000">
                      <a:alpha val="43137"/>
                    </a:srgbClr>
                  </a:outerShdw>
                </a:effectLst>
                <a:latin typeface="Arial" pitchFamily="34" charset="0"/>
                <a:cs typeface="Arial" pitchFamily="34" charset="0"/>
              </a:rPr>
            </a:br>
            <a:r>
              <a:rPr lang="en-US" sz="3600" b="1" dirty="0">
                <a:effectLst>
                  <a:outerShdw blurRad="38100" dist="38100" dir="2700000" algn="tl">
                    <a:srgbClr val="000000">
                      <a:alpha val="43137"/>
                    </a:srgbClr>
                  </a:outerShdw>
                </a:effectLst>
                <a:latin typeface="Arial" pitchFamily="34" charset="0"/>
                <a:cs typeface="Arial" pitchFamily="34" charset="0"/>
              </a:rPr>
              <a:t>Behavioral Economics</a:t>
            </a:r>
          </a:p>
        </p:txBody>
      </p:sp>
    </p:spTree>
    <p:extLst>
      <p:ext uri="{BB962C8B-B14F-4D97-AF65-F5344CB8AC3E}">
        <p14:creationId xmlns:p14="http://schemas.microsoft.com/office/powerpoint/2010/main" val="408497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The Solution to the Diamond-Water Paradox</a:t>
            </a:r>
          </a:p>
          <a:p>
            <a:pPr marL="347663" lvl="2" indent="-342900" algn="just">
              <a:buClr>
                <a:schemeClr val="accent1"/>
              </a:buClr>
            </a:pPr>
            <a:r>
              <a:rPr lang="en-US" sz="2400" b="1" dirty="0">
                <a:cs typeface="Arial" pitchFamily="34" charset="0"/>
              </a:rPr>
              <a:t>Goods have both total utility and marginal utility.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Water, for example, is extremely useful; we cannot live without it. We would expect its total utility (its total usefulness) to be high but its marginal utility to be low because water is relatively plentiful.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As the law of diminishing marginal utility states, the utility of successive units of a good diminishes as its consumption increases. </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Consumer Choice: Maximizing Utility and</a:t>
            </a:r>
            <a:br>
              <a:rPr lang="en-US" sz="3600" b="1" dirty="0">
                <a:effectLst>
                  <a:outerShdw blurRad="38100" dist="38100" dir="2700000" algn="tl">
                    <a:srgbClr val="000000">
                      <a:alpha val="43137"/>
                    </a:srgbClr>
                  </a:outerShdw>
                </a:effectLst>
                <a:latin typeface="Arial" pitchFamily="34" charset="0"/>
                <a:cs typeface="Arial" pitchFamily="34" charset="0"/>
              </a:rPr>
            </a:br>
            <a:r>
              <a:rPr lang="en-US" sz="3600" b="1" dirty="0">
                <a:effectLst>
                  <a:outerShdw blurRad="38100" dist="38100" dir="2700000" algn="tl">
                    <a:srgbClr val="000000">
                      <a:alpha val="43137"/>
                    </a:srgbClr>
                  </a:outerShdw>
                </a:effectLst>
                <a:latin typeface="Arial" pitchFamily="34" charset="0"/>
                <a:cs typeface="Arial" pitchFamily="34" charset="0"/>
              </a:rPr>
              <a:t>Behavioral Economics</a:t>
            </a:r>
          </a:p>
        </p:txBody>
      </p:sp>
    </p:spTree>
    <p:extLst>
      <p:ext uri="{BB962C8B-B14F-4D97-AF65-F5344CB8AC3E}">
        <p14:creationId xmlns:p14="http://schemas.microsoft.com/office/powerpoint/2010/main" val="3473267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The Solution to the Diamond-Water Paradox</a:t>
            </a:r>
          </a:p>
          <a:p>
            <a:pPr marL="347663" lvl="2" indent="-342900" algn="just">
              <a:buClr>
                <a:schemeClr val="accent1"/>
              </a:buClr>
            </a:pPr>
            <a:r>
              <a:rPr lang="en-US" sz="2400" b="1" dirty="0">
                <a:cs typeface="Arial" pitchFamily="34" charset="0"/>
              </a:rPr>
              <a:t>In short, water is immensely useful, but there is so much of it that individuals place relatively little value on another unit of it.</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In contrast, diamonds are not as useful as water. We would expect the total utility of diamonds to be lower than that of water, but their marginal utility to be high.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Because there are relatively few diamonds in the world, their consumption (in contrast to water consumption) takes place at relatively high marginal utility. </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Consumer Choice: Maximizing Utility and</a:t>
            </a:r>
            <a:br>
              <a:rPr lang="en-US" sz="3600" b="1" dirty="0">
                <a:effectLst>
                  <a:outerShdw blurRad="38100" dist="38100" dir="2700000" algn="tl">
                    <a:srgbClr val="000000">
                      <a:alpha val="43137"/>
                    </a:srgbClr>
                  </a:outerShdw>
                </a:effectLst>
                <a:latin typeface="Arial" pitchFamily="34" charset="0"/>
                <a:cs typeface="Arial" pitchFamily="34" charset="0"/>
              </a:rPr>
            </a:br>
            <a:r>
              <a:rPr lang="en-US" sz="3600" b="1" dirty="0">
                <a:effectLst>
                  <a:outerShdw blurRad="38100" dist="38100" dir="2700000" algn="tl">
                    <a:srgbClr val="000000">
                      <a:alpha val="43137"/>
                    </a:srgbClr>
                  </a:outerShdw>
                </a:effectLst>
                <a:latin typeface="Arial" pitchFamily="34" charset="0"/>
                <a:cs typeface="Arial" pitchFamily="34" charset="0"/>
              </a:rPr>
              <a:t>Behavioral Economics</a:t>
            </a:r>
          </a:p>
        </p:txBody>
      </p:sp>
    </p:spTree>
    <p:extLst>
      <p:ext uri="{BB962C8B-B14F-4D97-AF65-F5344CB8AC3E}">
        <p14:creationId xmlns:p14="http://schemas.microsoft.com/office/powerpoint/2010/main" val="2058514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The Solution to the Diamond-Water Paradox</a:t>
            </a:r>
          </a:p>
          <a:p>
            <a:pPr marL="347663" lvl="2" indent="-342900" algn="just">
              <a:buClr>
                <a:schemeClr val="accent1"/>
              </a:buClr>
            </a:pPr>
            <a:r>
              <a:rPr lang="en-US" sz="2400" b="1" dirty="0">
                <a:cs typeface="Arial" pitchFamily="34" charset="0"/>
              </a:rPr>
              <a:t>Diamonds, which are rare, are used only for their few valuable uses.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Water, which is plentiful, gets used for its many valuable uses and for its not so valuable uses.</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So the total utility of water is high because water is extremely useful. The total utility of diamonds is comparatively low because diamonds are not as useful as water. </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Consumer Choice: Maximizing Utility and</a:t>
            </a:r>
            <a:br>
              <a:rPr lang="en-US" sz="3600" b="1" dirty="0">
                <a:effectLst>
                  <a:outerShdw blurRad="38100" dist="38100" dir="2700000" algn="tl">
                    <a:srgbClr val="000000">
                      <a:alpha val="43137"/>
                    </a:srgbClr>
                  </a:outerShdw>
                </a:effectLst>
                <a:latin typeface="Arial" pitchFamily="34" charset="0"/>
                <a:cs typeface="Arial" pitchFamily="34" charset="0"/>
              </a:rPr>
            </a:br>
            <a:r>
              <a:rPr lang="en-US" sz="3600" b="1" dirty="0">
                <a:effectLst>
                  <a:outerShdw blurRad="38100" dist="38100" dir="2700000" algn="tl">
                    <a:srgbClr val="000000">
                      <a:alpha val="43137"/>
                    </a:srgbClr>
                  </a:outerShdw>
                </a:effectLst>
                <a:latin typeface="Arial" pitchFamily="34" charset="0"/>
                <a:cs typeface="Arial" pitchFamily="34" charset="0"/>
              </a:rPr>
              <a:t>Behavioral Economics</a:t>
            </a:r>
          </a:p>
        </p:txBody>
      </p:sp>
    </p:spTree>
    <p:extLst>
      <p:ext uri="{BB962C8B-B14F-4D97-AF65-F5344CB8AC3E}">
        <p14:creationId xmlns:p14="http://schemas.microsoft.com/office/powerpoint/2010/main" val="2931862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The Solution to the Diamond-Water Paradox</a:t>
            </a:r>
          </a:p>
          <a:p>
            <a:pPr marL="347663" lvl="2" indent="-342900" algn="just">
              <a:buClr>
                <a:schemeClr val="accent1"/>
              </a:buClr>
            </a:pPr>
            <a:r>
              <a:rPr lang="en-US" sz="2400" b="1" dirty="0">
                <a:cs typeface="Arial" pitchFamily="34" charset="0"/>
              </a:rPr>
              <a:t>The marginal utility of water is low because water is so plentiful that people consume it at low marginal utility.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The marginal utility of diamonds is high because diamonds are so scarce that people consume them at high marginal utility.</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Prices therefore reflect marginal utility, not total utility.</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Consumer Choice: Maximizing Utility and</a:t>
            </a:r>
            <a:br>
              <a:rPr lang="en-US" sz="3600" b="1" dirty="0">
                <a:effectLst>
                  <a:outerShdw blurRad="38100" dist="38100" dir="2700000" algn="tl">
                    <a:srgbClr val="000000">
                      <a:alpha val="43137"/>
                    </a:srgbClr>
                  </a:outerShdw>
                </a:effectLst>
                <a:latin typeface="Arial" pitchFamily="34" charset="0"/>
                <a:cs typeface="Arial" pitchFamily="34" charset="0"/>
              </a:rPr>
            </a:br>
            <a:r>
              <a:rPr lang="en-US" sz="3600" b="1" dirty="0">
                <a:effectLst>
                  <a:outerShdw blurRad="38100" dist="38100" dir="2700000" algn="tl">
                    <a:srgbClr val="000000">
                      <a:alpha val="43137"/>
                    </a:srgbClr>
                  </a:outerShdw>
                </a:effectLst>
                <a:latin typeface="Arial" pitchFamily="34" charset="0"/>
                <a:cs typeface="Arial" pitchFamily="34" charset="0"/>
              </a:rPr>
              <a:t>Behavioral Economics</a:t>
            </a:r>
          </a:p>
        </p:txBody>
      </p:sp>
    </p:spTree>
    <p:extLst>
      <p:ext uri="{BB962C8B-B14F-4D97-AF65-F5344CB8AC3E}">
        <p14:creationId xmlns:p14="http://schemas.microsoft.com/office/powerpoint/2010/main" val="18814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Consumer Equilibrium and Demand</a:t>
            </a:r>
          </a:p>
          <a:p>
            <a:pPr marL="347663" lvl="2" indent="-342900" algn="just">
              <a:buClr>
                <a:schemeClr val="accent1"/>
              </a:buClr>
            </a:pPr>
            <a:r>
              <a:rPr lang="en-US" sz="2400" b="1" dirty="0">
                <a:cs typeface="Arial" pitchFamily="34" charset="0"/>
              </a:rPr>
              <a:t>This section identifies the condition necessary for consumer equilibrium and then discusses the relationship between equilibrium and the law of demand.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The analysis is based on the assumption that individuals seek to maximize utility.</a:t>
            </a:r>
          </a:p>
          <a:p>
            <a:pPr marL="347663" lvl="2" indent="-342900" algn="just">
              <a:buClr>
                <a:schemeClr val="accent1"/>
              </a:buClr>
            </a:pPr>
            <a:endParaRPr lang="en-US" sz="2400" b="1" dirty="0">
              <a:cs typeface="Arial" pitchFamily="34" charset="0"/>
            </a:endParaRPr>
          </a:p>
          <a:p>
            <a:pPr marL="347663" lvl="2" indent="-342900" algn="just">
              <a:buClr>
                <a:schemeClr val="accent1"/>
              </a:buClr>
            </a:pPr>
            <a:endParaRPr lang="en-US"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Consumer Choice: Maximizing Utility and</a:t>
            </a:r>
            <a:br>
              <a:rPr lang="en-US" sz="3600" b="1" dirty="0">
                <a:effectLst>
                  <a:outerShdw blurRad="38100" dist="38100" dir="2700000" algn="tl">
                    <a:srgbClr val="000000">
                      <a:alpha val="43137"/>
                    </a:srgbClr>
                  </a:outerShdw>
                </a:effectLst>
                <a:latin typeface="Arial" pitchFamily="34" charset="0"/>
                <a:cs typeface="Arial" pitchFamily="34" charset="0"/>
              </a:rPr>
            </a:br>
            <a:r>
              <a:rPr lang="en-US" sz="3600" b="1" dirty="0">
                <a:effectLst>
                  <a:outerShdw blurRad="38100" dist="38100" dir="2700000" algn="tl">
                    <a:srgbClr val="000000">
                      <a:alpha val="43137"/>
                    </a:srgbClr>
                  </a:outerShdw>
                </a:effectLst>
                <a:latin typeface="Arial" pitchFamily="34" charset="0"/>
                <a:cs typeface="Arial" pitchFamily="34" charset="0"/>
              </a:rPr>
              <a:t>Behavioral Economics</a:t>
            </a:r>
          </a:p>
        </p:txBody>
      </p:sp>
    </p:spTree>
    <p:extLst>
      <p:ext uri="{BB962C8B-B14F-4D97-AF65-F5344CB8AC3E}">
        <p14:creationId xmlns:p14="http://schemas.microsoft.com/office/powerpoint/2010/main" val="1224251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1524000"/>
            <a:ext cx="8229600" cy="1470025"/>
          </a:xfrm>
        </p:spPr>
        <p:txBody>
          <a:bodyPr>
            <a:noAutofit/>
          </a:bodyPr>
          <a:lstStyle/>
          <a:p>
            <a:r>
              <a:rPr lang="en-US" sz="3200" b="1">
                <a:effectLst>
                  <a:outerShdw blurRad="38100" dist="38100" dir="2700000" algn="tl">
                    <a:srgbClr val="000000">
                      <a:alpha val="43137"/>
                    </a:srgbClr>
                  </a:outerShdw>
                </a:effectLst>
                <a:latin typeface="Arial" pitchFamily="34" charset="0"/>
                <a:cs typeface="Arial" pitchFamily="34" charset="0"/>
              </a:rPr>
              <a:t>Lecture 13</a:t>
            </a:r>
            <a:br>
              <a:rPr lang="en-US" sz="3200" b="1" dirty="0">
                <a:effectLst>
                  <a:outerShdw blurRad="38100" dist="38100" dir="2700000" algn="tl">
                    <a:srgbClr val="000000">
                      <a:alpha val="43137"/>
                    </a:srgbClr>
                  </a:outerShdw>
                </a:effectLst>
                <a:latin typeface="Arial" pitchFamily="34" charset="0"/>
                <a:cs typeface="Arial" pitchFamily="34" charset="0"/>
              </a:rPr>
            </a:br>
            <a:r>
              <a:rPr lang="en-US" sz="3200" b="1" dirty="0">
                <a:effectLst>
                  <a:outerShdw blurRad="38100" dist="38100" dir="2700000" algn="tl">
                    <a:srgbClr val="000000">
                      <a:alpha val="43137"/>
                    </a:srgbClr>
                  </a:outerShdw>
                </a:effectLst>
                <a:latin typeface="Arial" pitchFamily="34" charset="0"/>
                <a:cs typeface="Arial" pitchFamily="34" charset="0"/>
              </a:rPr>
              <a:t>Consumer Choice: Maximizing Utility and</a:t>
            </a:r>
            <a:br>
              <a:rPr lang="en-US" sz="3200" b="1" dirty="0">
                <a:effectLst>
                  <a:outerShdw blurRad="38100" dist="38100" dir="2700000" algn="tl">
                    <a:srgbClr val="000000">
                      <a:alpha val="43137"/>
                    </a:srgbClr>
                  </a:outerShdw>
                </a:effectLst>
                <a:latin typeface="Arial" pitchFamily="34" charset="0"/>
                <a:cs typeface="Arial" pitchFamily="34" charset="0"/>
              </a:rPr>
            </a:br>
            <a:r>
              <a:rPr lang="en-US" sz="3200" b="1" dirty="0">
                <a:effectLst>
                  <a:outerShdw blurRad="38100" dist="38100" dir="2700000" algn="tl">
                    <a:srgbClr val="000000">
                      <a:alpha val="43137"/>
                    </a:srgbClr>
                  </a:outerShdw>
                </a:effectLst>
                <a:latin typeface="Arial" pitchFamily="34" charset="0"/>
                <a:cs typeface="Arial" pitchFamily="34" charset="0"/>
              </a:rPr>
              <a:t>Behavioral Economics</a:t>
            </a:r>
          </a:p>
        </p:txBody>
      </p:sp>
    </p:spTree>
    <p:extLst>
      <p:ext uri="{BB962C8B-B14F-4D97-AF65-F5344CB8AC3E}">
        <p14:creationId xmlns:p14="http://schemas.microsoft.com/office/powerpoint/2010/main" val="2043156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Equating Marginal Utilities per Dollar</a:t>
            </a:r>
          </a:p>
          <a:p>
            <a:pPr marL="347663" lvl="2" indent="-342900" algn="just">
              <a:buClr>
                <a:schemeClr val="accent1"/>
              </a:buClr>
            </a:pPr>
            <a:r>
              <a:rPr lang="en-US" sz="2400" b="1" dirty="0">
                <a:cs typeface="Arial" pitchFamily="34" charset="0"/>
              </a:rPr>
              <a:t>Suppose there are only two goods in the world: apples and oranges.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At present, a consumer is spending his entire income consuming 10 apples and 10 oranges a week. For a particular week, the marginal utility (MU ) and price (P ) of each are as follows:</a:t>
            </a:r>
          </a:p>
          <a:p>
            <a:pPr marL="347663" lvl="2" indent="-342900" algn="just">
              <a:buClr>
                <a:schemeClr val="accent1"/>
              </a:buClr>
            </a:pPr>
            <a:endParaRPr lang="en-US"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Consumer Choice: Maximizing Utility and</a:t>
            </a:r>
            <a:br>
              <a:rPr lang="en-US" sz="3600" b="1" dirty="0">
                <a:effectLst>
                  <a:outerShdw blurRad="38100" dist="38100" dir="2700000" algn="tl">
                    <a:srgbClr val="000000">
                      <a:alpha val="43137"/>
                    </a:srgbClr>
                  </a:outerShdw>
                </a:effectLst>
                <a:latin typeface="Arial" pitchFamily="34" charset="0"/>
                <a:cs typeface="Arial" pitchFamily="34" charset="0"/>
              </a:rPr>
            </a:br>
            <a:r>
              <a:rPr lang="en-US" sz="3600" b="1" dirty="0">
                <a:effectLst>
                  <a:outerShdw blurRad="38100" dist="38100" dir="2700000" algn="tl">
                    <a:srgbClr val="000000">
                      <a:alpha val="43137"/>
                    </a:srgbClr>
                  </a:outerShdw>
                </a:effectLst>
                <a:latin typeface="Arial" pitchFamily="34" charset="0"/>
                <a:cs typeface="Arial" pitchFamily="34" charset="0"/>
              </a:rPr>
              <a:t>Behavioral Economics</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4400" y="4648200"/>
            <a:ext cx="2362200" cy="1978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849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Equating Marginal Utilities per Dollar</a:t>
                </a:r>
              </a:p>
              <a:p>
                <a:pPr marL="347663" lvl="2" indent="-342900" algn="just">
                  <a:buClr>
                    <a:schemeClr val="accent1"/>
                  </a:buClr>
                </a:pPr>
                <a:r>
                  <a:rPr lang="en-US" sz="2400" b="1" dirty="0">
                    <a:cs typeface="Arial" pitchFamily="34" charset="0"/>
                  </a:rPr>
                  <a:t>So the consumer’s marginal (last) dollar spent on apples returns 20 </a:t>
                </a:r>
                <a:r>
                  <a:rPr lang="en-US" sz="2400" b="1" dirty="0" err="1">
                    <a:cs typeface="Arial" pitchFamily="34" charset="0"/>
                  </a:rPr>
                  <a:t>utils</a:t>
                </a:r>
                <a:r>
                  <a:rPr lang="en-US" sz="2400" b="1" dirty="0">
                    <a:cs typeface="Arial" pitchFamily="34" charset="0"/>
                  </a:rPr>
                  <a:t> per dollar, and his marginal (last) dollar spent on oranges returns 30 </a:t>
                </a:r>
                <a:r>
                  <a:rPr lang="en-US" sz="2400" b="1" dirty="0" err="1">
                    <a:cs typeface="Arial" pitchFamily="34" charset="0"/>
                  </a:rPr>
                  <a:t>utils</a:t>
                </a:r>
                <a:r>
                  <a:rPr lang="en-US" sz="2400" b="1" dirty="0">
                    <a:cs typeface="Arial" pitchFamily="34" charset="0"/>
                  </a:rPr>
                  <a:t> per dollar.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The ratio </a:t>
                </a:r>
                <a14:m>
                  <m:oMath xmlns:m="http://schemas.openxmlformats.org/officeDocument/2006/math">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𝑴𝑼</m:t>
                        </m:r>
                      </m:e>
                      <m:sub>
                        <m:r>
                          <a:rPr lang="en-US" sz="2400" b="1" i="1" smtClean="0">
                            <a:latin typeface="Cambria Math"/>
                            <a:cs typeface="Arial" pitchFamily="34" charset="0"/>
                          </a:rPr>
                          <m:t>𝑶</m:t>
                        </m:r>
                      </m:sub>
                    </m:sSub>
                  </m:oMath>
                </a14:m>
                <a:r>
                  <a:rPr lang="en-US" sz="2400" b="1" dirty="0">
                    <a:cs typeface="Arial" pitchFamily="34" charset="0"/>
                  </a:rPr>
                  <a:t>/</a:t>
                </a:r>
                <a14:m>
                  <m:oMath xmlns:m="http://schemas.openxmlformats.org/officeDocument/2006/math">
                    <m:sSub>
                      <m:sSubPr>
                        <m:ctrlPr>
                          <a:rPr lang="en-US" sz="2400" b="1" i="1">
                            <a:latin typeface="Cambria Math" panose="02040503050406030204" pitchFamily="18" charset="0"/>
                            <a:cs typeface="Arial" pitchFamily="34" charset="0"/>
                          </a:rPr>
                        </m:ctrlPr>
                      </m:sSubPr>
                      <m:e>
                        <m:r>
                          <a:rPr lang="en-US" sz="2400" b="1" i="1" smtClean="0">
                            <a:latin typeface="Cambria Math"/>
                            <a:cs typeface="Arial" pitchFamily="34" charset="0"/>
                          </a:rPr>
                          <m:t>𝑷</m:t>
                        </m:r>
                      </m:e>
                      <m:sub>
                        <m:r>
                          <a:rPr lang="en-US" sz="2400" b="1" i="1">
                            <a:latin typeface="Cambria Math"/>
                            <a:cs typeface="Arial" pitchFamily="34" charset="0"/>
                          </a:rPr>
                          <m:t>𝑶</m:t>
                        </m:r>
                      </m:sub>
                    </m:sSub>
                  </m:oMath>
                </a14:m>
                <a:r>
                  <a:rPr lang="en-US" sz="2400" b="1" dirty="0">
                    <a:cs typeface="Arial" pitchFamily="34" charset="0"/>
                  </a:rPr>
                  <a:t> (O = oranges) is greater than the ratio </a:t>
                </a:r>
                <a14:m>
                  <m:oMath xmlns:m="http://schemas.openxmlformats.org/officeDocument/2006/math">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𝑴𝑼</m:t>
                        </m:r>
                      </m:e>
                      <m:sub>
                        <m:r>
                          <a:rPr lang="en-US" sz="2400" b="1" i="1" smtClean="0">
                            <a:latin typeface="Cambria Math"/>
                            <a:cs typeface="Arial" pitchFamily="34" charset="0"/>
                          </a:rPr>
                          <m:t>𝑨</m:t>
                        </m:r>
                      </m:sub>
                    </m:sSub>
                  </m:oMath>
                </a14:m>
                <a:r>
                  <a:rPr lang="en-US" sz="2400" b="1" dirty="0">
                    <a:cs typeface="Arial" pitchFamily="34" charset="0"/>
                  </a:rPr>
                  <a:t>/</a:t>
                </a:r>
                <a14:m>
                  <m:oMath xmlns:m="http://schemas.openxmlformats.org/officeDocument/2006/math">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𝑷</m:t>
                        </m:r>
                      </m:e>
                      <m:sub>
                        <m:r>
                          <a:rPr lang="en-US" sz="2400" b="1" i="1" smtClean="0">
                            <a:latin typeface="Cambria Math"/>
                            <a:cs typeface="Arial" pitchFamily="34" charset="0"/>
                          </a:rPr>
                          <m:t>𝑨</m:t>
                        </m:r>
                      </m:sub>
                    </m:sSub>
                  </m:oMath>
                </a14:m>
                <a:r>
                  <a:rPr lang="en-US" sz="2400" b="1" dirty="0">
                    <a:cs typeface="Arial" pitchFamily="34" charset="0"/>
                  </a:rPr>
                  <a:t>(A = apples):</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447800"/>
                <a:ext cx="8229600" cy="4876800"/>
              </a:xfrm>
              <a:blipFill rotWithShape="1">
                <a:blip r:embed="rId2" cstate="print"/>
                <a:stretch>
                  <a:fillRect l="-889" t="-1250" r="-1926"/>
                </a:stretch>
              </a:blipFill>
            </p:spPr>
            <p:txBody>
              <a:bodyPr/>
              <a:lstStyle/>
              <a:p>
                <a:r>
                  <a:rPr lang="en-US">
                    <a:noFill/>
                  </a:rPr>
                  <a:t> </a:t>
                </a:r>
              </a:p>
            </p:txBody>
          </p:sp>
        </mc:Fallback>
      </mc:AlternateContent>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Consumer Choice: Maximizing Utility and</a:t>
            </a:r>
            <a:br>
              <a:rPr lang="en-US" sz="3600" b="1" dirty="0">
                <a:effectLst>
                  <a:outerShdw blurRad="38100" dist="38100" dir="2700000" algn="tl">
                    <a:srgbClr val="000000">
                      <a:alpha val="43137"/>
                    </a:srgbClr>
                  </a:outerShdw>
                </a:effectLst>
                <a:latin typeface="Arial" pitchFamily="34" charset="0"/>
                <a:cs typeface="Arial" pitchFamily="34" charset="0"/>
              </a:rPr>
            </a:br>
            <a:r>
              <a:rPr lang="en-US" sz="3600" b="1" dirty="0">
                <a:effectLst>
                  <a:outerShdw blurRad="38100" dist="38100" dir="2700000" algn="tl">
                    <a:srgbClr val="000000">
                      <a:alpha val="43137"/>
                    </a:srgbClr>
                  </a:outerShdw>
                </a:effectLst>
                <a:latin typeface="Arial" pitchFamily="34" charset="0"/>
                <a:cs typeface="Arial" pitchFamily="34" charset="0"/>
              </a:rPr>
              <a:t>Behavioral Economics</a:t>
            </a: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4962525"/>
            <a:ext cx="34290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6840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Equating Marginal Utilities per Dollar</a:t>
            </a:r>
          </a:p>
          <a:p>
            <a:pPr marL="347663" lvl="2" indent="-342900" algn="just">
              <a:buClr>
                <a:schemeClr val="accent1"/>
              </a:buClr>
            </a:pPr>
            <a:r>
              <a:rPr lang="en-US" sz="2400" b="1" dirty="0">
                <a:cs typeface="Arial" pitchFamily="34" charset="0"/>
              </a:rPr>
              <a:t>If the consumer recognizes this fact one week, he might redirect his purchases of apples and oranges the next week.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“If I buy an orange, I receive more utility [30 </a:t>
            </a:r>
            <a:r>
              <a:rPr lang="en-US" sz="2400" b="1" dirty="0" err="1">
                <a:cs typeface="Arial" pitchFamily="34" charset="0"/>
              </a:rPr>
              <a:t>utils</a:t>
            </a:r>
            <a:r>
              <a:rPr lang="en-US" sz="2400" b="1" dirty="0">
                <a:cs typeface="Arial" pitchFamily="34" charset="0"/>
              </a:rPr>
              <a:t>] than if I buy an apple [20 </a:t>
            </a:r>
            <a:r>
              <a:rPr lang="en-US" sz="2400" b="1" dirty="0" err="1">
                <a:cs typeface="Arial" pitchFamily="34" charset="0"/>
              </a:rPr>
              <a:t>utils</a:t>
            </a:r>
            <a:r>
              <a:rPr lang="en-US" sz="2400" b="1" dirty="0">
                <a:cs typeface="Arial" pitchFamily="34" charset="0"/>
              </a:rPr>
              <a:t>]. It’s better to buy 1 more orange with $1 and 1 less apple.  I gain 30 </a:t>
            </a:r>
            <a:r>
              <a:rPr lang="en-US" sz="2400" b="1" dirty="0" err="1">
                <a:cs typeface="Arial" pitchFamily="34" charset="0"/>
              </a:rPr>
              <a:t>utils</a:t>
            </a:r>
            <a:r>
              <a:rPr lang="en-US" sz="2400" b="1" dirty="0">
                <a:cs typeface="Arial" pitchFamily="34" charset="0"/>
              </a:rPr>
              <a:t> from buying the orange, which is 10 </a:t>
            </a:r>
            <a:r>
              <a:rPr lang="en-US" sz="2400" b="1" dirty="0" err="1">
                <a:cs typeface="Arial" pitchFamily="34" charset="0"/>
              </a:rPr>
              <a:t>utils</a:t>
            </a:r>
            <a:r>
              <a:rPr lang="en-US" sz="2400" b="1" dirty="0">
                <a:cs typeface="Arial" pitchFamily="34" charset="0"/>
              </a:rPr>
              <a:t> more than if I buy the apple.”</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As the consumer buys 1 more orange and 1 less apple, however, the marginal utility of oranges falls, and the marginal utility of apples rises. </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Consumer Choice: Maximizing Utility and</a:t>
            </a:r>
            <a:br>
              <a:rPr lang="en-US" sz="3600" b="1" dirty="0">
                <a:effectLst>
                  <a:outerShdw blurRad="38100" dist="38100" dir="2700000" algn="tl">
                    <a:srgbClr val="000000">
                      <a:alpha val="43137"/>
                    </a:srgbClr>
                  </a:outerShdw>
                </a:effectLst>
                <a:latin typeface="Arial" pitchFamily="34" charset="0"/>
                <a:cs typeface="Arial" pitchFamily="34" charset="0"/>
              </a:rPr>
            </a:br>
            <a:r>
              <a:rPr lang="en-US" sz="3600" b="1" dirty="0">
                <a:effectLst>
                  <a:outerShdw blurRad="38100" dist="38100" dir="2700000" algn="tl">
                    <a:srgbClr val="000000">
                      <a:alpha val="43137"/>
                    </a:srgbClr>
                  </a:outerShdw>
                </a:effectLst>
                <a:latin typeface="Arial" pitchFamily="34" charset="0"/>
                <a:cs typeface="Arial" pitchFamily="34" charset="0"/>
              </a:rPr>
              <a:t>Behavioral Economics</a:t>
            </a:r>
          </a:p>
        </p:txBody>
      </p:sp>
    </p:spTree>
    <p:extLst>
      <p:ext uri="{BB962C8B-B14F-4D97-AF65-F5344CB8AC3E}">
        <p14:creationId xmlns:p14="http://schemas.microsoft.com/office/powerpoint/2010/main" val="289360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Equating Marginal Utilities per Dollar</a:t>
                </a:r>
              </a:p>
              <a:p>
                <a:pPr marL="347663" lvl="2" indent="-342900" algn="just">
                  <a:buClr>
                    <a:schemeClr val="accent1"/>
                  </a:buClr>
                </a:pPr>
                <a:r>
                  <a:rPr lang="en-US" sz="2400" b="1" dirty="0">
                    <a:cs typeface="Arial" pitchFamily="34" charset="0"/>
                  </a:rPr>
                  <a:t>Because the consumer has bought 1 more orange and 1 less apple, he now has 11 oranges and 9 apples. At this new combination of goods,</a:t>
                </a:r>
              </a:p>
              <a:p>
                <a:pPr marL="347663" lvl="2" indent="-342900" algn="just">
                  <a:buClr>
                    <a:schemeClr val="accent1"/>
                  </a:buClr>
                </a:pPr>
                <a:endParaRPr lang="en-US" sz="2400" b="1" dirty="0">
                  <a:cs typeface="Arial" pitchFamily="34" charset="0"/>
                </a:endParaRPr>
              </a:p>
              <a:p>
                <a:pPr marL="347663" lvl="2" indent="-342900" algn="just">
                  <a:buClr>
                    <a:schemeClr val="accent1"/>
                  </a:buClr>
                </a:pPr>
                <a:endParaRPr lang="en-US" sz="2400" b="1" dirty="0">
                  <a:cs typeface="Arial" pitchFamily="34" charset="0"/>
                </a:endParaRPr>
              </a:p>
              <a:p>
                <a:pPr marL="347663" lvl="2" indent="-342900" algn="just">
                  <a:buClr>
                    <a:schemeClr val="accent1"/>
                  </a:buClr>
                </a:pPr>
                <a:endParaRPr lang="en-US" sz="2400" b="1" dirty="0">
                  <a:cs typeface="Arial" pitchFamily="34" charset="0"/>
                </a:endParaRPr>
              </a:p>
              <a:p>
                <a:pPr marL="347663" lvl="2" indent="-342900" algn="just">
                  <a:buClr>
                    <a:schemeClr val="accent1"/>
                  </a:buClr>
                </a:pPr>
                <a:endParaRPr lang="en-US" sz="2400" b="1" dirty="0">
                  <a:cs typeface="Arial" pitchFamily="34" charset="0"/>
                </a:endParaRP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Now, the ratio </a:t>
                </a:r>
                <a14:m>
                  <m:oMath xmlns:m="http://schemas.openxmlformats.org/officeDocument/2006/math">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𝑴𝑼</m:t>
                        </m:r>
                      </m:e>
                      <m:sub>
                        <m:r>
                          <a:rPr lang="en-US" sz="2400" b="1" i="1">
                            <a:latin typeface="Cambria Math"/>
                            <a:cs typeface="Arial" pitchFamily="34" charset="0"/>
                          </a:rPr>
                          <m:t>𝑶</m:t>
                        </m:r>
                      </m:sub>
                    </m:sSub>
                  </m:oMath>
                </a14:m>
                <a:r>
                  <a:rPr lang="en-US" sz="2400" b="1" dirty="0">
                    <a:cs typeface="Arial" pitchFamily="34" charset="0"/>
                  </a:rPr>
                  <a:t>/</a:t>
                </a:r>
                <a14:m>
                  <m:oMath xmlns:m="http://schemas.openxmlformats.org/officeDocument/2006/math">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𝑷</m:t>
                        </m:r>
                      </m:e>
                      <m:sub>
                        <m:r>
                          <a:rPr lang="en-US" sz="2400" b="1" i="1">
                            <a:latin typeface="Cambria Math"/>
                            <a:cs typeface="Arial" pitchFamily="34" charset="0"/>
                          </a:rPr>
                          <m:t>𝑶</m:t>
                        </m:r>
                      </m:sub>
                    </m:sSub>
                    <m:r>
                      <a:rPr lang="en-US" sz="2400" b="1" i="1">
                        <a:latin typeface="Cambria Math"/>
                        <a:cs typeface="Arial" pitchFamily="34" charset="0"/>
                      </a:rPr>
                      <m:t> </m:t>
                    </m:r>
                  </m:oMath>
                </a14:m>
                <a:r>
                  <a:rPr lang="en-US" sz="2400" b="1" dirty="0">
                    <a:cs typeface="Arial" pitchFamily="34" charset="0"/>
                  </a:rPr>
                  <a:t>equals the ratio </a:t>
                </a:r>
                <a14:m>
                  <m:oMath xmlns:m="http://schemas.openxmlformats.org/officeDocument/2006/math">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𝑴𝑼</m:t>
                        </m:r>
                      </m:e>
                      <m:sub>
                        <m:r>
                          <a:rPr lang="en-US" sz="2400" b="1" i="1">
                            <a:latin typeface="Cambria Math"/>
                            <a:cs typeface="Arial" pitchFamily="34" charset="0"/>
                          </a:rPr>
                          <m:t>𝑨</m:t>
                        </m:r>
                      </m:sub>
                    </m:sSub>
                  </m:oMath>
                </a14:m>
                <a:r>
                  <a:rPr lang="en-US" sz="2400" b="1" dirty="0">
                    <a:cs typeface="Arial" pitchFamily="34" charset="0"/>
                  </a:rPr>
                  <a:t>/</a:t>
                </a:r>
                <a14:m>
                  <m:oMath xmlns:m="http://schemas.openxmlformats.org/officeDocument/2006/math">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𝑷</m:t>
                        </m:r>
                      </m:e>
                      <m:sub>
                        <m:r>
                          <a:rPr lang="en-US" sz="2400" b="1" i="1">
                            <a:latin typeface="Cambria Math"/>
                            <a:cs typeface="Arial" pitchFamily="34" charset="0"/>
                          </a:rPr>
                          <m:t>𝑨</m:t>
                        </m:r>
                      </m:sub>
                    </m:sSub>
                  </m:oMath>
                </a14:m>
                <a:r>
                  <a:rPr lang="en-US" sz="2400" b="1" dirty="0">
                    <a:cs typeface="Arial" pitchFamily="34"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447800"/>
                <a:ext cx="8229600" cy="4876800"/>
              </a:xfrm>
              <a:blipFill rotWithShape="1">
                <a:blip r:embed="rId2" cstate="print"/>
                <a:stretch>
                  <a:fillRect l="-889" t="-1250" r="-2000"/>
                </a:stretch>
              </a:blipFill>
            </p:spPr>
            <p:txBody>
              <a:bodyPr/>
              <a:lstStyle/>
              <a:p>
                <a:r>
                  <a:rPr lang="en-US">
                    <a:noFill/>
                  </a:rPr>
                  <a:t> </a:t>
                </a:r>
              </a:p>
            </p:txBody>
          </p:sp>
        </mc:Fallback>
      </mc:AlternateContent>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Consumer Choice: Maximizing Utility and</a:t>
            </a:r>
            <a:br>
              <a:rPr lang="en-US" sz="3600" b="1" dirty="0">
                <a:effectLst>
                  <a:outerShdw blurRad="38100" dist="38100" dir="2700000" algn="tl">
                    <a:srgbClr val="000000">
                      <a:alpha val="43137"/>
                    </a:srgbClr>
                  </a:outerShdw>
                </a:effectLst>
                <a:latin typeface="Arial" pitchFamily="34" charset="0"/>
                <a:cs typeface="Arial" pitchFamily="34" charset="0"/>
              </a:rPr>
            </a:br>
            <a:r>
              <a:rPr lang="en-US" sz="3600" b="1" dirty="0">
                <a:effectLst>
                  <a:outerShdw blurRad="38100" dist="38100" dir="2700000" algn="tl">
                    <a:srgbClr val="000000">
                      <a:alpha val="43137"/>
                    </a:srgbClr>
                  </a:outerShdw>
                </a:effectLst>
                <a:latin typeface="Arial" pitchFamily="34" charset="0"/>
                <a:cs typeface="Arial" pitchFamily="34" charset="0"/>
              </a:rPr>
              <a:t>Behavioral Economics</a:t>
            </a: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9065" y="3200400"/>
            <a:ext cx="2538413" cy="194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5861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Equating Marginal Utilities per Dollar</a:t>
            </a:r>
          </a:p>
          <a:p>
            <a:pPr marL="347663" lvl="2" indent="-342900" algn="just">
              <a:buClr>
                <a:schemeClr val="accent1"/>
              </a:buClr>
            </a:pPr>
            <a:r>
              <a:rPr lang="en-US" sz="2400" b="1" dirty="0">
                <a:cs typeface="Arial" pitchFamily="34" charset="0"/>
              </a:rPr>
              <a:t>The consumer is getting exactly the same amount of utility (25 </a:t>
            </a:r>
            <a:r>
              <a:rPr lang="en-US" sz="2400" b="1" dirty="0" err="1">
                <a:cs typeface="Arial" pitchFamily="34" charset="0"/>
              </a:rPr>
              <a:t>utils</a:t>
            </a:r>
            <a:r>
              <a:rPr lang="en-US" sz="2400" b="1" dirty="0">
                <a:cs typeface="Arial" pitchFamily="34" charset="0"/>
              </a:rPr>
              <a:t>) per dollar from each of the two goods.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There is no way for the consumer to redirect his purchases (i.e., buy more of one good and less of another good) and have more utility.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Thus the consumer is in equilibrium; that is, he or she derives the same marginal utility per dollar for all goods. </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Consumer Choice: Maximizing Utility and</a:t>
            </a:r>
            <a:br>
              <a:rPr lang="en-US" sz="3600" b="1" dirty="0">
                <a:effectLst>
                  <a:outerShdw blurRad="38100" dist="38100" dir="2700000" algn="tl">
                    <a:srgbClr val="000000">
                      <a:alpha val="43137"/>
                    </a:srgbClr>
                  </a:outerShdw>
                </a:effectLst>
                <a:latin typeface="Arial" pitchFamily="34" charset="0"/>
                <a:cs typeface="Arial" pitchFamily="34" charset="0"/>
              </a:rPr>
            </a:br>
            <a:r>
              <a:rPr lang="en-US" sz="3600" b="1" dirty="0">
                <a:effectLst>
                  <a:outerShdw blurRad="38100" dist="38100" dir="2700000" algn="tl">
                    <a:srgbClr val="000000">
                      <a:alpha val="43137"/>
                    </a:srgbClr>
                  </a:outerShdw>
                </a:effectLst>
                <a:latin typeface="Arial" pitchFamily="34" charset="0"/>
                <a:cs typeface="Arial" pitchFamily="34" charset="0"/>
              </a:rPr>
              <a:t>Behavioral Economics</a:t>
            </a:r>
          </a:p>
        </p:txBody>
      </p:sp>
    </p:spTree>
    <p:extLst>
      <p:ext uri="{BB962C8B-B14F-4D97-AF65-F5344CB8AC3E}">
        <p14:creationId xmlns:p14="http://schemas.microsoft.com/office/powerpoint/2010/main" val="3402226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Equating Marginal Utilities per Dollar</a:t>
            </a:r>
          </a:p>
          <a:p>
            <a:pPr marL="347663" lvl="2" indent="-342900" algn="just">
              <a:buClr>
                <a:schemeClr val="accent1"/>
              </a:buClr>
            </a:pPr>
            <a:r>
              <a:rPr lang="en-US" sz="2400" b="1" dirty="0">
                <a:cs typeface="Arial" pitchFamily="34" charset="0"/>
              </a:rPr>
              <a:t>The condition for consumer equilibrium is,</a:t>
            </a:r>
          </a:p>
          <a:p>
            <a:pPr marL="347663" lvl="2" indent="-342900" algn="just">
              <a:buClr>
                <a:schemeClr val="accent1"/>
              </a:buClr>
            </a:pPr>
            <a:endParaRPr lang="en-US" sz="2400" b="1" dirty="0">
              <a:cs typeface="Arial" pitchFamily="34" charset="0"/>
            </a:endParaRPr>
          </a:p>
          <a:p>
            <a:pPr marL="347663" lvl="2" indent="-342900" algn="just">
              <a:buClr>
                <a:schemeClr val="accent1"/>
              </a:buClr>
            </a:pPr>
            <a:endParaRPr lang="en-US" sz="2400" b="1" dirty="0">
              <a:cs typeface="Arial" pitchFamily="34" charset="0"/>
            </a:endParaRPr>
          </a:p>
          <a:p>
            <a:pPr marL="347663" lvl="2" indent="-342900" algn="just">
              <a:buClr>
                <a:schemeClr val="accent1"/>
              </a:buClr>
            </a:pPr>
            <a:endParaRPr lang="en-US" sz="2400" b="1" dirty="0">
              <a:cs typeface="Arial" pitchFamily="34" charset="0"/>
            </a:endParaRP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where the letters A–Z represent all the goods a person buys.</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Consumer Choice: Maximizing Utility and</a:t>
            </a:r>
            <a:br>
              <a:rPr lang="en-US" sz="3600" b="1" dirty="0">
                <a:effectLst>
                  <a:outerShdw blurRad="38100" dist="38100" dir="2700000" algn="tl">
                    <a:srgbClr val="000000">
                      <a:alpha val="43137"/>
                    </a:srgbClr>
                  </a:outerShdw>
                </a:effectLst>
                <a:latin typeface="Arial" pitchFamily="34" charset="0"/>
                <a:cs typeface="Arial" pitchFamily="34" charset="0"/>
              </a:rPr>
            </a:br>
            <a:r>
              <a:rPr lang="en-US" sz="3600" b="1" dirty="0">
                <a:effectLst>
                  <a:outerShdw blurRad="38100" dist="38100" dir="2700000" algn="tl">
                    <a:srgbClr val="000000">
                      <a:alpha val="43137"/>
                    </a:srgbClr>
                  </a:outerShdw>
                </a:effectLst>
                <a:latin typeface="Arial" pitchFamily="34" charset="0"/>
                <a:cs typeface="Arial" pitchFamily="34" charset="0"/>
              </a:rPr>
              <a:t>Behavioral Economics</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2819401"/>
            <a:ext cx="3962399"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8906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Equating Marginal Utilities per Dollar</a:t>
            </a:r>
          </a:p>
          <a:p>
            <a:pPr marL="347663" lvl="2" indent="-342900" algn="just">
              <a:buClr>
                <a:schemeClr val="accent1"/>
              </a:buClr>
            </a:pPr>
            <a:r>
              <a:rPr lang="en-US" sz="2400" b="1" dirty="0">
                <a:cs typeface="Arial" pitchFamily="34" charset="0"/>
              </a:rPr>
              <a:t>A person in consumer equilibrium has maximized total utility.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By spending his or her dollars on goods that give the greatest marginal utility and in the process bringing about the consumer equilibrium condition, the consumer is adding as much to total utility as possible.</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Consumer Choice: Maximizing Utility and</a:t>
            </a:r>
            <a:br>
              <a:rPr lang="en-US" sz="3600" b="1" dirty="0">
                <a:effectLst>
                  <a:outerShdw blurRad="38100" dist="38100" dir="2700000" algn="tl">
                    <a:srgbClr val="000000">
                      <a:alpha val="43137"/>
                    </a:srgbClr>
                  </a:outerShdw>
                </a:effectLst>
                <a:latin typeface="Arial" pitchFamily="34" charset="0"/>
                <a:cs typeface="Arial" pitchFamily="34" charset="0"/>
              </a:rPr>
            </a:br>
            <a:r>
              <a:rPr lang="en-US" sz="3600" b="1" dirty="0">
                <a:effectLst>
                  <a:outerShdw blurRad="38100" dist="38100" dir="2700000" algn="tl">
                    <a:srgbClr val="000000">
                      <a:alpha val="43137"/>
                    </a:srgbClr>
                  </a:outerShdw>
                </a:effectLst>
                <a:latin typeface="Arial" pitchFamily="34" charset="0"/>
                <a:cs typeface="Arial" pitchFamily="34" charset="0"/>
              </a:rPr>
              <a:t>Behavioral Economics</a:t>
            </a:r>
          </a:p>
        </p:txBody>
      </p:sp>
    </p:spTree>
    <p:extLst>
      <p:ext uri="{BB962C8B-B14F-4D97-AF65-F5344CB8AC3E}">
        <p14:creationId xmlns:p14="http://schemas.microsoft.com/office/powerpoint/2010/main" val="314348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Equating Marginal Utilities per Dollar</a:t>
            </a:r>
          </a:p>
          <a:p>
            <a:pPr marL="347663" lvl="2" indent="-342900" algn="just">
              <a:buClr>
                <a:schemeClr val="accent1"/>
              </a:buClr>
            </a:pPr>
            <a:r>
              <a:rPr lang="en-US" sz="2400" b="1" dirty="0">
                <a:cs typeface="Arial" pitchFamily="34" charset="0"/>
              </a:rPr>
              <a:t>Suppose there are two commodities X &amp; Y and  the price of commodity X is $4 and Y is $5. Let income of the consumer is $35. </a:t>
            </a:r>
            <a:r>
              <a:rPr lang="en-US" sz="2400" b="1" i="1" dirty="0">
                <a:solidFill>
                  <a:srgbClr val="FF0000"/>
                </a:solidFill>
                <a:cs typeface="Arial" pitchFamily="34" charset="0"/>
              </a:rPr>
              <a:t>How much of commodities X and Y will the consumer purchase to maximize her utility? </a:t>
            </a:r>
          </a:p>
          <a:p>
            <a:pPr marL="4763" lvl="2" indent="0" algn="just">
              <a:buClr>
                <a:schemeClr val="accent1"/>
              </a:buClr>
              <a:buNone/>
            </a:pPr>
            <a:endParaRPr lang="en-US"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Consumer Choice: Maximizing Utility and</a:t>
            </a:r>
            <a:br>
              <a:rPr lang="en-US" sz="3600" b="1" dirty="0">
                <a:effectLst>
                  <a:outerShdw blurRad="38100" dist="38100" dir="2700000" algn="tl">
                    <a:srgbClr val="000000">
                      <a:alpha val="43137"/>
                    </a:srgbClr>
                  </a:outerShdw>
                </a:effectLst>
                <a:latin typeface="Arial" pitchFamily="34" charset="0"/>
                <a:cs typeface="Arial" pitchFamily="34" charset="0"/>
              </a:rPr>
            </a:br>
            <a:r>
              <a:rPr lang="en-US" sz="3600" b="1" dirty="0">
                <a:effectLst>
                  <a:outerShdw blurRad="38100" dist="38100" dir="2700000" algn="tl">
                    <a:srgbClr val="000000">
                      <a:alpha val="43137"/>
                    </a:srgbClr>
                  </a:outerShdw>
                </a:effectLst>
                <a:latin typeface="Arial" pitchFamily="34" charset="0"/>
                <a:cs typeface="Arial" pitchFamily="34" charset="0"/>
              </a:rPr>
              <a:t>Behavioral Economics</a:t>
            </a:r>
          </a:p>
        </p:txBody>
      </p:sp>
      <p:pic>
        <p:nvPicPr>
          <p:cNvPr id="1026" name="Picture 2" descr="C:\Users\Faith Computer\Desktop\clip_image003-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3429000"/>
            <a:ext cx="53340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3484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lnSpcReduction="10000"/>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Equating Marginal Utilities per Dollar</a:t>
            </a:r>
          </a:p>
          <a:p>
            <a:pPr marL="4763" lvl="2" indent="0" algn="just">
              <a:buClr>
                <a:schemeClr val="accent1"/>
              </a:buClr>
              <a:buNone/>
            </a:pPr>
            <a:endParaRPr lang="en-US" sz="2400" b="1" dirty="0">
              <a:cs typeface="Arial" pitchFamily="34" charset="0"/>
            </a:endParaRPr>
          </a:p>
          <a:p>
            <a:pPr marL="4763" lvl="2" indent="0" algn="just">
              <a:buClr>
                <a:schemeClr val="accent1"/>
              </a:buClr>
              <a:buNone/>
            </a:pPr>
            <a:endParaRPr lang="en-US" sz="2400" b="1" dirty="0">
              <a:cs typeface="Arial" pitchFamily="34" charset="0"/>
            </a:endParaRPr>
          </a:p>
          <a:p>
            <a:pPr marL="4763" lvl="2" indent="0" algn="just">
              <a:buClr>
                <a:schemeClr val="accent1"/>
              </a:buClr>
              <a:buNone/>
            </a:pPr>
            <a:endParaRPr lang="en-US" sz="2400" b="1" dirty="0">
              <a:cs typeface="Arial" pitchFamily="34" charset="0"/>
            </a:endParaRPr>
          </a:p>
          <a:p>
            <a:pPr marL="4763" lvl="2" indent="0" algn="just">
              <a:buClr>
                <a:schemeClr val="accent1"/>
              </a:buClr>
              <a:buNone/>
            </a:pPr>
            <a:endParaRPr lang="en-US" sz="2400" b="1" dirty="0">
              <a:cs typeface="Arial" pitchFamily="34" charset="0"/>
            </a:endParaRPr>
          </a:p>
          <a:p>
            <a:pPr marL="4763" lvl="2" indent="0" algn="just">
              <a:buClr>
                <a:schemeClr val="accent1"/>
              </a:buClr>
              <a:buNone/>
            </a:pPr>
            <a:endParaRPr lang="en-US" sz="2400" b="1" dirty="0">
              <a:cs typeface="Arial" pitchFamily="34" charset="0"/>
            </a:endParaRPr>
          </a:p>
          <a:p>
            <a:pPr marL="4763" lvl="2" indent="0" algn="just">
              <a:buClr>
                <a:schemeClr val="accent1"/>
              </a:buClr>
              <a:buNone/>
            </a:pPr>
            <a:endParaRPr lang="en-US" sz="2400" b="1" dirty="0">
              <a:cs typeface="Arial" pitchFamily="34" charset="0"/>
            </a:endParaRPr>
          </a:p>
          <a:p>
            <a:pPr marL="4763" lvl="2" indent="0" algn="just">
              <a:buClr>
                <a:schemeClr val="accent1"/>
              </a:buClr>
              <a:buNone/>
            </a:pPr>
            <a:endParaRPr lang="en-US" sz="2400" b="1" dirty="0">
              <a:cs typeface="Arial" pitchFamily="34" charset="0"/>
            </a:endParaRPr>
          </a:p>
          <a:p>
            <a:pPr marL="4763" lvl="2" indent="0" algn="just">
              <a:buClr>
                <a:schemeClr val="accent1"/>
              </a:buClr>
              <a:buNone/>
            </a:pPr>
            <a:endParaRPr lang="en-US" sz="2400" b="1" dirty="0">
              <a:cs typeface="Arial" pitchFamily="34" charset="0"/>
            </a:endParaRPr>
          </a:p>
          <a:p>
            <a:pPr marL="4763" lvl="2" indent="0" algn="just">
              <a:buClr>
                <a:schemeClr val="accent1"/>
              </a:buClr>
              <a:buNone/>
            </a:pPr>
            <a:endParaRPr lang="en-US" sz="2400" b="1" dirty="0">
              <a:cs typeface="Arial" pitchFamily="34" charset="0"/>
            </a:endParaRPr>
          </a:p>
          <a:p>
            <a:pPr marL="347663" lvl="2" indent="-342900" algn="just">
              <a:buClr>
                <a:schemeClr val="accent1"/>
              </a:buClr>
            </a:pPr>
            <a:r>
              <a:rPr lang="en-US" sz="2400" b="1" dirty="0">
                <a:cs typeface="Arial" pitchFamily="34" charset="0"/>
              </a:rPr>
              <a:t>To maximize utility  consumer should purchase 5 units of commodity X and 3 units of commodity Y.</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Consumer Choice: Maximizing Utility and</a:t>
            </a:r>
            <a:br>
              <a:rPr lang="en-US" sz="3600" b="1" dirty="0">
                <a:effectLst>
                  <a:outerShdw blurRad="38100" dist="38100" dir="2700000" algn="tl">
                    <a:srgbClr val="000000">
                      <a:alpha val="43137"/>
                    </a:srgbClr>
                  </a:outerShdw>
                </a:effectLst>
                <a:latin typeface="Arial" pitchFamily="34" charset="0"/>
                <a:cs typeface="Arial" pitchFamily="34" charset="0"/>
              </a:rPr>
            </a:br>
            <a:r>
              <a:rPr lang="en-US" sz="3600" b="1" dirty="0">
                <a:effectLst>
                  <a:outerShdw blurRad="38100" dist="38100" dir="2700000" algn="tl">
                    <a:srgbClr val="000000">
                      <a:alpha val="43137"/>
                    </a:srgbClr>
                  </a:outerShdw>
                </a:effectLst>
                <a:latin typeface="Arial" pitchFamily="34" charset="0"/>
                <a:cs typeface="Arial" pitchFamily="34" charset="0"/>
              </a:rPr>
              <a:t>Behavioral Economics</a:t>
            </a:r>
          </a:p>
        </p:txBody>
      </p:sp>
      <p:pic>
        <p:nvPicPr>
          <p:cNvPr id="2050" name="Picture 2" descr="C:\Users\Faith Computer\Desktop\clip_image002-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1981200"/>
            <a:ext cx="579120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341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fontScale="92500"/>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Equating Marginal Utilities per Dollar</a:t>
            </a:r>
          </a:p>
          <a:p>
            <a:pPr marL="0" lvl="0" indent="0" algn="just" fontAlgn="base">
              <a:spcBef>
                <a:spcPct val="0"/>
              </a:spcBef>
              <a:spcAft>
                <a:spcPct val="0"/>
              </a:spcAft>
              <a:buClrTx/>
              <a:buSzTx/>
              <a:buFontTx/>
              <a:buChar char="•"/>
            </a:pPr>
            <a:r>
              <a:rPr lang="en-US" sz="2400" b="1" dirty="0">
                <a:ea typeface="Calibri" pitchFamily="34" charset="0"/>
                <a:cs typeface="Times New Roman" pitchFamily="18" charset="0"/>
              </a:rPr>
              <a:t>Given the following information,</a:t>
            </a:r>
          </a:p>
          <a:p>
            <a:pPr marL="0" lvl="0" indent="0" algn="just" fontAlgn="base">
              <a:spcBef>
                <a:spcPct val="0"/>
              </a:spcBef>
              <a:spcAft>
                <a:spcPct val="0"/>
              </a:spcAft>
              <a:buClrTx/>
              <a:buSzTx/>
              <a:buFontTx/>
              <a:buChar char="•"/>
            </a:pPr>
            <a:endParaRPr lang="en-US" sz="2400" b="1" dirty="0">
              <a:cs typeface="Times New Roman" pitchFamily="18" charset="0"/>
            </a:endParaRPr>
          </a:p>
          <a:p>
            <a:pPr marL="0" lvl="0" indent="0" algn="just" fontAlgn="base">
              <a:spcBef>
                <a:spcPct val="0"/>
              </a:spcBef>
              <a:spcAft>
                <a:spcPct val="0"/>
              </a:spcAft>
              <a:buClrTx/>
              <a:buSzTx/>
              <a:buFontTx/>
              <a:buChar char="•"/>
            </a:pPr>
            <a:endParaRPr lang="en-US" sz="2400" b="1" dirty="0">
              <a:cs typeface="Times New Roman" pitchFamily="18" charset="0"/>
            </a:endParaRPr>
          </a:p>
          <a:p>
            <a:pPr marL="0" lvl="0" indent="0" algn="just" fontAlgn="base">
              <a:spcBef>
                <a:spcPct val="0"/>
              </a:spcBef>
              <a:spcAft>
                <a:spcPct val="0"/>
              </a:spcAft>
              <a:buClrTx/>
              <a:buSzTx/>
              <a:buFontTx/>
              <a:buChar char="•"/>
            </a:pPr>
            <a:endParaRPr lang="en-US" sz="2400" b="1" dirty="0">
              <a:cs typeface="Times New Roman" pitchFamily="18" charset="0"/>
            </a:endParaRPr>
          </a:p>
          <a:p>
            <a:pPr marL="0" lvl="0" indent="0" algn="just" fontAlgn="base">
              <a:spcBef>
                <a:spcPct val="0"/>
              </a:spcBef>
              <a:spcAft>
                <a:spcPct val="0"/>
              </a:spcAft>
              <a:buClrTx/>
              <a:buSzTx/>
              <a:buFontTx/>
              <a:buChar char="•"/>
            </a:pPr>
            <a:endParaRPr lang="en-US" sz="2400" b="1" dirty="0">
              <a:cs typeface="Times New Roman" pitchFamily="18" charset="0"/>
            </a:endParaRPr>
          </a:p>
          <a:p>
            <a:pPr marL="0" lvl="0" indent="0" algn="just" fontAlgn="base">
              <a:spcBef>
                <a:spcPct val="0"/>
              </a:spcBef>
              <a:spcAft>
                <a:spcPct val="0"/>
              </a:spcAft>
              <a:buClrTx/>
              <a:buSzTx/>
              <a:buFontTx/>
              <a:buChar char="•"/>
            </a:pPr>
            <a:endParaRPr lang="en-US" sz="2400" b="1" dirty="0">
              <a:cs typeface="Times New Roman" pitchFamily="18" charset="0"/>
            </a:endParaRPr>
          </a:p>
          <a:p>
            <a:pPr marL="0" lvl="0" indent="0" algn="just" fontAlgn="base">
              <a:spcBef>
                <a:spcPct val="0"/>
              </a:spcBef>
              <a:spcAft>
                <a:spcPct val="0"/>
              </a:spcAft>
              <a:buClrTx/>
              <a:buSzTx/>
              <a:buFontTx/>
              <a:buChar char="•"/>
            </a:pPr>
            <a:endParaRPr lang="en-US" sz="2400" b="1" dirty="0">
              <a:cs typeface="Times New Roman" pitchFamily="18" charset="0"/>
            </a:endParaRPr>
          </a:p>
          <a:p>
            <a:pPr marL="0" lvl="0" indent="0" algn="just" fontAlgn="base">
              <a:spcBef>
                <a:spcPct val="0"/>
              </a:spcBef>
              <a:spcAft>
                <a:spcPct val="0"/>
              </a:spcAft>
              <a:buClrTx/>
              <a:buSzTx/>
              <a:buFontTx/>
              <a:buChar char="•"/>
            </a:pPr>
            <a:endParaRPr lang="en-US" sz="2400" b="1" dirty="0">
              <a:cs typeface="Times New Roman" pitchFamily="18" charset="0"/>
            </a:endParaRPr>
          </a:p>
          <a:p>
            <a:pPr lvl="0" algn="just" fontAlgn="base">
              <a:spcBef>
                <a:spcPct val="0"/>
              </a:spcBef>
              <a:spcAft>
                <a:spcPct val="0"/>
              </a:spcAft>
              <a:buClrTx/>
              <a:buSzTx/>
              <a:buFont typeface="Wingdings" pitchFamily="2" charset="2"/>
              <a:buChar char="Ø"/>
            </a:pPr>
            <a:endParaRPr lang="en-US" sz="2400" b="1" dirty="0">
              <a:cs typeface="Arial" pitchFamily="34" charset="0"/>
            </a:endParaRPr>
          </a:p>
          <a:p>
            <a:pPr lvl="0" algn="just" fontAlgn="base">
              <a:spcBef>
                <a:spcPct val="0"/>
              </a:spcBef>
              <a:spcAft>
                <a:spcPct val="0"/>
              </a:spcAft>
              <a:buClrTx/>
              <a:buSzTx/>
              <a:buFont typeface="Wingdings" pitchFamily="2" charset="2"/>
              <a:buChar char="Ø"/>
            </a:pPr>
            <a:r>
              <a:rPr lang="en-US" sz="2400" b="1" dirty="0">
                <a:cs typeface="Arial" pitchFamily="34" charset="0"/>
              </a:rPr>
              <a:t>Find the marginal utility of commodities X and Y.</a:t>
            </a:r>
          </a:p>
          <a:p>
            <a:pPr lvl="0" algn="just" fontAlgn="base">
              <a:spcBef>
                <a:spcPct val="0"/>
              </a:spcBef>
              <a:spcAft>
                <a:spcPct val="0"/>
              </a:spcAft>
              <a:buClrTx/>
              <a:buSzTx/>
              <a:buFont typeface="Wingdings" pitchFamily="2" charset="2"/>
              <a:buChar char="Ø"/>
            </a:pPr>
            <a:r>
              <a:rPr lang="en-US" sz="2400" b="1" dirty="0">
                <a:cs typeface="Arial" pitchFamily="34" charset="0"/>
              </a:rPr>
              <a:t>If the price of commodity X is $2 and Commodity Y is $3 and if the income of a typical consumer is $24, how many commodities of X and Y should the consumer consume to maximize her utility? </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Consumer Choice: Maximizing Utility and</a:t>
            </a:r>
            <a:br>
              <a:rPr lang="en-US" sz="3600" b="1" dirty="0">
                <a:effectLst>
                  <a:outerShdw blurRad="38100" dist="38100" dir="2700000" algn="tl">
                    <a:srgbClr val="000000">
                      <a:alpha val="43137"/>
                    </a:srgbClr>
                  </a:outerShdw>
                </a:effectLst>
                <a:latin typeface="Arial" pitchFamily="34" charset="0"/>
                <a:cs typeface="Arial" pitchFamily="34" charset="0"/>
              </a:rPr>
            </a:br>
            <a:r>
              <a:rPr lang="en-US" sz="3600" b="1" dirty="0">
                <a:effectLst>
                  <a:outerShdw blurRad="38100" dist="38100" dir="2700000" algn="tl">
                    <a:srgbClr val="000000">
                      <a:alpha val="43137"/>
                    </a:srgbClr>
                  </a:outerShdw>
                </a:effectLst>
                <a:latin typeface="Arial" pitchFamily="34" charset="0"/>
                <a:cs typeface="Arial" pitchFamily="34" charset="0"/>
              </a:rPr>
              <a:t>Behavioral Economics</a:t>
            </a:r>
          </a:p>
        </p:txBody>
      </p:sp>
      <p:graphicFrame>
        <p:nvGraphicFramePr>
          <p:cNvPr id="8" name="Table 7"/>
          <p:cNvGraphicFramePr>
            <a:graphicFrameLocks noGrp="1"/>
          </p:cNvGraphicFramePr>
          <p:nvPr>
            <p:extLst>
              <p:ext uri="{D42A27DB-BD31-4B8C-83A1-F6EECF244321}">
                <p14:modId xmlns:p14="http://schemas.microsoft.com/office/powerpoint/2010/main" val="2437685632"/>
              </p:ext>
            </p:extLst>
          </p:nvPr>
        </p:nvGraphicFramePr>
        <p:xfrm>
          <a:off x="1988820" y="2286000"/>
          <a:ext cx="5623560" cy="2523744"/>
        </p:xfrm>
        <a:graphic>
          <a:graphicData uri="http://schemas.openxmlformats.org/drawingml/2006/table">
            <a:tbl>
              <a:tblPr firstRow="1" firstCol="1" bandRow="1">
                <a:tableStyleId>{5C22544A-7EE6-4342-B048-85BDC9FD1C3A}</a:tableStyleId>
              </a:tblPr>
              <a:tblGrid>
                <a:gridCol w="149733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68830">
                  <a:extLst>
                    <a:ext uri="{9D8B030D-6E8A-4147-A177-3AD203B41FA5}">
                      <a16:colId xmlns:a16="http://schemas.microsoft.com/office/drawing/2014/main" val="20002"/>
                    </a:ext>
                  </a:extLst>
                </a:gridCol>
              </a:tblGrid>
              <a:tr h="0">
                <a:tc>
                  <a:txBody>
                    <a:bodyPr/>
                    <a:lstStyle/>
                    <a:p>
                      <a:pPr marL="0" marR="0" algn="ctr">
                        <a:lnSpc>
                          <a:spcPct val="115000"/>
                        </a:lnSpc>
                        <a:spcBef>
                          <a:spcPts val="0"/>
                        </a:spcBef>
                        <a:spcAft>
                          <a:spcPts val="0"/>
                        </a:spcAft>
                      </a:pPr>
                      <a:r>
                        <a:rPr lang="en-US" sz="1600" dirty="0">
                          <a:effectLst/>
                        </a:rPr>
                        <a:t>Units of Commodities</a:t>
                      </a:r>
                    </a:p>
                    <a:p>
                      <a:pPr marL="0" marR="0" algn="ctr">
                        <a:lnSpc>
                          <a:spcPct val="115000"/>
                        </a:lnSpc>
                        <a:spcBef>
                          <a:spcPts val="0"/>
                        </a:spcBef>
                        <a:spcAft>
                          <a:spcPts val="0"/>
                        </a:spcAft>
                      </a:pPr>
                      <a:r>
                        <a:rPr lang="en-US" sz="1600" dirty="0">
                          <a:effectLst/>
                        </a:rPr>
                        <a:t>(Qty.)</a:t>
                      </a:r>
                      <a:endParaRPr lang="en-US" sz="16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600" dirty="0">
                          <a:effectLst/>
                        </a:rPr>
                        <a:t>Total Utility of Commodity X (TU</a:t>
                      </a:r>
                      <a:r>
                        <a:rPr lang="en-US" sz="1600" baseline="-25000" dirty="0">
                          <a:effectLst/>
                        </a:rPr>
                        <a:t>X</a:t>
                      </a:r>
                      <a:r>
                        <a:rPr lang="en-US" sz="1600" dirty="0">
                          <a:effectLst/>
                        </a:rPr>
                        <a:t>)</a:t>
                      </a:r>
                      <a:endParaRPr lang="en-US" sz="16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600" dirty="0">
                          <a:effectLst/>
                        </a:rPr>
                        <a:t>Total Utility of Commodity Y (TU</a:t>
                      </a:r>
                      <a:r>
                        <a:rPr lang="en-US" sz="1600" baseline="-25000" dirty="0">
                          <a:effectLst/>
                        </a:rPr>
                        <a:t>Y</a:t>
                      </a:r>
                      <a:r>
                        <a:rPr lang="en-US" sz="1600" dirty="0">
                          <a:effectLst/>
                        </a:rPr>
                        <a:t>)</a:t>
                      </a:r>
                      <a:endParaRPr lang="en-US" sz="1600" dirty="0">
                        <a:effectLst/>
                        <a:latin typeface="Calibri"/>
                        <a:ea typeface="Calibri"/>
                        <a:cs typeface="Vrinda"/>
                      </a:endParaRPr>
                    </a:p>
                  </a:txBody>
                  <a:tcPr marL="68580" marR="68580" marT="0" marB="0"/>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600">
                          <a:effectLst/>
                        </a:rPr>
                        <a:t>1</a:t>
                      </a:r>
                    </a:p>
                    <a:p>
                      <a:pPr marL="0" marR="0" algn="ctr">
                        <a:lnSpc>
                          <a:spcPct val="115000"/>
                        </a:lnSpc>
                        <a:spcBef>
                          <a:spcPts val="0"/>
                        </a:spcBef>
                        <a:spcAft>
                          <a:spcPts val="0"/>
                        </a:spcAft>
                      </a:pPr>
                      <a:r>
                        <a:rPr lang="en-US" sz="1600">
                          <a:effectLst/>
                        </a:rPr>
                        <a:t>2</a:t>
                      </a:r>
                    </a:p>
                    <a:p>
                      <a:pPr marL="0" marR="0" algn="ctr">
                        <a:lnSpc>
                          <a:spcPct val="115000"/>
                        </a:lnSpc>
                        <a:spcBef>
                          <a:spcPts val="0"/>
                        </a:spcBef>
                        <a:spcAft>
                          <a:spcPts val="0"/>
                        </a:spcAft>
                      </a:pPr>
                      <a:r>
                        <a:rPr lang="en-US" sz="1600">
                          <a:effectLst/>
                        </a:rPr>
                        <a:t>3</a:t>
                      </a:r>
                    </a:p>
                    <a:p>
                      <a:pPr marL="0" marR="0" algn="ctr">
                        <a:lnSpc>
                          <a:spcPct val="115000"/>
                        </a:lnSpc>
                        <a:spcBef>
                          <a:spcPts val="0"/>
                        </a:spcBef>
                        <a:spcAft>
                          <a:spcPts val="0"/>
                        </a:spcAft>
                      </a:pPr>
                      <a:r>
                        <a:rPr lang="en-US" sz="1600">
                          <a:effectLst/>
                        </a:rPr>
                        <a:t>4</a:t>
                      </a:r>
                    </a:p>
                    <a:p>
                      <a:pPr marL="0" marR="0" algn="ctr">
                        <a:lnSpc>
                          <a:spcPct val="115000"/>
                        </a:lnSpc>
                        <a:spcBef>
                          <a:spcPts val="0"/>
                        </a:spcBef>
                        <a:spcAft>
                          <a:spcPts val="0"/>
                        </a:spcAft>
                      </a:pPr>
                      <a:r>
                        <a:rPr lang="en-US" sz="1600">
                          <a:effectLst/>
                        </a:rPr>
                        <a:t>5</a:t>
                      </a:r>
                    </a:p>
                    <a:p>
                      <a:pPr marL="0" marR="0" algn="ctr">
                        <a:lnSpc>
                          <a:spcPct val="115000"/>
                        </a:lnSpc>
                        <a:spcBef>
                          <a:spcPts val="0"/>
                        </a:spcBef>
                        <a:spcAft>
                          <a:spcPts val="0"/>
                        </a:spcAft>
                      </a:pPr>
                      <a:r>
                        <a:rPr lang="en-US" sz="1600">
                          <a:effectLst/>
                        </a:rPr>
                        <a:t>6</a:t>
                      </a:r>
                      <a:endParaRPr lang="en-US" sz="16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600" dirty="0">
                          <a:effectLst/>
                        </a:rPr>
                        <a:t>20</a:t>
                      </a:r>
                    </a:p>
                    <a:p>
                      <a:pPr marL="0" marR="0" algn="ctr">
                        <a:lnSpc>
                          <a:spcPct val="115000"/>
                        </a:lnSpc>
                        <a:spcBef>
                          <a:spcPts val="0"/>
                        </a:spcBef>
                        <a:spcAft>
                          <a:spcPts val="0"/>
                        </a:spcAft>
                      </a:pPr>
                      <a:r>
                        <a:rPr lang="en-US" sz="1600" dirty="0">
                          <a:effectLst/>
                        </a:rPr>
                        <a:t>38</a:t>
                      </a:r>
                    </a:p>
                    <a:p>
                      <a:pPr marL="0" marR="0" algn="ctr">
                        <a:lnSpc>
                          <a:spcPct val="115000"/>
                        </a:lnSpc>
                        <a:spcBef>
                          <a:spcPts val="0"/>
                        </a:spcBef>
                        <a:spcAft>
                          <a:spcPts val="0"/>
                        </a:spcAft>
                      </a:pPr>
                      <a:r>
                        <a:rPr lang="en-US" sz="1600" dirty="0">
                          <a:effectLst/>
                        </a:rPr>
                        <a:t>54</a:t>
                      </a:r>
                    </a:p>
                    <a:p>
                      <a:pPr marL="0" marR="0" algn="ctr">
                        <a:lnSpc>
                          <a:spcPct val="115000"/>
                        </a:lnSpc>
                        <a:spcBef>
                          <a:spcPts val="0"/>
                        </a:spcBef>
                        <a:spcAft>
                          <a:spcPts val="0"/>
                        </a:spcAft>
                      </a:pPr>
                      <a:r>
                        <a:rPr lang="en-US" sz="1600" dirty="0">
                          <a:effectLst/>
                        </a:rPr>
                        <a:t>68</a:t>
                      </a:r>
                    </a:p>
                    <a:p>
                      <a:pPr marL="0" marR="0" algn="ctr">
                        <a:lnSpc>
                          <a:spcPct val="115000"/>
                        </a:lnSpc>
                        <a:spcBef>
                          <a:spcPts val="0"/>
                        </a:spcBef>
                        <a:spcAft>
                          <a:spcPts val="0"/>
                        </a:spcAft>
                      </a:pPr>
                      <a:r>
                        <a:rPr lang="en-US" sz="1600" dirty="0">
                          <a:effectLst/>
                        </a:rPr>
                        <a:t>80</a:t>
                      </a:r>
                    </a:p>
                    <a:p>
                      <a:pPr marL="0" marR="0" algn="ctr">
                        <a:lnSpc>
                          <a:spcPct val="115000"/>
                        </a:lnSpc>
                        <a:spcBef>
                          <a:spcPts val="0"/>
                        </a:spcBef>
                        <a:spcAft>
                          <a:spcPts val="0"/>
                        </a:spcAft>
                      </a:pPr>
                      <a:r>
                        <a:rPr lang="en-US" sz="1600" dirty="0">
                          <a:effectLst/>
                        </a:rPr>
                        <a:t>90</a:t>
                      </a:r>
                      <a:endParaRPr lang="en-US" sz="16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600" dirty="0">
                          <a:effectLst/>
                        </a:rPr>
                        <a:t>24</a:t>
                      </a:r>
                    </a:p>
                    <a:p>
                      <a:pPr marL="0" marR="0" algn="ctr">
                        <a:lnSpc>
                          <a:spcPct val="115000"/>
                        </a:lnSpc>
                        <a:spcBef>
                          <a:spcPts val="0"/>
                        </a:spcBef>
                        <a:spcAft>
                          <a:spcPts val="0"/>
                        </a:spcAft>
                      </a:pPr>
                      <a:r>
                        <a:rPr lang="en-US" sz="1600" dirty="0">
                          <a:effectLst/>
                        </a:rPr>
                        <a:t>45</a:t>
                      </a:r>
                    </a:p>
                    <a:p>
                      <a:pPr marL="0" marR="0" algn="ctr">
                        <a:lnSpc>
                          <a:spcPct val="115000"/>
                        </a:lnSpc>
                        <a:spcBef>
                          <a:spcPts val="0"/>
                        </a:spcBef>
                        <a:spcAft>
                          <a:spcPts val="0"/>
                        </a:spcAft>
                      </a:pPr>
                      <a:r>
                        <a:rPr lang="en-US" sz="1600" dirty="0">
                          <a:effectLst/>
                        </a:rPr>
                        <a:t>63</a:t>
                      </a:r>
                    </a:p>
                    <a:p>
                      <a:pPr marL="0" marR="0" algn="ctr">
                        <a:lnSpc>
                          <a:spcPct val="115000"/>
                        </a:lnSpc>
                        <a:spcBef>
                          <a:spcPts val="0"/>
                        </a:spcBef>
                        <a:spcAft>
                          <a:spcPts val="0"/>
                        </a:spcAft>
                      </a:pPr>
                      <a:r>
                        <a:rPr lang="en-US" sz="1600" dirty="0">
                          <a:effectLst/>
                        </a:rPr>
                        <a:t>78</a:t>
                      </a:r>
                    </a:p>
                    <a:p>
                      <a:pPr marL="0" marR="0" algn="ctr">
                        <a:lnSpc>
                          <a:spcPct val="115000"/>
                        </a:lnSpc>
                        <a:spcBef>
                          <a:spcPts val="0"/>
                        </a:spcBef>
                        <a:spcAft>
                          <a:spcPts val="0"/>
                        </a:spcAft>
                      </a:pPr>
                      <a:r>
                        <a:rPr lang="en-US" sz="1600" dirty="0">
                          <a:effectLst/>
                        </a:rPr>
                        <a:t>90</a:t>
                      </a:r>
                    </a:p>
                    <a:p>
                      <a:pPr marL="0" marR="0" algn="ctr">
                        <a:lnSpc>
                          <a:spcPct val="115000"/>
                        </a:lnSpc>
                        <a:spcBef>
                          <a:spcPts val="0"/>
                        </a:spcBef>
                        <a:spcAft>
                          <a:spcPts val="0"/>
                        </a:spcAft>
                      </a:pPr>
                      <a:r>
                        <a:rPr lang="en-US" sz="1600" dirty="0">
                          <a:effectLst/>
                        </a:rPr>
                        <a:t>99</a:t>
                      </a:r>
                      <a:endParaRPr lang="en-US" sz="1600" dirty="0">
                        <a:effectLst/>
                        <a:latin typeface="Calibri"/>
                        <a:ea typeface="Calibri"/>
                        <a:cs typeface="Vrinda"/>
                      </a:endParaRPr>
                    </a:p>
                  </a:txBody>
                  <a:tcPr marL="68580" marR="68580" marT="0" marB="0"/>
                </a:tc>
                <a:extLst>
                  <a:ext uri="{0D108BD9-81ED-4DB2-BD59-A6C34878D82A}">
                    <a16:rowId xmlns:a16="http://schemas.microsoft.com/office/drawing/2014/main" val="10001"/>
                  </a:ext>
                </a:extLst>
              </a:tr>
            </a:tbl>
          </a:graphicData>
        </a:graphic>
      </p:graphicFrame>
      <p:sp>
        <p:nvSpPr>
          <p:cNvPr id="9" name="Rectangle 3"/>
          <p:cNvSpPr>
            <a:spLocks noChangeArrowheads="1"/>
          </p:cNvSpPr>
          <p:nvPr/>
        </p:nvSpPr>
        <p:spPr bwMode="auto">
          <a:xfrm>
            <a:off x="6428730" y="2936359"/>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7177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Utility Theory</a:t>
            </a:r>
          </a:p>
          <a:p>
            <a:pPr marL="347663" lvl="2" indent="-342900" algn="just">
              <a:buClr>
                <a:schemeClr val="accent1"/>
              </a:buClr>
            </a:pPr>
            <a:r>
              <a:rPr lang="en-US" sz="2400" b="1" dirty="0">
                <a:cs typeface="Arial" pitchFamily="34" charset="0"/>
              </a:rPr>
              <a:t>Water is cheap, and diamonds are expensive. But water is necessary to life and diamonds are not.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i="1" dirty="0">
                <a:solidFill>
                  <a:srgbClr val="FF0000"/>
                </a:solidFill>
                <a:cs typeface="Arial" pitchFamily="34" charset="0"/>
              </a:rPr>
              <a:t>Isn’t it odd—even paradoxical—that what is necessary to life is cheap, and what is not necessary is expensive?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Eighteenth-century economist Adam Smith wondered about this question. He observed that often things with the greatest value in use (or that are the most useful) have a relatively low price, and things with little or no value in use have a high price. </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Consumer Choice: Maximizing Utility and</a:t>
            </a:r>
            <a:br>
              <a:rPr lang="en-US" sz="3600" b="1" dirty="0">
                <a:effectLst>
                  <a:outerShdw blurRad="38100" dist="38100" dir="2700000" algn="tl">
                    <a:srgbClr val="000000">
                      <a:alpha val="43137"/>
                    </a:srgbClr>
                  </a:outerShdw>
                </a:effectLst>
                <a:latin typeface="Arial" pitchFamily="34" charset="0"/>
                <a:cs typeface="Arial" pitchFamily="34" charset="0"/>
              </a:rPr>
            </a:br>
            <a:r>
              <a:rPr lang="en-US" sz="3600" b="1" dirty="0">
                <a:effectLst>
                  <a:outerShdw blurRad="38100" dist="38100" dir="2700000" algn="tl">
                    <a:srgbClr val="000000">
                      <a:alpha val="43137"/>
                    </a:srgbClr>
                  </a:outerShdw>
                </a:effectLst>
                <a:latin typeface="Arial" pitchFamily="34" charset="0"/>
                <a:cs typeface="Arial" pitchFamily="34" charset="0"/>
              </a:rPr>
              <a:t>Behavioral Economics</a:t>
            </a:r>
          </a:p>
        </p:txBody>
      </p:sp>
    </p:spTree>
    <p:extLst>
      <p:ext uri="{BB962C8B-B14F-4D97-AF65-F5344CB8AC3E}">
        <p14:creationId xmlns:p14="http://schemas.microsoft.com/office/powerpoint/2010/main" val="1721788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Maximizing Utility and the Law of Demand</a:t>
            </a:r>
          </a:p>
          <a:p>
            <a:pPr marL="347663" lvl="2" indent="-342900" algn="just">
              <a:buClr>
                <a:schemeClr val="accent1"/>
              </a:buClr>
            </a:pPr>
            <a:r>
              <a:rPr lang="en-US" sz="2400" b="1" dirty="0">
                <a:cs typeface="Arial" pitchFamily="34" charset="0"/>
              </a:rPr>
              <a:t>Suppose a consumer of oranges and apples is currently in equilibrium; that is,</a:t>
            </a:r>
          </a:p>
          <a:p>
            <a:pPr marL="347663" lvl="2" indent="-342900" algn="just">
              <a:buClr>
                <a:schemeClr val="accent1"/>
              </a:buClr>
            </a:pPr>
            <a:endParaRPr lang="en-US" sz="2400" b="1" dirty="0">
              <a:cs typeface="Arial" pitchFamily="34" charset="0"/>
            </a:endParaRP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When in equilibrium, the consumer is maximizing utility.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Now suppose the price of oranges falls. The situation now becomes:</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Consumer Choice: Maximizing Utility and</a:t>
            </a:r>
            <a:br>
              <a:rPr lang="en-US" sz="3600" b="1" dirty="0">
                <a:effectLst>
                  <a:outerShdw blurRad="38100" dist="38100" dir="2700000" algn="tl">
                    <a:srgbClr val="000000">
                      <a:alpha val="43137"/>
                    </a:srgbClr>
                  </a:outerShdw>
                </a:effectLst>
                <a:latin typeface="Arial" pitchFamily="34" charset="0"/>
                <a:cs typeface="Arial" pitchFamily="34" charset="0"/>
              </a:rPr>
            </a:br>
            <a:r>
              <a:rPr lang="en-US" sz="3600" b="1" dirty="0">
                <a:effectLst>
                  <a:outerShdw blurRad="38100" dist="38100" dir="2700000" algn="tl">
                    <a:srgbClr val="000000">
                      <a:alpha val="43137"/>
                    </a:srgbClr>
                  </a:outerShdw>
                </a:effectLst>
                <a:latin typeface="Arial" pitchFamily="34" charset="0"/>
                <a:cs typeface="Arial" pitchFamily="34" charset="0"/>
              </a:rPr>
              <a:t>Behavioral Economics</a:t>
            </a: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2897751"/>
            <a:ext cx="1981200" cy="683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2350" y="5165930"/>
            <a:ext cx="2324100" cy="625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5235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Maximizing Utility and the Law of Demand</a:t>
            </a:r>
          </a:p>
          <a:p>
            <a:pPr marL="347663" lvl="2" indent="-342900" algn="just">
              <a:buClr>
                <a:schemeClr val="accent1"/>
              </a:buClr>
            </a:pPr>
            <a:r>
              <a:rPr lang="en-US" sz="2400" b="1" dirty="0">
                <a:cs typeface="Arial" pitchFamily="34" charset="0"/>
              </a:rPr>
              <a:t>The consumer will attempt to restore equilibrium by buying more oranges and fewer apples.</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This behavior —buying more oranges when their price falls—is consistent with the law of demand.</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Therefore, the consumer’s attempt to reach equilibrium—which is another way of saying that the consumer is seeking to maximize utility—is consistent with the law of demand.</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Consumer Choice: Maximizing Utility and</a:t>
            </a:r>
            <a:br>
              <a:rPr lang="en-US" sz="3600" b="1" dirty="0">
                <a:effectLst>
                  <a:outerShdw blurRad="38100" dist="38100" dir="2700000" algn="tl">
                    <a:srgbClr val="000000">
                      <a:alpha val="43137"/>
                    </a:srgbClr>
                  </a:outerShdw>
                </a:effectLst>
                <a:latin typeface="Arial" pitchFamily="34" charset="0"/>
                <a:cs typeface="Arial" pitchFamily="34" charset="0"/>
              </a:rPr>
            </a:br>
            <a:r>
              <a:rPr lang="en-US" sz="3600" b="1" dirty="0">
                <a:effectLst>
                  <a:outerShdw blurRad="38100" dist="38100" dir="2700000" algn="tl">
                    <a:srgbClr val="000000">
                      <a:alpha val="43137"/>
                    </a:srgbClr>
                  </a:outerShdw>
                </a:effectLst>
                <a:latin typeface="Arial" pitchFamily="34" charset="0"/>
                <a:cs typeface="Arial" pitchFamily="34" charset="0"/>
              </a:rPr>
              <a:t>Behavioral Economics</a:t>
            </a:r>
          </a:p>
        </p:txBody>
      </p:sp>
    </p:spTree>
    <p:extLst>
      <p:ext uri="{BB962C8B-B14F-4D97-AF65-F5344CB8AC3E}">
        <p14:creationId xmlns:p14="http://schemas.microsoft.com/office/powerpoint/2010/main" val="3292003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Font typeface="Wingdings" pitchFamily="2" charset="2"/>
              <a:buChar char="q"/>
            </a:pPr>
            <a:r>
              <a:rPr lang="en-US" sz="2400" b="1" dirty="0">
                <a:latin typeface="Arial" pitchFamily="34" charset="0"/>
                <a:cs typeface="Arial" pitchFamily="34" charset="0"/>
              </a:rPr>
              <a:t>Roger A. Arnold- Microeconomics, 10th Edition, </a:t>
            </a:r>
            <a:r>
              <a:rPr lang="en-US" sz="2400" b="1">
                <a:latin typeface="Arial" pitchFamily="34" charset="0"/>
                <a:cs typeface="Arial" pitchFamily="34" charset="0"/>
              </a:rPr>
              <a:t>Chapter – 7.</a:t>
            </a:r>
            <a:endParaRPr lang="en-US" sz="2400" b="1" dirty="0">
              <a:latin typeface="Arial" pitchFamily="34" charset="0"/>
              <a:cs typeface="Arial" pitchFamily="34" charset="0"/>
            </a:endParaRPr>
          </a:p>
          <a:p>
            <a:pPr marL="347663" lvl="2" indent="-342900" algn="just">
              <a:buFont typeface="Wingdings" pitchFamily="2" charset="2"/>
              <a:buChar char="q"/>
            </a:pPr>
            <a:endParaRPr lang="en-US" sz="2400" b="1" dirty="0">
              <a:latin typeface="Arial" pitchFamily="34" charset="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Readings</a:t>
            </a:r>
          </a:p>
        </p:txBody>
      </p:sp>
    </p:spTree>
    <p:extLst>
      <p:ext uri="{BB962C8B-B14F-4D97-AF65-F5344CB8AC3E}">
        <p14:creationId xmlns:p14="http://schemas.microsoft.com/office/powerpoint/2010/main" val="756379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C:\Users\Faith Computer\Desktop\99148977-text-sign-showing-any-questions-quest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1363" y="379413"/>
            <a:ext cx="7793037" cy="533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9939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685800" y="2743200"/>
            <a:ext cx="7772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Thank You</a:t>
            </a:r>
          </a:p>
        </p:txBody>
      </p:sp>
    </p:spTree>
    <p:extLst>
      <p:ext uri="{BB962C8B-B14F-4D97-AF65-F5344CB8AC3E}">
        <p14:creationId xmlns:p14="http://schemas.microsoft.com/office/powerpoint/2010/main" val="2483731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Utility Theory</a:t>
            </a:r>
          </a:p>
          <a:p>
            <a:pPr marL="347663" lvl="2" indent="-342900" algn="just">
              <a:buClr>
                <a:schemeClr val="accent1"/>
              </a:buClr>
            </a:pPr>
            <a:r>
              <a:rPr lang="en-US" sz="2400" b="1" dirty="0">
                <a:cs typeface="Arial" pitchFamily="34" charset="0"/>
              </a:rPr>
              <a:t>Smith’s observation came to be known as </a:t>
            </a:r>
            <a:r>
              <a:rPr lang="en-US" sz="2400" b="1" i="1" dirty="0">
                <a:solidFill>
                  <a:srgbClr val="0070C0"/>
                </a:solidFill>
                <a:cs typeface="Arial" pitchFamily="34" charset="0"/>
              </a:rPr>
              <a:t>the diamond-water paradox, or the paradox of value.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The paradox challenged economists, and they sought a solution to it. This section begins to develop parts of the solution they found.</a:t>
            </a:r>
          </a:p>
          <a:p>
            <a:pPr marL="4763" lvl="2" indent="0" algn="just">
              <a:buClr>
                <a:schemeClr val="accent1"/>
              </a:buClr>
              <a:buNone/>
            </a:pPr>
            <a:endParaRPr lang="en-US" sz="2400" b="1" dirty="0">
              <a:cs typeface="Arial" pitchFamily="34" charset="0"/>
            </a:endParaRPr>
          </a:p>
          <a:p>
            <a:pPr marL="347663" lvl="2" indent="-342900" algn="just">
              <a:buClr>
                <a:schemeClr val="accent1"/>
              </a:buClr>
            </a:pPr>
            <a:r>
              <a:rPr lang="en-US" sz="2400" b="1" dirty="0">
                <a:cs typeface="Arial" pitchFamily="34" charset="0"/>
              </a:rPr>
              <a:t>Utility is a measure of preferences over some set of goods.  Utility is the total satisfaction derived from the consumption of goods or services. </a:t>
            </a:r>
          </a:p>
          <a:p>
            <a:pPr marL="347663" lvl="2" indent="-342900" algn="just">
              <a:buClr>
                <a:schemeClr val="accent1"/>
              </a:buClr>
            </a:pPr>
            <a:endParaRPr lang="en-US"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Consumer Choice: Maximizing Utility and</a:t>
            </a:r>
            <a:br>
              <a:rPr lang="en-US" sz="3600" b="1" dirty="0">
                <a:effectLst>
                  <a:outerShdw blurRad="38100" dist="38100" dir="2700000" algn="tl">
                    <a:srgbClr val="000000">
                      <a:alpha val="43137"/>
                    </a:srgbClr>
                  </a:outerShdw>
                </a:effectLst>
                <a:latin typeface="Arial" pitchFamily="34" charset="0"/>
                <a:cs typeface="Arial" pitchFamily="34" charset="0"/>
              </a:rPr>
            </a:br>
            <a:r>
              <a:rPr lang="en-US" sz="3600" b="1" dirty="0">
                <a:effectLst>
                  <a:outerShdw blurRad="38100" dist="38100" dir="2700000" algn="tl">
                    <a:srgbClr val="000000">
                      <a:alpha val="43137"/>
                    </a:srgbClr>
                  </a:outerShdw>
                </a:effectLst>
                <a:latin typeface="Arial" pitchFamily="34" charset="0"/>
                <a:cs typeface="Arial" pitchFamily="34" charset="0"/>
              </a:rPr>
              <a:t>Behavioral Economics</a:t>
            </a:r>
          </a:p>
        </p:txBody>
      </p:sp>
    </p:spTree>
    <p:extLst>
      <p:ext uri="{BB962C8B-B14F-4D97-AF65-F5344CB8AC3E}">
        <p14:creationId xmlns:p14="http://schemas.microsoft.com/office/powerpoint/2010/main" val="1459453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Utility Theory</a:t>
            </a:r>
          </a:p>
          <a:p>
            <a:pPr marL="347663" lvl="2" indent="-342900" algn="just">
              <a:buClr>
                <a:schemeClr val="accent1"/>
              </a:buClr>
            </a:pPr>
            <a:r>
              <a:rPr lang="en-US" sz="2400" b="1" dirty="0">
                <a:cs typeface="Arial" pitchFamily="34" charset="0"/>
              </a:rPr>
              <a:t>Saying that a good gives you utility is the same as saying that it has the power to satisfy your wants or that it gives you satisfaction.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For example, suppose you buy your first unit of good X, and you get a certain amount of utility, say, 10 </a:t>
            </a:r>
            <a:r>
              <a:rPr lang="en-US" sz="2400" b="1" dirty="0" err="1">
                <a:cs typeface="Arial" pitchFamily="34" charset="0"/>
              </a:rPr>
              <a:t>utils</a:t>
            </a:r>
            <a:r>
              <a:rPr lang="en-US" sz="2400" b="1" dirty="0">
                <a:cs typeface="Arial" pitchFamily="34" charset="0"/>
              </a:rPr>
              <a:t> from it. (</a:t>
            </a:r>
            <a:r>
              <a:rPr lang="en-US" sz="2400" b="1" i="1" dirty="0" err="1">
                <a:solidFill>
                  <a:srgbClr val="FF0000"/>
                </a:solidFill>
                <a:cs typeface="Arial" pitchFamily="34" charset="0"/>
              </a:rPr>
              <a:t>Utils</a:t>
            </a:r>
            <a:r>
              <a:rPr lang="en-US" sz="2400" b="1" i="1" dirty="0">
                <a:solidFill>
                  <a:srgbClr val="FF0000"/>
                </a:solidFill>
                <a:cs typeface="Arial" pitchFamily="34" charset="0"/>
              </a:rPr>
              <a:t> are an artificial construct used to measure utility</a:t>
            </a:r>
            <a:r>
              <a:rPr lang="en-US" sz="2400" b="1" dirty="0">
                <a:cs typeface="Arial" pitchFamily="34" charset="0"/>
              </a:rPr>
              <a:t>).</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 You buy a second unit of good X, and, once again, you get a certain amount of utility from this second unit, say, 8 </a:t>
            </a:r>
            <a:r>
              <a:rPr lang="en-US" sz="2400" b="1" dirty="0" err="1">
                <a:cs typeface="Arial" pitchFamily="34" charset="0"/>
              </a:rPr>
              <a:t>utils</a:t>
            </a:r>
            <a:r>
              <a:rPr lang="en-US" sz="2400" b="1" dirty="0">
                <a:cs typeface="Arial" pitchFamily="34" charset="0"/>
              </a:rPr>
              <a:t>. </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Consumer Choice: Maximizing Utility and</a:t>
            </a:r>
            <a:br>
              <a:rPr lang="en-US" sz="3600" b="1" dirty="0">
                <a:effectLst>
                  <a:outerShdw blurRad="38100" dist="38100" dir="2700000" algn="tl">
                    <a:srgbClr val="000000">
                      <a:alpha val="43137"/>
                    </a:srgbClr>
                  </a:outerShdw>
                </a:effectLst>
                <a:latin typeface="Arial" pitchFamily="34" charset="0"/>
                <a:cs typeface="Arial" pitchFamily="34" charset="0"/>
              </a:rPr>
            </a:br>
            <a:r>
              <a:rPr lang="en-US" sz="3600" b="1" dirty="0">
                <a:effectLst>
                  <a:outerShdw blurRad="38100" dist="38100" dir="2700000" algn="tl">
                    <a:srgbClr val="000000">
                      <a:alpha val="43137"/>
                    </a:srgbClr>
                  </a:outerShdw>
                </a:effectLst>
                <a:latin typeface="Arial" pitchFamily="34" charset="0"/>
                <a:cs typeface="Arial" pitchFamily="34" charset="0"/>
              </a:rPr>
              <a:t>Behavioral Economics</a:t>
            </a:r>
          </a:p>
        </p:txBody>
      </p:sp>
    </p:spTree>
    <p:extLst>
      <p:ext uri="{BB962C8B-B14F-4D97-AF65-F5344CB8AC3E}">
        <p14:creationId xmlns:p14="http://schemas.microsoft.com/office/powerpoint/2010/main" val="864674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Utility Theory</a:t>
            </a:r>
          </a:p>
          <a:p>
            <a:pPr marL="347663" lvl="2" indent="-342900" algn="just">
              <a:buClr>
                <a:schemeClr val="accent1"/>
              </a:buClr>
            </a:pPr>
            <a:r>
              <a:rPr lang="en-US" sz="2400" b="1" dirty="0">
                <a:cs typeface="Arial" pitchFamily="34" charset="0"/>
              </a:rPr>
              <a:t>You purchase a third unit and receive 7 </a:t>
            </a:r>
            <a:r>
              <a:rPr lang="en-US" sz="2400" b="1" dirty="0" err="1">
                <a:cs typeface="Arial" pitchFamily="34" charset="0"/>
              </a:rPr>
              <a:t>utils</a:t>
            </a:r>
            <a:r>
              <a:rPr lang="en-US" sz="2400" b="1" dirty="0">
                <a:cs typeface="Arial" pitchFamily="34" charset="0"/>
              </a:rPr>
              <a:t>.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The sum of the amount of utility you obtain from each of the 3 units is the total utility you receive from purchasing good X: 25 </a:t>
            </a:r>
            <a:r>
              <a:rPr lang="en-US" sz="2400" b="1" dirty="0" err="1">
                <a:cs typeface="Arial" pitchFamily="34" charset="0"/>
              </a:rPr>
              <a:t>utils</a:t>
            </a:r>
            <a:r>
              <a:rPr lang="en-US" sz="2400" b="1" dirty="0">
                <a:cs typeface="Arial" pitchFamily="34" charset="0"/>
              </a:rPr>
              <a:t>.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Total utility is the total satisfaction one receives from consuming a particular quantity of a good (in this example, 3 units of good X).</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Consumer Choice: Maximizing Utility and</a:t>
            </a:r>
            <a:br>
              <a:rPr lang="en-US" sz="3600" b="1" dirty="0">
                <a:effectLst>
                  <a:outerShdw blurRad="38100" dist="38100" dir="2700000" algn="tl">
                    <a:srgbClr val="000000">
                      <a:alpha val="43137"/>
                    </a:srgbClr>
                  </a:outerShdw>
                </a:effectLst>
                <a:latin typeface="Arial" pitchFamily="34" charset="0"/>
                <a:cs typeface="Arial" pitchFamily="34" charset="0"/>
              </a:rPr>
            </a:br>
            <a:r>
              <a:rPr lang="en-US" sz="3600" b="1" dirty="0">
                <a:effectLst>
                  <a:outerShdw blurRad="38100" dist="38100" dir="2700000" algn="tl">
                    <a:srgbClr val="000000">
                      <a:alpha val="43137"/>
                    </a:srgbClr>
                  </a:outerShdw>
                </a:effectLst>
                <a:latin typeface="Arial" pitchFamily="34" charset="0"/>
                <a:cs typeface="Arial" pitchFamily="34" charset="0"/>
              </a:rPr>
              <a:t>Behavioral Economics</a:t>
            </a:r>
          </a:p>
        </p:txBody>
      </p:sp>
    </p:spTree>
    <p:extLst>
      <p:ext uri="{BB962C8B-B14F-4D97-AF65-F5344CB8AC3E}">
        <p14:creationId xmlns:p14="http://schemas.microsoft.com/office/powerpoint/2010/main" val="461672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Utility Theory</a:t>
                </a:r>
              </a:p>
              <a:p>
                <a:pPr marL="347663" lvl="2" indent="-342900" algn="just">
                  <a:buClr>
                    <a:schemeClr val="accent1"/>
                  </a:buClr>
                </a:pPr>
                <a:r>
                  <a:rPr lang="en-US" sz="2400" b="1" dirty="0">
                    <a:cs typeface="Arial" pitchFamily="34" charset="0"/>
                  </a:rPr>
                  <a:t>Marginal utility is the additional utility gained from consuming an additional unit of good X.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Marginal utility </a:t>
                </a:r>
                <a14:m>
                  <m:oMath xmlns:m="http://schemas.openxmlformats.org/officeDocument/2006/math">
                    <m:r>
                      <a:rPr lang="en-US" sz="2400" b="1" i="1" dirty="0" smtClean="0">
                        <a:latin typeface="Cambria Math"/>
                        <a:cs typeface="Arial" pitchFamily="34" charset="0"/>
                      </a:rPr>
                      <m:t>(</m:t>
                    </m:r>
                    <m:r>
                      <a:rPr lang="en-US" sz="2400" b="1" i="1" dirty="0" smtClean="0">
                        <a:latin typeface="Cambria Math"/>
                        <a:cs typeface="Arial" pitchFamily="34" charset="0"/>
                      </a:rPr>
                      <m:t>𝑴𝑼</m:t>
                    </m:r>
                    <m:r>
                      <a:rPr lang="en-US" sz="2400" b="1" i="1" dirty="0" smtClean="0">
                        <a:latin typeface="Cambria Math"/>
                        <a:cs typeface="Arial" pitchFamily="34" charset="0"/>
                      </a:rPr>
                      <m:t>) </m:t>
                    </m:r>
                  </m:oMath>
                </a14:m>
                <a:r>
                  <a:rPr lang="en-US" sz="2400" b="1" dirty="0">
                    <a:cs typeface="Arial" pitchFamily="34" charset="0"/>
                  </a:rPr>
                  <a:t>is the change in total utility </a:t>
                </a:r>
                <a14:m>
                  <m:oMath xmlns:m="http://schemas.openxmlformats.org/officeDocument/2006/math">
                    <m:r>
                      <a:rPr lang="en-US" sz="2400" b="1" i="1" dirty="0" smtClean="0">
                        <a:latin typeface="Cambria Math"/>
                        <a:cs typeface="Arial" pitchFamily="34" charset="0"/>
                      </a:rPr>
                      <m:t>(</m:t>
                    </m:r>
                    <m:r>
                      <a:rPr lang="en-US" sz="2400" b="1" i="1" dirty="0" err="1" smtClean="0">
                        <a:latin typeface="Cambria Math"/>
                        <a:cs typeface="Arial" pitchFamily="34" charset="0"/>
                      </a:rPr>
                      <m:t>𝒅𝑻𝑼</m:t>
                    </m:r>
                    <m:r>
                      <a:rPr lang="en-US" sz="2400" b="1" i="1" dirty="0" smtClean="0">
                        <a:latin typeface="Cambria Math"/>
                        <a:cs typeface="Arial" pitchFamily="34" charset="0"/>
                      </a:rPr>
                      <m:t> </m:t>
                    </m:r>
                    <m:r>
                      <a:rPr lang="en-US" sz="2400" b="1" i="1" dirty="0">
                        <a:latin typeface="Cambria Math"/>
                        <a:cs typeface="Arial" pitchFamily="34" charset="0"/>
                      </a:rPr>
                      <m:t>) </m:t>
                    </m:r>
                  </m:oMath>
                </a14:m>
                <a:r>
                  <a:rPr lang="en-US" sz="2400" b="1" dirty="0">
                    <a:cs typeface="Arial" pitchFamily="34" charset="0"/>
                  </a:rPr>
                  <a:t>divided by the change in the quantity </a:t>
                </a:r>
                <a14:m>
                  <m:oMath xmlns:m="http://schemas.openxmlformats.org/officeDocument/2006/math">
                    <m:r>
                      <a:rPr lang="en-US" sz="2400" b="1" i="1" dirty="0" smtClean="0">
                        <a:latin typeface="Cambria Math"/>
                        <a:cs typeface="Arial" pitchFamily="34" charset="0"/>
                      </a:rPr>
                      <m:t>(</m:t>
                    </m:r>
                    <m:r>
                      <a:rPr lang="en-US" sz="2400" b="1" i="1" dirty="0" err="1" smtClean="0">
                        <a:latin typeface="Cambria Math"/>
                        <a:cs typeface="Arial" pitchFamily="34" charset="0"/>
                      </a:rPr>
                      <m:t>𝒅𝑸</m:t>
                    </m:r>
                    <m:r>
                      <a:rPr lang="en-US" sz="2400" b="1" i="1" dirty="0">
                        <a:latin typeface="Cambria Math"/>
                        <a:cs typeface="Arial" pitchFamily="34" charset="0"/>
                      </a:rPr>
                      <m:t>) </m:t>
                    </m:r>
                  </m:oMath>
                </a14:m>
                <a:r>
                  <a:rPr lang="en-US" sz="2400" b="1" dirty="0">
                    <a:cs typeface="Arial" pitchFamily="34" charset="0"/>
                  </a:rPr>
                  <a:t>consumed of a good:</a:t>
                </a:r>
              </a:p>
              <a:p>
                <a:pPr marL="347663" lvl="2" indent="-342900" algn="just">
                  <a:buClr>
                    <a:schemeClr val="accent1"/>
                  </a:buClr>
                </a:pPr>
                <a:endParaRPr lang="en-US" sz="2400" b="1" dirty="0">
                  <a:cs typeface="Arial" pitchFamily="34" charset="0"/>
                </a:endParaRPr>
              </a:p>
              <a:p>
                <a:pPr marL="4763" lvl="2" indent="0" algn="just">
                  <a:buClr>
                    <a:schemeClr val="accent1"/>
                  </a:buClr>
                  <a:buNone/>
                </a:pPr>
                <a:r>
                  <a:rPr lang="en-US" sz="2400" b="1" dirty="0">
                    <a:cs typeface="Arial" pitchFamily="34" charset="0"/>
                  </a:rPr>
                  <a:t>			</a:t>
                </a:r>
                <a14:m>
                  <m:oMath xmlns:m="http://schemas.openxmlformats.org/officeDocument/2006/math">
                    <m:r>
                      <a:rPr lang="en-US" sz="2400" b="1" i="1" smtClean="0">
                        <a:latin typeface="Cambria Math"/>
                        <a:cs typeface="Arial" pitchFamily="34" charset="0"/>
                      </a:rPr>
                      <m:t>𝑴𝑼</m:t>
                    </m:r>
                    <m:r>
                      <a:rPr lang="en-US" sz="2400" b="1" i="1" smtClean="0">
                        <a:latin typeface="Cambria Math"/>
                        <a:cs typeface="Arial" pitchFamily="34" charset="0"/>
                      </a:rPr>
                      <m:t>= </m:t>
                    </m:r>
                    <m:f>
                      <m:fPr>
                        <m:ctrlPr>
                          <a:rPr lang="en-US" sz="2400" b="1" i="1" smtClean="0">
                            <a:latin typeface="Cambria Math" panose="02040503050406030204" pitchFamily="18" charset="0"/>
                            <a:cs typeface="Arial" pitchFamily="34" charset="0"/>
                          </a:rPr>
                        </m:ctrlPr>
                      </m:fPr>
                      <m:num>
                        <m:r>
                          <a:rPr lang="en-US" sz="2400" b="1" i="1" smtClean="0">
                            <a:latin typeface="Cambria Math"/>
                            <a:ea typeface="Cambria Math"/>
                            <a:cs typeface="Arial" pitchFamily="34" charset="0"/>
                          </a:rPr>
                          <m:t>ⅆ</m:t>
                        </m:r>
                        <m:r>
                          <a:rPr lang="en-US" sz="2400" b="1" i="1" smtClean="0">
                            <a:latin typeface="Cambria Math"/>
                            <a:ea typeface="Cambria Math"/>
                            <a:cs typeface="Arial" pitchFamily="34" charset="0"/>
                          </a:rPr>
                          <m:t>𝑻𝑼</m:t>
                        </m:r>
                      </m:num>
                      <m:den>
                        <m:r>
                          <a:rPr lang="en-US" sz="2400" b="1" i="1" smtClean="0">
                            <a:latin typeface="Cambria Math"/>
                            <a:cs typeface="Arial" pitchFamily="34" charset="0"/>
                          </a:rPr>
                          <m:t>𝒅𝑸</m:t>
                        </m:r>
                      </m:den>
                    </m:f>
                  </m:oMath>
                </a14:m>
                <a:endParaRPr lang="en-US" sz="2400" b="1" dirty="0">
                  <a:cs typeface="Arial"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447800"/>
                <a:ext cx="8229600" cy="4876800"/>
              </a:xfrm>
              <a:blipFill rotWithShape="1">
                <a:blip r:embed="rId2" cstate="print"/>
                <a:stretch>
                  <a:fillRect l="-1037" t="-1250" r="-1926"/>
                </a:stretch>
              </a:blipFill>
            </p:spPr>
            <p:txBody>
              <a:bodyPr/>
              <a:lstStyle/>
              <a:p>
                <a:r>
                  <a:rPr lang="en-US">
                    <a:noFill/>
                  </a:rPr>
                  <a:t> </a:t>
                </a:r>
              </a:p>
            </p:txBody>
          </p:sp>
        </mc:Fallback>
      </mc:AlternateContent>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Consumer Choice: Maximizing Utility and</a:t>
            </a:r>
            <a:br>
              <a:rPr lang="en-US" sz="3600" b="1" dirty="0">
                <a:effectLst>
                  <a:outerShdw blurRad="38100" dist="38100" dir="2700000" algn="tl">
                    <a:srgbClr val="000000">
                      <a:alpha val="43137"/>
                    </a:srgbClr>
                  </a:outerShdw>
                </a:effectLst>
                <a:latin typeface="Arial" pitchFamily="34" charset="0"/>
                <a:cs typeface="Arial" pitchFamily="34" charset="0"/>
              </a:rPr>
            </a:br>
            <a:r>
              <a:rPr lang="en-US" sz="3600" b="1" dirty="0">
                <a:effectLst>
                  <a:outerShdw blurRad="38100" dist="38100" dir="2700000" algn="tl">
                    <a:srgbClr val="000000">
                      <a:alpha val="43137"/>
                    </a:srgbClr>
                  </a:outerShdw>
                </a:effectLst>
                <a:latin typeface="Arial" pitchFamily="34" charset="0"/>
                <a:cs typeface="Arial" pitchFamily="34" charset="0"/>
              </a:rPr>
              <a:t>Behavioral Economics</a:t>
            </a:r>
          </a:p>
        </p:txBody>
      </p:sp>
    </p:spTree>
    <p:extLst>
      <p:ext uri="{BB962C8B-B14F-4D97-AF65-F5344CB8AC3E}">
        <p14:creationId xmlns:p14="http://schemas.microsoft.com/office/powerpoint/2010/main" val="1063393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Utility Theory</a:t>
            </a:r>
          </a:p>
          <a:p>
            <a:pPr marL="347663" lvl="2" indent="-342900" algn="just">
              <a:buClr>
                <a:schemeClr val="accent1"/>
              </a:buClr>
            </a:pPr>
            <a:r>
              <a:rPr lang="en-US" sz="2400" b="1" dirty="0">
                <a:cs typeface="Arial" pitchFamily="34" charset="0"/>
              </a:rPr>
              <a:t>To illustrate, suppose you receive 10 </a:t>
            </a:r>
            <a:r>
              <a:rPr lang="en-US" sz="2400" b="1" dirty="0" err="1">
                <a:cs typeface="Arial" pitchFamily="34" charset="0"/>
              </a:rPr>
              <a:t>utils</a:t>
            </a:r>
            <a:r>
              <a:rPr lang="en-US" sz="2400" b="1" dirty="0">
                <a:cs typeface="Arial" pitchFamily="34" charset="0"/>
              </a:rPr>
              <a:t> of total utility from consuming 1 apple and 19 </a:t>
            </a:r>
            <a:r>
              <a:rPr lang="en-US" sz="2400" b="1" dirty="0" err="1">
                <a:cs typeface="Arial" pitchFamily="34" charset="0"/>
              </a:rPr>
              <a:t>utils</a:t>
            </a:r>
            <a:r>
              <a:rPr lang="en-US" sz="2400" b="1" dirty="0">
                <a:cs typeface="Arial" pitchFamily="34" charset="0"/>
              </a:rPr>
              <a:t> of total utility from consuming 2 apples.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The marginal utility of the second apple (the additional utility of consuming an additional apple) is 9 </a:t>
            </a:r>
            <a:r>
              <a:rPr lang="en-US" sz="2400" b="1" dirty="0" err="1">
                <a:cs typeface="Arial" pitchFamily="34" charset="0"/>
              </a:rPr>
              <a:t>utils</a:t>
            </a:r>
            <a:r>
              <a:rPr lang="en-US" sz="2400" b="1" dirty="0">
                <a:cs typeface="Arial" pitchFamily="34" charset="0"/>
              </a:rPr>
              <a:t>.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As a person consumes more apples, total utility rises, but marginal utility (additional utility received from the additional apple) falls. </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Consumer Choice: Maximizing Utility and</a:t>
            </a:r>
            <a:br>
              <a:rPr lang="en-US" sz="3600" b="1" dirty="0">
                <a:effectLst>
                  <a:outerShdw blurRad="38100" dist="38100" dir="2700000" algn="tl">
                    <a:srgbClr val="000000">
                      <a:alpha val="43137"/>
                    </a:srgbClr>
                  </a:outerShdw>
                </a:effectLst>
                <a:latin typeface="Arial" pitchFamily="34" charset="0"/>
                <a:cs typeface="Arial" pitchFamily="34" charset="0"/>
              </a:rPr>
            </a:br>
            <a:r>
              <a:rPr lang="en-US" sz="3600" b="1" dirty="0">
                <a:effectLst>
                  <a:outerShdw blurRad="38100" dist="38100" dir="2700000" algn="tl">
                    <a:srgbClr val="000000">
                      <a:alpha val="43137"/>
                    </a:srgbClr>
                  </a:outerShdw>
                </a:effectLst>
                <a:latin typeface="Arial" pitchFamily="34" charset="0"/>
                <a:cs typeface="Arial" pitchFamily="34" charset="0"/>
              </a:rPr>
              <a:t>Behavioral Economics</a:t>
            </a:r>
          </a:p>
        </p:txBody>
      </p:sp>
    </p:spTree>
    <p:extLst>
      <p:ext uri="{BB962C8B-B14F-4D97-AF65-F5344CB8AC3E}">
        <p14:creationId xmlns:p14="http://schemas.microsoft.com/office/powerpoint/2010/main" val="3240118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Utility Theory</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Consumer Choice: Maximizing Utility and</a:t>
            </a:r>
            <a:br>
              <a:rPr lang="en-US" sz="3600" b="1" dirty="0">
                <a:effectLst>
                  <a:outerShdw blurRad="38100" dist="38100" dir="2700000" algn="tl">
                    <a:srgbClr val="000000">
                      <a:alpha val="43137"/>
                    </a:srgbClr>
                  </a:outerShdw>
                </a:effectLst>
                <a:latin typeface="Arial" pitchFamily="34" charset="0"/>
                <a:cs typeface="Arial" pitchFamily="34" charset="0"/>
              </a:rPr>
            </a:br>
            <a:r>
              <a:rPr lang="en-US" sz="3600" b="1" dirty="0">
                <a:effectLst>
                  <a:outerShdw blurRad="38100" dist="38100" dir="2700000" algn="tl">
                    <a:srgbClr val="000000">
                      <a:alpha val="43137"/>
                    </a:srgbClr>
                  </a:outerShdw>
                </a:effectLst>
                <a:latin typeface="Arial" pitchFamily="34" charset="0"/>
                <a:cs typeface="Arial" pitchFamily="34" charset="0"/>
              </a:rPr>
              <a:t>Behavioral Economics</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4493" y="2286000"/>
            <a:ext cx="648652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68884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3307</TotalTime>
  <Words>2058</Words>
  <Application>Microsoft Office PowerPoint</Application>
  <PresentationFormat>On-screen Show (4:3)</PresentationFormat>
  <Paragraphs>213</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Cambria Math</vt:lpstr>
      <vt:lpstr>Franklin Gothic Book</vt:lpstr>
      <vt:lpstr>Perpetua</vt:lpstr>
      <vt:lpstr>Wingdings</vt:lpstr>
      <vt:lpstr>Wingdings 2</vt:lpstr>
      <vt:lpstr>Equity</vt:lpstr>
      <vt:lpstr>Introduction to Microeconomics</vt:lpstr>
      <vt:lpstr>Lecture 13 Consumer Choice: Maximizing Utility and Behavioral Economics</vt:lpstr>
      <vt:lpstr>Consumer Choice: Maximizing Utility and Behavioral Economics</vt:lpstr>
      <vt:lpstr>Consumer Choice: Maximizing Utility and Behavioral Economics</vt:lpstr>
      <vt:lpstr>Consumer Choice: Maximizing Utility and Behavioral Economics</vt:lpstr>
      <vt:lpstr>Consumer Choice: Maximizing Utility and Behavioral Economics</vt:lpstr>
      <vt:lpstr>Consumer Choice: Maximizing Utility and Behavioral Economics</vt:lpstr>
      <vt:lpstr>Consumer Choice: Maximizing Utility and Behavioral Economics</vt:lpstr>
      <vt:lpstr>Consumer Choice: Maximizing Utility and Behavioral Economics</vt:lpstr>
      <vt:lpstr>Consumer Choice: Maximizing Utility and Behavioral Economics</vt:lpstr>
      <vt:lpstr>Consumer Choice: Maximizing Utility and Behavioral Economics</vt:lpstr>
      <vt:lpstr>Consumer Choice: Maximizing Utility and Behavioral Economics</vt:lpstr>
      <vt:lpstr>Consumer Choice: Maximizing Utility and Behavioral Economics</vt:lpstr>
      <vt:lpstr>Consumer Choice: Maximizing Utility and Behavioral Economics</vt:lpstr>
      <vt:lpstr>Consumer Choice: Maximizing Utility and Behavioral Economics</vt:lpstr>
      <vt:lpstr>Consumer Choice: Maximizing Utility and Behavioral Economics</vt:lpstr>
      <vt:lpstr>Consumer Choice: Maximizing Utility and Behavioral Economics</vt:lpstr>
      <vt:lpstr>Consumer Choice: Maximizing Utility and Behavioral Economics</vt:lpstr>
      <vt:lpstr>Consumer Choice: Maximizing Utility and Behavioral Economics</vt:lpstr>
      <vt:lpstr>Consumer Choice: Maximizing Utility and Behavioral Economics</vt:lpstr>
      <vt:lpstr>Consumer Choice: Maximizing Utility and Behavioral Economics</vt:lpstr>
      <vt:lpstr>Consumer Choice: Maximizing Utility and Behavioral Economics</vt:lpstr>
      <vt:lpstr>Consumer Choice: Maximizing Utility and Behavioral Economics</vt:lpstr>
      <vt:lpstr>Consumer Choice: Maximizing Utility and Behavioral Economics</vt:lpstr>
      <vt:lpstr>Consumer Choice: Maximizing Utility and Behavioral Economics</vt:lpstr>
      <vt:lpstr>Consumer Choice: Maximizing Utility and Behavioral Economics</vt:lpstr>
      <vt:lpstr>Consumer Choice: Maximizing Utility and Behavioral Economics</vt:lpstr>
      <vt:lpstr>Consumer Choice: Maximizing Utility and Behavioral Economics</vt:lpstr>
      <vt:lpstr>Consumer Choice: Maximizing Utility and Behavioral Economics</vt:lpstr>
      <vt:lpstr>Consumer Choice: Maximizing Utility and Behavioral Economics</vt:lpstr>
      <vt:lpstr>Consumer Choice: Maximizing Utility and Behavioral Economics</vt:lpstr>
      <vt:lpstr>Readings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Economics 1</dc:title>
  <dc:creator>Faith Computer</dc:creator>
  <cp:lastModifiedBy>Md. Roni Hossain</cp:lastModifiedBy>
  <cp:revision>181</cp:revision>
  <dcterms:created xsi:type="dcterms:W3CDTF">2018-05-06T17:42:58Z</dcterms:created>
  <dcterms:modified xsi:type="dcterms:W3CDTF">2022-06-04T14:07:02Z</dcterms:modified>
</cp:coreProperties>
</file>