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8" r:id="rId3"/>
    <p:sldId id="362" r:id="rId4"/>
    <p:sldId id="363" r:id="rId5"/>
    <p:sldId id="364" r:id="rId6"/>
    <p:sldId id="365" r:id="rId7"/>
    <p:sldId id="366" r:id="rId8"/>
    <p:sldId id="367" r:id="rId9"/>
    <p:sldId id="368" r:id="rId10"/>
    <p:sldId id="369" r:id="rId11"/>
    <p:sldId id="370" r:id="rId12"/>
    <p:sldId id="371" r:id="rId13"/>
    <p:sldId id="372" r:id="rId14"/>
    <p:sldId id="375" r:id="rId15"/>
    <p:sldId id="389" r:id="rId16"/>
    <p:sldId id="376" r:id="rId17"/>
    <p:sldId id="377" r:id="rId18"/>
    <p:sldId id="378" r:id="rId19"/>
    <p:sldId id="379" r:id="rId20"/>
    <p:sldId id="380" r:id="rId21"/>
    <p:sldId id="381" r:id="rId22"/>
    <p:sldId id="382" r:id="rId23"/>
    <p:sldId id="383" r:id="rId24"/>
    <p:sldId id="384" r:id="rId25"/>
    <p:sldId id="385" r:id="rId26"/>
    <p:sldId id="386" r:id="rId27"/>
    <p:sldId id="387" r:id="rId28"/>
    <p:sldId id="355" r:id="rId29"/>
    <p:sldId id="301" r:id="rId30"/>
    <p:sldId id="27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Roni Hossain" userId="9ce89eef61a166ac" providerId="LiveId" clId="{A9FF5C8D-60C9-47F4-91B3-F994A6AFC584}"/>
    <pc:docChg chg="custSel modSld">
      <pc:chgData name="Md. Roni Hossain" userId="9ce89eef61a166ac" providerId="LiveId" clId="{A9FF5C8D-60C9-47F4-91B3-F994A6AFC584}" dt="2022-06-04T14:07:08.673" v="0" actId="478"/>
      <pc:docMkLst>
        <pc:docMk/>
      </pc:docMkLst>
      <pc:sldChg chg="addSp delSp modSp mod">
        <pc:chgData name="Md. Roni Hossain" userId="9ce89eef61a166ac" providerId="LiveId" clId="{A9FF5C8D-60C9-47F4-91B3-F994A6AFC584}" dt="2022-06-04T14:07:08.673" v="0" actId="478"/>
        <pc:sldMkLst>
          <pc:docMk/>
          <pc:sldMk cId="1659300731" sldId="256"/>
        </pc:sldMkLst>
        <pc:spChg chg="del">
          <ac:chgData name="Md. Roni Hossain" userId="9ce89eef61a166ac" providerId="LiveId" clId="{A9FF5C8D-60C9-47F4-91B3-F994A6AFC584}" dt="2022-06-04T14:07:08.673" v="0" actId="478"/>
          <ac:spMkLst>
            <pc:docMk/>
            <pc:sldMk cId="1659300731" sldId="256"/>
            <ac:spMk id="3" creationId="{00000000-0000-0000-0000-000000000000}"/>
          </ac:spMkLst>
        </pc:spChg>
        <pc:spChg chg="add mod">
          <ac:chgData name="Md. Roni Hossain" userId="9ce89eef61a166ac" providerId="LiveId" clId="{A9FF5C8D-60C9-47F4-91B3-F994A6AFC584}" dt="2022-06-04T14:07:08.673" v="0" actId="478"/>
          <ac:spMkLst>
            <pc:docMk/>
            <pc:sldMk cId="1659300731" sldId="256"/>
            <ac:spMk id="5" creationId="{8E394914-5197-12F3-3AC8-8F3220DCABB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2471CF-A0CA-450D-94CF-C6DD26B0BE02}" type="datetimeFigureOut">
              <a:rPr lang="en-US" smtClean="0"/>
              <a:pPr/>
              <a:t>6/4/2022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F16D7D-67AD-4856-B4E1-37B16B3C9754}" type="slidenum">
              <a:rPr lang="en-US" smtClean="0"/>
              <a:pPr/>
              <a:t>‹#›</a:t>
            </a:fld>
            <a:endParaRPr lang="en-US"/>
          </a:p>
        </p:txBody>
      </p:sp>
    </p:spTree>
    <p:extLst>
      <p:ext uri="{BB962C8B-B14F-4D97-AF65-F5344CB8AC3E}">
        <p14:creationId xmlns:p14="http://schemas.microsoft.com/office/powerpoint/2010/main" val="4209619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10</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19</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20</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21</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22</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23</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24</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25</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26</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27</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11</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12</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13</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14</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15</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16</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17</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18</a:t>
            </a:fld>
            <a:endParaRPr lang="en-US"/>
          </a:p>
        </p:txBody>
      </p:sp>
    </p:spTree>
    <p:extLst>
      <p:ext uri="{BB962C8B-B14F-4D97-AF65-F5344CB8AC3E}">
        <p14:creationId xmlns:p14="http://schemas.microsoft.com/office/powerpoint/2010/main" val="4202874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31CD090-EDC2-4466-9652-7ECF537A92EA}" type="datetimeFigureOut">
              <a:rPr lang="en-US" smtClean="0"/>
              <a:pPr/>
              <a:t>6/4/2022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40E9034-5E1C-43F5-9F49-E8B8BEF2EAE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CD090-EDC2-4466-9652-7ECF537A92EA}"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CD090-EDC2-4466-9652-7ECF537A92EA}"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31CD090-EDC2-4466-9652-7ECF537A92EA}"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E9034-5E1C-43F5-9F49-E8B8BEF2EAE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1CD090-EDC2-4466-9652-7ECF537A92EA}" type="datetimeFigureOut">
              <a:rPr lang="en-US" smtClean="0"/>
              <a:pPr/>
              <a:t>6/4/2022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40E9034-5E1C-43F5-9F49-E8B8BEF2EAE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31CD090-EDC2-4466-9652-7ECF537A92EA}" type="datetimeFigureOut">
              <a:rPr lang="en-US" smtClean="0"/>
              <a:pPr/>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E9034-5E1C-43F5-9F49-E8B8BEF2EAE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31CD090-EDC2-4466-9652-7ECF537A92EA}" type="datetimeFigureOut">
              <a:rPr lang="en-US" smtClean="0"/>
              <a:pPr/>
              <a:t>6/4/2022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E9034-5E1C-43F5-9F49-E8B8BEF2EAE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31CD090-EDC2-4466-9652-7ECF537A92EA}" type="datetimeFigureOut">
              <a:rPr lang="en-US" smtClean="0"/>
              <a:pPr/>
              <a:t>6/4/2022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CD090-EDC2-4466-9652-7ECF537A92EA}" type="datetimeFigureOut">
              <a:rPr lang="en-US" smtClean="0"/>
              <a:pPr/>
              <a:t>6/4/2022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31CD090-EDC2-4466-9652-7ECF537A92EA}" type="datetimeFigureOut">
              <a:rPr lang="en-US" smtClean="0"/>
              <a:pPr/>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E9034-5E1C-43F5-9F49-E8B8BEF2EAE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31CD090-EDC2-4466-9652-7ECF537A92EA}" type="datetimeFigureOut">
              <a:rPr lang="en-US" smtClean="0"/>
              <a:pPr/>
              <a:t>6/4/2022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40E9034-5E1C-43F5-9F49-E8B8BEF2EAE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31CD090-EDC2-4466-9652-7ECF537A92EA}" type="datetimeFigureOut">
              <a:rPr lang="en-US" smtClean="0"/>
              <a:pPr/>
              <a:t>6/4/2022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40E9034-5E1C-43F5-9F49-E8B8BEF2EA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effectLst>
                  <a:outerShdw blurRad="38100" dist="38100" dir="2700000" algn="tl">
                    <a:srgbClr val="000000">
                      <a:alpha val="43137"/>
                    </a:srgbClr>
                  </a:outerShdw>
                </a:effectLst>
                <a:latin typeface="Arial" pitchFamily="34" charset="0"/>
                <a:cs typeface="Arial" pitchFamily="34" charset="0"/>
              </a:rPr>
              <a:t>Introduction </a:t>
            </a:r>
            <a:r>
              <a:rPr lang="en-US" b="1" dirty="0">
                <a:effectLst>
                  <a:outerShdw blurRad="38100" dist="38100" dir="2700000" algn="tl">
                    <a:srgbClr val="000000">
                      <a:alpha val="43137"/>
                    </a:srgbClr>
                  </a:outerShdw>
                </a:effectLst>
                <a:latin typeface="Arial" pitchFamily="34" charset="0"/>
                <a:cs typeface="Arial" pitchFamily="34" charset="0"/>
              </a:rPr>
              <a:t>to Microeconomics</a:t>
            </a:r>
          </a:p>
        </p:txBody>
      </p:sp>
      <p:sp>
        <p:nvSpPr>
          <p:cNvPr id="5" name="Subtitle 4">
            <a:extLst>
              <a:ext uri="{FF2B5EF4-FFF2-40B4-BE49-F238E27FC236}">
                <a16:creationId xmlns:a16="http://schemas.microsoft.com/office/drawing/2014/main" id="{8E394914-5197-12F3-3AC8-8F3220DCAB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59300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Production</a:t>
            </a:r>
          </a:p>
          <a:p>
            <a:pPr marL="461963" lvl="2" indent="-457200" algn="just">
              <a:buClr>
                <a:schemeClr val="accent1"/>
              </a:buClr>
            </a:pPr>
            <a:r>
              <a:rPr lang="en-US" sz="2600" b="1" dirty="0">
                <a:cs typeface="Arial" pitchFamily="34" charset="0"/>
              </a:rPr>
              <a:t>Production is a transformation of resources or inputs into goods and services.</a:t>
            </a:r>
          </a:p>
          <a:p>
            <a:pPr marL="461963" lvl="2" indent="-457200" algn="just">
              <a:buClr>
                <a:schemeClr val="accent1"/>
              </a:buClr>
            </a:pPr>
            <a:endParaRPr lang="en-US" sz="2600" b="1" dirty="0">
              <a:cs typeface="Arial" pitchFamily="34" charset="0"/>
            </a:endParaRPr>
          </a:p>
          <a:p>
            <a:pPr marL="461963" lvl="2" indent="-457200" algn="just">
              <a:buClr>
                <a:schemeClr val="accent1"/>
              </a:buClr>
            </a:pPr>
            <a:r>
              <a:rPr lang="en-US" sz="2600" b="1" dirty="0">
                <a:cs typeface="Arial" pitchFamily="34" charset="0"/>
              </a:rPr>
              <a:t>Economists often talk about two types of inputs in the production process: fixed input and variable input. </a:t>
            </a:r>
          </a:p>
          <a:p>
            <a:pPr marL="461963" lvl="2" indent="-457200" algn="just">
              <a:buClr>
                <a:schemeClr val="accent1"/>
              </a:buClr>
            </a:pPr>
            <a:endParaRPr lang="en-US" sz="2600" b="1" dirty="0">
              <a:cs typeface="Arial" pitchFamily="34" charset="0"/>
            </a:endParaRPr>
          </a:p>
          <a:p>
            <a:pPr marL="461963" lvl="2" indent="-457200" algn="just">
              <a:buClr>
                <a:schemeClr val="accent1"/>
              </a:buClr>
            </a:pPr>
            <a:r>
              <a:rPr lang="en-US" sz="2600" b="1" dirty="0">
                <a:cs typeface="Arial" pitchFamily="34" charset="0"/>
              </a:rPr>
              <a:t>A </a:t>
            </a:r>
            <a:r>
              <a:rPr lang="en-US" sz="2600" b="1" i="1" dirty="0">
                <a:solidFill>
                  <a:srgbClr val="FF0000"/>
                </a:solidFill>
                <a:cs typeface="Arial" pitchFamily="34" charset="0"/>
              </a:rPr>
              <a:t>fixed input </a:t>
            </a:r>
            <a:r>
              <a:rPr lang="en-US" sz="2600" b="1" dirty="0">
                <a:cs typeface="Arial" pitchFamily="34" charset="0"/>
              </a:rPr>
              <a:t>is an input whose quantity cannot be changed as output changes.</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Production and Costs</a:t>
            </a:r>
          </a:p>
        </p:txBody>
      </p:sp>
    </p:spTree>
    <p:extLst>
      <p:ext uri="{BB962C8B-B14F-4D97-AF65-F5344CB8AC3E}">
        <p14:creationId xmlns:p14="http://schemas.microsoft.com/office/powerpoint/2010/main" val="2126444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fontScale="92500"/>
          </a:bodyPr>
          <a:lstStyle/>
          <a:p>
            <a:pPr marL="347663" lvl="2" indent="-342900" algn="just">
              <a:buClr>
                <a:schemeClr val="accent1"/>
              </a:buClr>
              <a:buFont typeface="Wingdings" pitchFamily="2" charset="2"/>
              <a:buChar char="q"/>
            </a:pPr>
            <a:r>
              <a:rPr lang="en-US" sz="3000" b="1" dirty="0">
                <a:solidFill>
                  <a:srgbClr val="FF0000"/>
                </a:solidFill>
                <a:cs typeface="Arial" pitchFamily="34" charset="0"/>
              </a:rPr>
              <a:t>Production</a:t>
            </a:r>
          </a:p>
          <a:p>
            <a:pPr marL="461963" lvl="2" indent="-457200" algn="just">
              <a:buClr>
                <a:schemeClr val="accent1"/>
              </a:buClr>
            </a:pPr>
            <a:r>
              <a:rPr lang="en-US" sz="2600" b="1" dirty="0">
                <a:cs typeface="Arial" pitchFamily="34" charset="0"/>
              </a:rPr>
              <a:t>To illustrate, suppose the McMahon and McGee Bookshelf Company has rented a factory under a six-month lease: McMahon and McGee, the owners of the company, have contracted to pay the $2,500 monthly rent for six months—no matter what. </a:t>
            </a:r>
          </a:p>
          <a:p>
            <a:pPr marL="461963" lvl="2" indent="-457200" algn="just">
              <a:buClr>
                <a:schemeClr val="accent1"/>
              </a:buClr>
            </a:pPr>
            <a:endParaRPr lang="en-US" sz="2600" b="1" dirty="0">
              <a:cs typeface="Arial" pitchFamily="34" charset="0"/>
            </a:endParaRPr>
          </a:p>
          <a:p>
            <a:pPr marL="461963" lvl="2" indent="-457200" algn="just">
              <a:buClr>
                <a:schemeClr val="accent1"/>
              </a:buClr>
            </a:pPr>
            <a:r>
              <a:rPr lang="en-US" sz="2600" b="1" dirty="0">
                <a:cs typeface="Arial" pitchFamily="34" charset="0"/>
              </a:rPr>
              <a:t>Whether McMahon and McGee produce one bookshelf or 7,000, the $2,500 rent for the factory must be paid. </a:t>
            </a:r>
          </a:p>
          <a:p>
            <a:pPr marL="461963" lvl="2" indent="-457200" algn="just">
              <a:buClr>
                <a:schemeClr val="accent1"/>
              </a:buClr>
            </a:pPr>
            <a:endParaRPr lang="en-US" sz="2600" b="1" dirty="0">
              <a:cs typeface="Arial" pitchFamily="34" charset="0"/>
            </a:endParaRPr>
          </a:p>
          <a:p>
            <a:pPr marL="461963" lvl="2" indent="-457200" algn="just">
              <a:buClr>
                <a:schemeClr val="accent1"/>
              </a:buClr>
            </a:pPr>
            <a:r>
              <a:rPr lang="en-US" sz="2600" b="1" dirty="0">
                <a:cs typeface="Arial" pitchFamily="34" charset="0"/>
              </a:rPr>
              <a:t>The factory is a fixed input in the production process of bookshelves.</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Production and Costs</a:t>
            </a:r>
          </a:p>
        </p:txBody>
      </p:sp>
    </p:spTree>
    <p:extLst>
      <p:ext uri="{BB962C8B-B14F-4D97-AF65-F5344CB8AC3E}">
        <p14:creationId xmlns:p14="http://schemas.microsoft.com/office/powerpoint/2010/main" val="1903577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lnSpcReduction="10000"/>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Production</a:t>
            </a:r>
          </a:p>
          <a:p>
            <a:pPr marL="461963" lvl="2" indent="-457200" algn="just">
              <a:buClr>
                <a:schemeClr val="accent1"/>
              </a:buClr>
            </a:pPr>
            <a:r>
              <a:rPr lang="en-US" sz="2600" b="1" dirty="0">
                <a:cs typeface="Arial" pitchFamily="34" charset="0"/>
              </a:rPr>
              <a:t>A </a:t>
            </a:r>
            <a:r>
              <a:rPr lang="en-US" sz="2600" b="1" i="1" dirty="0">
                <a:solidFill>
                  <a:srgbClr val="FF0000"/>
                </a:solidFill>
                <a:cs typeface="Arial" pitchFamily="34" charset="0"/>
              </a:rPr>
              <a:t>variable input </a:t>
            </a:r>
            <a:r>
              <a:rPr lang="en-US" sz="2600" b="1" dirty="0">
                <a:cs typeface="Arial" pitchFamily="34" charset="0"/>
              </a:rPr>
              <a:t>is an input whose quantity can be changed as output changes. </a:t>
            </a:r>
          </a:p>
          <a:p>
            <a:pPr marL="461963" lvl="2" indent="-457200" algn="just">
              <a:buClr>
                <a:schemeClr val="accent1"/>
              </a:buClr>
            </a:pPr>
            <a:endParaRPr lang="en-US" sz="2600" b="1" dirty="0">
              <a:cs typeface="Arial" pitchFamily="34" charset="0"/>
            </a:endParaRPr>
          </a:p>
          <a:p>
            <a:pPr marL="461963" lvl="2" indent="-457200" algn="just">
              <a:buClr>
                <a:schemeClr val="accent1"/>
              </a:buClr>
            </a:pPr>
            <a:r>
              <a:rPr lang="en-US" sz="2600" b="1" dirty="0">
                <a:cs typeface="Arial" pitchFamily="34" charset="0"/>
              </a:rPr>
              <a:t>Examples of variable inputs for the McMahon and McGee Bookshelf Company include wood, paint, nails, and so on.</a:t>
            </a:r>
          </a:p>
          <a:p>
            <a:pPr marL="461963" lvl="2" indent="-457200" algn="just">
              <a:buClr>
                <a:schemeClr val="accent1"/>
              </a:buClr>
            </a:pPr>
            <a:endParaRPr lang="en-US" sz="2600" b="1" dirty="0">
              <a:cs typeface="Arial" pitchFamily="34" charset="0"/>
            </a:endParaRPr>
          </a:p>
          <a:p>
            <a:pPr marL="461963" lvl="2" indent="-457200" algn="just">
              <a:buClr>
                <a:schemeClr val="accent1"/>
              </a:buClr>
            </a:pPr>
            <a:r>
              <a:rPr lang="en-US" sz="2600" b="1" dirty="0">
                <a:cs typeface="Arial" pitchFamily="34" charset="0"/>
              </a:rPr>
              <a:t>Labor might also be a variable input for McMahon and McGee. As they produce more bookshelves, they might hire more employees; as they produce fewer bookshelves, they might lay off some.</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Production and Costs</a:t>
            </a:r>
          </a:p>
        </p:txBody>
      </p:sp>
    </p:spTree>
    <p:extLst>
      <p:ext uri="{BB962C8B-B14F-4D97-AF65-F5344CB8AC3E}">
        <p14:creationId xmlns:p14="http://schemas.microsoft.com/office/powerpoint/2010/main" val="441573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fontScale="92500" lnSpcReduction="10000"/>
          </a:bodyPr>
          <a:lstStyle/>
          <a:p>
            <a:pPr marL="347663" lvl="2" indent="-342900" algn="just">
              <a:buClr>
                <a:schemeClr val="accent1"/>
              </a:buClr>
              <a:buFont typeface="Wingdings" pitchFamily="2" charset="2"/>
              <a:buChar char="q"/>
            </a:pPr>
            <a:r>
              <a:rPr lang="en-US" sz="3000" b="1" dirty="0">
                <a:solidFill>
                  <a:srgbClr val="FF0000"/>
                </a:solidFill>
                <a:cs typeface="Arial" pitchFamily="34" charset="0"/>
              </a:rPr>
              <a:t>The Short Run and the Long Run</a:t>
            </a:r>
          </a:p>
          <a:p>
            <a:pPr marL="461963" lvl="2" indent="-457200" algn="just">
              <a:buClr>
                <a:schemeClr val="accent1"/>
              </a:buClr>
            </a:pPr>
            <a:r>
              <a:rPr lang="en-US" sz="2600" b="1" dirty="0">
                <a:cs typeface="Arial" pitchFamily="34" charset="0"/>
              </a:rPr>
              <a:t>If any of the inputs of a firm are fixed inputs, then it is said to be producing in the </a:t>
            </a:r>
            <a:r>
              <a:rPr lang="en-US" sz="2600" b="1" i="1" dirty="0">
                <a:solidFill>
                  <a:srgbClr val="FF0000"/>
                </a:solidFill>
                <a:cs typeface="Arial" pitchFamily="34" charset="0"/>
              </a:rPr>
              <a:t>short run</a:t>
            </a:r>
            <a:r>
              <a:rPr lang="en-US" sz="2600" b="1" dirty="0">
                <a:cs typeface="Arial" pitchFamily="34" charset="0"/>
              </a:rPr>
              <a:t>. </a:t>
            </a:r>
          </a:p>
          <a:p>
            <a:pPr marL="461963" lvl="2" indent="-457200" algn="just">
              <a:buClr>
                <a:schemeClr val="accent1"/>
              </a:buClr>
            </a:pPr>
            <a:endParaRPr lang="en-US" sz="2600" b="1" dirty="0">
              <a:cs typeface="Arial" pitchFamily="34" charset="0"/>
            </a:endParaRPr>
          </a:p>
          <a:p>
            <a:pPr marL="461963" lvl="2" indent="-457200" algn="just">
              <a:buClr>
                <a:schemeClr val="accent1"/>
              </a:buClr>
            </a:pPr>
            <a:r>
              <a:rPr lang="en-US" sz="2600" b="1" dirty="0">
                <a:cs typeface="Arial" pitchFamily="34" charset="0"/>
              </a:rPr>
              <a:t>In other words, the </a:t>
            </a:r>
            <a:r>
              <a:rPr lang="en-US" sz="2600" b="1" i="1" dirty="0">
                <a:solidFill>
                  <a:srgbClr val="FF0000"/>
                </a:solidFill>
                <a:cs typeface="Arial" pitchFamily="34" charset="0"/>
              </a:rPr>
              <a:t>short run</a:t>
            </a:r>
            <a:r>
              <a:rPr lang="en-US" sz="2600" b="1" dirty="0">
                <a:cs typeface="Arial" pitchFamily="34" charset="0"/>
              </a:rPr>
              <a:t> is a period of time in which some inputs are fixed.</a:t>
            </a:r>
          </a:p>
          <a:p>
            <a:pPr marL="461963" lvl="2" indent="-457200" algn="just">
              <a:buClr>
                <a:schemeClr val="accent1"/>
              </a:buClr>
            </a:pPr>
            <a:endParaRPr lang="en-US" sz="2600" b="1" dirty="0">
              <a:cs typeface="Arial" pitchFamily="34" charset="0"/>
            </a:endParaRPr>
          </a:p>
          <a:p>
            <a:pPr marL="461963" lvl="2" indent="-457200" algn="just">
              <a:buClr>
                <a:schemeClr val="accent1"/>
              </a:buClr>
            </a:pPr>
            <a:r>
              <a:rPr lang="en-US" sz="2600" b="1" dirty="0">
                <a:cs typeface="Arial" pitchFamily="34" charset="0"/>
              </a:rPr>
              <a:t>If none of the inputs of a firm is a fixed input—if all inputs are variable—then the firm is said to be producing in the </a:t>
            </a:r>
            <a:r>
              <a:rPr lang="en-US" sz="2600" b="1" i="1" dirty="0">
                <a:solidFill>
                  <a:srgbClr val="FF0000"/>
                </a:solidFill>
                <a:cs typeface="Arial" pitchFamily="34" charset="0"/>
              </a:rPr>
              <a:t>long run</a:t>
            </a:r>
            <a:r>
              <a:rPr lang="en-US" sz="2600" b="1" dirty="0">
                <a:cs typeface="Arial" pitchFamily="34" charset="0"/>
              </a:rPr>
              <a:t>. </a:t>
            </a:r>
          </a:p>
          <a:p>
            <a:pPr marL="461963" lvl="2" indent="-457200" algn="just">
              <a:buClr>
                <a:schemeClr val="accent1"/>
              </a:buClr>
            </a:pPr>
            <a:endParaRPr lang="en-US" sz="2600" b="1" dirty="0">
              <a:cs typeface="Arial" pitchFamily="34" charset="0"/>
            </a:endParaRPr>
          </a:p>
          <a:p>
            <a:pPr marL="461963" lvl="2" indent="-457200" algn="just">
              <a:buClr>
                <a:schemeClr val="accent1"/>
              </a:buClr>
            </a:pPr>
            <a:r>
              <a:rPr lang="en-US" sz="2600" b="1" dirty="0">
                <a:cs typeface="Arial" pitchFamily="34" charset="0"/>
              </a:rPr>
              <a:t>In other words, the </a:t>
            </a:r>
            <a:r>
              <a:rPr lang="en-US" sz="2600" b="1" i="1" dirty="0">
                <a:solidFill>
                  <a:srgbClr val="FF0000"/>
                </a:solidFill>
                <a:cs typeface="Arial" pitchFamily="34" charset="0"/>
              </a:rPr>
              <a:t>long run</a:t>
            </a:r>
            <a:r>
              <a:rPr lang="en-US" sz="2600" b="1" dirty="0">
                <a:cs typeface="Arial" pitchFamily="34" charset="0"/>
              </a:rPr>
              <a:t> is a period of time in which all inputs can be varied (no inputs are fixed).</a:t>
            </a:r>
          </a:p>
          <a:p>
            <a:pPr marL="461963" lvl="2" indent="-457200" algn="just">
              <a:buClr>
                <a:schemeClr val="accent1"/>
              </a:buClr>
            </a:pPr>
            <a:endParaRPr lang="en-US" sz="26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Production and Costs</a:t>
            </a:r>
          </a:p>
        </p:txBody>
      </p:sp>
    </p:spTree>
    <p:extLst>
      <p:ext uri="{BB962C8B-B14F-4D97-AF65-F5344CB8AC3E}">
        <p14:creationId xmlns:p14="http://schemas.microsoft.com/office/powerpoint/2010/main" val="1044586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Production in the Short Run</a:t>
            </a:r>
          </a:p>
          <a:p>
            <a:pPr marL="461963" lvl="2" indent="-457200" algn="just">
              <a:buClr>
                <a:schemeClr val="accent1"/>
              </a:buClr>
            </a:pPr>
            <a:r>
              <a:rPr lang="en-US" sz="2600" b="1" dirty="0">
                <a:cs typeface="Arial" pitchFamily="34" charset="0"/>
              </a:rPr>
              <a:t>Suppose two inputs (or resources), labor (L) and capital (C ), are used to produce some good.</a:t>
            </a:r>
          </a:p>
          <a:p>
            <a:pPr marL="461963" lvl="2" indent="-457200" algn="just">
              <a:buClr>
                <a:schemeClr val="accent1"/>
              </a:buClr>
            </a:pPr>
            <a:endParaRPr lang="en-US" sz="2600" b="1" dirty="0">
              <a:cs typeface="Arial" pitchFamily="34" charset="0"/>
            </a:endParaRPr>
          </a:p>
          <a:p>
            <a:pPr marL="461963" lvl="2" indent="-457200" algn="just">
              <a:buClr>
                <a:schemeClr val="accent1"/>
              </a:buClr>
            </a:pPr>
            <a:r>
              <a:rPr lang="en-US" sz="2600" b="1" dirty="0">
                <a:cs typeface="Arial" pitchFamily="34" charset="0"/>
              </a:rPr>
              <a:t> Furthermore, suppose one of those inputs—capital—is fixed. Obviously, because an input is fixed, the firm is producing in the short run.</a:t>
            </a:r>
          </a:p>
          <a:p>
            <a:pPr marL="461963" lvl="2" indent="-457200" algn="just">
              <a:buClr>
                <a:schemeClr val="accent1"/>
              </a:buClr>
            </a:pPr>
            <a:endParaRPr lang="en-US" sz="2600" b="1" dirty="0">
              <a:cs typeface="Arial" pitchFamily="34" charset="0"/>
            </a:endParaRPr>
          </a:p>
          <a:p>
            <a:pPr marL="461963" lvl="2" indent="-457200" algn="just">
              <a:buClr>
                <a:schemeClr val="accent1"/>
              </a:buClr>
            </a:pPr>
            <a:r>
              <a:rPr lang="en-US" sz="2600" b="1" dirty="0">
                <a:cs typeface="Arial" pitchFamily="34" charset="0"/>
              </a:rPr>
              <a:t>In Exhibit 2, column 1 shows the units of the fixed input, capital (fixed at 1 unit) and Column 2 shows different units of the variable input, labor. </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Production and Costs</a:t>
            </a:r>
          </a:p>
        </p:txBody>
      </p:sp>
    </p:spTree>
    <p:extLst>
      <p:ext uri="{BB962C8B-B14F-4D97-AF65-F5344CB8AC3E}">
        <p14:creationId xmlns:p14="http://schemas.microsoft.com/office/powerpoint/2010/main" val="548107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Production in the Short Run</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Production and Costs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2047874"/>
            <a:ext cx="7010400" cy="427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92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lnSpcReduction="10000"/>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Production in the Short Run</a:t>
            </a:r>
          </a:p>
          <a:p>
            <a:pPr marL="461963" lvl="2" indent="-457200" algn="just">
              <a:buClr>
                <a:schemeClr val="accent1"/>
              </a:buClr>
            </a:pPr>
            <a:r>
              <a:rPr lang="en-US" sz="2600" b="1" dirty="0">
                <a:cs typeface="Arial" pitchFamily="34" charset="0"/>
              </a:rPr>
              <a:t>Column 3 shows the quantities of output produced with 1 unit of capital and different amounts of labor. (The quantity of output is sometimes referred to as the total physical product, or TPP.) </a:t>
            </a:r>
          </a:p>
          <a:p>
            <a:pPr marL="461963" lvl="2" indent="-457200" algn="just">
              <a:buClr>
                <a:schemeClr val="accent1"/>
              </a:buClr>
            </a:pPr>
            <a:endParaRPr lang="en-US" sz="2600" b="1" dirty="0">
              <a:cs typeface="Arial" pitchFamily="34" charset="0"/>
            </a:endParaRPr>
          </a:p>
          <a:p>
            <a:pPr marL="461963" lvl="2" indent="-457200" algn="just">
              <a:buClr>
                <a:schemeClr val="accent1"/>
              </a:buClr>
            </a:pPr>
            <a:r>
              <a:rPr lang="en-US" sz="2600" b="1" dirty="0">
                <a:cs typeface="Arial" pitchFamily="34" charset="0"/>
              </a:rPr>
              <a:t>For example, 1 unit of capital and 0 units of labor produce 0 output; 1 unit of capital and 1 unit of labor produce 18 units of output; 1 unit of capital and 2 units of labor produce 37 units of output; 1 unit of capital and 3 units of labor produce 57 units of output; and so on.</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Production and Costs</a:t>
            </a:r>
          </a:p>
        </p:txBody>
      </p:sp>
    </p:spTree>
    <p:extLst>
      <p:ext uri="{BB962C8B-B14F-4D97-AF65-F5344CB8AC3E}">
        <p14:creationId xmlns:p14="http://schemas.microsoft.com/office/powerpoint/2010/main" val="3886246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Production in the Short Run</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Production and Costs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2047874"/>
            <a:ext cx="7010400" cy="427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928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fontScale="92500" lnSpcReduction="10000"/>
          </a:bodyPr>
          <a:lstStyle/>
          <a:p>
            <a:pPr marL="347663" lvl="2" indent="-342900" algn="just">
              <a:buClr>
                <a:schemeClr val="accent1"/>
              </a:buClr>
              <a:buFont typeface="Wingdings" pitchFamily="2" charset="2"/>
              <a:buChar char="q"/>
            </a:pPr>
            <a:r>
              <a:rPr lang="en-US" sz="3000" b="1" dirty="0">
                <a:solidFill>
                  <a:srgbClr val="FF0000"/>
                </a:solidFill>
                <a:cs typeface="Arial" pitchFamily="34" charset="0"/>
              </a:rPr>
              <a:t>Production in the Short Run</a:t>
            </a:r>
          </a:p>
          <a:p>
            <a:pPr marL="461963" lvl="2" indent="-457200" algn="just">
              <a:buClr>
                <a:schemeClr val="accent1"/>
              </a:buClr>
            </a:pPr>
            <a:r>
              <a:rPr lang="en-US" sz="2600" b="1" dirty="0">
                <a:cs typeface="Arial" pitchFamily="34" charset="0"/>
              </a:rPr>
              <a:t>Column 4 shows the marginal physical product of the variable input. </a:t>
            </a:r>
            <a:r>
              <a:rPr lang="en-US" sz="2600" b="1" i="1" dirty="0">
                <a:solidFill>
                  <a:srgbClr val="FF0000"/>
                </a:solidFill>
                <a:cs typeface="Arial" pitchFamily="34" charset="0"/>
              </a:rPr>
              <a:t>The marginal physical product (MPP) of a variable input</a:t>
            </a:r>
            <a:r>
              <a:rPr lang="en-US" sz="2600" b="1" dirty="0">
                <a:cs typeface="Arial" pitchFamily="34" charset="0"/>
              </a:rPr>
              <a:t> is equal to the change in output that results from changing the variable input by one unit, holding all other inputs fixed. </a:t>
            </a:r>
          </a:p>
          <a:p>
            <a:pPr marL="461963" lvl="2" indent="-457200" algn="just">
              <a:buClr>
                <a:schemeClr val="accent1"/>
              </a:buClr>
            </a:pPr>
            <a:endParaRPr lang="en-US" sz="2600" b="1" dirty="0">
              <a:cs typeface="Arial" pitchFamily="34" charset="0"/>
            </a:endParaRPr>
          </a:p>
          <a:p>
            <a:pPr marL="461963" lvl="2" indent="-457200" algn="just">
              <a:buClr>
                <a:schemeClr val="accent1"/>
              </a:buClr>
            </a:pPr>
            <a:r>
              <a:rPr lang="en-US" sz="2600" b="1" dirty="0">
                <a:cs typeface="Arial" pitchFamily="34" charset="0"/>
              </a:rPr>
              <a:t>Because in our example the variable input is labor, we are talking about the MPP of labor. </a:t>
            </a:r>
          </a:p>
          <a:p>
            <a:pPr marL="461963" lvl="2" indent="-457200" algn="just">
              <a:buClr>
                <a:schemeClr val="accent1"/>
              </a:buClr>
            </a:pPr>
            <a:endParaRPr lang="en-US" sz="2600" b="1" dirty="0">
              <a:cs typeface="Arial" pitchFamily="34" charset="0"/>
            </a:endParaRPr>
          </a:p>
          <a:p>
            <a:pPr marL="461963" lvl="2" indent="-457200" algn="just">
              <a:buClr>
                <a:schemeClr val="accent1"/>
              </a:buClr>
            </a:pPr>
            <a:r>
              <a:rPr lang="en-US" sz="2600" b="1" dirty="0">
                <a:cs typeface="Arial" pitchFamily="34" charset="0"/>
              </a:rPr>
              <a:t>Specifically, the MPP of labor is equal to the change in output, Q, that results from changing labor, L, by one unit, holding all other inputs fixed.</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Production and Costs</a:t>
            </a:r>
          </a:p>
        </p:txBody>
      </p:sp>
    </p:spTree>
    <p:extLst>
      <p:ext uri="{BB962C8B-B14F-4D97-AF65-F5344CB8AC3E}">
        <p14:creationId xmlns:p14="http://schemas.microsoft.com/office/powerpoint/2010/main" val="1120835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lnSpcReduction="10000"/>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Production in the Short Run</a:t>
                </a:r>
              </a:p>
              <a:p>
                <a:pPr marL="4763" lvl="2" indent="0" algn="just">
                  <a:buClr>
                    <a:schemeClr val="accent1"/>
                  </a:buClr>
                  <a:buNone/>
                </a:pPr>
                <a:r>
                  <a:rPr lang="en-US" sz="2800" i="1" dirty="0"/>
                  <a:t>			</a:t>
                </a:r>
                <a:endParaRPr lang="en-US" sz="2800" b="1" i="1" dirty="0">
                  <a:latin typeface="Cambria Math"/>
                </a:endParaRPr>
              </a:p>
              <a:p>
                <a:pPr marL="4763" lvl="2" indent="0" algn="just">
                  <a:buClr>
                    <a:schemeClr val="accent1"/>
                  </a:buClr>
                  <a:buNone/>
                </a:pPr>
                <a14:m>
                  <m:oMathPara xmlns:m="http://schemas.openxmlformats.org/officeDocument/2006/math">
                    <m:oMathParaPr>
                      <m:jc m:val="centerGroup"/>
                    </m:oMathParaPr>
                    <m:oMath xmlns:m="http://schemas.openxmlformats.org/officeDocument/2006/math">
                      <m:r>
                        <a:rPr lang="en-US" sz="2800" b="1" i="1" dirty="0" smtClean="0">
                          <a:latin typeface="Cambria Math"/>
                        </a:rPr>
                        <m:t>𝑴𝑷𝑷</m:t>
                      </m:r>
                      <m:r>
                        <a:rPr lang="en-US" sz="2800" b="1" i="1" dirty="0" smtClean="0">
                          <a:latin typeface="Cambria Math"/>
                        </a:rPr>
                        <m:t> </m:t>
                      </m:r>
                      <m:r>
                        <a:rPr lang="en-US" sz="2800" b="1" i="1" dirty="0">
                          <a:latin typeface="Cambria Math"/>
                        </a:rPr>
                        <m:t>𝒐𝒇</m:t>
                      </m:r>
                      <m:r>
                        <a:rPr lang="en-US" sz="2800" b="1" i="1" dirty="0">
                          <a:latin typeface="Cambria Math"/>
                        </a:rPr>
                        <m:t> </m:t>
                      </m:r>
                      <m:r>
                        <a:rPr lang="en-US" sz="2800" b="1" i="1" dirty="0">
                          <a:latin typeface="Cambria Math"/>
                        </a:rPr>
                        <m:t>𝒍𝒂𝒃𝒐𝒓</m:t>
                      </m:r>
                      <m:r>
                        <a:rPr lang="en-US" sz="2800" b="1" i="1" dirty="0">
                          <a:latin typeface="Cambria Math"/>
                        </a:rPr>
                        <m:t> = </m:t>
                      </m:r>
                      <m:r>
                        <a:rPr lang="en-US" sz="2800" b="1" i="0" dirty="0">
                          <a:latin typeface="Cambria Math"/>
                        </a:rPr>
                        <m:t>𝚫</m:t>
                      </m:r>
                      <m:r>
                        <a:rPr lang="en-US" sz="2800" b="1" i="1" dirty="0">
                          <a:latin typeface="Cambria Math"/>
                        </a:rPr>
                        <m:t>𝑸</m:t>
                      </m:r>
                      <m:r>
                        <a:rPr lang="en-US" sz="2800" b="1" i="1" dirty="0">
                          <a:latin typeface="Cambria Math"/>
                        </a:rPr>
                        <m:t>/</m:t>
                      </m:r>
                      <m:r>
                        <a:rPr lang="en-US" sz="2800" b="1" i="0" dirty="0">
                          <a:latin typeface="Cambria Math"/>
                        </a:rPr>
                        <m:t>𝚫</m:t>
                      </m:r>
                      <m:r>
                        <a:rPr lang="en-US" sz="2800" b="1" i="1" dirty="0">
                          <a:latin typeface="Cambria Math"/>
                        </a:rPr>
                        <m:t>𝑳</m:t>
                      </m:r>
                    </m:oMath>
                  </m:oMathPara>
                </a14:m>
                <a:endParaRPr lang="en-US" sz="2600" b="1" dirty="0">
                  <a:cs typeface="Arial" pitchFamily="34" charset="0"/>
                </a:endParaRPr>
              </a:p>
              <a:p>
                <a:pPr marL="461963" lvl="2" indent="-457200" algn="just">
                  <a:buClr>
                    <a:schemeClr val="accent1"/>
                  </a:buClr>
                </a:pPr>
                <a:endParaRPr lang="en-US" sz="2600" b="1" dirty="0">
                  <a:cs typeface="Arial" pitchFamily="34" charset="0"/>
                </a:endParaRPr>
              </a:p>
              <a:p>
                <a:pPr marL="461963" lvl="2" indent="-457200" algn="just">
                  <a:buClr>
                    <a:schemeClr val="accent1"/>
                  </a:buClr>
                </a:pPr>
                <a:r>
                  <a:rPr lang="en-US" sz="2600" b="1" dirty="0">
                    <a:cs typeface="Arial" pitchFamily="34" charset="0"/>
                  </a:rPr>
                  <a:t>Notice that the marginal physical product of labor first rises (from 18 to 19 to 20), then falls (from 20 to 19 to 18 to 17 to 16 to 10), and then becomes negative (– 4 and –8).</a:t>
                </a:r>
              </a:p>
              <a:p>
                <a:pPr marL="461963" lvl="2" indent="-457200" algn="just">
                  <a:buClr>
                    <a:schemeClr val="accent1"/>
                  </a:buClr>
                </a:pPr>
                <a:endParaRPr lang="en-US" sz="2600" b="1" dirty="0">
                  <a:cs typeface="Arial" pitchFamily="34" charset="0"/>
                </a:endParaRPr>
              </a:p>
              <a:p>
                <a:pPr marL="461963" lvl="2" indent="-457200" algn="just">
                  <a:buClr>
                    <a:schemeClr val="accent1"/>
                  </a:buClr>
                </a:pPr>
                <a:r>
                  <a:rPr lang="en-US" sz="2600" b="1" dirty="0">
                    <a:cs typeface="Arial" pitchFamily="34" charset="0"/>
                  </a:rPr>
                  <a:t>When the MPP is rising, we say there is increasing MPP; when it is falling, there is diminishing MPP; and when it is negative, there is negative MPP.</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3" cstate="print"/>
                <a:stretch>
                  <a:fillRect l="-1407" t="-1875" r="-2296" b="-625"/>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Production and Costs</a:t>
            </a:r>
          </a:p>
        </p:txBody>
      </p:sp>
    </p:spTree>
    <p:extLst>
      <p:ext uri="{BB962C8B-B14F-4D97-AF65-F5344CB8AC3E}">
        <p14:creationId xmlns:p14="http://schemas.microsoft.com/office/powerpoint/2010/main" val="1238354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1524000"/>
            <a:ext cx="8229600" cy="1470025"/>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Lecture 14</a:t>
            </a:r>
            <a:br>
              <a:rPr lang="en-US" sz="3200" b="1" dirty="0">
                <a:effectLst>
                  <a:outerShdw blurRad="38100" dist="38100" dir="2700000" algn="tl">
                    <a:srgbClr val="000000">
                      <a:alpha val="43137"/>
                    </a:srgbClr>
                  </a:outerShdw>
                </a:effectLst>
                <a:latin typeface="Arial" pitchFamily="34" charset="0"/>
                <a:cs typeface="Arial" pitchFamily="34" charset="0"/>
              </a:rPr>
            </a:br>
            <a:r>
              <a:rPr lang="en-US" sz="3200" b="1" dirty="0">
                <a:effectLst>
                  <a:outerShdw blurRad="38100" dist="38100" dir="2700000" algn="tl">
                    <a:srgbClr val="000000">
                      <a:alpha val="43137"/>
                    </a:srgbClr>
                  </a:outerShdw>
                </a:effectLst>
                <a:latin typeface="Arial" pitchFamily="34" charset="0"/>
                <a:cs typeface="Arial" pitchFamily="34" charset="0"/>
              </a:rPr>
              <a:t>Production and Costs</a:t>
            </a:r>
          </a:p>
        </p:txBody>
      </p:sp>
    </p:spTree>
    <p:extLst>
      <p:ext uri="{BB962C8B-B14F-4D97-AF65-F5344CB8AC3E}">
        <p14:creationId xmlns:p14="http://schemas.microsoft.com/office/powerpoint/2010/main" val="2043156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fontScale="92500" lnSpcReduction="20000"/>
          </a:bodyPr>
          <a:lstStyle/>
          <a:p>
            <a:pPr marL="347663" lvl="2" indent="-342900" algn="just">
              <a:buClr>
                <a:schemeClr val="accent1"/>
              </a:buClr>
              <a:buFont typeface="Wingdings" pitchFamily="2" charset="2"/>
              <a:buChar char="q"/>
            </a:pPr>
            <a:r>
              <a:rPr lang="en-US" sz="3000" b="1" dirty="0">
                <a:solidFill>
                  <a:srgbClr val="FF0000"/>
                </a:solidFill>
                <a:cs typeface="Arial" pitchFamily="34" charset="0"/>
              </a:rPr>
              <a:t>Production in the Short Run</a:t>
            </a:r>
            <a:endParaRPr lang="en-US" sz="3000" b="1" dirty="0">
              <a:cs typeface="Arial" pitchFamily="34" charset="0"/>
            </a:endParaRPr>
          </a:p>
          <a:p>
            <a:pPr marL="461963" lvl="2" indent="-457200" algn="just">
              <a:buClr>
                <a:schemeClr val="accent1"/>
              </a:buClr>
            </a:pPr>
            <a:r>
              <a:rPr lang="en-US" sz="2600" b="1" dirty="0">
                <a:cs typeface="Arial" pitchFamily="34" charset="0"/>
              </a:rPr>
              <a:t>The point </a:t>
            </a:r>
            <a:r>
              <a:rPr lang="en-US" sz="2600" b="1" dirty="0">
                <a:latin typeface="Arial"/>
                <a:cs typeface="Arial" pitchFamily="34" charset="0"/>
              </a:rPr>
              <a:t>(</a:t>
            </a:r>
            <a:r>
              <a:rPr lang="en-US" sz="2600" b="1" dirty="0">
                <a:cs typeface="Arial" pitchFamily="34" charset="0"/>
              </a:rPr>
              <a:t>with the addition of the fourth worker</a:t>
            </a:r>
            <a:r>
              <a:rPr lang="en-US" sz="2600" b="1" dirty="0">
                <a:latin typeface="Arial"/>
                <a:cs typeface="Arial"/>
              </a:rPr>
              <a:t>) </a:t>
            </a:r>
            <a:r>
              <a:rPr lang="en-US" sz="2600" b="1" dirty="0">
                <a:cs typeface="Arial" pitchFamily="34" charset="0"/>
              </a:rPr>
              <a:t>at which the marginal physical product of labor first declines is the point at which </a:t>
            </a:r>
            <a:r>
              <a:rPr lang="en-US" sz="2600" b="1" i="1" dirty="0">
                <a:solidFill>
                  <a:srgbClr val="FF0000"/>
                </a:solidFill>
                <a:cs typeface="Arial" pitchFamily="34" charset="0"/>
              </a:rPr>
              <a:t>diminishing marginal returns </a:t>
            </a:r>
            <a:r>
              <a:rPr lang="en-US" sz="2600" b="1" dirty="0">
                <a:cs typeface="Arial" pitchFamily="34" charset="0"/>
              </a:rPr>
              <a:t>are said to have set in. </a:t>
            </a:r>
          </a:p>
          <a:p>
            <a:pPr marL="461963" lvl="2" indent="-457200" algn="just">
              <a:buClr>
                <a:schemeClr val="accent1"/>
              </a:buClr>
            </a:pPr>
            <a:endParaRPr lang="en-US" sz="2600" b="1" dirty="0">
              <a:cs typeface="Arial" pitchFamily="34" charset="0"/>
            </a:endParaRPr>
          </a:p>
          <a:p>
            <a:pPr marL="461963" lvl="2" indent="-457200" algn="just">
              <a:buClr>
                <a:schemeClr val="accent1"/>
              </a:buClr>
            </a:pPr>
            <a:r>
              <a:rPr lang="en-US" sz="2600" b="1" i="1" dirty="0">
                <a:solidFill>
                  <a:srgbClr val="FF0000"/>
                </a:solidFill>
                <a:cs typeface="Arial" pitchFamily="34" charset="0"/>
              </a:rPr>
              <a:t>Diminishing marginal returns </a:t>
            </a:r>
            <a:r>
              <a:rPr lang="en-US" sz="2600" b="1" dirty="0">
                <a:cs typeface="Arial" pitchFamily="34" charset="0"/>
              </a:rPr>
              <a:t>are common in production—so common, in fact, that economists refer to the law of diminishing marginal returns (or the law of diminishing marginal product). </a:t>
            </a:r>
          </a:p>
          <a:p>
            <a:pPr marL="461963" lvl="2" indent="-457200" algn="just">
              <a:buClr>
                <a:schemeClr val="accent1"/>
              </a:buClr>
            </a:pPr>
            <a:endParaRPr lang="en-US" sz="2600" b="1" dirty="0">
              <a:cs typeface="Arial" pitchFamily="34" charset="0"/>
            </a:endParaRPr>
          </a:p>
          <a:p>
            <a:pPr marL="461963" lvl="2" indent="-457200" algn="just">
              <a:buClr>
                <a:schemeClr val="accent1"/>
              </a:buClr>
            </a:pPr>
            <a:r>
              <a:rPr lang="en-US" sz="2600" b="1" i="1" dirty="0">
                <a:solidFill>
                  <a:srgbClr val="FF0000"/>
                </a:solidFill>
                <a:cs typeface="Arial" pitchFamily="34" charset="0"/>
              </a:rPr>
              <a:t>The law of diminishing marginal returns</a:t>
            </a:r>
            <a:r>
              <a:rPr lang="en-US" sz="2600" b="1" dirty="0">
                <a:cs typeface="Arial" pitchFamily="34" charset="0"/>
              </a:rPr>
              <a:t> states that as ever larger amounts of a variable input are combined with fixed inputs, eventually the marginal physical product of the variable input will decline.</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Production and Costs</a:t>
            </a:r>
          </a:p>
        </p:txBody>
      </p:sp>
    </p:spTree>
    <p:extLst>
      <p:ext uri="{BB962C8B-B14F-4D97-AF65-F5344CB8AC3E}">
        <p14:creationId xmlns:p14="http://schemas.microsoft.com/office/powerpoint/2010/main" val="2318563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fontScale="92500" lnSpcReduction="20000"/>
          </a:bodyPr>
          <a:lstStyle/>
          <a:p>
            <a:pPr marL="347663" lvl="2" indent="-342900" algn="just">
              <a:buClr>
                <a:schemeClr val="accent1"/>
              </a:buClr>
              <a:buFont typeface="Wingdings" pitchFamily="2" charset="2"/>
              <a:buChar char="q"/>
            </a:pPr>
            <a:r>
              <a:rPr lang="en-US" sz="3000" b="1" dirty="0">
                <a:solidFill>
                  <a:srgbClr val="FF0000"/>
                </a:solidFill>
                <a:cs typeface="Arial" pitchFamily="34" charset="0"/>
              </a:rPr>
              <a:t>Production in the Short Run</a:t>
            </a:r>
            <a:endParaRPr lang="en-US" sz="3000" b="1" dirty="0">
              <a:cs typeface="Arial" pitchFamily="34" charset="0"/>
            </a:endParaRPr>
          </a:p>
          <a:p>
            <a:pPr marL="461963" lvl="2" indent="-457200" algn="just">
              <a:buClr>
                <a:schemeClr val="accent1"/>
              </a:buClr>
            </a:pPr>
            <a:r>
              <a:rPr lang="en-US" sz="2600" b="1" i="1" dirty="0">
                <a:solidFill>
                  <a:srgbClr val="FF0000"/>
                </a:solidFill>
                <a:cs typeface="Arial" pitchFamily="34" charset="0"/>
              </a:rPr>
              <a:t>The question is why the MPP of the variable input initially rises and then eventually declines. </a:t>
            </a:r>
          </a:p>
          <a:p>
            <a:pPr marL="461963" lvl="2" indent="-457200" algn="just">
              <a:buClr>
                <a:schemeClr val="accent1"/>
              </a:buClr>
            </a:pPr>
            <a:endParaRPr lang="en-US" sz="2600" b="1" dirty="0">
              <a:cs typeface="Arial" pitchFamily="34" charset="0"/>
            </a:endParaRPr>
          </a:p>
          <a:p>
            <a:pPr marL="461963" lvl="2" indent="-457200" algn="just">
              <a:buClr>
                <a:schemeClr val="accent1"/>
              </a:buClr>
            </a:pPr>
            <a:r>
              <a:rPr lang="en-US" sz="2600" b="1" dirty="0">
                <a:cs typeface="Arial" pitchFamily="34" charset="0"/>
              </a:rPr>
              <a:t>There are three important reasons for the operation of increasing returns to a variable factor at the initial stage of production:</a:t>
            </a:r>
          </a:p>
          <a:p>
            <a:pPr marL="461963" lvl="2" indent="-457200" algn="just">
              <a:buClr>
                <a:schemeClr val="accent1"/>
              </a:buClr>
            </a:pPr>
            <a:endParaRPr lang="en-US" sz="2600" b="1" dirty="0">
              <a:cs typeface="Arial" pitchFamily="34" charset="0"/>
            </a:endParaRPr>
          </a:p>
          <a:p>
            <a:pPr marL="4763" lvl="2" indent="0" algn="just">
              <a:buClr>
                <a:schemeClr val="accent1"/>
              </a:buClr>
              <a:buNone/>
            </a:pPr>
            <a:r>
              <a:rPr lang="en-US" sz="2600" b="1" i="1" dirty="0">
                <a:solidFill>
                  <a:srgbClr val="0070C0"/>
                </a:solidFill>
                <a:cs typeface="Arial" pitchFamily="34" charset="0"/>
              </a:rPr>
              <a:t>1. Better Utilization of the Fixed Factor:</a:t>
            </a:r>
            <a:endParaRPr lang="en-US" sz="2600" b="1" dirty="0">
              <a:cs typeface="Arial" pitchFamily="34" charset="0"/>
            </a:endParaRPr>
          </a:p>
          <a:p>
            <a:pPr marL="461963" lvl="2" indent="-457200" algn="just">
              <a:buClr>
                <a:schemeClr val="accent1"/>
              </a:buClr>
            </a:pPr>
            <a:r>
              <a:rPr lang="en-US" sz="2600" b="1" dirty="0">
                <a:cs typeface="Arial" pitchFamily="34" charset="0"/>
              </a:rPr>
              <a:t>In the first phase, the supply of the fixed factor (say, land) is too large, whereas variable factors are too few. So, the fixed factor is not fully utilized. When variable factors are increased and combined with fixed factor, then fixed factor is better utilized and output increases at an increasing rate.</a:t>
            </a:r>
          </a:p>
          <a:p>
            <a:pPr marL="461963" lvl="2" indent="-457200" algn="just">
              <a:buClr>
                <a:schemeClr val="accent1"/>
              </a:buClr>
            </a:pPr>
            <a:endParaRPr lang="en-US" sz="26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Production and Costs</a:t>
            </a:r>
          </a:p>
        </p:txBody>
      </p:sp>
    </p:spTree>
    <p:extLst>
      <p:ext uri="{BB962C8B-B14F-4D97-AF65-F5344CB8AC3E}">
        <p14:creationId xmlns:p14="http://schemas.microsoft.com/office/powerpoint/2010/main" val="428961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Production in the Short Run</a:t>
            </a:r>
            <a:endParaRPr lang="en-US" sz="2600" b="1" dirty="0">
              <a:cs typeface="Arial" pitchFamily="34" charset="0"/>
            </a:endParaRPr>
          </a:p>
          <a:p>
            <a:pPr marL="4763" lvl="2" indent="0" algn="just">
              <a:buClr>
                <a:schemeClr val="accent1"/>
              </a:buClr>
              <a:buNone/>
            </a:pPr>
            <a:r>
              <a:rPr lang="en-US" sz="2600" b="1" i="1" dirty="0">
                <a:solidFill>
                  <a:srgbClr val="0070C0"/>
                </a:solidFill>
                <a:cs typeface="Arial" pitchFamily="34" charset="0"/>
              </a:rPr>
              <a:t>2. Increased Efficiency of Variable Factor:</a:t>
            </a:r>
            <a:endParaRPr lang="en-US" sz="2600" b="1" dirty="0">
              <a:cs typeface="Arial" pitchFamily="34" charset="0"/>
            </a:endParaRPr>
          </a:p>
          <a:p>
            <a:pPr marL="461963" lvl="2" indent="-457200" algn="just">
              <a:buClr>
                <a:schemeClr val="accent1"/>
              </a:buClr>
            </a:pPr>
            <a:r>
              <a:rPr lang="en-US" sz="2600" b="1" dirty="0">
                <a:cs typeface="Arial" pitchFamily="34" charset="0"/>
              </a:rPr>
              <a:t>When variable factors are increased and combined with the fixed factor, then former is utilized in a more efficient manner. </a:t>
            </a:r>
          </a:p>
          <a:p>
            <a:pPr marL="461963" lvl="2" indent="-457200" algn="just">
              <a:buClr>
                <a:schemeClr val="accent1"/>
              </a:buClr>
            </a:pPr>
            <a:endParaRPr lang="en-US" sz="2600" b="1" dirty="0">
              <a:cs typeface="Arial" pitchFamily="34" charset="0"/>
            </a:endParaRPr>
          </a:p>
          <a:p>
            <a:pPr marL="461963" lvl="2" indent="-457200" algn="just">
              <a:buClr>
                <a:schemeClr val="accent1"/>
              </a:buClr>
            </a:pPr>
            <a:r>
              <a:rPr lang="en-US" sz="2600" b="1" dirty="0">
                <a:cs typeface="Arial" pitchFamily="34" charset="0"/>
              </a:rPr>
              <a:t>At the same time, there is greater cooperation and high degree of specialization between different units of the variable factor.</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Production and Costs</a:t>
            </a:r>
          </a:p>
        </p:txBody>
      </p:sp>
    </p:spTree>
    <p:extLst>
      <p:ext uri="{BB962C8B-B14F-4D97-AF65-F5344CB8AC3E}">
        <p14:creationId xmlns:p14="http://schemas.microsoft.com/office/powerpoint/2010/main" val="2095459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lnSpcReduction="10000"/>
          </a:bodyPr>
          <a:lstStyle/>
          <a:p>
            <a:pPr marL="347663" lvl="2" indent="-342900" algn="just">
              <a:buClr>
                <a:schemeClr val="accent1"/>
              </a:buClr>
              <a:buFont typeface="Wingdings" pitchFamily="2" charset="2"/>
              <a:buChar char="q"/>
            </a:pPr>
            <a:r>
              <a:rPr lang="en-US" sz="3000" b="1" dirty="0">
                <a:solidFill>
                  <a:srgbClr val="FF0000"/>
                </a:solidFill>
                <a:cs typeface="Arial" pitchFamily="34" charset="0"/>
              </a:rPr>
              <a:t>Production in the Short Run</a:t>
            </a:r>
            <a:endParaRPr lang="en-US" sz="2600" b="1" dirty="0">
              <a:cs typeface="Arial" pitchFamily="34" charset="0"/>
            </a:endParaRPr>
          </a:p>
          <a:p>
            <a:pPr marL="4763" lvl="2" indent="0" algn="just">
              <a:buClr>
                <a:schemeClr val="accent1"/>
              </a:buClr>
              <a:buNone/>
            </a:pPr>
            <a:r>
              <a:rPr lang="en-US" sz="2600" b="1" i="1" dirty="0">
                <a:solidFill>
                  <a:srgbClr val="0070C0"/>
                </a:solidFill>
                <a:cs typeface="Arial" pitchFamily="34" charset="0"/>
              </a:rPr>
              <a:t>3. Indivisibility of Fixed Factor:</a:t>
            </a:r>
            <a:endParaRPr lang="en-US" sz="2600" b="1" dirty="0">
              <a:cs typeface="Arial" pitchFamily="34" charset="0"/>
            </a:endParaRPr>
          </a:p>
          <a:p>
            <a:pPr marL="461963" lvl="2" indent="-457200" algn="just">
              <a:buClr>
                <a:schemeClr val="accent1"/>
              </a:buClr>
            </a:pPr>
            <a:r>
              <a:rPr lang="en-US" sz="2400" b="1" dirty="0">
                <a:cs typeface="Arial" pitchFamily="34" charset="0"/>
              </a:rPr>
              <a:t>Generally, the fixed factors which are combined with variable factors are indivisible. Such factors cannot be divided into smaller units. </a:t>
            </a:r>
          </a:p>
          <a:p>
            <a:pPr marL="461963" lvl="2" indent="-457200" algn="just">
              <a:buClr>
                <a:schemeClr val="accent1"/>
              </a:buClr>
            </a:pPr>
            <a:endParaRPr lang="en-US" sz="2400" b="1" dirty="0">
              <a:cs typeface="Arial" pitchFamily="34" charset="0"/>
            </a:endParaRPr>
          </a:p>
          <a:p>
            <a:pPr marL="461963" lvl="2" indent="-457200" algn="just">
              <a:buClr>
                <a:schemeClr val="accent1"/>
              </a:buClr>
            </a:pPr>
            <a:r>
              <a:rPr lang="en-US" sz="2400" b="1" dirty="0">
                <a:cs typeface="Arial" pitchFamily="34" charset="0"/>
              </a:rPr>
              <a:t>Once an investment is made in an indivisible fixed factor, then addition of more and more units of variable factor, improves the utilization of fixed factor. </a:t>
            </a:r>
          </a:p>
          <a:p>
            <a:pPr marL="461963" lvl="2" indent="-457200" algn="just">
              <a:buClr>
                <a:schemeClr val="accent1"/>
              </a:buClr>
            </a:pPr>
            <a:endParaRPr lang="en-US" sz="2400" b="1" dirty="0">
              <a:cs typeface="Arial" pitchFamily="34" charset="0"/>
            </a:endParaRPr>
          </a:p>
          <a:p>
            <a:pPr marL="461963" lvl="2" indent="-457200" algn="just">
              <a:buClr>
                <a:schemeClr val="accent1"/>
              </a:buClr>
            </a:pPr>
            <a:r>
              <a:rPr lang="en-US" sz="2400" b="1" dirty="0">
                <a:cs typeface="Arial" pitchFamily="34" charset="0"/>
              </a:rPr>
              <a:t>The increasing returns apply as long as optimum level of combination between variable and fixed factor is achieved.</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Production and Costs</a:t>
            </a:r>
          </a:p>
        </p:txBody>
      </p:sp>
    </p:spTree>
    <p:extLst>
      <p:ext uri="{BB962C8B-B14F-4D97-AF65-F5344CB8AC3E}">
        <p14:creationId xmlns:p14="http://schemas.microsoft.com/office/powerpoint/2010/main" val="1788321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fontScale="92500" lnSpcReduction="10000"/>
          </a:bodyPr>
          <a:lstStyle/>
          <a:p>
            <a:pPr marL="347663" lvl="2" indent="-342900" algn="just">
              <a:buClr>
                <a:schemeClr val="accent1"/>
              </a:buClr>
              <a:buFont typeface="Wingdings" pitchFamily="2" charset="2"/>
              <a:buChar char="q"/>
            </a:pPr>
            <a:r>
              <a:rPr lang="en-US" sz="3000" b="1" dirty="0">
                <a:solidFill>
                  <a:srgbClr val="FF0000"/>
                </a:solidFill>
                <a:cs typeface="Arial" pitchFamily="34" charset="0"/>
              </a:rPr>
              <a:t>Production in the Short Run</a:t>
            </a:r>
            <a:endParaRPr lang="en-US" sz="2800" b="1" dirty="0"/>
          </a:p>
          <a:p>
            <a:pPr marL="461963" lvl="2" indent="-457200" algn="just">
              <a:buClr>
                <a:schemeClr val="accent1"/>
              </a:buClr>
            </a:pPr>
            <a:r>
              <a:rPr lang="en-US" sz="2600" b="1" dirty="0"/>
              <a:t>The causes for the operation of law of diminishing returns </a:t>
            </a:r>
            <a:r>
              <a:rPr lang="en-US" sz="2600" b="1" dirty="0">
                <a:cs typeface="Arial" pitchFamily="34" charset="0"/>
              </a:rPr>
              <a:t>to a variable factor at the later stage of production </a:t>
            </a:r>
            <a:r>
              <a:rPr lang="en-US" sz="2600" b="1" dirty="0"/>
              <a:t>are discussed below:</a:t>
            </a:r>
          </a:p>
          <a:p>
            <a:pPr marL="461963" lvl="2" indent="-457200" algn="just">
              <a:buClr>
                <a:schemeClr val="accent1"/>
              </a:buClr>
            </a:pPr>
            <a:endParaRPr lang="en-US" sz="2600" b="1" dirty="0">
              <a:cs typeface="Arial" pitchFamily="34" charset="0"/>
            </a:endParaRPr>
          </a:p>
          <a:p>
            <a:pPr marL="0" indent="0" algn="just" fontAlgn="base">
              <a:buNone/>
            </a:pPr>
            <a:r>
              <a:rPr lang="en-US" b="1" i="1" dirty="0">
                <a:solidFill>
                  <a:srgbClr val="0070C0"/>
                </a:solidFill>
              </a:rPr>
              <a:t>1. Fixed Factors of Production:</a:t>
            </a:r>
          </a:p>
          <a:p>
            <a:pPr algn="just" fontAlgn="base"/>
            <a:r>
              <a:rPr lang="en-US" b="1" dirty="0"/>
              <a:t>The law of diminishing returns applies because certain factors of production are kept fixed. </a:t>
            </a:r>
          </a:p>
          <a:p>
            <a:pPr algn="just" fontAlgn="base"/>
            <a:endParaRPr lang="en-US" b="1" dirty="0"/>
          </a:p>
          <a:p>
            <a:pPr algn="just" fontAlgn="base"/>
            <a:r>
              <a:rPr lang="en-US" b="1" dirty="0"/>
              <a:t>As we know that production is the result of the effective combination of factors of production, every factor will have to be increased for obtaining production at increased rates.</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Production and Costs</a:t>
            </a:r>
          </a:p>
        </p:txBody>
      </p:sp>
    </p:spTree>
    <p:extLst>
      <p:ext uri="{BB962C8B-B14F-4D97-AF65-F5344CB8AC3E}">
        <p14:creationId xmlns:p14="http://schemas.microsoft.com/office/powerpoint/2010/main" val="3920251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Production in the Short Run</a:t>
            </a:r>
            <a:endParaRPr lang="en-US" sz="2600" b="1" dirty="0">
              <a:cs typeface="Arial" pitchFamily="34" charset="0"/>
            </a:endParaRPr>
          </a:p>
          <a:p>
            <a:pPr marL="0" indent="0" algn="just" fontAlgn="base">
              <a:buNone/>
            </a:pPr>
            <a:r>
              <a:rPr lang="en-US" b="1" i="1" dirty="0">
                <a:solidFill>
                  <a:srgbClr val="0070C0"/>
                </a:solidFill>
              </a:rPr>
              <a:t>2. Lack of Perfect Substitutes:</a:t>
            </a:r>
          </a:p>
          <a:p>
            <a:pPr algn="just" fontAlgn="base"/>
            <a:r>
              <a:rPr lang="en-US" b="1" dirty="0"/>
              <a:t>It means that one factor of production cannot be substituted for another factor. </a:t>
            </a:r>
          </a:p>
          <a:p>
            <a:pPr algn="just" fontAlgn="base"/>
            <a:endParaRPr lang="en-US" b="1" dirty="0"/>
          </a:p>
          <a:p>
            <a:pPr algn="just" fontAlgn="base"/>
            <a:r>
              <a:rPr lang="en-US" b="1" dirty="0"/>
              <a:t>Substitute for every factor of production is not always available. In the absence of such substitute, the law of diminishing returns will apply.</a:t>
            </a:r>
            <a:endParaRPr lang="en-US" sz="2600" b="1" dirty="0">
              <a:cs typeface="Arial" pitchFamily="34" charset="0"/>
            </a:endParaRPr>
          </a:p>
          <a:p>
            <a:pPr marL="461963" lvl="2" indent="-457200" algn="just">
              <a:buClr>
                <a:schemeClr val="accent1"/>
              </a:buClr>
            </a:pPr>
            <a:endParaRPr lang="en-US" sz="26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Production and Costs</a:t>
            </a:r>
          </a:p>
        </p:txBody>
      </p:sp>
    </p:spTree>
    <p:extLst>
      <p:ext uri="{BB962C8B-B14F-4D97-AF65-F5344CB8AC3E}">
        <p14:creationId xmlns:p14="http://schemas.microsoft.com/office/powerpoint/2010/main" val="145917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Production in the Short Run</a:t>
            </a:r>
            <a:endParaRPr lang="en-US" sz="2600" b="1" dirty="0">
              <a:cs typeface="Arial" pitchFamily="34" charset="0"/>
            </a:endParaRPr>
          </a:p>
          <a:p>
            <a:pPr marL="461963" lvl="2" indent="-457200" algn="just">
              <a:buClr>
                <a:schemeClr val="accent1"/>
              </a:buClr>
            </a:pPr>
            <a:r>
              <a:rPr lang="en-US" sz="2600" b="1" i="1" dirty="0">
                <a:solidFill>
                  <a:srgbClr val="002060"/>
                </a:solidFill>
                <a:cs typeface="Arial" pitchFamily="34" charset="0"/>
              </a:rPr>
              <a:t>May it seem strange that the firm in Exhibit 2 would ever hire beyond the third worker?</a:t>
            </a:r>
          </a:p>
          <a:p>
            <a:pPr marL="461963" lvl="2" indent="-457200" algn="just">
              <a:buClr>
                <a:schemeClr val="accent1"/>
              </a:buClr>
            </a:pPr>
            <a:endParaRPr lang="en-US" sz="2600" b="1" dirty="0">
              <a:cs typeface="Arial" pitchFamily="34" charset="0"/>
            </a:endParaRPr>
          </a:p>
          <a:p>
            <a:pPr marL="461963" lvl="2" indent="-457200" algn="just">
              <a:buClr>
                <a:schemeClr val="accent1"/>
              </a:buClr>
            </a:pPr>
            <a:r>
              <a:rPr lang="en-US" sz="2600" b="1" i="1" dirty="0">
                <a:solidFill>
                  <a:srgbClr val="FF0000"/>
                </a:solidFill>
                <a:cs typeface="Arial" pitchFamily="34" charset="0"/>
              </a:rPr>
              <a:t>After all, the MPP of labor is at its highest (20) with the third worker. Why hire the fourth worker if the MPP of labor is going to fall to 19?</a:t>
            </a:r>
          </a:p>
          <a:p>
            <a:pPr marL="461963" lvl="2" indent="-457200" algn="just">
              <a:buClr>
                <a:schemeClr val="accent1"/>
              </a:buClr>
            </a:pPr>
            <a:endParaRPr lang="en-US" sz="2600" b="1" i="1" dirty="0">
              <a:solidFill>
                <a:srgbClr val="FF0000"/>
              </a:solidFill>
              <a:cs typeface="Arial" pitchFamily="34" charset="0"/>
            </a:endParaRPr>
          </a:p>
          <a:p>
            <a:pPr marL="461963" lvl="2" indent="-457200" algn="just">
              <a:buClr>
                <a:schemeClr val="accent1"/>
              </a:buClr>
            </a:pPr>
            <a:r>
              <a:rPr lang="en-US" sz="2600" b="1" dirty="0">
                <a:cs typeface="Arial" pitchFamily="34" charset="0"/>
              </a:rPr>
              <a:t>The firm may hire the fourth worker because the worker adds output. With the addition of the fourth worker, output rises from 57 units to 76 units. </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Production and Costs</a:t>
            </a:r>
          </a:p>
        </p:txBody>
      </p:sp>
    </p:spTree>
    <p:extLst>
      <p:ext uri="{BB962C8B-B14F-4D97-AF65-F5344CB8AC3E}">
        <p14:creationId xmlns:p14="http://schemas.microsoft.com/office/powerpoint/2010/main" val="138041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Production in the Short Run</a:t>
            </a:r>
            <a:endParaRPr lang="en-US" sz="2600" b="1" dirty="0">
              <a:cs typeface="Arial" pitchFamily="34" charset="0"/>
            </a:endParaRPr>
          </a:p>
          <a:p>
            <a:pPr marL="461963" lvl="2" indent="-457200" algn="just">
              <a:buClr>
                <a:schemeClr val="accent1"/>
              </a:buClr>
            </a:pPr>
            <a:r>
              <a:rPr lang="en-US" sz="2600" b="1" dirty="0">
                <a:cs typeface="Arial" pitchFamily="34" charset="0"/>
              </a:rPr>
              <a:t>The firm has to ask and answer two questions: (1)</a:t>
            </a:r>
            <a:r>
              <a:rPr lang="en-US" sz="2600" b="1" i="1" dirty="0">
                <a:solidFill>
                  <a:srgbClr val="FF0000"/>
                </a:solidFill>
                <a:cs typeface="Arial" pitchFamily="34" charset="0"/>
              </a:rPr>
              <a:t>What can the additional 19 units of output be sold for? </a:t>
            </a:r>
            <a:r>
              <a:rPr lang="en-US" sz="2600" b="1" dirty="0">
                <a:cs typeface="Arial" pitchFamily="34" charset="0"/>
              </a:rPr>
              <a:t>(2)</a:t>
            </a:r>
            <a:r>
              <a:rPr lang="en-US" sz="2600" b="1" i="1" dirty="0">
                <a:solidFill>
                  <a:srgbClr val="FF0000"/>
                </a:solidFill>
                <a:cs typeface="Arial" pitchFamily="34" charset="0"/>
              </a:rPr>
              <a:t>What does it cost to hire the fourth worker? </a:t>
            </a:r>
          </a:p>
          <a:p>
            <a:pPr marL="461963" lvl="2" indent="-457200" algn="just">
              <a:buClr>
                <a:schemeClr val="accent1"/>
              </a:buClr>
            </a:pPr>
            <a:endParaRPr lang="en-US" sz="2600" b="1" i="1" dirty="0">
              <a:solidFill>
                <a:srgbClr val="FF0000"/>
              </a:solidFill>
              <a:cs typeface="Arial" pitchFamily="34" charset="0"/>
            </a:endParaRPr>
          </a:p>
          <a:p>
            <a:pPr marL="461963" lvl="2" indent="-457200" algn="just">
              <a:buClr>
                <a:schemeClr val="accent1"/>
              </a:buClr>
            </a:pPr>
            <a:r>
              <a:rPr lang="en-US" sz="2600" b="1" dirty="0">
                <a:cs typeface="Arial" pitchFamily="34" charset="0"/>
              </a:rPr>
              <a:t>Suppose the additional 19 units can be sold for $100, and it costs the firm $70 to hire the fourth worker. In that case, hiring the fourth worker makes sense.</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Production and Costs</a:t>
            </a:r>
          </a:p>
        </p:txBody>
      </p:sp>
    </p:spTree>
    <p:extLst>
      <p:ext uri="{BB962C8B-B14F-4D97-AF65-F5344CB8AC3E}">
        <p14:creationId xmlns:p14="http://schemas.microsoft.com/office/powerpoint/2010/main" val="4216614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Font typeface="Wingdings" pitchFamily="2" charset="2"/>
              <a:buChar char="q"/>
            </a:pPr>
            <a:r>
              <a:rPr lang="en-US" sz="2400" b="1" dirty="0">
                <a:latin typeface="Arial" pitchFamily="34" charset="0"/>
                <a:cs typeface="Arial" pitchFamily="34" charset="0"/>
              </a:rPr>
              <a:t>Roger A. Arnold- Microeconomics, 10th Edition, Chapter – 8.</a:t>
            </a:r>
          </a:p>
          <a:p>
            <a:pPr marL="347663" lvl="2" indent="-342900" algn="just">
              <a:buFont typeface="Wingdings" pitchFamily="2" charset="2"/>
              <a:buChar char="q"/>
            </a:pPr>
            <a:endParaRPr lang="en-US" sz="2400" b="1" dirty="0">
              <a:latin typeface="Arial" pitchFamily="34" charset="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Readings</a:t>
            </a:r>
          </a:p>
        </p:txBody>
      </p:sp>
    </p:spTree>
    <p:extLst>
      <p:ext uri="{BB962C8B-B14F-4D97-AF65-F5344CB8AC3E}">
        <p14:creationId xmlns:p14="http://schemas.microsoft.com/office/powerpoint/2010/main" val="756379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C:\Users\Faith Computer\Desktop\99148977-text-sign-showing-any-questions-quest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363" y="379413"/>
            <a:ext cx="7793037"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9939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Profit, Revenue and Cost</a:t>
                </a:r>
              </a:p>
              <a:p>
                <a:pPr marL="347663" lvl="2" indent="-342900" algn="just">
                  <a:buClr>
                    <a:schemeClr val="accent1"/>
                  </a:buClr>
                </a:pPr>
                <a:r>
                  <a:rPr lang="en-US" sz="2600" b="1" dirty="0">
                    <a:cs typeface="Arial" pitchFamily="34" charset="0"/>
                  </a:rPr>
                  <a:t>The firm’s objective is to maximize profit, where profit is the difference between total revenue and total cost.</a:t>
                </a:r>
              </a:p>
              <a:p>
                <a:pPr marL="4763" lvl="2" indent="0" algn="just">
                  <a:buClr>
                    <a:schemeClr val="accent1"/>
                  </a:buClr>
                  <a:buNone/>
                </a:pPr>
                <a:endParaRPr lang="en-US" sz="2600" b="1" i="1" dirty="0">
                  <a:latin typeface="Cambria Math"/>
                  <a:cs typeface="Arial" pitchFamily="34" charset="0"/>
                </a:endParaRPr>
              </a:p>
              <a:p>
                <a:pPr marL="4763" lvl="2" indent="0" algn="just">
                  <a:buClr>
                    <a:schemeClr val="accent1"/>
                  </a:buClr>
                  <a:buNone/>
                </a:pPr>
                <a14:m>
                  <m:oMathPara xmlns:m="http://schemas.openxmlformats.org/officeDocument/2006/math">
                    <m:oMathParaPr>
                      <m:jc m:val="centerGroup"/>
                    </m:oMathParaPr>
                    <m:oMath xmlns:m="http://schemas.openxmlformats.org/officeDocument/2006/math">
                      <m:r>
                        <a:rPr lang="en-US" sz="2600" b="1" i="1" dirty="0" smtClean="0">
                          <a:latin typeface="Cambria Math"/>
                          <a:cs typeface="Arial" pitchFamily="34" charset="0"/>
                        </a:rPr>
                        <m:t>𝑷𝒓𝒐𝒇𝒊𝒕</m:t>
                      </m:r>
                      <m:r>
                        <a:rPr lang="en-US" sz="2600" b="1" i="1" dirty="0" smtClean="0">
                          <a:latin typeface="Cambria Math"/>
                          <a:cs typeface="Arial" pitchFamily="34" charset="0"/>
                        </a:rPr>
                        <m:t> = </m:t>
                      </m:r>
                      <m:r>
                        <a:rPr lang="en-US" sz="2600" b="1" i="1" dirty="0" smtClean="0">
                          <a:latin typeface="Cambria Math"/>
                          <a:cs typeface="Arial" pitchFamily="34" charset="0"/>
                        </a:rPr>
                        <m:t>𝑻𝒐𝒕𝒂𝒍</m:t>
                      </m:r>
                      <m:r>
                        <a:rPr lang="en-US" sz="2600" b="1" i="1" dirty="0" smtClean="0">
                          <a:latin typeface="Cambria Math"/>
                          <a:cs typeface="Arial" pitchFamily="34" charset="0"/>
                        </a:rPr>
                        <m:t> </m:t>
                      </m:r>
                      <m:r>
                        <a:rPr lang="en-US" sz="2600" b="1" i="1" dirty="0">
                          <a:latin typeface="Cambria Math"/>
                          <a:cs typeface="Arial" pitchFamily="34" charset="0"/>
                        </a:rPr>
                        <m:t>𝒓𝒆𝒗𝒆𝒏𝒖𝒆</m:t>
                      </m:r>
                      <m:r>
                        <a:rPr lang="en-US" sz="2600" b="1" i="1" dirty="0">
                          <a:latin typeface="Cambria Math"/>
                          <a:cs typeface="Arial" pitchFamily="34" charset="0"/>
                        </a:rPr>
                        <m:t> − </m:t>
                      </m:r>
                      <m:r>
                        <a:rPr lang="en-US" sz="2600" b="1" i="1" dirty="0">
                          <a:latin typeface="Cambria Math"/>
                          <a:cs typeface="Arial" pitchFamily="34" charset="0"/>
                        </a:rPr>
                        <m:t>𝑻𝒐𝒕𝒂𝒍</m:t>
                      </m:r>
                      <m:r>
                        <a:rPr lang="en-US" sz="2600" b="1" i="1" dirty="0">
                          <a:latin typeface="Cambria Math"/>
                          <a:cs typeface="Arial" pitchFamily="34" charset="0"/>
                        </a:rPr>
                        <m:t> </m:t>
                      </m:r>
                      <m:r>
                        <a:rPr lang="en-US" sz="2600" b="1" i="1" dirty="0">
                          <a:latin typeface="Cambria Math"/>
                          <a:cs typeface="Arial" pitchFamily="34" charset="0"/>
                        </a:rPr>
                        <m:t>𝒄𝒐𝒔𝒕</m:t>
                      </m:r>
                    </m:oMath>
                  </m:oMathPara>
                </a14:m>
                <a:endParaRPr lang="en-US" sz="2600" b="1" dirty="0">
                  <a:cs typeface="Arial" pitchFamily="34" charset="0"/>
                </a:endParaRPr>
              </a:p>
              <a:p>
                <a:pPr marL="347663" lvl="2" indent="-342900" algn="just">
                  <a:buClr>
                    <a:schemeClr val="accent1"/>
                  </a:buClr>
                </a:pPr>
                <a:endParaRPr lang="en-US" sz="2600" b="1" dirty="0">
                  <a:cs typeface="Arial" pitchFamily="34" charset="0"/>
                </a:endParaRPr>
              </a:p>
              <a:p>
                <a:pPr marL="347663" lvl="2" indent="-342900" algn="just">
                  <a:buClr>
                    <a:schemeClr val="accent1"/>
                  </a:buClr>
                </a:pPr>
                <a:r>
                  <a:rPr lang="en-US" sz="2600" b="1" dirty="0">
                    <a:cs typeface="Arial" pitchFamily="34" charset="0"/>
                  </a:rPr>
                  <a:t>Looking at this profit equation, it is easy to understand what any firm would like; specifically, it would like its total revenue to be as high as possible and its total cost to be as low as possible. That way, its profit is as high as possible. </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2" cstate="print"/>
                <a:stretch>
                  <a:fillRect l="-1185" t="-1250" r="-2296"/>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Production and Costs</a:t>
            </a:r>
          </a:p>
        </p:txBody>
      </p:sp>
    </p:spTree>
    <p:extLst>
      <p:ext uri="{BB962C8B-B14F-4D97-AF65-F5344CB8AC3E}">
        <p14:creationId xmlns:p14="http://schemas.microsoft.com/office/powerpoint/2010/main" val="2126444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85800" y="2743200"/>
            <a:ext cx="7772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Thank You</a:t>
            </a:r>
          </a:p>
        </p:txBody>
      </p:sp>
    </p:spTree>
    <p:extLst>
      <p:ext uri="{BB962C8B-B14F-4D97-AF65-F5344CB8AC3E}">
        <p14:creationId xmlns:p14="http://schemas.microsoft.com/office/powerpoint/2010/main" val="2483731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lnSpcReduction="10000"/>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Profit, Revenue and Cost</a:t>
            </a:r>
          </a:p>
          <a:p>
            <a:pPr marL="347663" lvl="2" indent="-342900" algn="just">
              <a:buClr>
                <a:schemeClr val="accent1"/>
              </a:buClr>
            </a:pPr>
            <a:r>
              <a:rPr lang="en-US" sz="2600" b="1" i="1" dirty="0">
                <a:solidFill>
                  <a:srgbClr val="FF0000"/>
                </a:solidFill>
                <a:cs typeface="Arial" pitchFamily="34" charset="0"/>
              </a:rPr>
              <a:t>Total revenue </a:t>
            </a:r>
            <a:r>
              <a:rPr lang="en-US" sz="2600" b="1" dirty="0">
                <a:cs typeface="Arial" pitchFamily="34" charset="0"/>
              </a:rPr>
              <a:t>is equal to the price of a good multiplied by the quantity of the good sold.</a:t>
            </a:r>
          </a:p>
          <a:p>
            <a:pPr marL="347663" lvl="2" indent="-342900" algn="just">
              <a:buClr>
                <a:schemeClr val="accent1"/>
              </a:buClr>
            </a:pPr>
            <a:endParaRPr lang="en-US" sz="2600" b="1" dirty="0">
              <a:cs typeface="Arial" pitchFamily="34" charset="0"/>
            </a:endParaRPr>
          </a:p>
          <a:p>
            <a:pPr marL="347663" lvl="2" indent="-342900" algn="just">
              <a:buClr>
                <a:schemeClr val="accent1"/>
              </a:buClr>
            </a:pPr>
            <a:r>
              <a:rPr lang="en-US" sz="2600" b="1" i="1" dirty="0">
                <a:solidFill>
                  <a:srgbClr val="FF0000"/>
                </a:solidFill>
                <a:cs typeface="Arial" pitchFamily="34" charset="0"/>
              </a:rPr>
              <a:t>Total cost </a:t>
            </a:r>
            <a:r>
              <a:rPr lang="en-US" sz="2600" b="1" dirty="0">
                <a:cs typeface="Arial" pitchFamily="34" charset="0"/>
              </a:rPr>
              <a:t>is the summation of explicit cost and implicit cost.</a:t>
            </a:r>
          </a:p>
          <a:p>
            <a:pPr marL="347663" lvl="2" indent="-342900" algn="just">
              <a:buClr>
                <a:schemeClr val="accent1"/>
              </a:buClr>
            </a:pPr>
            <a:endParaRPr lang="en-US" sz="2600" b="1" dirty="0">
              <a:cs typeface="Arial" pitchFamily="34" charset="0"/>
            </a:endParaRPr>
          </a:p>
          <a:p>
            <a:pPr marL="347663" lvl="2" indent="-342900" algn="just">
              <a:buClr>
                <a:schemeClr val="accent1"/>
              </a:buClr>
            </a:pPr>
            <a:r>
              <a:rPr lang="en-US" sz="2600" b="1" dirty="0">
                <a:cs typeface="Arial" pitchFamily="34" charset="0"/>
              </a:rPr>
              <a:t>An </a:t>
            </a:r>
            <a:r>
              <a:rPr lang="en-US" sz="2600" b="1" i="1" dirty="0">
                <a:solidFill>
                  <a:srgbClr val="FF0000"/>
                </a:solidFill>
                <a:cs typeface="Arial" pitchFamily="34" charset="0"/>
              </a:rPr>
              <a:t>explicit cost</a:t>
            </a:r>
            <a:r>
              <a:rPr lang="en-US" sz="2600" b="1" dirty="0">
                <a:cs typeface="Arial" pitchFamily="34" charset="0"/>
              </a:rPr>
              <a:t> is a cost that is incurred when an actual (monetary) payment is made. On the contrary, An </a:t>
            </a:r>
            <a:r>
              <a:rPr lang="en-US" sz="2600" b="1" i="1" dirty="0">
                <a:solidFill>
                  <a:srgbClr val="FF0000"/>
                </a:solidFill>
                <a:cs typeface="Arial" pitchFamily="34" charset="0"/>
              </a:rPr>
              <a:t>implicit cost </a:t>
            </a:r>
            <a:r>
              <a:rPr lang="en-US" sz="2600" b="1" dirty="0">
                <a:cs typeface="Arial" pitchFamily="34" charset="0"/>
              </a:rPr>
              <a:t>is a cost that represents the value of resources used in production for which no actual (monetary) payment is made.</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Production and Costs</a:t>
            </a:r>
          </a:p>
        </p:txBody>
      </p:sp>
    </p:spTree>
    <p:extLst>
      <p:ext uri="{BB962C8B-B14F-4D97-AF65-F5344CB8AC3E}">
        <p14:creationId xmlns:p14="http://schemas.microsoft.com/office/powerpoint/2010/main" val="2848083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fontScale="92500" lnSpcReduction="20000"/>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Example</a:t>
            </a:r>
          </a:p>
          <a:p>
            <a:pPr marL="347663" lvl="2" indent="-342900" algn="just">
              <a:buClr>
                <a:schemeClr val="accent1"/>
              </a:buClr>
            </a:pPr>
            <a:r>
              <a:rPr lang="en-US" sz="2600" b="1" dirty="0">
                <a:cs typeface="Arial" pitchFamily="34" charset="0"/>
              </a:rPr>
              <a:t>Suppose Jill currently works as an attorney earning $80,000 a year. One day, dissatisfied with her career, Jill quits her job as an attorney and opens a pizzeria. </a:t>
            </a:r>
          </a:p>
          <a:p>
            <a:pPr marL="347663" lvl="2" indent="-342900" algn="just">
              <a:buClr>
                <a:schemeClr val="accent1"/>
              </a:buClr>
            </a:pPr>
            <a:endParaRPr lang="en-US" sz="2600" b="1" dirty="0">
              <a:cs typeface="Arial" pitchFamily="34" charset="0"/>
            </a:endParaRPr>
          </a:p>
          <a:p>
            <a:pPr marL="347663" lvl="2" indent="-342900" algn="just">
              <a:buClr>
                <a:schemeClr val="accent1"/>
              </a:buClr>
            </a:pPr>
            <a:r>
              <a:rPr lang="en-US" sz="2600" b="1" dirty="0">
                <a:cs typeface="Arial" pitchFamily="34" charset="0"/>
              </a:rPr>
              <a:t>After one year of operating the pizzeria, Jill sits down to compute her profit. She sold 20,000 pizzas at a price of $10 per pizza; so her total revenue (for the year) is $200,000. </a:t>
            </a:r>
          </a:p>
          <a:p>
            <a:pPr marL="347663" lvl="2" indent="-342900" algn="just">
              <a:buClr>
                <a:schemeClr val="accent1"/>
              </a:buClr>
            </a:pPr>
            <a:endParaRPr lang="en-US" sz="2600" b="1" dirty="0">
              <a:cs typeface="Arial" pitchFamily="34" charset="0"/>
            </a:endParaRPr>
          </a:p>
          <a:p>
            <a:pPr marL="347663" lvl="2" indent="-342900" algn="just">
              <a:buClr>
                <a:schemeClr val="accent1"/>
              </a:buClr>
            </a:pPr>
            <a:r>
              <a:rPr lang="en-US" sz="2600" b="1" dirty="0">
                <a:cs typeface="Arial" pitchFamily="34" charset="0"/>
              </a:rPr>
              <a:t>Jill computes her total costs by adding the dollar amounts she spent for everything she bought or rented to run the pizzeria. She spent $2,000 on plates, $3,000 on cheese, $4,000 on soda, $20,000 for rent in the mall where the pizzeria is located, $2,000 for electricity, and so on.</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Production and Costs</a:t>
            </a:r>
          </a:p>
        </p:txBody>
      </p:sp>
    </p:spTree>
    <p:extLst>
      <p:ext uri="{BB962C8B-B14F-4D97-AF65-F5344CB8AC3E}">
        <p14:creationId xmlns:p14="http://schemas.microsoft.com/office/powerpoint/2010/main" val="1728448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Example</a:t>
            </a:r>
          </a:p>
          <a:p>
            <a:pPr marL="347663" lvl="2" indent="-342900" algn="just">
              <a:buClr>
                <a:schemeClr val="accent1"/>
              </a:buClr>
            </a:pPr>
            <a:r>
              <a:rPr lang="en-US" sz="2600" b="1" dirty="0">
                <a:cs typeface="Arial" pitchFamily="34" charset="0"/>
              </a:rPr>
              <a:t>The dollar payments Jill made for everything she bought or rented are called her </a:t>
            </a:r>
            <a:r>
              <a:rPr lang="en-US" sz="2600" b="1" dirty="0">
                <a:solidFill>
                  <a:srgbClr val="FF0000"/>
                </a:solidFill>
                <a:cs typeface="Arial" pitchFamily="34" charset="0"/>
              </a:rPr>
              <a:t>explicit costs</a:t>
            </a:r>
            <a:r>
              <a:rPr lang="en-US" sz="2600" b="1" dirty="0">
                <a:cs typeface="Arial" pitchFamily="34" charset="0"/>
              </a:rPr>
              <a:t>. So Jill sums her explicit costs, which turn out to be $90,000.</a:t>
            </a:r>
          </a:p>
          <a:p>
            <a:pPr marL="347663" lvl="2" indent="-342900" algn="just">
              <a:buClr>
                <a:schemeClr val="accent1"/>
              </a:buClr>
            </a:pPr>
            <a:endParaRPr lang="en-US" sz="2600" b="1" dirty="0">
              <a:cs typeface="Arial" pitchFamily="34" charset="0"/>
            </a:endParaRPr>
          </a:p>
          <a:p>
            <a:pPr marL="347663" lvl="2" indent="-342900" algn="just">
              <a:buClr>
                <a:schemeClr val="accent1"/>
              </a:buClr>
            </a:pPr>
            <a:r>
              <a:rPr lang="en-US" sz="2600" b="1" dirty="0">
                <a:cs typeface="Arial" pitchFamily="34" charset="0"/>
              </a:rPr>
              <a:t>Jill’s $80,000 salary is what economists call an </a:t>
            </a:r>
            <a:r>
              <a:rPr lang="en-US" sz="2600" b="1" i="1" dirty="0">
                <a:solidFill>
                  <a:srgbClr val="FF0000"/>
                </a:solidFill>
                <a:cs typeface="Arial" pitchFamily="34" charset="0"/>
              </a:rPr>
              <a:t>implicit costs </a:t>
            </a:r>
            <a:r>
              <a:rPr lang="en-US" sz="2600" b="1" dirty="0">
                <a:cs typeface="Arial" pitchFamily="34" charset="0"/>
              </a:rPr>
              <a:t>- “What you could have earned but didn’t is a cost to you of running the pizzeria”.</a:t>
            </a:r>
          </a:p>
          <a:p>
            <a:pPr marL="347663" lvl="2" indent="-342900" algn="just">
              <a:buClr>
                <a:schemeClr val="accent1"/>
              </a:buClr>
            </a:pPr>
            <a:endParaRPr lang="en-US" sz="2600" b="1" dirty="0">
              <a:cs typeface="Arial" pitchFamily="34" charset="0"/>
            </a:endParaRPr>
          </a:p>
          <a:p>
            <a:pPr marL="347663" lvl="2" indent="-342900" algn="just">
              <a:buClr>
                <a:schemeClr val="accent1"/>
              </a:buClr>
            </a:pPr>
            <a:endParaRPr lang="en-US" sz="26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Production and Costs</a:t>
            </a:r>
          </a:p>
        </p:txBody>
      </p:sp>
    </p:spTree>
    <p:extLst>
      <p:ext uri="{BB962C8B-B14F-4D97-AF65-F5344CB8AC3E}">
        <p14:creationId xmlns:p14="http://schemas.microsoft.com/office/powerpoint/2010/main" val="3704157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Accounting Profit Versus Economic Profit</a:t>
                </a:r>
              </a:p>
              <a:p>
                <a:pPr marL="461963" lvl="2" indent="-457200" algn="just">
                  <a:buClr>
                    <a:schemeClr val="accent1"/>
                  </a:buClr>
                </a:pPr>
                <a:r>
                  <a:rPr lang="en-US" sz="2600" b="1" i="1" dirty="0">
                    <a:solidFill>
                      <a:srgbClr val="FF0000"/>
                    </a:solidFill>
                    <a:cs typeface="Arial" pitchFamily="34" charset="0"/>
                  </a:rPr>
                  <a:t>Accounting profit </a:t>
                </a:r>
                <a:r>
                  <a:rPr lang="en-US" sz="2600" b="1" dirty="0">
                    <a:cs typeface="Arial" pitchFamily="34" charset="0"/>
                  </a:rPr>
                  <a:t>is the difference between total revenue and total cost, where total cost equals explicit costs.</a:t>
                </a:r>
              </a:p>
              <a:p>
                <a:pPr marL="4763" lvl="2" indent="0" algn="just">
                  <a:buClr>
                    <a:schemeClr val="accent1"/>
                  </a:buClr>
                  <a:buNone/>
                </a:pPr>
                <a:endParaRPr lang="en-US" sz="2600" b="1" dirty="0">
                  <a:cs typeface="Arial" pitchFamily="34" charset="0"/>
                </a:endParaRPr>
              </a:p>
              <a:p>
                <a:pPr marL="4763" lvl="2" indent="0" algn="just">
                  <a:buClr>
                    <a:schemeClr val="accent1"/>
                  </a:buClr>
                  <a:buNone/>
                </a:pPr>
                <a14:m>
                  <m:oMathPara xmlns:m="http://schemas.openxmlformats.org/officeDocument/2006/math">
                    <m:oMathParaPr>
                      <m:jc m:val="centerGroup"/>
                    </m:oMathParaPr>
                    <m:oMath xmlns:m="http://schemas.openxmlformats.org/officeDocument/2006/math">
                      <m:r>
                        <a:rPr lang="en-US" b="1" i="1" dirty="0" smtClean="0">
                          <a:latin typeface="Cambria Math"/>
                          <a:cs typeface="Arial" pitchFamily="34" charset="0"/>
                        </a:rPr>
                        <m:t>𝑨𝒄𝒄𝒐𝒖𝒏𝒕𝒊𝒏𝒈</m:t>
                      </m:r>
                      <m:r>
                        <a:rPr lang="en-US" b="1" i="1" dirty="0" smtClean="0">
                          <a:latin typeface="Cambria Math"/>
                          <a:cs typeface="Arial" pitchFamily="34" charset="0"/>
                        </a:rPr>
                        <m:t> </m:t>
                      </m:r>
                      <m:r>
                        <a:rPr lang="en-US" b="1" i="1" dirty="0" smtClean="0">
                          <a:latin typeface="Cambria Math"/>
                          <a:cs typeface="Arial" pitchFamily="34" charset="0"/>
                        </a:rPr>
                        <m:t>𝒑𝒓𝒐𝒇𝒊𝒕</m:t>
                      </m:r>
                      <m:r>
                        <a:rPr lang="en-US" b="1" i="1" dirty="0" smtClean="0">
                          <a:latin typeface="Cambria Math"/>
                          <a:cs typeface="Arial" pitchFamily="34" charset="0"/>
                        </a:rPr>
                        <m:t> = </m:t>
                      </m:r>
                      <m:r>
                        <a:rPr lang="en-US" b="1" i="1" dirty="0" smtClean="0">
                          <a:latin typeface="Cambria Math"/>
                          <a:cs typeface="Arial" pitchFamily="34" charset="0"/>
                        </a:rPr>
                        <m:t>𝑻𝒐𝒕𝒂𝒍</m:t>
                      </m:r>
                      <m:r>
                        <a:rPr lang="en-US" b="1" i="1" dirty="0" smtClean="0">
                          <a:latin typeface="Cambria Math"/>
                          <a:cs typeface="Arial" pitchFamily="34" charset="0"/>
                        </a:rPr>
                        <m:t> </m:t>
                      </m:r>
                      <m:r>
                        <a:rPr lang="en-US" b="1" i="1" dirty="0">
                          <a:latin typeface="Cambria Math"/>
                          <a:cs typeface="Arial" pitchFamily="34" charset="0"/>
                        </a:rPr>
                        <m:t>𝒓𝒆𝒗𝒆𝒏𝒖𝒆</m:t>
                      </m:r>
                      <m:r>
                        <a:rPr lang="en-US" b="1" i="1" dirty="0">
                          <a:latin typeface="Cambria Math"/>
                          <a:cs typeface="Arial" pitchFamily="34" charset="0"/>
                        </a:rPr>
                        <m:t> − </m:t>
                      </m:r>
                      <m:r>
                        <a:rPr lang="en-US" b="1" i="1" dirty="0" smtClean="0">
                          <a:latin typeface="Cambria Math"/>
                          <a:cs typeface="Arial" pitchFamily="34" charset="0"/>
                        </a:rPr>
                        <m:t>𝑬𝒙𝒑𝒍𝒊𝒄𝒊𝒕</m:t>
                      </m:r>
                      <m:r>
                        <a:rPr lang="en-US" b="1" i="1" dirty="0" smtClean="0">
                          <a:latin typeface="Cambria Math"/>
                          <a:cs typeface="Arial" pitchFamily="34" charset="0"/>
                        </a:rPr>
                        <m:t> </m:t>
                      </m:r>
                      <m:r>
                        <a:rPr lang="en-US" b="1" i="1" dirty="0" smtClean="0">
                          <a:latin typeface="Cambria Math"/>
                          <a:cs typeface="Arial" pitchFamily="34" charset="0"/>
                        </a:rPr>
                        <m:t>𝒄𝒐𝒔𝒕𝒔</m:t>
                      </m:r>
                    </m:oMath>
                  </m:oMathPara>
                </a14:m>
                <a:endParaRPr lang="en-US" b="1" dirty="0">
                  <a:cs typeface="Arial" pitchFamily="34" charset="0"/>
                </a:endParaRPr>
              </a:p>
              <a:p>
                <a:pPr marL="347663" lvl="2" indent="-342900" algn="just">
                  <a:buClr>
                    <a:schemeClr val="accent1"/>
                  </a:buClr>
                </a:pPr>
                <a:endParaRPr lang="en-US" sz="2600" b="1" dirty="0">
                  <a:cs typeface="Arial" pitchFamily="34" charset="0"/>
                </a:endParaRPr>
              </a:p>
              <a:p>
                <a:pPr marL="347663" lvl="2" indent="-342900" algn="just">
                  <a:buClr>
                    <a:schemeClr val="accent1"/>
                  </a:buClr>
                </a:pPr>
                <a:r>
                  <a:rPr lang="en-US" sz="2600" b="1" dirty="0">
                    <a:cs typeface="Arial" pitchFamily="34" charset="0"/>
                  </a:rPr>
                  <a:t>Here accounting profit is $1,10,000.</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2" cstate="print"/>
                <a:stretch>
                  <a:fillRect l="-1185" t="-1250" r="-2296"/>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Production and Costs</a:t>
            </a:r>
          </a:p>
        </p:txBody>
      </p:sp>
    </p:spTree>
    <p:extLst>
      <p:ext uri="{BB962C8B-B14F-4D97-AF65-F5344CB8AC3E}">
        <p14:creationId xmlns:p14="http://schemas.microsoft.com/office/powerpoint/2010/main" val="4035043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Accounting Profit Versus Economic Profit</a:t>
                </a:r>
              </a:p>
              <a:p>
                <a:pPr marL="347663" lvl="2" indent="-342900" algn="just">
                  <a:buClr>
                    <a:schemeClr val="accent1"/>
                  </a:buClr>
                </a:pPr>
                <a:r>
                  <a:rPr lang="en-US" sz="2600" b="1" i="1" dirty="0">
                    <a:solidFill>
                      <a:srgbClr val="FF0000"/>
                    </a:solidFill>
                    <a:cs typeface="Arial" pitchFamily="34" charset="0"/>
                  </a:rPr>
                  <a:t>Economic profit </a:t>
                </a:r>
                <a:r>
                  <a:rPr lang="en-US" sz="2600" b="1" dirty="0">
                    <a:cs typeface="Arial" pitchFamily="34" charset="0"/>
                  </a:rPr>
                  <a:t>is the difference between total revenue and total cost, where total cost equals the sum of explicit and implicit costs.</a:t>
                </a:r>
              </a:p>
              <a:p>
                <a:pPr marL="4763" lvl="2" indent="0" algn="just">
                  <a:buClr>
                    <a:schemeClr val="accent1"/>
                  </a:buClr>
                  <a:buNone/>
                </a:pPr>
                <a:endParaRPr lang="en-US" sz="2600" b="1" dirty="0">
                  <a:cs typeface="Arial" pitchFamily="34" charset="0"/>
                </a:endParaRPr>
              </a:p>
              <a:p>
                <a:pPr marL="4763" lvl="2" indent="0" algn="just">
                  <a:buClr>
                    <a:schemeClr val="accent1"/>
                  </a:buClr>
                  <a:buNone/>
                </a:pPr>
                <a14:m>
                  <m:oMathPara xmlns:m="http://schemas.openxmlformats.org/officeDocument/2006/math">
                    <m:oMathParaPr>
                      <m:jc m:val="centerGroup"/>
                    </m:oMathParaPr>
                    <m:oMath xmlns:m="http://schemas.openxmlformats.org/officeDocument/2006/math">
                      <m:r>
                        <a:rPr lang="en-US" sz="1800" b="1" i="1" dirty="0" smtClean="0">
                          <a:latin typeface="Cambria Math"/>
                          <a:cs typeface="Arial" pitchFamily="34" charset="0"/>
                        </a:rPr>
                        <m:t>𝑬𝒄𝒐𝒏𝒐𝒎𝒊𝒄</m:t>
                      </m:r>
                      <m:r>
                        <a:rPr lang="en-US" sz="1800" b="1" i="1" dirty="0" smtClean="0">
                          <a:latin typeface="Cambria Math"/>
                          <a:cs typeface="Arial" pitchFamily="34" charset="0"/>
                        </a:rPr>
                        <m:t> </m:t>
                      </m:r>
                      <m:r>
                        <a:rPr lang="en-US" sz="1800" b="1" i="1" dirty="0" smtClean="0">
                          <a:latin typeface="Cambria Math"/>
                          <a:cs typeface="Arial" pitchFamily="34" charset="0"/>
                        </a:rPr>
                        <m:t>𝒑𝒓𝒐𝒇𝒊𝒕</m:t>
                      </m:r>
                      <m:r>
                        <a:rPr lang="en-US" sz="1800" b="1" i="1" dirty="0" smtClean="0">
                          <a:latin typeface="Cambria Math"/>
                          <a:cs typeface="Arial" pitchFamily="34" charset="0"/>
                        </a:rPr>
                        <m:t> = </m:t>
                      </m:r>
                      <m:r>
                        <a:rPr lang="en-US" sz="1800" b="1" i="1" dirty="0" smtClean="0">
                          <a:latin typeface="Cambria Math"/>
                          <a:cs typeface="Arial" pitchFamily="34" charset="0"/>
                        </a:rPr>
                        <m:t>𝑻𝒐𝒕𝒂𝒍</m:t>
                      </m:r>
                      <m:r>
                        <a:rPr lang="en-US" sz="1800" b="1" i="1" dirty="0" smtClean="0">
                          <a:latin typeface="Cambria Math"/>
                          <a:cs typeface="Arial" pitchFamily="34" charset="0"/>
                        </a:rPr>
                        <m:t> </m:t>
                      </m:r>
                      <m:r>
                        <a:rPr lang="en-US" sz="1800" b="1" i="1" dirty="0">
                          <a:latin typeface="Cambria Math"/>
                          <a:cs typeface="Arial" pitchFamily="34" charset="0"/>
                        </a:rPr>
                        <m:t>𝒓𝒆𝒗𝒆𝒏𝒖𝒆</m:t>
                      </m:r>
                      <m:r>
                        <a:rPr lang="en-US" sz="1800" b="1" i="1" dirty="0">
                          <a:latin typeface="Cambria Math"/>
                          <a:cs typeface="Arial" pitchFamily="34" charset="0"/>
                        </a:rPr>
                        <m:t> − </m:t>
                      </m:r>
                      <m:r>
                        <a:rPr lang="en-US" sz="1800" b="1" i="1" dirty="0">
                          <a:latin typeface="Cambria Math"/>
                          <a:cs typeface="Arial" pitchFamily="34" charset="0"/>
                        </a:rPr>
                        <m:t>𝑬𝒙𝒑𝒍𝒊𝒄𝒊𝒕</m:t>
                      </m:r>
                      <m:r>
                        <a:rPr lang="en-US" sz="1800" b="1" i="1" dirty="0">
                          <a:latin typeface="Cambria Math"/>
                          <a:cs typeface="Arial" pitchFamily="34" charset="0"/>
                        </a:rPr>
                        <m:t> </m:t>
                      </m:r>
                      <m:r>
                        <a:rPr lang="en-US" sz="1800" b="1" i="1" dirty="0">
                          <a:latin typeface="Cambria Math"/>
                          <a:cs typeface="Arial" pitchFamily="34" charset="0"/>
                        </a:rPr>
                        <m:t>𝒄𝒐𝒔𝒕𝒔</m:t>
                      </m:r>
                      <m:r>
                        <a:rPr lang="en-US" sz="1800" b="1" i="1" dirty="0" smtClean="0">
                          <a:latin typeface="Cambria Math"/>
                          <a:cs typeface="Arial" pitchFamily="34" charset="0"/>
                        </a:rPr>
                        <m:t>+</m:t>
                      </m:r>
                      <m:r>
                        <a:rPr lang="en-US" sz="1800" b="1" i="1" dirty="0">
                          <a:latin typeface="Cambria Math"/>
                          <a:cs typeface="Arial" pitchFamily="34" charset="0"/>
                        </a:rPr>
                        <m:t>𝑰𝒎𝒑𝒍𝒊𝒄𝒊𝒕</m:t>
                      </m:r>
                      <m:r>
                        <a:rPr lang="en-US" sz="1800" b="1" i="1" dirty="0">
                          <a:latin typeface="Cambria Math"/>
                          <a:cs typeface="Arial" pitchFamily="34" charset="0"/>
                        </a:rPr>
                        <m:t> </m:t>
                      </m:r>
                      <m:r>
                        <a:rPr lang="en-US" sz="1800" b="1" i="1" dirty="0">
                          <a:latin typeface="Cambria Math"/>
                          <a:cs typeface="Arial" pitchFamily="34" charset="0"/>
                        </a:rPr>
                        <m:t>𝒄𝒐𝒔𝒕𝒔</m:t>
                      </m:r>
                    </m:oMath>
                  </m:oMathPara>
                </a14:m>
                <a:endParaRPr lang="en-US" sz="1800" b="1" dirty="0">
                  <a:cs typeface="Arial" pitchFamily="34" charset="0"/>
                </a:endParaRPr>
              </a:p>
              <a:p>
                <a:pPr marL="347663" lvl="2" indent="-342900" algn="just">
                  <a:buClr>
                    <a:schemeClr val="accent1"/>
                  </a:buClr>
                </a:pPr>
                <a:endParaRPr lang="en-US" sz="2600" b="1" dirty="0">
                  <a:cs typeface="Arial" pitchFamily="34" charset="0"/>
                </a:endParaRPr>
              </a:p>
              <a:p>
                <a:pPr marL="347663" lvl="2" indent="-342900" algn="just">
                  <a:buClr>
                    <a:schemeClr val="accent1"/>
                  </a:buClr>
                </a:pPr>
                <a:r>
                  <a:rPr lang="en-US" sz="2600" b="1" dirty="0">
                    <a:cs typeface="Arial" pitchFamily="34" charset="0"/>
                  </a:rPr>
                  <a:t>Here, economic profit is $30,000.</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2" cstate="print"/>
                <a:stretch>
                  <a:fillRect l="-1185" t="-1250" r="-2296"/>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Production and Costs</a:t>
            </a:r>
          </a:p>
        </p:txBody>
      </p:sp>
    </p:spTree>
    <p:extLst>
      <p:ext uri="{BB962C8B-B14F-4D97-AF65-F5344CB8AC3E}">
        <p14:creationId xmlns:p14="http://schemas.microsoft.com/office/powerpoint/2010/main" val="2815610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Accounting Profit Versus Economic Profit</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Production and Costs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2209800"/>
            <a:ext cx="6629400" cy="423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9123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3218</TotalTime>
  <Words>1964</Words>
  <Application>Microsoft Office PowerPoint</Application>
  <PresentationFormat>On-screen Show (4:3)</PresentationFormat>
  <Paragraphs>181</Paragraphs>
  <Slides>30</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Cambria Math</vt:lpstr>
      <vt:lpstr>Franklin Gothic Book</vt:lpstr>
      <vt:lpstr>Perpetua</vt:lpstr>
      <vt:lpstr>Wingdings</vt:lpstr>
      <vt:lpstr>Wingdings 2</vt:lpstr>
      <vt:lpstr>Equity</vt:lpstr>
      <vt:lpstr>Introduction to Microeconomics</vt:lpstr>
      <vt:lpstr>Lecture 14 Production and Costs</vt:lpstr>
      <vt:lpstr>Production and Costs</vt:lpstr>
      <vt:lpstr>Production and Costs</vt:lpstr>
      <vt:lpstr>Production and Costs</vt:lpstr>
      <vt:lpstr>Production and Costs</vt:lpstr>
      <vt:lpstr>Production and Costs</vt:lpstr>
      <vt:lpstr>Production and Costs</vt:lpstr>
      <vt:lpstr>Production and Costs</vt:lpstr>
      <vt:lpstr>Production and Costs</vt:lpstr>
      <vt:lpstr>Production and Costs</vt:lpstr>
      <vt:lpstr>Production and Costs</vt:lpstr>
      <vt:lpstr>Production and Costs</vt:lpstr>
      <vt:lpstr>Production and Costs</vt:lpstr>
      <vt:lpstr>Production and Costs</vt:lpstr>
      <vt:lpstr>Production and Costs</vt:lpstr>
      <vt:lpstr>Production and Costs</vt:lpstr>
      <vt:lpstr>Production and Costs</vt:lpstr>
      <vt:lpstr>Production and Costs</vt:lpstr>
      <vt:lpstr>Production and Costs</vt:lpstr>
      <vt:lpstr>Production and Costs</vt:lpstr>
      <vt:lpstr>Production and Costs</vt:lpstr>
      <vt:lpstr>Production and Costs</vt:lpstr>
      <vt:lpstr>Production and Costs</vt:lpstr>
      <vt:lpstr>Production and Costs</vt:lpstr>
      <vt:lpstr>Production and Costs</vt:lpstr>
      <vt:lpstr>Production and Costs</vt:lpstr>
      <vt:lpstr>Readings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Economics 1</dc:title>
  <dc:creator>Faith Computer</dc:creator>
  <cp:lastModifiedBy>Md. Roni Hossain</cp:lastModifiedBy>
  <cp:revision>185</cp:revision>
  <dcterms:created xsi:type="dcterms:W3CDTF">2018-05-06T17:42:58Z</dcterms:created>
  <dcterms:modified xsi:type="dcterms:W3CDTF">2022-06-04T14:07:10Z</dcterms:modified>
</cp:coreProperties>
</file>