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362" r:id="rId4"/>
    <p:sldId id="363" r:id="rId5"/>
    <p:sldId id="364" r:id="rId6"/>
    <p:sldId id="365" r:id="rId7"/>
    <p:sldId id="367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8" r:id="rId16"/>
    <p:sldId id="379" r:id="rId17"/>
    <p:sldId id="380" r:id="rId18"/>
    <p:sldId id="381" r:id="rId19"/>
    <p:sldId id="355" r:id="rId20"/>
    <p:sldId id="30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8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oni Hossain" userId="9ce89eef61a166ac" providerId="LiveId" clId="{7B9207D1-5A6D-40C5-B6C4-FD492A33653D}"/>
    <pc:docChg chg="custSel modSld">
      <pc:chgData name="Md. Roni Hossain" userId="9ce89eef61a166ac" providerId="LiveId" clId="{7B9207D1-5A6D-40C5-B6C4-FD492A33653D}" dt="2022-06-04T14:07:17.717" v="0" actId="478"/>
      <pc:docMkLst>
        <pc:docMk/>
      </pc:docMkLst>
      <pc:sldChg chg="addSp delSp modSp mod">
        <pc:chgData name="Md. Roni Hossain" userId="9ce89eef61a166ac" providerId="LiveId" clId="{7B9207D1-5A6D-40C5-B6C4-FD492A33653D}" dt="2022-06-04T14:07:17.717" v="0" actId="478"/>
        <pc:sldMkLst>
          <pc:docMk/>
          <pc:sldMk cId="1659300731" sldId="256"/>
        </pc:sldMkLst>
        <pc:spChg chg="del">
          <ac:chgData name="Md. Roni Hossain" userId="9ce89eef61a166ac" providerId="LiveId" clId="{7B9207D1-5A6D-40C5-B6C4-FD492A33653D}" dt="2022-06-04T14:07:17.717" v="0" actId="478"/>
          <ac:spMkLst>
            <pc:docMk/>
            <pc:sldMk cId="1659300731" sldId="256"/>
            <ac:spMk id="3" creationId="{00000000-0000-0000-0000-000000000000}"/>
          </ac:spMkLst>
        </pc:spChg>
        <pc:spChg chg="add mod">
          <ac:chgData name="Md. Roni Hossain" userId="9ce89eef61a166ac" providerId="LiveId" clId="{7B9207D1-5A6D-40C5-B6C4-FD492A33653D}" dt="2022-06-04T14:07:17.717" v="0" actId="478"/>
          <ac:spMkLst>
            <pc:docMk/>
            <pc:sldMk cId="1659300731" sldId="256"/>
            <ac:spMk id="5" creationId="{350C464B-C986-C125-DC5D-589C47B201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471CF-A0CA-450D-94CF-C6DD26B0BE02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16D7D-67AD-4856-B4E1-37B16B3C9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16D7D-67AD-4856-B4E1-37B16B3C97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1CD090-EDC2-4466-9652-7ECF537A92EA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0E9034-5E1C-43F5-9F49-E8B8BEF2E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Microeconomics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0C464B-C986-C125-DC5D-589C47B20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0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In column 5, we have identified the total fixed cost (TFC) of production as $40.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For column 6, we have assumed that each worker is hired for $20; so when there is only 1 worker, total variable cost (TVC) is $20; when there are 2 workers, total variable cost is $40; and so on. 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Column 7 shows total cost at various output levels; the total cost figures in this column are simply the sum of the fixed costs in column 5 and the variable costs in column 6.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168794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Finally, in column 8, we compute marginal cost. Exhibit 3(b) shows the MC curve, which is based on the data in column 8.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5334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55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Columns 4 and 8 show the MPP and MC, respectively. 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Notice that when the MPP is rising (from 18 to 19 to 20), marginal cost is decreasing (from $1.11 to $1.05 to $1.00), and when the MPP is falling (from 20 to 19, etc.), marginal cost is increasing (from $1.00 to $1.05, etc.).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In other words, the MPP and MC move in opposite directions.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12124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We can also see this by comparing the MPP curve with the MC curve. 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When the MPP curve is going up, the MC curve is moving down, and when the MPP curve is going down, the MC curve is going up.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In conclusion, then, what the MC curve looks like depends on what the MPP curve looks like.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219256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Recall that the MPP curve must have a declining portion because of the law of diminishing marginal returns. 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So if the MPP curve first rises and then (when diminishing marginal returns set in) falls, the MC curve must first fall and then rise.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245214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3000" b="1" dirty="0">
                    <a:solidFill>
                      <a:srgbClr val="FF0000"/>
                    </a:solidFill>
                    <a:cs typeface="Arial" pitchFamily="34" charset="0"/>
                  </a:rPr>
                  <a:t>Average Productivity</a:t>
                </a: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When the press or laypersons use the word productivity, they are usually referring to average physical product instead of marginal physical product. </a:t>
                </a: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To illustrate the difference, suppose 1 worker can produce 10 units of output a day and 2 workers can produce 18 units of output a day. </a:t>
                </a:r>
              </a:p>
              <a:p>
                <a:pPr marL="347663" lvl="2" indent="-342900" algn="just">
                  <a:buClr>
                    <a:schemeClr val="accent1"/>
                  </a:buClr>
                </a:pPr>
                <a:endParaRPr lang="en-US" sz="2400" b="1" dirty="0">
                  <a:cs typeface="Arial" pitchFamily="34" charset="0"/>
                </a:endParaRPr>
              </a:p>
              <a:p>
                <a:pPr marL="347663" lvl="2" indent="-342900" algn="just">
                  <a:buClr>
                    <a:schemeClr val="accent1"/>
                  </a:buClr>
                </a:pPr>
                <a:r>
                  <a:rPr lang="en-US" sz="2400" b="1" dirty="0">
                    <a:cs typeface="Arial" pitchFamily="34" charset="0"/>
                  </a:rPr>
                  <a:t>Marginal physical product is 8 units (MPP of labor = ΔQ/ΔL). Average physical product, which is output divided by the quantity of labor, is equal to 9 units.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400" b="1" dirty="0">
                    <a:cs typeface="Arial" pitchFamily="34" charset="0"/>
                  </a:rPr>
                  <a:t>				AP of labor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𝑸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𝑳</m:t>
                        </m:r>
                      </m:den>
                    </m:f>
                  </m:oMath>
                </a14:m>
                <a:endParaRPr lang="en-US" sz="24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889" t="-2500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50857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Costs of Production: Total, Average, Marginal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1534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54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Costs of Production: Total, Average, Marginal</a:t>
            </a:r>
          </a:p>
          <a:p>
            <a:pPr marL="347663" lvl="2" indent="-342900" algn="just">
              <a:buClr>
                <a:schemeClr val="accent1"/>
              </a:buClr>
            </a:pP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315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02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Shifts in Cost Curves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There are some factors which cause cost curve to shift. They are,</a:t>
            </a:r>
          </a:p>
          <a:p>
            <a:pPr marL="519113" lvl="2" indent="-514350" algn="just">
              <a:buClr>
                <a:schemeClr val="accent1"/>
              </a:buClr>
              <a:buFont typeface="+mj-lt"/>
              <a:buAutoNum type="arabicPeriod"/>
            </a:pPr>
            <a:endParaRPr lang="en-US" sz="2600" b="1" dirty="0">
              <a:cs typeface="Arial" pitchFamily="34" charset="0"/>
            </a:endParaRPr>
          </a:p>
          <a:p>
            <a:pPr marL="519113" lvl="2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en-US" sz="2600" b="1" dirty="0">
                <a:cs typeface="Arial" pitchFamily="34" charset="0"/>
              </a:rPr>
              <a:t>Taxes</a:t>
            </a:r>
          </a:p>
          <a:p>
            <a:pPr marL="519113" lvl="2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en-US" sz="2600" b="1" dirty="0">
                <a:cs typeface="Arial" pitchFamily="34" charset="0"/>
              </a:rPr>
              <a:t>Input Prices</a:t>
            </a:r>
          </a:p>
          <a:p>
            <a:pPr marL="519113" lvl="2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en-US" sz="2600" b="1" dirty="0">
                <a:cs typeface="Arial" pitchFamily="34" charset="0"/>
              </a:rPr>
              <a:t>Technology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134645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Font typeface="Wingdings" pitchFamily="2" charset="2"/>
              <a:buChar char="q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Roger A. Arnold- Microeconomics, 10th Edition, Chapter – 8.</a:t>
            </a:r>
          </a:p>
          <a:p>
            <a:pPr marL="347663" lvl="2" indent="-342900" algn="just">
              <a:buFont typeface="Wingdings" pitchFamily="2" charset="2"/>
              <a:buChar char="q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75637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Lecture 15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204315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Faith Computer\Desktop\99148977-text-sign-showing-any-questions-question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79413"/>
            <a:ext cx="7793037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3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37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Economic Concepts of Cost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Certainly, a cost is incurred whenever a fixed input or variable input is employed in the production process. 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The costs associated with fixed inputs are called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fixed costs</a:t>
            </a:r>
            <a:r>
              <a:rPr lang="en-US" sz="2600" b="1" dirty="0">
                <a:cs typeface="Arial" pitchFamily="34" charset="0"/>
              </a:rPr>
              <a:t>. The costs associated with variable inputs are called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variable costs</a:t>
            </a:r>
            <a:r>
              <a:rPr lang="en-US" sz="2600" b="1" dirty="0">
                <a:cs typeface="Arial" pitchFamily="34" charset="0"/>
              </a:rPr>
              <a:t>.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Fixed costs are the costs that do not vary with output; whereas the variable costs are the costs that vary with output.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212644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800" b="1" dirty="0">
                    <a:solidFill>
                      <a:srgbClr val="FF0000"/>
                    </a:solidFill>
                    <a:cs typeface="Arial" pitchFamily="34" charset="0"/>
                  </a:rPr>
                  <a:t>Economic Concepts of Cost</a:t>
                </a:r>
              </a:p>
              <a:p>
                <a:pPr marL="461963" lvl="2" indent="-457200" algn="just">
                  <a:buClr>
                    <a:schemeClr val="accent1"/>
                  </a:buClr>
                </a:pPr>
                <a:r>
                  <a:rPr lang="en-US" sz="2600" b="1" dirty="0">
                    <a:cs typeface="Arial" pitchFamily="34" charset="0"/>
                  </a:rPr>
                  <a:t>The sum of fixed costs and variable costs </a:t>
                </a:r>
                <a:r>
                  <a:rPr lang="en-US" sz="2600" b="1" i="1" dirty="0">
                    <a:solidFill>
                      <a:srgbClr val="FF0000"/>
                    </a:solidFill>
                    <a:cs typeface="Arial" pitchFamily="34" charset="0"/>
                  </a:rPr>
                  <a:t>is total cost (TC)</a:t>
                </a:r>
                <a:r>
                  <a:rPr lang="en-US" sz="2600" b="1" dirty="0">
                    <a:cs typeface="Arial" pitchFamily="34" charset="0"/>
                  </a:rPr>
                  <a:t>. If total fixed costs (TFC) are $100 and total variable costs (TVC) are $300, then total cost (TC) is $400.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600" b="1" dirty="0">
                    <a:cs typeface="Arial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𝑻𝑪</m:t>
                    </m:r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sz="2600" b="1" i="1" dirty="0">
                        <a:latin typeface="Cambria Math"/>
                        <a:cs typeface="Arial" pitchFamily="34" charset="0"/>
                      </a:rPr>
                      <m:t>𝑻𝑭𝑪</m:t>
                    </m:r>
                    <m:r>
                      <a:rPr lang="en-US" sz="2600" b="1" i="1" dirty="0">
                        <a:latin typeface="Cambria Math"/>
                        <a:cs typeface="Arial" pitchFamily="34" charset="0"/>
                      </a:rPr>
                      <m:t> + </m:t>
                    </m:r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𝑻𝑽𝑪</m:t>
                    </m:r>
                  </m:oMath>
                </a14:m>
                <a:endParaRPr lang="en-US" sz="26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endParaRPr lang="en-US" sz="2600" b="1" dirty="0">
                  <a:cs typeface="Arial" pitchFamily="34" charset="0"/>
                </a:endParaRPr>
              </a:p>
              <a:p>
                <a:pPr marL="461963" lvl="2" indent="-457200" algn="just">
                  <a:buClr>
                    <a:schemeClr val="accent1"/>
                  </a:buClr>
                </a:pPr>
                <a:r>
                  <a:rPr lang="en-US" sz="2600" b="1" dirty="0">
                    <a:cs typeface="Arial" pitchFamily="34" charset="0"/>
                  </a:rPr>
                  <a:t>On the other hand, </a:t>
                </a:r>
                <a:r>
                  <a:rPr lang="en-US" sz="2600" b="1" i="1" dirty="0">
                    <a:solidFill>
                      <a:srgbClr val="FF0000"/>
                    </a:solidFill>
                    <a:cs typeface="Arial" pitchFamily="34" charset="0"/>
                  </a:rPr>
                  <a:t>marginal cost (MC) </a:t>
                </a:r>
                <a:r>
                  <a:rPr lang="en-US" sz="2600" b="1" dirty="0">
                    <a:cs typeface="Arial" pitchFamily="34" charset="0"/>
                  </a:rPr>
                  <a:t>is the change in total cost, TC, that results from a change in output, Q.</a:t>
                </a: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600" b="1" dirty="0">
                    <a:cs typeface="Arial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𝑴𝑪</m:t>
                    </m:r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f>
                      <m:fPr>
                        <m:ctrlPr>
                          <a:rPr lang="en-US" sz="2600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latin typeface="Cambria Math"/>
                            <a:cs typeface="Arial" pitchFamily="34" charset="0"/>
                          </a:rPr>
                          <m:t>𝒅𝑻𝑪</m:t>
                        </m:r>
                      </m:num>
                      <m:den>
                        <m:r>
                          <a:rPr lang="en-US" sz="2600" b="1" i="1" dirty="0" smtClean="0">
                            <a:latin typeface="Cambria Math"/>
                            <a:cs typeface="Arial" pitchFamily="34" charset="0"/>
                          </a:rPr>
                          <m:t>𝒅𝑸</m:t>
                        </m:r>
                      </m:den>
                    </m:f>
                  </m:oMath>
                </a14:m>
                <a:endParaRPr lang="en-US" sz="26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185" t="-1250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401510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347663" lvl="2" indent="-342900" algn="just">
                  <a:buClr>
                    <a:schemeClr val="accent1"/>
                  </a:buClr>
                  <a:buFont typeface="Wingdings" pitchFamily="2" charset="2"/>
                  <a:buChar char="q"/>
                </a:pPr>
                <a:r>
                  <a:rPr lang="en-US" sz="2800" b="1" dirty="0">
                    <a:solidFill>
                      <a:srgbClr val="FF0000"/>
                    </a:solidFill>
                    <a:cs typeface="Arial" pitchFamily="34" charset="0"/>
                  </a:rPr>
                  <a:t>Economic Concepts of Cost</a:t>
                </a:r>
              </a:p>
              <a:p>
                <a:pPr marL="461963" lvl="2" indent="-457200" algn="just">
                  <a:buClr>
                    <a:schemeClr val="accent1"/>
                  </a:buClr>
                </a:pPr>
                <a:r>
                  <a:rPr lang="en-US" sz="2600" b="1" dirty="0">
                    <a:cs typeface="Arial" pitchFamily="34" charset="0"/>
                  </a:rPr>
                  <a:t>Finally, average cost (AC) is the total cost divided by quantity of output.</a:t>
                </a:r>
              </a:p>
              <a:p>
                <a:pPr marL="461963" lvl="2" indent="-457200" algn="just">
                  <a:buClr>
                    <a:schemeClr val="accent1"/>
                  </a:buClr>
                </a:pPr>
                <a:endParaRPr lang="en-US" sz="2600" b="1" dirty="0">
                  <a:cs typeface="Arial" pitchFamily="34" charset="0"/>
                </a:endParaRPr>
              </a:p>
              <a:p>
                <a:pPr marL="4763" lvl="2" indent="0" algn="just">
                  <a:buClr>
                    <a:schemeClr val="accent1"/>
                  </a:buClr>
                  <a:buNone/>
                </a:pPr>
                <a:r>
                  <a:rPr lang="en-US" sz="2600" b="1" dirty="0">
                    <a:cs typeface="Arial" pitchFamily="34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𝑨𝑪</m:t>
                    </m:r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𝑻𝑪</m:t>
                    </m:r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/</m:t>
                    </m:r>
                    <m:r>
                      <a:rPr lang="en-US" sz="2600" b="1" i="1" dirty="0" smtClean="0">
                        <a:latin typeface="Cambria Math"/>
                        <a:cs typeface="Arial" pitchFamily="34" charset="0"/>
                      </a:rPr>
                      <m:t>𝑸</m:t>
                    </m:r>
                  </m:oMath>
                </a14:m>
                <a:endParaRPr lang="en-US" sz="2600" b="1" dirty="0">
                  <a:cs typeface="Arial" pitchFamily="34" charset="0"/>
                </a:endParaRPr>
              </a:p>
              <a:p>
                <a:pPr marL="461963" lvl="2" indent="-457200" algn="just">
                  <a:buClr>
                    <a:schemeClr val="accent1"/>
                  </a:buClr>
                </a:pPr>
                <a:endParaRPr lang="en-US" sz="2600" b="1" dirty="0">
                  <a:cs typeface="Arial" pitchFamily="34" charset="0"/>
                </a:endParaRPr>
              </a:p>
              <a:p>
                <a:pPr marL="461963" lvl="2" indent="-457200" algn="just">
                  <a:buClr>
                    <a:schemeClr val="accent1"/>
                  </a:buClr>
                </a:pPr>
                <a:endParaRPr lang="en-US" sz="26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 cstate="print"/>
                <a:stretch>
                  <a:fillRect l="-1185" t="-1250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227908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The marginal cost (MC) of producing a good is a reflection of the marginal physical product (MPP) of the variable input.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In Exhibit 3, the link between the marginal physical product of a variable input and marginal cost is established.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108453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81950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00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In the exhibit, column 3 shows the different quantities of output produced by 1 unit of capital (fixed input) and various amounts of labor (variable input), and column 4 shows the MPP of labor. 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Exhibit 3(a) shows the MPP curve, which is based on the data in column 4. </a:t>
            </a:r>
          </a:p>
          <a:p>
            <a:pPr marL="461963" lvl="2" indent="-457200" algn="just">
              <a:buClr>
                <a:schemeClr val="accent1"/>
              </a:buClr>
            </a:pPr>
            <a:endParaRPr lang="en-US" sz="2600" b="1" dirty="0">
              <a:cs typeface="Arial" pitchFamily="34" charset="0"/>
            </a:endParaRPr>
          </a:p>
          <a:p>
            <a:pPr marL="461963" lvl="2" indent="-457200" algn="just">
              <a:buClr>
                <a:schemeClr val="accent1"/>
              </a:buClr>
            </a:pPr>
            <a:r>
              <a:rPr lang="en-US" sz="2600" b="1" dirty="0">
                <a:cs typeface="Arial" pitchFamily="34" charset="0"/>
              </a:rPr>
              <a:t>Notice that the MPP curve first rises and then falls.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</p:spTree>
    <p:extLst>
      <p:ext uri="{BB962C8B-B14F-4D97-AF65-F5344CB8AC3E}">
        <p14:creationId xmlns:p14="http://schemas.microsoft.com/office/powerpoint/2010/main" val="338109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347663" lvl="2" indent="-342900"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The Link between MPP And MC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Production and Costs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9363"/>
            <a:ext cx="54102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89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3397</TotalTime>
  <Words>929</Words>
  <Application>Microsoft Office PowerPoint</Application>
  <PresentationFormat>On-screen Show (4:3)</PresentationFormat>
  <Paragraphs>105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Perpetua</vt:lpstr>
      <vt:lpstr>Wingdings</vt:lpstr>
      <vt:lpstr>Wingdings 2</vt:lpstr>
      <vt:lpstr>Equity</vt:lpstr>
      <vt:lpstr>Introduction to Microeconomics</vt:lpstr>
      <vt:lpstr>Lecture 15 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Production and Costs</vt:lpstr>
      <vt:lpstr>Readings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 1</dc:title>
  <dc:creator>Faith Computer</dc:creator>
  <cp:lastModifiedBy>Md. Roni Hossain</cp:lastModifiedBy>
  <cp:revision>202</cp:revision>
  <dcterms:created xsi:type="dcterms:W3CDTF">2018-05-06T17:42:58Z</dcterms:created>
  <dcterms:modified xsi:type="dcterms:W3CDTF">2022-06-04T14:07:19Z</dcterms:modified>
</cp:coreProperties>
</file>