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55" r:id="rId33"/>
    <p:sldId id="301" r:id="rId34"/>
    <p:sldId id="27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7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oni Hossain" userId="9ce89eef61a166ac" providerId="LiveId" clId="{9BF54DF9-536F-4570-AF52-4792766BD586}"/>
    <pc:docChg chg="custSel modSld">
      <pc:chgData name="Md. Roni Hossain" userId="9ce89eef61a166ac" providerId="LiveId" clId="{9BF54DF9-536F-4570-AF52-4792766BD586}" dt="2022-06-04T14:07:27.101" v="0" actId="478"/>
      <pc:docMkLst>
        <pc:docMk/>
      </pc:docMkLst>
      <pc:sldChg chg="addSp delSp modSp mod">
        <pc:chgData name="Md. Roni Hossain" userId="9ce89eef61a166ac" providerId="LiveId" clId="{9BF54DF9-536F-4570-AF52-4792766BD586}" dt="2022-06-04T14:07:27.101" v="0" actId="478"/>
        <pc:sldMkLst>
          <pc:docMk/>
          <pc:sldMk cId="1659300731" sldId="256"/>
        </pc:sldMkLst>
        <pc:spChg chg="del">
          <ac:chgData name="Md. Roni Hossain" userId="9ce89eef61a166ac" providerId="LiveId" clId="{9BF54DF9-536F-4570-AF52-4792766BD586}" dt="2022-06-04T14:07:27.101" v="0" actId="478"/>
          <ac:spMkLst>
            <pc:docMk/>
            <pc:sldMk cId="1659300731" sldId="256"/>
            <ac:spMk id="3" creationId="{00000000-0000-0000-0000-000000000000}"/>
          </ac:spMkLst>
        </pc:spChg>
        <pc:spChg chg="add mod">
          <ac:chgData name="Md. Roni Hossain" userId="9ce89eef61a166ac" providerId="LiveId" clId="{9BF54DF9-536F-4570-AF52-4792766BD586}" dt="2022-06-04T14:07:27.101" v="0" actId="478"/>
          <ac:spMkLst>
            <pc:docMk/>
            <pc:sldMk cId="1659300731" sldId="256"/>
            <ac:spMk id="5" creationId="{BDBEA606-7F73-6165-EC2E-8FCE9E853D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2471CF-A0CA-450D-94CF-C6DD26B0BE02}" type="datetimeFigureOut">
              <a:rPr lang="en-US" smtClean="0"/>
              <a:pPr/>
              <a:t>6/4/2022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16D7D-67AD-4856-B4E1-37B16B3C9754}" type="slidenum">
              <a:rPr lang="en-US" smtClean="0"/>
              <a:pPr/>
              <a:t>‹#›</a:t>
            </a:fld>
            <a:endParaRPr lang="en-US"/>
          </a:p>
        </p:txBody>
      </p:sp>
    </p:spTree>
    <p:extLst>
      <p:ext uri="{BB962C8B-B14F-4D97-AF65-F5344CB8AC3E}">
        <p14:creationId xmlns:p14="http://schemas.microsoft.com/office/powerpoint/2010/main" val="420961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3</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12</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13</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14</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15</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16</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17</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18</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19</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20</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21</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4</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22</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23</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24</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25</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26</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27</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28</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29</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30</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31</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5</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6</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7</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8</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9</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10</a:t>
            </a:fld>
            <a:endParaRPr lang="en-US"/>
          </a:p>
        </p:txBody>
      </p:sp>
    </p:spTree>
    <p:extLst>
      <p:ext uri="{BB962C8B-B14F-4D97-AF65-F5344CB8AC3E}">
        <p14:creationId xmlns:p14="http://schemas.microsoft.com/office/powerpoint/2010/main" val="4202874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F16D7D-67AD-4856-B4E1-37B16B3C9754}" type="slidenum">
              <a:rPr lang="en-US" smtClean="0"/>
              <a:pPr/>
              <a:t>11</a:t>
            </a:fld>
            <a:endParaRPr lang="en-US"/>
          </a:p>
        </p:txBody>
      </p:sp>
    </p:spTree>
    <p:extLst>
      <p:ext uri="{BB962C8B-B14F-4D97-AF65-F5344CB8AC3E}">
        <p14:creationId xmlns:p14="http://schemas.microsoft.com/office/powerpoint/2010/main" val="420287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31CD090-EDC2-4466-9652-7ECF537A92EA}" type="datetimeFigureOut">
              <a:rPr lang="en-US" smtClean="0"/>
              <a:pPr/>
              <a:t>6/4/2022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0E9034-5E1C-43F5-9F49-E8B8BEF2EAE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E9034-5E1C-43F5-9F49-E8B8BEF2EAE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1CD090-EDC2-4466-9652-7ECF537A92EA}" type="datetimeFigureOut">
              <a:rPr lang="en-US" smtClean="0"/>
              <a:pPr/>
              <a:t>6/4/2022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31CD090-EDC2-4466-9652-7ECF537A92EA}" type="datetimeFigureOut">
              <a:rPr lang="en-US" smtClean="0"/>
              <a:pPr/>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31CD090-EDC2-4466-9652-7ECF537A92EA}" type="datetimeFigureOut">
              <a:rPr lang="en-US" smtClean="0"/>
              <a:pPr/>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CD090-EDC2-4466-9652-7ECF537A92EA}" type="datetimeFigureOut">
              <a:rPr lang="en-US" smtClean="0"/>
              <a:pPr/>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E9034-5E1C-43F5-9F49-E8B8BEF2EA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E9034-5E1C-43F5-9F49-E8B8BEF2EAE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31CD090-EDC2-4466-9652-7ECF537A92EA}" type="datetimeFigureOut">
              <a:rPr lang="en-US" smtClean="0"/>
              <a:pPr/>
              <a:t>6/4/2022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40E9034-5E1C-43F5-9F49-E8B8BEF2EAE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1CD090-EDC2-4466-9652-7ECF537A92EA}" type="datetimeFigureOut">
              <a:rPr lang="en-US" smtClean="0"/>
              <a:pPr/>
              <a:t>6/4/2022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0E9034-5E1C-43F5-9F49-E8B8BEF2EA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Introduction to Microeconomics</a:t>
            </a:r>
          </a:p>
        </p:txBody>
      </p:sp>
      <p:sp>
        <p:nvSpPr>
          <p:cNvPr id="5" name="Subtitle 4">
            <a:extLst>
              <a:ext uri="{FF2B5EF4-FFF2-40B4-BE49-F238E27FC236}">
                <a16:creationId xmlns:a16="http://schemas.microsoft.com/office/drawing/2014/main" id="{BDBEA606-7F73-6165-EC2E-8FCE9E853DA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0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The Demand Curve for a Perfectly Competitive Firm Is Horizontal</a:t>
            </a:r>
          </a:p>
          <a:p>
            <a:pPr marL="461963" lvl="2" indent="-457200" algn="just">
              <a:buClr>
                <a:schemeClr val="accent1"/>
              </a:buClr>
            </a:pPr>
            <a:r>
              <a:rPr lang="en-US" sz="2400" b="1" i="1" dirty="0">
                <a:solidFill>
                  <a:srgbClr val="00B050"/>
                </a:solidFill>
                <a:cs typeface="Arial" pitchFamily="34" charset="0"/>
              </a:rPr>
              <a:t>Why does a perfectly competitive firm Sell at equilibrium price?</a:t>
            </a:r>
          </a:p>
          <a:p>
            <a:pPr marL="461963" lvl="2" indent="-457200" algn="just">
              <a:buClr>
                <a:schemeClr val="accent1"/>
              </a:buClr>
            </a:pPr>
            <a:endParaRPr lang="en-US" sz="2400" b="1" i="1" dirty="0">
              <a:solidFill>
                <a:srgbClr val="00B050"/>
              </a:solidFill>
              <a:cs typeface="Arial" pitchFamily="34" charset="0"/>
            </a:endParaRPr>
          </a:p>
          <a:p>
            <a:pPr algn="just"/>
            <a:r>
              <a:rPr lang="en-US" sz="2400" b="1" dirty="0"/>
              <a:t>If the firm wants to maximize profits, it does not offer to sell its good at a lower price than the equilibrium price. </a:t>
            </a:r>
          </a:p>
          <a:p>
            <a:pPr algn="just"/>
            <a:endParaRPr lang="en-US" sz="2400" b="1" i="1" dirty="0">
              <a:solidFill>
                <a:srgbClr val="0070C0"/>
              </a:solidFill>
            </a:endParaRPr>
          </a:p>
          <a:p>
            <a:pPr algn="just"/>
            <a:r>
              <a:rPr lang="en-US" sz="2400" b="1" i="1" dirty="0">
                <a:solidFill>
                  <a:srgbClr val="0070C0"/>
                </a:solidFill>
              </a:rPr>
              <a:t>Why should it? </a:t>
            </a:r>
          </a:p>
          <a:p>
            <a:pPr algn="just"/>
            <a:endParaRPr lang="en-US" sz="2400" b="1" i="1" dirty="0">
              <a:solidFill>
                <a:srgbClr val="0070C0"/>
              </a:solidFill>
            </a:endParaRPr>
          </a:p>
          <a:p>
            <a:pPr algn="just"/>
            <a:r>
              <a:rPr lang="en-US" sz="2400" b="1" dirty="0"/>
              <a:t>It can sell all it wants at the market-established equilibrium price. The equilibrium price is the only relevant price for the perfectly competitive firm.</a:t>
            </a:r>
            <a:endParaRPr lang="en-US" sz="4800" b="1" i="1" dirty="0">
              <a:solidFill>
                <a:srgbClr val="00B050"/>
              </a:solidFill>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167880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The Marginal Revenue Curve of a Perfectly Competitive Firm Is the Same as Its Demand Curve</a:t>
            </a:r>
            <a:endParaRPr lang="en-US" sz="2400" b="1" i="1" dirty="0">
              <a:solidFill>
                <a:srgbClr val="00B050"/>
              </a:solidFill>
              <a:cs typeface="Arial" pitchFamily="34" charset="0"/>
            </a:endParaRPr>
          </a:p>
          <a:p>
            <a:pPr marL="461963" lvl="2" indent="-457200" algn="just">
              <a:buClr>
                <a:schemeClr val="accent1"/>
              </a:buClr>
            </a:pPr>
            <a:r>
              <a:rPr lang="en-US" sz="2400" b="1" dirty="0">
                <a:cs typeface="Arial" pitchFamily="34" charset="0"/>
              </a:rPr>
              <a:t>Total revenue is the price of a good multiplied by the quantity sold. </a:t>
            </a:r>
          </a:p>
          <a:p>
            <a:pPr marL="4763" lvl="2" indent="0" algn="just">
              <a:buClr>
                <a:schemeClr val="accent1"/>
              </a:buClr>
              <a:buNone/>
            </a:pPr>
            <a:r>
              <a:rPr lang="en-US" sz="2400" b="1" dirty="0">
                <a:cs typeface="Arial" pitchFamily="34" charset="0"/>
              </a:rPr>
              <a:t> </a:t>
            </a:r>
          </a:p>
          <a:p>
            <a:pPr marL="461963" lvl="2" indent="-457200" algn="just">
              <a:buClr>
                <a:schemeClr val="accent1"/>
              </a:buClr>
            </a:pPr>
            <a:r>
              <a:rPr lang="en-US" sz="2400" b="1" dirty="0">
                <a:cs typeface="Arial" pitchFamily="34" charset="0"/>
              </a:rPr>
              <a:t>If the equilibrium price is $5, as in Exhibit 2(a), and the perfectly competitive firm sells 3 units of its good, its total revenue is $15.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If the firm sells an additional unit, bringing the total number of units sold to 4, its total revenue is $20.</a:t>
            </a:r>
            <a:endParaRPr lang="en-US" sz="4800" b="1" dirty="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348746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The Marginal Revenue Curve of a Perfectly Competitive Firm Is the Same as Its Demand Curve</a:t>
                </a:r>
                <a:endParaRPr lang="en-US" sz="2400" b="1" i="1" dirty="0">
                  <a:solidFill>
                    <a:srgbClr val="00B050"/>
                  </a:solidFill>
                  <a:cs typeface="Arial" pitchFamily="34" charset="0"/>
                </a:endParaRPr>
              </a:p>
              <a:p>
                <a:pPr marL="461963" lvl="2" indent="-457200" algn="just">
                  <a:buClr>
                    <a:schemeClr val="accent1"/>
                  </a:buClr>
                </a:pPr>
                <a:r>
                  <a:rPr lang="en-US" sz="2400" b="1" dirty="0">
                    <a:cs typeface="Arial" pitchFamily="34" charset="0"/>
                  </a:rPr>
                  <a:t>A firm’s marginal revenue (MR) is the change in total revenue (TR) that results from selling one additional unit of output (Q):</a:t>
                </a:r>
              </a:p>
              <a:p>
                <a:pPr marL="4763" lvl="2" indent="0" algn="just">
                  <a:buClr>
                    <a:schemeClr val="accent1"/>
                  </a:buClr>
                  <a:buNone/>
                </a:pPr>
                <a:r>
                  <a:rPr lang="en-US" sz="2400" b="1" dirty="0">
                    <a:cs typeface="Arial" pitchFamily="34" charset="0"/>
                  </a:rPr>
                  <a:t>			</a:t>
                </a:r>
                <a14:m>
                  <m:oMath xmlns:m="http://schemas.openxmlformats.org/officeDocument/2006/math">
                    <m:r>
                      <a:rPr lang="en-US" sz="2400" b="1" i="1" smtClean="0">
                        <a:latin typeface="Cambria Math"/>
                        <a:cs typeface="Arial" pitchFamily="34" charset="0"/>
                      </a:rPr>
                      <m:t>𝑴𝑹</m:t>
                    </m:r>
                    <m:r>
                      <a:rPr lang="en-US" sz="2400" b="1" i="1" smtClean="0">
                        <a:latin typeface="Cambria Math"/>
                        <a:cs typeface="Arial" pitchFamily="34" charset="0"/>
                      </a:rPr>
                      <m:t>= </m:t>
                    </m:r>
                    <m:f>
                      <m:fPr>
                        <m:ctrlPr>
                          <a:rPr lang="en-US" sz="2400" b="1" i="1" smtClean="0">
                            <a:latin typeface="Cambria Math" panose="02040503050406030204" pitchFamily="18" charset="0"/>
                            <a:cs typeface="Arial" pitchFamily="34" charset="0"/>
                          </a:rPr>
                        </m:ctrlPr>
                      </m:fPr>
                      <m:num>
                        <m:r>
                          <a:rPr lang="en-US" sz="2400" b="1" i="1" smtClean="0">
                            <a:latin typeface="Cambria Math"/>
                            <a:ea typeface="Cambria Math"/>
                            <a:cs typeface="Arial" pitchFamily="34" charset="0"/>
                          </a:rPr>
                          <m:t>∆</m:t>
                        </m:r>
                        <m:r>
                          <a:rPr lang="en-US" sz="2400" b="1" i="1" smtClean="0">
                            <a:latin typeface="Cambria Math"/>
                            <a:ea typeface="Cambria Math"/>
                            <a:cs typeface="Arial" pitchFamily="34" charset="0"/>
                          </a:rPr>
                          <m:t>𝑻𝑹</m:t>
                        </m:r>
                      </m:num>
                      <m:den>
                        <m:r>
                          <a:rPr lang="en-US" sz="2400" b="1" i="1" smtClean="0">
                            <a:latin typeface="Cambria Math"/>
                            <a:ea typeface="Cambria Math"/>
                            <a:cs typeface="Arial" pitchFamily="34" charset="0"/>
                          </a:rPr>
                          <m:t>∆</m:t>
                        </m:r>
                        <m:r>
                          <a:rPr lang="en-US" sz="2400" b="1" i="1" smtClean="0">
                            <a:latin typeface="Cambria Math"/>
                            <a:ea typeface="Cambria Math"/>
                            <a:cs typeface="Arial" pitchFamily="34" charset="0"/>
                          </a:rPr>
                          <m:t>𝑸</m:t>
                        </m:r>
                      </m:den>
                    </m:f>
                  </m:oMath>
                </a14:m>
                <a:endParaRPr lang="en-US" sz="2400" b="1" dirty="0">
                  <a:cs typeface="Arial" pitchFamily="34" charset="0"/>
                </a:endParaRPr>
              </a:p>
              <a:p>
                <a:pPr marL="347663" lvl="2" indent="-342900" algn="just">
                  <a:buClr>
                    <a:schemeClr val="accent1"/>
                  </a:buClr>
                </a:pPr>
                <a:r>
                  <a:rPr lang="en-US" sz="2400" b="1" dirty="0">
                    <a:cs typeface="Arial" pitchFamily="34" charset="0"/>
                  </a:rPr>
                  <a:t>Column 4 in Exhibit 2(a) shows that the firm’s marginal revenue ($5) at any output level is always equal to the equilibrium price ($5). For a perfectly competitive firm, therefore, price (P) is equal to marginal revenue.</a:t>
                </a:r>
              </a:p>
              <a:p>
                <a:pPr marL="347663" lvl="2" indent="-342900" algn="just">
                  <a:buClr>
                    <a:schemeClr val="accent1"/>
                  </a:buClr>
                </a:pPr>
                <a:endParaRPr lang="en-US" sz="2400" b="1" dirty="0">
                  <a:cs typeface="Arial" pitchFamily="34" charset="0"/>
                </a:endParaRPr>
              </a:p>
              <a:p>
                <a:pPr marL="4763" lvl="2" indent="0" algn="just">
                  <a:buClr>
                    <a:schemeClr val="accent1"/>
                  </a:buClr>
                  <a:buNone/>
                </a:pPr>
                <a:r>
                  <a:rPr lang="en-US" sz="2400" b="1" dirty="0">
                    <a:cs typeface="Arial" pitchFamily="34" charset="0"/>
                  </a:rPr>
                  <a:t>		For a Perfectly Competitive Firm, P = MR</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3" cstate="print"/>
                <a:stretch>
                  <a:fillRect l="-519" t="-1625" r="-1111"/>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379691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The Marginal Revenue Curve of a Perfectly Competitive Firm Is the Same as Its Demand Curve</a:t>
            </a:r>
            <a:endParaRPr lang="en-US" sz="2400" b="1" i="1" dirty="0">
              <a:solidFill>
                <a:srgbClr val="00B050"/>
              </a:solidFill>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314448"/>
            <a:ext cx="7772400" cy="4238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08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The Marginal Revenue Curve of a Perfectly Competitive Firm Is the Same as Its Demand Curve</a:t>
                </a:r>
                <a:endParaRPr lang="en-US" sz="2400" b="1" i="1" dirty="0">
                  <a:solidFill>
                    <a:srgbClr val="00B050"/>
                  </a:solidFill>
                  <a:cs typeface="Arial" pitchFamily="34" charset="0"/>
                </a:endParaRPr>
              </a:p>
              <a:p>
                <a:pPr marL="461963" lvl="2" indent="-457200" algn="just">
                  <a:buClr>
                    <a:schemeClr val="accent1"/>
                  </a:buClr>
                </a:pPr>
                <a:r>
                  <a:rPr lang="en-US" sz="2400" b="1" dirty="0">
                    <a:cs typeface="Arial" pitchFamily="34" charset="0"/>
                  </a:rPr>
                  <a:t>A firm’s marginal revenue (MR) is the change in total revenue (TR) that results from selling one additional unit of output (Q):</a:t>
                </a:r>
              </a:p>
              <a:p>
                <a:pPr marL="4763" lvl="2" indent="0" algn="just">
                  <a:buClr>
                    <a:schemeClr val="accent1"/>
                  </a:buClr>
                  <a:buNone/>
                </a:pPr>
                <a:r>
                  <a:rPr lang="en-US" sz="2400" b="1" dirty="0">
                    <a:cs typeface="Arial" pitchFamily="34" charset="0"/>
                  </a:rPr>
                  <a:t>			</a:t>
                </a:r>
                <a14:m>
                  <m:oMath xmlns:m="http://schemas.openxmlformats.org/officeDocument/2006/math">
                    <m:r>
                      <a:rPr lang="en-US" sz="2400" b="1" i="1" smtClean="0">
                        <a:latin typeface="Cambria Math"/>
                        <a:cs typeface="Arial" pitchFamily="34" charset="0"/>
                      </a:rPr>
                      <m:t>𝑴𝑹</m:t>
                    </m:r>
                    <m:r>
                      <a:rPr lang="en-US" sz="2400" b="1" i="1" smtClean="0">
                        <a:latin typeface="Cambria Math"/>
                        <a:cs typeface="Arial" pitchFamily="34" charset="0"/>
                      </a:rPr>
                      <m:t>= </m:t>
                    </m:r>
                    <m:f>
                      <m:fPr>
                        <m:ctrlPr>
                          <a:rPr lang="en-US" sz="2400" b="1" i="1" smtClean="0">
                            <a:latin typeface="Cambria Math" panose="02040503050406030204" pitchFamily="18" charset="0"/>
                            <a:cs typeface="Arial" pitchFamily="34" charset="0"/>
                          </a:rPr>
                        </m:ctrlPr>
                      </m:fPr>
                      <m:num>
                        <m:r>
                          <a:rPr lang="en-US" sz="2400" b="1" i="1" smtClean="0">
                            <a:latin typeface="Cambria Math"/>
                            <a:ea typeface="Cambria Math"/>
                            <a:cs typeface="Arial" pitchFamily="34" charset="0"/>
                          </a:rPr>
                          <m:t>∆</m:t>
                        </m:r>
                        <m:r>
                          <a:rPr lang="en-US" sz="2400" b="1" i="1" smtClean="0">
                            <a:latin typeface="Cambria Math"/>
                            <a:ea typeface="Cambria Math"/>
                            <a:cs typeface="Arial" pitchFamily="34" charset="0"/>
                          </a:rPr>
                          <m:t>𝑻𝑹</m:t>
                        </m:r>
                      </m:num>
                      <m:den>
                        <m:r>
                          <a:rPr lang="en-US" sz="2400" b="1" i="1" smtClean="0">
                            <a:latin typeface="Cambria Math"/>
                            <a:ea typeface="Cambria Math"/>
                            <a:cs typeface="Arial" pitchFamily="34" charset="0"/>
                          </a:rPr>
                          <m:t>∆</m:t>
                        </m:r>
                        <m:r>
                          <a:rPr lang="en-US" sz="2400" b="1" i="1" smtClean="0">
                            <a:latin typeface="Cambria Math"/>
                            <a:ea typeface="Cambria Math"/>
                            <a:cs typeface="Arial" pitchFamily="34" charset="0"/>
                          </a:rPr>
                          <m:t>𝑸</m:t>
                        </m:r>
                      </m:den>
                    </m:f>
                  </m:oMath>
                </a14:m>
                <a:endParaRPr lang="en-US" sz="2400" b="1" dirty="0">
                  <a:cs typeface="Arial" pitchFamily="34" charset="0"/>
                </a:endParaRPr>
              </a:p>
              <a:p>
                <a:pPr marL="347663" lvl="2" indent="-342900" algn="just">
                  <a:buClr>
                    <a:schemeClr val="accent1"/>
                  </a:buClr>
                </a:pPr>
                <a:r>
                  <a:rPr lang="en-US" sz="2400" b="1" dirty="0">
                    <a:cs typeface="Arial" pitchFamily="34" charset="0"/>
                  </a:rPr>
                  <a:t>Column 4 in Exhibit 2(a) shows that the firm’s marginal revenue ($5) at any output level is always equal to the equilibrium price ($5). For a perfectly competitive firm, therefore, price (P) is equal to marginal revenue.</a:t>
                </a:r>
              </a:p>
              <a:p>
                <a:pPr marL="347663" lvl="2" indent="-342900" algn="just">
                  <a:buClr>
                    <a:schemeClr val="accent1"/>
                  </a:buClr>
                </a:pPr>
                <a:endParaRPr lang="en-US" sz="2400" b="1" dirty="0">
                  <a:cs typeface="Arial" pitchFamily="34" charset="0"/>
                </a:endParaRPr>
              </a:p>
              <a:p>
                <a:pPr marL="4763" lvl="2" indent="0" algn="just">
                  <a:buClr>
                    <a:schemeClr val="accent1"/>
                  </a:buClr>
                  <a:buNone/>
                </a:pPr>
                <a:r>
                  <a:rPr lang="en-US" sz="2400" b="1" dirty="0">
                    <a:cs typeface="Arial" pitchFamily="34" charset="0"/>
                  </a:rPr>
                  <a:t>		For a Perfectly Competitive Firm, P = MR</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3" cstate="print"/>
                <a:stretch>
                  <a:fillRect l="-519" t="-1625" r="-1111"/>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371786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What Level of Output does the Profit-Maximizing Firm Produce?</a:t>
            </a:r>
          </a:p>
          <a:p>
            <a:pPr marL="461963" lvl="2" indent="-457200" algn="just">
              <a:buClr>
                <a:schemeClr val="accent1"/>
              </a:buClr>
            </a:pPr>
            <a:r>
              <a:rPr lang="en-US" sz="2400" b="1" dirty="0">
                <a:cs typeface="Arial" pitchFamily="34" charset="0"/>
              </a:rPr>
              <a:t>In Exhibit 3, the perfectly competitive firm’s demand curve (d ) and marginal revenue curve (MR, which is the same as d ) are drawn at the equilibrium price of $5.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The firm’s marginal cost curve (MC) is also shown.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On the basis of these curves, the firm will continue to increase its quantity of output as long as marginal revenue is greater than marginal cost.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18400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What Level of Output does the Profit-Maximizing Firm Produce?</a:t>
                </a:r>
              </a:p>
              <a:p>
                <a:pPr marL="461963" lvl="2" indent="-457200" algn="just">
                  <a:buClr>
                    <a:schemeClr val="accent1"/>
                  </a:buClr>
                </a:pPr>
                <a:r>
                  <a:rPr lang="en-US" sz="2400" b="1" dirty="0">
                    <a:cs typeface="Arial" pitchFamily="34" charset="0"/>
                  </a:rPr>
                  <a:t>It will not produce units of output for which marginal revenue is less than marginal cost.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Therefore, the firm will stop increasing its quantity of output when marginal revenue and marginal cost are equal.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The profit maximization rule for a firm says produce the quantity of output at which </a:t>
                </a:r>
                <a14:m>
                  <m:oMath xmlns:m="http://schemas.openxmlformats.org/officeDocument/2006/math">
                    <m:r>
                      <a:rPr lang="en-US" sz="2400" b="1" i="1" dirty="0" smtClean="0">
                        <a:latin typeface="Cambria Math"/>
                        <a:cs typeface="Arial" pitchFamily="34" charset="0"/>
                      </a:rPr>
                      <m:t>𝑴𝑹</m:t>
                    </m:r>
                    <m:r>
                      <a:rPr lang="en-US" sz="2400" b="1" i="1" dirty="0" smtClean="0">
                        <a:latin typeface="Cambria Math"/>
                        <a:cs typeface="Arial" pitchFamily="34" charset="0"/>
                      </a:rPr>
                      <m:t> = </m:t>
                    </m:r>
                    <m:r>
                      <a:rPr lang="en-US" sz="2400" b="1" i="1" dirty="0">
                        <a:latin typeface="Cambria Math"/>
                        <a:cs typeface="Arial" pitchFamily="34" charset="0"/>
                      </a:rPr>
                      <m:t>𝑴𝑪</m:t>
                    </m:r>
                  </m:oMath>
                </a14:m>
                <a:r>
                  <a:rPr lang="en-US" sz="2400" b="1" dirty="0">
                    <a:cs typeface="Arial" pitchFamily="34" charset="0"/>
                  </a:rPr>
                  <a:t>. In Exhibit 3, </a:t>
                </a:r>
                <a14:m>
                  <m:oMath xmlns:m="http://schemas.openxmlformats.org/officeDocument/2006/math">
                    <m:r>
                      <a:rPr lang="en-US" sz="2400" b="1" i="1" dirty="0" smtClean="0">
                        <a:latin typeface="Cambria Math"/>
                        <a:cs typeface="Arial" pitchFamily="34" charset="0"/>
                      </a:rPr>
                      <m:t>𝑴𝑹</m:t>
                    </m:r>
                    <m:r>
                      <a:rPr lang="en-US" sz="2400" b="1" i="1" dirty="0" smtClean="0">
                        <a:latin typeface="Cambria Math"/>
                        <a:cs typeface="Arial" pitchFamily="34" charset="0"/>
                      </a:rPr>
                      <m:t> = </m:t>
                    </m:r>
                    <m:r>
                      <a:rPr lang="en-US" sz="2400" b="1" i="1" dirty="0">
                        <a:latin typeface="Cambria Math"/>
                        <a:cs typeface="Arial" pitchFamily="34" charset="0"/>
                      </a:rPr>
                      <m:t>𝑴𝑪</m:t>
                    </m:r>
                    <m:r>
                      <a:rPr lang="en-US" sz="2400" b="1" i="1" dirty="0">
                        <a:latin typeface="Cambria Math"/>
                        <a:cs typeface="Arial" pitchFamily="34" charset="0"/>
                      </a:rPr>
                      <m:t> </m:t>
                    </m:r>
                  </m:oMath>
                </a14:m>
                <a:r>
                  <a:rPr lang="en-US" sz="2400" b="1" dirty="0">
                    <a:cs typeface="Arial" pitchFamily="34" charset="0"/>
                  </a:rPr>
                  <a:t>at 125 units of output.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3" cstate="print"/>
                <a:stretch>
                  <a:fillRect l="-519" t="-1000" r="-1111"/>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4204694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What Level of Output does the Profit-Maximizing Firm Produce?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438400"/>
            <a:ext cx="7010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8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What Level of Output does the Profit-Maximizing Firm Produce?</a:t>
                </a:r>
              </a:p>
              <a:p>
                <a:pPr marL="461963" lvl="2" indent="-457200" algn="just">
                  <a:buClr>
                    <a:schemeClr val="accent1"/>
                  </a:buClr>
                </a:pPr>
                <a:r>
                  <a:rPr lang="en-US" sz="2400" b="1" dirty="0">
                    <a:cs typeface="Arial" pitchFamily="34" charset="0"/>
                  </a:rPr>
                  <a:t>For the perfectly competitive firm, the profit maximization rule can be written as </a:t>
                </a:r>
                <a14:m>
                  <m:oMath xmlns:m="http://schemas.openxmlformats.org/officeDocument/2006/math">
                    <m:r>
                      <a:rPr lang="en-US" sz="2400" b="1" i="1" dirty="0" smtClean="0">
                        <a:latin typeface="Cambria Math"/>
                        <a:cs typeface="Arial" pitchFamily="34" charset="0"/>
                      </a:rPr>
                      <m:t>𝑷</m:t>
                    </m:r>
                    <m:r>
                      <a:rPr lang="en-US" sz="2400" b="1" i="1" dirty="0" smtClean="0">
                        <a:latin typeface="Cambria Math"/>
                        <a:cs typeface="Arial" pitchFamily="34" charset="0"/>
                      </a:rPr>
                      <m:t> = </m:t>
                    </m:r>
                    <m:r>
                      <a:rPr lang="en-US" sz="2400" b="1" i="1" dirty="0">
                        <a:latin typeface="Cambria Math"/>
                        <a:cs typeface="Arial" pitchFamily="34" charset="0"/>
                      </a:rPr>
                      <m:t>𝑴𝑪</m:t>
                    </m:r>
                    <m:r>
                      <a:rPr lang="en-US" sz="2400" b="1" i="1" dirty="0">
                        <a:latin typeface="Cambria Math"/>
                        <a:cs typeface="Arial" pitchFamily="34" charset="0"/>
                      </a:rPr>
                      <m:t> </m:t>
                    </m:r>
                  </m:oMath>
                </a14:m>
                <a:r>
                  <a:rPr lang="en-US" sz="2400" b="1" dirty="0">
                    <a:cs typeface="Arial" pitchFamily="34" charset="0"/>
                  </a:rPr>
                  <a:t>because for the perfectly competitive firm, </a:t>
                </a:r>
                <a14:m>
                  <m:oMath xmlns:m="http://schemas.openxmlformats.org/officeDocument/2006/math">
                    <m:r>
                      <a:rPr lang="en-US" sz="2400" b="1" i="1" dirty="0" smtClean="0">
                        <a:latin typeface="Cambria Math"/>
                        <a:cs typeface="Arial" pitchFamily="34" charset="0"/>
                      </a:rPr>
                      <m:t>𝑷</m:t>
                    </m:r>
                    <m:r>
                      <a:rPr lang="en-US" sz="2400" b="1" i="1" dirty="0" smtClean="0">
                        <a:latin typeface="Cambria Math"/>
                        <a:cs typeface="Arial" pitchFamily="34" charset="0"/>
                      </a:rPr>
                      <m:t> = </m:t>
                    </m:r>
                    <m:r>
                      <a:rPr lang="en-US" sz="2400" b="1" i="1" dirty="0">
                        <a:latin typeface="Cambria Math"/>
                        <a:cs typeface="Arial" pitchFamily="34" charset="0"/>
                      </a:rPr>
                      <m:t>𝑴𝑹</m:t>
                    </m:r>
                  </m:oMath>
                </a14:m>
                <a:r>
                  <a:rPr lang="en-US" sz="2400" b="1" dirty="0">
                    <a:cs typeface="Arial" pitchFamily="34" charset="0"/>
                  </a:rPr>
                  <a:t>. </a:t>
                </a:r>
              </a:p>
              <a:p>
                <a:pPr marL="461963" lvl="2" indent="-457200" algn="just">
                  <a:buClr>
                    <a:schemeClr val="accent1"/>
                  </a:buClr>
                </a:pPr>
                <a:endParaRPr lang="en-US" sz="2400" b="1" dirty="0">
                  <a:cs typeface="Arial" pitchFamily="34" charset="0"/>
                </a:endParaRPr>
              </a:p>
              <a:p>
                <a:pPr marL="461963" lvl="2" indent="-457200" algn="just">
                  <a:buClr>
                    <a:schemeClr val="accent1"/>
                  </a:buClr>
                </a:pPr>
                <a:r>
                  <a:rPr lang="en-US" sz="2400" b="1" dirty="0">
                    <a:cs typeface="Arial" pitchFamily="34" charset="0"/>
                  </a:rPr>
                  <a:t>In perfect competition, profit is maximized when</a:t>
                </a:r>
              </a:p>
              <a:p>
                <a:pPr marL="4763" lvl="2" indent="0" algn="just">
                  <a:buClr>
                    <a:schemeClr val="accent1"/>
                  </a:buClr>
                  <a:buNone/>
                </a:pPr>
                <a:endParaRPr lang="en-US" sz="2400" b="1" dirty="0">
                  <a:cs typeface="Arial" pitchFamily="34" charset="0"/>
                </a:endParaRPr>
              </a:p>
              <a:p>
                <a:pPr marL="4763" lvl="2" indent="0" algn="just">
                  <a:buClr>
                    <a:schemeClr val="accent1"/>
                  </a:buClr>
                  <a:buNone/>
                </a:pPr>
                <a:r>
                  <a:rPr lang="en-US" sz="2400" b="1" dirty="0">
                    <a:cs typeface="Arial" pitchFamily="34" charset="0"/>
                  </a:rPr>
                  <a:t>			</a:t>
                </a:r>
                <a14:m>
                  <m:oMath xmlns:m="http://schemas.openxmlformats.org/officeDocument/2006/math">
                    <m:r>
                      <a:rPr lang="en-US" sz="2400" b="1" i="1" dirty="0" smtClean="0">
                        <a:latin typeface="Cambria Math"/>
                        <a:cs typeface="Arial" pitchFamily="34" charset="0"/>
                      </a:rPr>
                      <m:t>𝑷</m:t>
                    </m:r>
                    <m:r>
                      <a:rPr lang="en-US" sz="2400" b="1" i="1" dirty="0" smtClean="0">
                        <a:latin typeface="Cambria Math"/>
                        <a:cs typeface="Arial" pitchFamily="34" charset="0"/>
                      </a:rPr>
                      <m:t> = </m:t>
                    </m:r>
                    <m:r>
                      <a:rPr lang="en-US" sz="2400" b="1" i="1" dirty="0">
                        <a:latin typeface="Cambria Math"/>
                        <a:cs typeface="Arial" pitchFamily="34" charset="0"/>
                      </a:rPr>
                      <m:t>𝑴𝑹</m:t>
                    </m:r>
                    <m:r>
                      <a:rPr lang="en-US" sz="2400" b="1" i="1" dirty="0">
                        <a:latin typeface="Cambria Math"/>
                        <a:cs typeface="Arial" pitchFamily="34" charset="0"/>
                      </a:rPr>
                      <m:t> = </m:t>
                    </m:r>
                    <m:r>
                      <a:rPr lang="en-US" sz="2400" b="1" i="1" dirty="0">
                        <a:latin typeface="Cambria Math"/>
                        <a:cs typeface="Arial" pitchFamily="34" charset="0"/>
                      </a:rPr>
                      <m:t>𝑴𝑪</m:t>
                    </m:r>
                  </m:oMath>
                </a14:m>
                <a:endParaRPr lang="en-US" sz="2400" b="1" i="1" dirty="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447800"/>
                <a:ext cx="8229600" cy="4876800"/>
              </a:xfrm>
              <a:blipFill rotWithShape="1">
                <a:blip r:embed="rId3" cstate="print"/>
                <a:stretch>
                  <a:fillRect l="-519" t="-1000" r="-1111"/>
                </a:stretch>
              </a:blipFill>
            </p:spPr>
            <p:txBody>
              <a:bodyPr/>
              <a:lstStyle/>
              <a:p>
                <a:r>
                  <a:rPr lang="en-US">
                    <a:noFill/>
                  </a:rPr>
                  <a:t> </a:t>
                </a:r>
              </a:p>
            </p:txBody>
          </p:sp>
        </mc:Fallback>
      </mc:AlternateContent>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268365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Clr>
                <a:schemeClr val="accent1"/>
              </a:buClr>
              <a:buFont typeface="Wingdings" pitchFamily="2" charset="2"/>
              <a:buChar char="q"/>
            </a:pPr>
            <a:r>
              <a:rPr lang="en-US" sz="2600" b="1" dirty="0">
                <a:solidFill>
                  <a:srgbClr val="FF0000"/>
                </a:solidFill>
                <a:cs typeface="Arial" pitchFamily="34" charset="0"/>
              </a:rPr>
              <a:t>To Produce or Not to Produce: That Is the Question</a:t>
            </a:r>
          </a:p>
          <a:p>
            <a:pPr marL="347663" lvl="2" indent="-342900" algn="just">
              <a:buClr>
                <a:schemeClr val="accent1"/>
              </a:buClr>
            </a:pPr>
            <a:r>
              <a:rPr lang="en-US" sz="2400" b="1" dirty="0">
                <a:cs typeface="Arial" pitchFamily="34" charset="0"/>
              </a:rPr>
              <a:t>The following cases illustrate three applications of the profit maximization (loss minimization) rule by a perfectly competitive firm.</a:t>
            </a:r>
          </a:p>
          <a:p>
            <a:pPr marL="347663" lvl="2" indent="-342900" algn="just">
              <a:buClr>
                <a:schemeClr val="accent1"/>
              </a:buClr>
            </a:pPr>
            <a:endParaRPr lang="en-US" sz="2400" b="1" dirty="0">
              <a:cs typeface="Arial" pitchFamily="34" charset="0"/>
            </a:endParaRPr>
          </a:p>
          <a:p>
            <a:pPr marL="461963" lvl="2" indent="-457200" algn="just">
              <a:buClr>
                <a:schemeClr val="accent1"/>
              </a:buClr>
              <a:buFont typeface="Wingdings" pitchFamily="2" charset="2"/>
              <a:buChar char="Ø"/>
            </a:pPr>
            <a:r>
              <a:rPr lang="en-US" sz="2400" b="1" dirty="0">
                <a:solidFill>
                  <a:srgbClr val="00B050"/>
                </a:solidFill>
                <a:cs typeface="Arial" pitchFamily="34" charset="0"/>
              </a:rPr>
              <a:t>Case 1: Price Is Above Average Total Cost</a:t>
            </a:r>
          </a:p>
          <a:p>
            <a:pPr algn="just"/>
            <a:r>
              <a:rPr lang="en-US" b="1" dirty="0"/>
              <a:t>Exhibit 4(a) illustrates the perfectly competitive firm’s demand and marginal revenue curves. </a:t>
            </a:r>
          </a:p>
          <a:p>
            <a:pPr algn="just"/>
            <a:endParaRPr lang="en-US" b="1" dirty="0"/>
          </a:p>
          <a:p>
            <a:pPr algn="just"/>
            <a:r>
              <a:rPr lang="en-US" b="1" dirty="0"/>
              <a:t>If the firm follows the profit maximization rule and produces the quantity of output at which marginal revenue equals marginal cost, it will produce 100 units of output—the profit-maximizing quantity of output. </a:t>
            </a:r>
            <a:endParaRPr lang="en-US" sz="5200" b="1" dirty="0">
              <a:solidFill>
                <a:srgbClr val="00B050"/>
              </a:solidFill>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76190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24000"/>
            <a:ext cx="8229600" cy="1470025"/>
          </a:xfrm>
        </p:spPr>
        <p:txBody>
          <a:bodyPr>
            <a:noAutofit/>
          </a:bodyPr>
          <a:lstStyle/>
          <a:p>
            <a:r>
              <a:rPr lang="en-US" sz="3200" b="1">
                <a:effectLst>
                  <a:outerShdw blurRad="38100" dist="38100" dir="2700000" algn="tl">
                    <a:srgbClr val="000000">
                      <a:alpha val="43137"/>
                    </a:srgbClr>
                  </a:outerShdw>
                </a:effectLst>
                <a:latin typeface="Arial" pitchFamily="34" charset="0"/>
                <a:cs typeface="Arial" pitchFamily="34" charset="0"/>
              </a:rPr>
              <a:t>Lecture 16</a:t>
            </a:r>
            <a:br>
              <a:rPr lang="en-US" sz="3200" b="1" dirty="0">
                <a:effectLst>
                  <a:outerShdw blurRad="38100" dist="38100" dir="2700000" algn="tl">
                    <a:srgbClr val="000000">
                      <a:alpha val="43137"/>
                    </a:srgbClr>
                  </a:outerShdw>
                </a:effectLst>
                <a:latin typeface="Arial" pitchFamily="34" charset="0"/>
                <a:cs typeface="Arial" pitchFamily="34" charset="0"/>
              </a:rPr>
            </a:br>
            <a:r>
              <a:rPr lang="en-US" sz="3200" b="1" dirty="0">
                <a:effectLst>
                  <a:outerShdw blurRad="38100" dist="38100" dir="2700000" algn="tl">
                    <a:srgbClr val="000000">
                      <a:alpha val="43137"/>
                    </a:srgbClr>
                  </a:outerShdw>
                </a:effectLst>
                <a:latin typeface="Arial" pitchFamily="34" charset="0"/>
                <a:cs typeface="Arial" pitchFamily="34" charset="0"/>
              </a:rPr>
              <a:t>Perfect Competition</a:t>
            </a:r>
          </a:p>
        </p:txBody>
      </p:sp>
    </p:spTree>
    <p:extLst>
      <p:ext uri="{BB962C8B-B14F-4D97-AF65-F5344CB8AC3E}">
        <p14:creationId xmlns:p14="http://schemas.microsoft.com/office/powerpoint/2010/main" val="204315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To Produce or Not to Produce: That Is the Question</a:t>
            </a:r>
          </a:p>
          <a:p>
            <a:pPr marL="347663" lvl="2" indent="-342900" algn="just">
              <a:buClr>
                <a:schemeClr val="accent1"/>
              </a:buClr>
            </a:pPr>
            <a:r>
              <a:rPr lang="en-US" sz="2400" b="1" dirty="0">
                <a:cs typeface="Arial" pitchFamily="34" charset="0"/>
              </a:rPr>
              <a:t>At this quantity of output, price is above average total cost. Using the information in the exhibit, we can make the following calculations: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124200"/>
            <a:ext cx="4267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048000"/>
            <a:ext cx="3429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7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To Produce or Not to Produce: That Is the Question</a:t>
            </a:r>
          </a:p>
          <a:p>
            <a:pPr marL="347663" lvl="2" indent="-342900" algn="just">
              <a:buClr>
                <a:schemeClr val="accent1"/>
              </a:buClr>
            </a:pPr>
            <a:r>
              <a:rPr lang="en-US" sz="2400" b="1" dirty="0">
                <a:cs typeface="Arial" pitchFamily="34" charset="0"/>
              </a:rPr>
              <a:t>Therefore, for the perfectly competitive firm, if price is above the average total cost, the firm maximizes profits by producing the quantity of output at which MR = MC.</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124200"/>
            <a:ext cx="4267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048000"/>
            <a:ext cx="3429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52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To Produce or Not to Produce: That Is the Question</a:t>
            </a:r>
          </a:p>
          <a:p>
            <a:pPr marL="347663" lvl="2" indent="-342900" algn="just">
              <a:buClr>
                <a:schemeClr val="accent1"/>
              </a:buClr>
              <a:buFont typeface="Wingdings" pitchFamily="2" charset="2"/>
              <a:buChar char="Ø"/>
            </a:pPr>
            <a:r>
              <a:rPr lang="en-US" sz="2400" b="1" dirty="0">
                <a:solidFill>
                  <a:srgbClr val="00B050"/>
                </a:solidFill>
                <a:cs typeface="Arial" pitchFamily="34" charset="0"/>
              </a:rPr>
              <a:t>Case 2: Price Is Below Average Variable Cost</a:t>
            </a:r>
          </a:p>
          <a:p>
            <a:pPr marL="347663" lvl="2" indent="-342900" algn="just">
              <a:buClr>
                <a:schemeClr val="accent1"/>
              </a:buClr>
            </a:pPr>
            <a:r>
              <a:rPr lang="en-US" sz="2400" b="1" dirty="0">
                <a:cs typeface="Arial" pitchFamily="34" charset="0"/>
              </a:rPr>
              <a:t>Exhibit 4(b) illustrates the case in which price is below the average variable cost.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equilibrium price at which the perfectly competitive firm sells its good is $4.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At this price, total revenue is less than both total cost and total variable cost, as the following calculations indicate. To minimize its loss, the firm should shut down.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285969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To Produce or Not to Produce: That Is the Question</a:t>
            </a:r>
          </a:p>
          <a:p>
            <a:pPr marL="347663" lvl="2" indent="-342900" algn="just">
              <a:buClr>
                <a:schemeClr val="accent1"/>
              </a:buClr>
              <a:buFont typeface="Wingdings" pitchFamily="2" charset="2"/>
              <a:buChar char="Ø"/>
            </a:pPr>
            <a:r>
              <a:rPr lang="en-US" sz="2400" b="1" dirty="0">
                <a:solidFill>
                  <a:srgbClr val="00B050"/>
                </a:solidFill>
                <a:cs typeface="Arial" pitchFamily="34" charset="0"/>
              </a:rPr>
              <a:t>Case 2: Price Is Below Average Variable Cost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38400"/>
            <a:ext cx="4114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3525" y="2286000"/>
            <a:ext cx="31146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886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lnSpcReduction="10000"/>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To Produce or Not to Produce: That Is the Question</a:t>
            </a:r>
          </a:p>
          <a:p>
            <a:pPr marL="347663" lvl="2" indent="-342900" algn="just">
              <a:buClr>
                <a:schemeClr val="accent1"/>
              </a:buClr>
              <a:buFont typeface="Wingdings" pitchFamily="2" charset="2"/>
              <a:buChar char="Ø"/>
            </a:pPr>
            <a:r>
              <a:rPr lang="en-US" sz="2400" b="1" dirty="0">
                <a:solidFill>
                  <a:srgbClr val="00B050"/>
                </a:solidFill>
                <a:cs typeface="Arial" pitchFamily="34" charset="0"/>
              </a:rPr>
              <a:t>Case 2: Price Is Below Average Variable Cost</a:t>
            </a:r>
          </a:p>
          <a:p>
            <a:pPr marL="347663" lvl="2" indent="-342900" algn="just">
              <a:buClr>
                <a:schemeClr val="accent1"/>
              </a:buClr>
            </a:pPr>
            <a:r>
              <a:rPr lang="en-US" sz="2400" b="1" dirty="0">
                <a:cs typeface="Arial" pitchFamily="34" charset="0"/>
              </a:rPr>
              <a:t>If the firm produces in the short run, it will take a loss of $450.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If it shuts down, its loss will be less, losing its fixed costs, which amount to the difference between total cost and variable cost (TFC +  TVC = TC, so TC - TVC = TFC). This is $400 ($650 - $250).</a:t>
            </a:r>
          </a:p>
          <a:p>
            <a:pPr marL="4763" lvl="2" indent="0" algn="just">
              <a:buClr>
                <a:schemeClr val="accent1"/>
              </a:buClr>
              <a:buNone/>
            </a:pPr>
            <a:endParaRPr lang="en-US" sz="2400" b="1" dirty="0">
              <a:cs typeface="Arial" pitchFamily="34" charset="0"/>
            </a:endParaRPr>
          </a:p>
          <a:p>
            <a:pPr marL="347663" lvl="2" indent="-342900" algn="just">
              <a:buClr>
                <a:schemeClr val="accent1"/>
              </a:buClr>
            </a:pPr>
            <a:r>
              <a:rPr lang="en-US" sz="2400" b="1" dirty="0">
                <a:cs typeface="Arial" pitchFamily="34" charset="0"/>
              </a:rPr>
              <a:t>So between the two options of producing in the short run or shutting down, the firm minimizes its losses by choosing to shut down (Q = 0).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139709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To Produce or Not to Produce: That Is the Question</a:t>
            </a:r>
          </a:p>
          <a:p>
            <a:pPr marL="347663" lvl="2" indent="-342900" algn="just">
              <a:buClr>
                <a:schemeClr val="accent1"/>
              </a:buClr>
              <a:buFont typeface="Wingdings" pitchFamily="2" charset="2"/>
              <a:buChar char="Ø"/>
            </a:pPr>
            <a:r>
              <a:rPr lang="en-US" sz="2400" b="1" dirty="0">
                <a:solidFill>
                  <a:srgbClr val="00B050"/>
                </a:solidFill>
                <a:cs typeface="Arial" pitchFamily="34" charset="0"/>
              </a:rPr>
              <a:t>Case 2: Price Is Below Average Variable Cost</a:t>
            </a:r>
          </a:p>
          <a:p>
            <a:pPr marL="347663" lvl="2" indent="-342900" algn="just">
              <a:buClr>
                <a:schemeClr val="accent1"/>
              </a:buClr>
            </a:pPr>
            <a:r>
              <a:rPr lang="en-US" sz="2400" b="1" dirty="0">
                <a:cs typeface="Arial" pitchFamily="34" charset="0"/>
              </a:rPr>
              <a:t>It will lose $400 by shutting down, whereas it will lose $450 by producing in the short run.</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Therefore, if price is below the average variable cost, the perfectly competitive firm minimizes losses by choosing to shut down—that is, by not producing.</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3598951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a:bodyPr>
          <a:lstStyle/>
          <a:p>
            <a:pPr marL="347663" lvl="2" indent="-342900" algn="just">
              <a:buClr>
                <a:schemeClr val="accent1"/>
              </a:buClr>
              <a:buFont typeface="Wingdings" pitchFamily="2" charset="2"/>
              <a:buChar char="q"/>
            </a:pPr>
            <a:r>
              <a:rPr lang="en-US" sz="2600" b="1" dirty="0">
                <a:solidFill>
                  <a:srgbClr val="FF0000"/>
                </a:solidFill>
                <a:cs typeface="Arial" pitchFamily="34" charset="0"/>
              </a:rPr>
              <a:t>To Produce or Not to Produce: That Is the Question</a:t>
            </a:r>
          </a:p>
          <a:p>
            <a:pPr marL="347663" lvl="2" indent="-342900" algn="just">
              <a:buClr>
                <a:schemeClr val="accent1"/>
              </a:buClr>
              <a:buFont typeface="Wingdings" pitchFamily="2" charset="2"/>
              <a:buChar char="Ø"/>
            </a:pPr>
            <a:r>
              <a:rPr lang="en-US" sz="2400" b="1" dirty="0">
                <a:solidFill>
                  <a:srgbClr val="00B050"/>
                </a:solidFill>
                <a:cs typeface="Arial" pitchFamily="34" charset="0"/>
              </a:rPr>
              <a:t>Case 3: Price Is Below Average Total Cost But Above Average Variable Cost </a:t>
            </a:r>
          </a:p>
          <a:p>
            <a:pPr marL="347663" lvl="2" indent="-342900" algn="just">
              <a:buClr>
                <a:schemeClr val="accent1"/>
              </a:buClr>
            </a:pPr>
            <a:r>
              <a:rPr lang="en-US" sz="2400" b="1" dirty="0">
                <a:cs typeface="Arial" pitchFamily="34" charset="0"/>
              </a:rPr>
              <a:t>Exhibit 4(c) illustrates the case in which price is below average total cost but above average variable cost.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 equilibrium price at which the perfectly competitive firm sells its good is $9. If the firm follows the profit maximization rule, it will produce 80 units of output.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At this price and quantity of output, total revenue is less than total cost (hence, the firm will incur a loss), but total revenue is greater than total variable cost. The calculations are as follows:</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229051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To Produce or Not to Produce: That Is the Question</a:t>
            </a:r>
          </a:p>
          <a:p>
            <a:pPr marL="347663" lvl="2" indent="-342900" algn="just">
              <a:buClr>
                <a:schemeClr val="accent1"/>
              </a:buClr>
              <a:buFont typeface="Wingdings" pitchFamily="2" charset="2"/>
              <a:buChar char="Ø"/>
            </a:pPr>
            <a:r>
              <a:rPr lang="en-US" sz="2400" b="1" dirty="0">
                <a:solidFill>
                  <a:srgbClr val="00B050"/>
                </a:solidFill>
                <a:cs typeface="Arial" pitchFamily="34" charset="0"/>
              </a:rPr>
              <a:t>Case 3: Price Is Below Average Total Cost But Above Average Variable Cost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819400"/>
            <a:ext cx="448627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590800"/>
            <a:ext cx="3095625"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54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Clr>
                <a:schemeClr val="accent1"/>
              </a:buClr>
              <a:buFont typeface="Wingdings" pitchFamily="2" charset="2"/>
              <a:buChar char="q"/>
            </a:pPr>
            <a:r>
              <a:rPr lang="en-US" sz="2600" b="1" dirty="0">
                <a:solidFill>
                  <a:srgbClr val="FF0000"/>
                </a:solidFill>
                <a:cs typeface="Arial" pitchFamily="34" charset="0"/>
              </a:rPr>
              <a:t>To Produce or Not to Produce: That Is the Question</a:t>
            </a:r>
          </a:p>
          <a:p>
            <a:pPr marL="347663" lvl="2" indent="-342900" algn="just">
              <a:buClr>
                <a:schemeClr val="accent1"/>
              </a:buClr>
              <a:buFont typeface="Wingdings" pitchFamily="2" charset="2"/>
              <a:buChar char="Ø"/>
            </a:pPr>
            <a:r>
              <a:rPr lang="en-US" sz="2400" b="1" dirty="0">
                <a:solidFill>
                  <a:srgbClr val="00B050"/>
                </a:solidFill>
                <a:cs typeface="Arial" pitchFamily="34" charset="0"/>
              </a:rPr>
              <a:t>Case 3: Price Is Below Average Total Cost But Above Average Variable Cost </a:t>
            </a:r>
          </a:p>
          <a:p>
            <a:pPr marL="347663" lvl="2" indent="-342900" algn="just">
              <a:buClr>
                <a:schemeClr val="accent1"/>
              </a:buClr>
            </a:pPr>
            <a:r>
              <a:rPr lang="en-US" sz="2400" b="1" dirty="0">
                <a:cs typeface="Arial" pitchFamily="34" charset="0"/>
              </a:rPr>
              <a:t>If the firm decides to produce in the short run, it will take a loss of $80.  If it shuts down, it will lose its fixed costs, which, in this case, are $400 (TC - TVC = $800 – $400).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Continuing to produce in the short run is better than to shutting down. Losses are minimized by producing.</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Therefore, if price is below average total cost but above average variable cost, the perfectly competitive firm minimizes its losses by continuing to produce in the short run instead of shutting down.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129299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Common Misconceptions over the Shutdown Decision</a:t>
            </a:r>
          </a:p>
          <a:p>
            <a:pPr marL="347663" lvl="2" indent="-342900" algn="just">
              <a:buClr>
                <a:schemeClr val="accent1"/>
              </a:buClr>
            </a:pPr>
            <a:r>
              <a:rPr lang="en-US" sz="2400" b="1" dirty="0">
                <a:cs typeface="Arial" pitchFamily="34" charset="0"/>
              </a:rPr>
              <a:t>Asked when a business firm should shut down (stop producing), the layperson is likely to say when the firm is no longer earning a profit.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In economics, that is when price is lower than average total cost (P &lt; ATC). But that could be the wrong way to go, as we have just shown.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Even if price is below average total cost and a loss is being incurred, a firm should not necessarily shut down.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324276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Perfect Competition</a:t>
            </a:r>
          </a:p>
          <a:p>
            <a:pPr marL="461963" lvl="2" indent="-457200" algn="just">
              <a:buClr>
                <a:schemeClr val="accent1"/>
              </a:buClr>
            </a:pPr>
            <a:r>
              <a:rPr lang="en-US" sz="2600" b="1" dirty="0">
                <a:cs typeface="Arial" pitchFamily="34" charset="0"/>
              </a:rPr>
              <a:t>The theory of perfect competition is built on four assumptions:</a:t>
            </a:r>
          </a:p>
          <a:p>
            <a:pPr marL="461963" lvl="2" indent="-457200" algn="just">
              <a:buClr>
                <a:schemeClr val="accent1"/>
              </a:buClr>
            </a:pPr>
            <a:endParaRPr lang="en-US" sz="2600" b="1" dirty="0">
              <a:cs typeface="Arial" pitchFamily="34" charset="0"/>
            </a:endParaRPr>
          </a:p>
          <a:p>
            <a:pPr marL="519113" lvl="2" indent="-514350" algn="just">
              <a:buClr>
                <a:schemeClr val="accent1"/>
              </a:buClr>
              <a:buFont typeface="+mj-lt"/>
              <a:buAutoNum type="arabicPeriod"/>
            </a:pPr>
            <a:r>
              <a:rPr lang="en-US" sz="2600" b="1" i="1" dirty="0">
                <a:cs typeface="Arial" pitchFamily="34" charset="0"/>
              </a:rPr>
              <a:t>There are many sellers and many buyers, none of which is large in relation to total sales or purchases.</a:t>
            </a:r>
          </a:p>
          <a:p>
            <a:pPr marL="519113" lvl="2" indent="-514350" algn="just">
              <a:buClr>
                <a:schemeClr val="accent1"/>
              </a:buClr>
              <a:buFont typeface="+mj-lt"/>
              <a:buAutoNum type="arabicPeriod"/>
            </a:pPr>
            <a:r>
              <a:rPr lang="en-US" sz="2600" b="1" i="1" dirty="0">
                <a:cs typeface="Arial" pitchFamily="34" charset="0"/>
              </a:rPr>
              <a:t>Each firm produces and sells a homogeneous product.</a:t>
            </a:r>
          </a:p>
          <a:p>
            <a:pPr marL="519113" lvl="2" indent="-514350" algn="just">
              <a:buClr>
                <a:schemeClr val="accent1"/>
              </a:buClr>
              <a:buFont typeface="+mj-lt"/>
              <a:buAutoNum type="arabicPeriod"/>
            </a:pPr>
            <a:r>
              <a:rPr lang="en-US" sz="2600" b="1" i="1" dirty="0">
                <a:cs typeface="Arial" pitchFamily="34" charset="0"/>
              </a:rPr>
              <a:t>Buyers and sellers have all relevant information about prices, product quality, sources of supply, and so forth.</a:t>
            </a:r>
          </a:p>
          <a:p>
            <a:pPr marL="519113" lvl="2" indent="-514350" algn="just">
              <a:buClr>
                <a:schemeClr val="accent1"/>
              </a:buClr>
              <a:buFont typeface="+mj-lt"/>
              <a:buAutoNum type="arabicPeriod"/>
            </a:pPr>
            <a:r>
              <a:rPr lang="en-US" sz="2600" b="1" i="1" dirty="0">
                <a:cs typeface="Arial" pitchFamily="34" charset="0"/>
              </a:rPr>
              <a:t>Firms have easy entry and exit.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212644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Common Misconceptions over the Shutdown Decision</a:t>
            </a:r>
          </a:p>
          <a:p>
            <a:pPr marL="347663" lvl="2" indent="-342900" algn="just">
              <a:buClr>
                <a:schemeClr val="accent1"/>
              </a:buClr>
            </a:pPr>
            <a:r>
              <a:rPr lang="en-US" sz="2400" b="1" dirty="0">
                <a:cs typeface="Arial" pitchFamily="34" charset="0"/>
              </a:rPr>
              <a:t>The shutdown decision depends, in the short run, on whether the firm loses more by shutting down than by not shutting down. </a:t>
            </a:r>
          </a:p>
          <a:p>
            <a:pPr marL="347663" lvl="2" indent="-342900" algn="just">
              <a:buClr>
                <a:schemeClr val="accent1"/>
              </a:buClr>
            </a:pPr>
            <a:endParaRPr lang="en-US" sz="2400" b="1" dirty="0">
              <a:cs typeface="Arial" pitchFamily="34" charset="0"/>
            </a:endParaRPr>
          </a:p>
          <a:p>
            <a:pPr marL="347663" lvl="2" indent="-342900" algn="just">
              <a:buClr>
                <a:schemeClr val="accent1"/>
              </a:buClr>
            </a:pPr>
            <a:r>
              <a:rPr lang="en-US" sz="2400" b="1" dirty="0">
                <a:cs typeface="Arial" pitchFamily="34" charset="0"/>
              </a:rPr>
              <a:t>Even though price is below average total cost, it could still be above average variable cost, and, if it is, the firm minimizes its losses (in the short run) by continuing to produce than by shutting down.</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spTree>
    <p:extLst>
      <p:ext uri="{BB962C8B-B14F-4D97-AF65-F5344CB8AC3E}">
        <p14:creationId xmlns:p14="http://schemas.microsoft.com/office/powerpoint/2010/main" val="2928544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In Summary</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Perfect Competition in the Short Run</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419350"/>
            <a:ext cx="8000999"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05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Font typeface="Wingdings" pitchFamily="2" charset="2"/>
              <a:buChar char="q"/>
            </a:pPr>
            <a:r>
              <a:rPr lang="en-US" sz="2400" b="1" dirty="0">
                <a:latin typeface="Arial" pitchFamily="34" charset="0"/>
                <a:cs typeface="Arial" pitchFamily="34" charset="0"/>
              </a:rPr>
              <a:t>Roger A. Arnold- Microeconomics, 10th Edition, Chapter – 9.</a:t>
            </a:r>
          </a:p>
          <a:p>
            <a:pPr marL="347663" lvl="2" indent="-342900" algn="just">
              <a:buFont typeface="Wingdings" pitchFamily="2" charset="2"/>
              <a:buChar char="q"/>
            </a:pPr>
            <a:endParaRPr lang="en-US" sz="2400" b="1" dirty="0">
              <a:latin typeface="Arial" pitchFamily="34" charset="0"/>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b="1" dirty="0">
                <a:effectLst>
                  <a:outerShdw blurRad="38100" dist="38100" dir="2700000" algn="tl">
                    <a:srgbClr val="000000">
                      <a:alpha val="43137"/>
                    </a:srgbClr>
                  </a:outerShdw>
                </a:effectLst>
                <a:latin typeface="Arial" pitchFamily="34" charset="0"/>
                <a:cs typeface="Arial" pitchFamily="34" charset="0"/>
              </a:rPr>
              <a:t>Readings</a:t>
            </a:r>
          </a:p>
        </p:txBody>
      </p:sp>
    </p:spTree>
    <p:extLst>
      <p:ext uri="{BB962C8B-B14F-4D97-AF65-F5344CB8AC3E}">
        <p14:creationId xmlns:p14="http://schemas.microsoft.com/office/powerpoint/2010/main" val="756379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Faith Computer\Desktop\99148977-text-sign-showing-any-questions-ques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63" y="379413"/>
            <a:ext cx="77930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939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27432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Thank You</a:t>
            </a:r>
          </a:p>
        </p:txBody>
      </p:sp>
    </p:spTree>
    <p:extLst>
      <p:ext uri="{BB962C8B-B14F-4D97-AF65-F5344CB8AC3E}">
        <p14:creationId xmlns:p14="http://schemas.microsoft.com/office/powerpoint/2010/main" val="248373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10000"/>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A Perfectly Competitive Firm Is a Price Taker</a:t>
            </a:r>
          </a:p>
          <a:p>
            <a:pPr marL="461963" lvl="2" indent="-457200" algn="just">
              <a:buClr>
                <a:schemeClr val="accent1"/>
              </a:buClr>
            </a:pPr>
            <a:r>
              <a:rPr lang="en-US" sz="2600" b="1" dirty="0">
                <a:cs typeface="Arial" pitchFamily="34" charset="0"/>
              </a:rPr>
              <a:t>A perfectly competitive firm is a </a:t>
            </a:r>
            <a:r>
              <a:rPr lang="en-US" sz="2600" b="1" i="1" dirty="0">
                <a:solidFill>
                  <a:srgbClr val="FF0000"/>
                </a:solidFill>
                <a:cs typeface="Arial" pitchFamily="34" charset="0"/>
              </a:rPr>
              <a:t>price taker </a:t>
            </a:r>
            <a:r>
              <a:rPr lang="en-US" sz="2600" b="1" dirty="0">
                <a:cs typeface="Arial" pitchFamily="34" charset="0"/>
              </a:rPr>
              <a:t>because it  does not have the ability to control the price of its product; it “takes” the price determined in the market.</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i="1" dirty="0">
                <a:solidFill>
                  <a:srgbClr val="FF0000"/>
                </a:solidFill>
                <a:cs typeface="Arial" pitchFamily="34" charset="0"/>
              </a:rPr>
              <a:t>Why is a perfectly competitive firm a price taker?</a:t>
            </a:r>
          </a:p>
          <a:p>
            <a:pPr marL="461963" lvl="2" indent="-457200" algn="just">
              <a:buClr>
                <a:schemeClr val="accent1"/>
              </a:buClr>
            </a:pPr>
            <a:endParaRPr lang="en-US" sz="2600" b="1" i="1" dirty="0">
              <a:solidFill>
                <a:srgbClr val="FF0000"/>
              </a:solidFill>
              <a:cs typeface="Arial" pitchFamily="34" charset="0"/>
            </a:endParaRPr>
          </a:p>
          <a:p>
            <a:pPr marL="461963" lvl="2" indent="-457200" algn="just">
              <a:buClr>
                <a:schemeClr val="accent1"/>
              </a:buClr>
            </a:pPr>
            <a:r>
              <a:rPr lang="en-US" sz="2600" b="1" dirty="0">
                <a:cs typeface="Arial" pitchFamily="34" charset="0"/>
              </a:rPr>
              <a:t>A firm is restrained from being anything but a price taker if it finds itself one among many firms where its supply is small relative to the total market supply (assumption 1), and it sells a homogeneous product (assumption 2) in an environment where buyers and sellers have all relevant information (assumption 3).</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18400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A Perfectly Competitive Firm Is a Price Taker</a:t>
            </a:r>
          </a:p>
          <a:p>
            <a:pPr marL="461963" lvl="2" indent="-457200" algn="just">
              <a:buClr>
                <a:schemeClr val="accent1"/>
              </a:buClr>
            </a:pPr>
            <a:r>
              <a:rPr lang="en-US" sz="2600" b="1" dirty="0">
                <a:cs typeface="Arial" pitchFamily="34" charset="0"/>
              </a:rPr>
              <a:t>As an example, consider the market for milk.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No single consumer of milk can influence the price of milk because each buyer purchases a small amount relative to the size of the market.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Similarly, each dairy farmer has limited control over the price because many other sellers are offering milk that is essentially identical.</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384245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800" b="1" dirty="0">
                <a:solidFill>
                  <a:srgbClr val="FF0000"/>
                </a:solidFill>
                <a:cs typeface="Arial" pitchFamily="34" charset="0"/>
              </a:rPr>
              <a:t>A Perfectly Competitive Firm Is a Price Taker</a:t>
            </a:r>
          </a:p>
          <a:p>
            <a:pPr marL="461963" lvl="2" indent="-457200" algn="just">
              <a:buClr>
                <a:schemeClr val="accent1"/>
              </a:buClr>
            </a:pPr>
            <a:r>
              <a:rPr lang="en-US" sz="2600" b="1" dirty="0">
                <a:cs typeface="Arial" pitchFamily="34" charset="0"/>
              </a:rPr>
              <a:t>Because each seller can sell all he wants at the going price, he has little reason to charge less, and if he charges more, buyers will go elsewhere. </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Buyers and sellers in competitive markets must accept the price the market determines and, therefore, are said to be </a:t>
            </a:r>
            <a:r>
              <a:rPr lang="en-US" sz="2600" b="1" i="1" dirty="0">
                <a:solidFill>
                  <a:srgbClr val="FF0000"/>
                </a:solidFill>
                <a:cs typeface="Arial" pitchFamily="34" charset="0"/>
              </a:rPr>
              <a:t>price takers</a:t>
            </a:r>
            <a:r>
              <a:rPr lang="en-US" sz="2600" b="1" dirty="0">
                <a:cs typeface="Arial" pitchFamily="34" charset="0"/>
              </a:rPr>
              <a:t>.</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262909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fontScale="92500" lnSpcReduction="20000"/>
          </a:bodyPr>
          <a:lstStyle/>
          <a:p>
            <a:pPr marL="347663" lvl="2" indent="-342900" algn="just">
              <a:buClr>
                <a:schemeClr val="accent1"/>
              </a:buClr>
              <a:buFont typeface="Wingdings" pitchFamily="2" charset="2"/>
              <a:buChar char="q"/>
            </a:pPr>
            <a:r>
              <a:rPr lang="en-US" sz="2600" b="1" dirty="0">
                <a:solidFill>
                  <a:srgbClr val="FF0000"/>
                </a:solidFill>
                <a:cs typeface="Arial" pitchFamily="34" charset="0"/>
              </a:rPr>
              <a:t>The Demand Curve for a Perfectly Competitive Firm Is Horizontal</a:t>
            </a:r>
          </a:p>
          <a:p>
            <a:pPr marL="461963" lvl="2" indent="-457200" algn="just">
              <a:buClr>
                <a:schemeClr val="accent1"/>
              </a:buClr>
            </a:pPr>
            <a:r>
              <a:rPr lang="en-US" sz="2600" b="1" dirty="0">
                <a:cs typeface="Arial" pitchFamily="34" charset="0"/>
              </a:rPr>
              <a:t>The perfectly competitive setting has many sellers and many buyers. Together, all buyers make up the market demand curve; together, all sellers make up the market supply curve.</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An equilibrium price is established at the intersection of the market demand and market supply curves [Exhibit 1(a)].</a:t>
            </a:r>
          </a:p>
          <a:p>
            <a:pPr marL="461963" lvl="2" indent="-457200" algn="just">
              <a:buClr>
                <a:schemeClr val="accent1"/>
              </a:buClr>
            </a:pPr>
            <a:endParaRPr lang="en-US" sz="2600" b="1" dirty="0">
              <a:cs typeface="Arial" pitchFamily="34" charset="0"/>
            </a:endParaRPr>
          </a:p>
          <a:p>
            <a:pPr marL="461963" lvl="2" indent="-457200" algn="just">
              <a:buClr>
                <a:schemeClr val="accent1"/>
              </a:buClr>
            </a:pPr>
            <a:r>
              <a:rPr lang="en-US" sz="2600" b="1" dirty="0">
                <a:cs typeface="Arial" pitchFamily="34" charset="0"/>
              </a:rPr>
              <a:t>When the equilibrium price has been established, a single perfectly competitive firm faces a horizontal (flat, perfectly elastic) demand curve at the equilibrium price [Exhibit 1(b)]. </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62217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The Demand Curve for a Perfectly Competitive Firm Is Horizontal</a:t>
            </a:r>
          </a:p>
          <a:p>
            <a:pPr marL="461963" lvl="2" indent="-457200" algn="just">
              <a:buClr>
                <a:schemeClr val="accent1"/>
              </a:buClr>
            </a:pPr>
            <a:r>
              <a:rPr lang="en-US" sz="2400" b="1" dirty="0">
                <a:cs typeface="Arial" pitchFamily="34" charset="0"/>
              </a:rPr>
              <a:t>In short, the firm takes the equilibrium price as given—hence the firm is a price taker—and sells all quantities of output at this price.</a:t>
            </a: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0162" y="3390900"/>
            <a:ext cx="654367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50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8229600" cy="4876800"/>
          </a:xfrm>
        </p:spPr>
        <p:txBody>
          <a:bodyPr>
            <a:normAutofit/>
          </a:bodyPr>
          <a:lstStyle/>
          <a:p>
            <a:pPr marL="347663" lvl="2" indent="-342900" algn="just">
              <a:buClr>
                <a:schemeClr val="accent1"/>
              </a:buClr>
              <a:buFont typeface="Wingdings" pitchFamily="2" charset="2"/>
              <a:buChar char="q"/>
            </a:pPr>
            <a:r>
              <a:rPr lang="en-US" sz="2400" b="1" dirty="0">
                <a:solidFill>
                  <a:srgbClr val="FF0000"/>
                </a:solidFill>
                <a:cs typeface="Arial" pitchFamily="34" charset="0"/>
              </a:rPr>
              <a:t>The Demand Curve for a Perfectly Competitive Firm Is Horizontal</a:t>
            </a:r>
          </a:p>
          <a:p>
            <a:pPr marL="461963" lvl="2" indent="-457200" algn="just">
              <a:buClr>
                <a:schemeClr val="accent1"/>
              </a:buClr>
            </a:pPr>
            <a:r>
              <a:rPr lang="en-US" sz="2400" b="1" i="1" dirty="0">
                <a:solidFill>
                  <a:srgbClr val="00B050"/>
                </a:solidFill>
                <a:cs typeface="Arial" pitchFamily="34" charset="0"/>
              </a:rPr>
              <a:t>Why does a perfectly competitive firm Sell at equilibrium price?</a:t>
            </a:r>
          </a:p>
          <a:p>
            <a:pPr marL="461963" lvl="2" indent="-457200" algn="just">
              <a:buClr>
                <a:schemeClr val="accent1"/>
              </a:buClr>
            </a:pPr>
            <a:endParaRPr lang="en-US" sz="2400" b="1" i="1" dirty="0">
              <a:solidFill>
                <a:srgbClr val="00B050"/>
              </a:solidFill>
              <a:cs typeface="Arial" pitchFamily="34" charset="0"/>
            </a:endParaRPr>
          </a:p>
          <a:p>
            <a:pPr algn="just"/>
            <a:r>
              <a:rPr lang="en-US" sz="2400" b="1" dirty="0"/>
              <a:t>If a perfectly competitive firm tries to charge a price higher than the market-established equilibrium price, it won’t sell any of its product. </a:t>
            </a:r>
          </a:p>
          <a:p>
            <a:pPr algn="just"/>
            <a:endParaRPr lang="en-US" sz="2400" b="1" dirty="0"/>
          </a:p>
          <a:p>
            <a:pPr algn="just"/>
            <a:r>
              <a:rPr lang="en-US" sz="2400" b="1" dirty="0"/>
              <a:t>The reasons are that the firm sells a homogeneous product, its supply is small relative to the total market supply, and all buyers are informed about where they can obtain the product at the lower price.</a:t>
            </a:r>
            <a:endParaRPr lang="en-US" sz="4800" b="1" i="1" dirty="0">
              <a:solidFill>
                <a:srgbClr val="00B050"/>
              </a:solidFill>
              <a:cs typeface="Arial" pitchFamily="34" charset="0"/>
            </a:endParaRPr>
          </a:p>
        </p:txBody>
      </p:sp>
      <p:sp>
        <p:nvSpPr>
          <p:cNvPr id="6" name="Title 3"/>
          <p:cNvSpPr>
            <a:spLocks noGrp="1"/>
          </p:cNvSpPr>
          <p:nvPr>
            <p:ph type="title"/>
          </p:nvPr>
        </p:nvSpPr>
        <p:spPr>
          <a:xfrm>
            <a:off x="381000" y="274638"/>
            <a:ext cx="8305800" cy="102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b="1" dirty="0">
                <a:effectLst>
                  <a:outerShdw blurRad="38100" dist="38100" dir="2700000" algn="tl">
                    <a:srgbClr val="000000">
                      <a:alpha val="43137"/>
                    </a:srgbClr>
                  </a:outerShdw>
                </a:effectLst>
                <a:latin typeface="Arial" pitchFamily="34" charset="0"/>
                <a:cs typeface="Arial" pitchFamily="34" charset="0"/>
              </a:rPr>
              <a:t>The Theory of Perfect Competition</a:t>
            </a:r>
          </a:p>
        </p:txBody>
      </p:sp>
    </p:spTree>
    <p:extLst>
      <p:ext uri="{BB962C8B-B14F-4D97-AF65-F5344CB8AC3E}">
        <p14:creationId xmlns:p14="http://schemas.microsoft.com/office/powerpoint/2010/main" val="113160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3443</TotalTime>
  <Words>2304</Words>
  <Application>Microsoft Office PowerPoint</Application>
  <PresentationFormat>On-screen Show (4:3)</PresentationFormat>
  <Paragraphs>205</Paragraphs>
  <Slides>34</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Franklin Gothic Book</vt:lpstr>
      <vt:lpstr>Perpetua</vt:lpstr>
      <vt:lpstr>Wingdings</vt:lpstr>
      <vt:lpstr>Wingdings 2</vt:lpstr>
      <vt:lpstr>Equity</vt:lpstr>
      <vt:lpstr>Introduction to Microeconomics</vt:lpstr>
      <vt:lpstr>Lecture 16 Perfect Competition</vt:lpstr>
      <vt:lpstr>The Theory of Perfect Competition</vt:lpstr>
      <vt:lpstr>The Theory of Perfect Competition</vt:lpstr>
      <vt:lpstr>The Theory of Perfect Competition</vt:lpstr>
      <vt:lpstr>The Theory of Perfect Competition</vt:lpstr>
      <vt:lpstr>The Theory of Perfect Competition</vt:lpstr>
      <vt:lpstr>The Theory of Perfect Competition</vt:lpstr>
      <vt:lpstr>The Theory of Perfect Competition</vt:lpstr>
      <vt:lpstr>The Theory of Perfect Competition</vt:lpstr>
      <vt:lpstr>The Theory of Perfect Competition</vt:lpstr>
      <vt:lpstr>The Theory of Perfect Competition</vt:lpstr>
      <vt:lpstr>The Theory of Perfect Competition</vt:lpstr>
      <vt:lpstr>The Theory of Perfect Competition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Perfect Competition in the Short Run</vt:lpstr>
      <vt:lpstr>Readings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1</dc:title>
  <dc:creator>Faith Computer</dc:creator>
  <cp:lastModifiedBy>Md. Roni Hossain</cp:lastModifiedBy>
  <cp:revision>210</cp:revision>
  <dcterms:created xsi:type="dcterms:W3CDTF">2018-05-06T17:42:58Z</dcterms:created>
  <dcterms:modified xsi:type="dcterms:W3CDTF">2022-06-04T14:07:31Z</dcterms:modified>
</cp:coreProperties>
</file>