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94" r:id="rId2"/>
    <p:sldId id="308" r:id="rId3"/>
    <p:sldId id="311" r:id="rId4"/>
    <p:sldId id="312" r:id="rId5"/>
    <p:sldId id="313" r:id="rId6"/>
    <p:sldId id="314" r:id="rId7"/>
    <p:sldId id="315" r:id="rId8"/>
    <p:sldId id="316" r:id="rId9"/>
    <p:sldId id="317" r:id="rId10"/>
    <p:sldId id="322" r:id="rId11"/>
    <p:sldId id="323" r:id="rId12"/>
    <p:sldId id="324" r:id="rId13"/>
    <p:sldId id="325" r:id="rId14"/>
    <p:sldId id="326" r:id="rId15"/>
    <p:sldId id="327" r:id="rId16"/>
    <p:sldId id="330" r:id="rId17"/>
    <p:sldId id="285" r:id="rId18"/>
    <p:sldId id="29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94673" autoAdjust="0"/>
  </p:normalViewPr>
  <p:slideViewPr>
    <p:cSldViewPr>
      <p:cViewPr varScale="1">
        <p:scale>
          <a:sx n="68" d="100"/>
          <a:sy n="68" d="100"/>
        </p:scale>
        <p:origin x="135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59222-25FF-4AEB-914A-B68A8BC7B366}" type="datetimeFigureOut">
              <a:rPr lang="en-US" smtClean="0"/>
              <a:pPr/>
              <a:t>6/15/2022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E15DE-A404-41C6-B0F4-92669B9426E9}" type="slidenum">
              <a:rPr lang="en-US" smtClean="0"/>
              <a:pPr/>
              <a:t>‹#›</a:t>
            </a:fld>
            <a:endParaRPr lang="en-US"/>
          </a:p>
        </p:txBody>
      </p:sp>
    </p:spTree>
    <p:extLst>
      <p:ext uri="{BB962C8B-B14F-4D97-AF65-F5344CB8AC3E}">
        <p14:creationId xmlns:p14="http://schemas.microsoft.com/office/powerpoint/2010/main" val="142997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518BBAF7-6053-45BF-9189-F924997DCD26}" type="slidenum">
              <a:rPr lang="en-US" sz="1200">
                <a:solidFill>
                  <a:prstClr val="black"/>
                </a:solidFill>
              </a:rPr>
              <a:pPr/>
              <a:t>1</a:t>
            </a:fld>
            <a:endParaRPr lang="en-US" sz="1200">
              <a:solidFill>
                <a:prstClr val="black"/>
              </a:solidFill>
            </a:endParaRPr>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10</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11</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12</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13</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14</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15</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8854166F-3D9F-4C1B-AB24-CEC48A1926CE}" type="slidenum">
              <a:rPr lang="en-US" sz="1200">
                <a:solidFill>
                  <a:prstClr val="black"/>
                </a:solidFill>
              </a:rPr>
              <a:pPr/>
              <a:t>17</a:t>
            </a:fld>
            <a:endParaRPr lang="en-US" sz="1200">
              <a:solidFill>
                <a:prstClr val="black"/>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8854166F-3D9F-4C1B-AB24-CEC48A1926CE}" type="slidenum">
              <a:rPr lang="en-US" sz="1200">
                <a:solidFill>
                  <a:prstClr val="black"/>
                </a:solidFill>
              </a:rPr>
              <a:pPr/>
              <a:t>18</a:t>
            </a:fld>
            <a:endParaRPr lang="en-US" sz="1200">
              <a:solidFill>
                <a:prstClr val="black"/>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2</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3</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4</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5</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6</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7</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8</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9</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286000"/>
            <a:ext cx="7772400" cy="1143000"/>
          </a:xfrm>
          <a:solidFill>
            <a:srgbClr val="666699"/>
          </a:solidFill>
          <a:effectLst>
            <a:outerShdw dist="107763" dir="2700000" algn="ctr" rotWithShape="0">
              <a:srgbClr val="808080"/>
            </a:outerShdw>
          </a:effectLst>
        </p:spPr>
        <p:txBody>
          <a:bodyPr/>
          <a:lstStyle>
            <a:lvl1pPr>
              <a:defRPr sz="4400"/>
            </a:lvl1pPr>
          </a:lstStyle>
          <a:p>
            <a:pPr lvl="0"/>
            <a:r>
              <a:rPr lang="en-US" noProof="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4" name="Rectangle 4"/>
          <p:cNvSpPr>
            <a:spLocks noGrp="1" noChangeArrowheads="1"/>
          </p:cNvSpPr>
          <p:nvPr>
            <p:ph type="ftr" sz="quarter" idx="10"/>
          </p:nvPr>
        </p:nvSpPr>
        <p:spPr>
          <a:xfrm>
            <a:off x="685800" y="6553200"/>
            <a:ext cx="2895600" cy="228600"/>
          </a:xfrm>
        </p:spPr>
        <p:txBody>
          <a:bodyPr anchor="t"/>
          <a:lstStyle>
            <a:lvl1pPr algn="ctr">
              <a:defRPr b="0" i="0" smtClean="0">
                <a:solidFill>
                  <a:schemeClr val="tx1"/>
                </a:solidFill>
              </a:defRPr>
            </a:lvl1pPr>
          </a:lstStyle>
          <a:p>
            <a:pPr>
              <a:defRPr/>
            </a:pPr>
            <a:r>
              <a:rPr lang="en-US">
                <a:solidFill>
                  <a:srgbClr val="000000"/>
                </a:solidFill>
              </a:rPr>
              <a:t>Mankiw et al.: Principles of Microeconomics, 2nd Canadian edition.                                                     </a:t>
            </a:r>
          </a:p>
        </p:txBody>
      </p:sp>
      <p:sp>
        <p:nvSpPr>
          <p:cNvPr id="5" name="Rectangle 5"/>
          <p:cNvSpPr>
            <a:spLocks noGrp="1" noChangeArrowheads="1"/>
          </p:cNvSpPr>
          <p:nvPr>
            <p:ph type="sldNum" sz="quarter" idx="11"/>
          </p:nvPr>
        </p:nvSpPr>
        <p:spPr/>
        <p:txBody>
          <a:bodyPr anchor="t"/>
          <a:lstStyle>
            <a:lvl1pPr>
              <a:defRPr b="0" smtClean="0">
                <a:solidFill>
                  <a:schemeClr val="tx1"/>
                </a:solidFill>
              </a:defRPr>
            </a:lvl1pPr>
          </a:lstStyle>
          <a:p>
            <a:pPr>
              <a:defRPr/>
            </a:pPr>
            <a:fld id="{14399F8D-E36F-4511-8CAA-C750E1CC5AC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78788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Chapter 1: Page </a:t>
            </a:r>
            <a:fld id="{C750D4E1-829D-4F11-8673-289313629143}" type="slidenum">
              <a:rPr lang="en-US"/>
              <a:pPr>
                <a:defRPr/>
              </a:pPr>
              <a:t>‹#›</a:t>
            </a:fld>
            <a:endParaRPr lang="en-US"/>
          </a:p>
        </p:txBody>
      </p:sp>
    </p:spTree>
    <p:extLst>
      <p:ext uri="{BB962C8B-B14F-4D97-AF65-F5344CB8AC3E}">
        <p14:creationId xmlns:p14="http://schemas.microsoft.com/office/powerpoint/2010/main" val="260538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Chapter 1: Page </a:t>
            </a:r>
            <a:fld id="{AA1E62AD-E59D-43D2-A25E-C9312ACE144A}" type="slidenum">
              <a:rPr lang="en-US"/>
              <a:pPr>
                <a:defRPr/>
              </a:pPr>
              <a:t>‹#›</a:t>
            </a:fld>
            <a:endParaRPr lang="en-US"/>
          </a:p>
        </p:txBody>
      </p:sp>
    </p:spTree>
    <p:extLst>
      <p:ext uri="{BB962C8B-B14F-4D97-AF65-F5344CB8AC3E}">
        <p14:creationId xmlns:p14="http://schemas.microsoft.com/office/powerpoint/2010/main" val="293672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Chapter 1: Page </a:t>
            </a:r>
            <a:fld id="{72623CBC-0AD3-4BC9-8610-4D658499D40A}" type="slidenum">
              <a:rPr lang="en-US"/>
              <a:pPr>
                <a:defRPr/>
              </a:pPr>
              <a:t>‹#›</a:t>
            </a:fld>
            <a:endParaRPr lang="en-US"/>
          </a:p>
        </p:txBody>
      </p:sp>
    </p:spTree>
    <p:extLst>
      <p:ext uri="{BB962C8B-B14F-4D97-AF65-F5344CB8AC3E}">
        <p14:creationId xmlns:p14="http://schemas.microsoft.com/office/powerpoint/2010/main" val="155627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Chapter 1: Page </a:t>
            </a:r>
            <a:fld id="{6BE653A8-4672-4C1A-9487-07456A3542AA}" type="slidenum">
              <a:rPr lang="en-US"/>
              <a:pPr>
                <a:defRPr/>
              </a:pPr>
              <a:t>‹#›</a:t>
            </a:fld>
            <a:endParaRPr lang="en-US"/>
          </a:p>
        </p:txBody>
      </p:sp>
    </p:spTree>
    <p:extLst>
      <p:ext uri="{BB962C8B-B14F-4D97-AF65-F5344CB8AC3E}">
        <p14:creationId xmlns:p14="http://schemas.microsoft.com/office/powerpoint/2010/main" val="58771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95400"/>
            <a:ext cx="381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381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Chapter 1: Page </a:t>
            </a:r>
            <a:fld id="{F0CAB1E8-8A83-4D0C-82F6-5D5E6F1B38E1}" type="slidenum">
              <a:rPr lang="en-US"/>
              <a:pPr>
                <a:defRPr/>
              </a:pPr>
              <a:t>‹#›</a:t>
            </a:fld>
            <a:endParaRPr lang="en-US"/>
          </a:p>
        </p:txBody>
      </p:sp>
    </p:spTree>
    <p:extLst>
      <p:ext uri="{BB962C8B-B14F-4D97-AF65-F5344CB8AC3E}">
        <p14:creationId xmlns:p14="http://schemas.microsoft.com/office/powerpoint/2010/main" val="145847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t>Chapter 1: Page </a:t>
            </a:r>
            <a:fld id="{75B11E98-4147-43DD-A417-9E3841440AA3}" type="slidenum">
              <a:rPr lang="en-US"/>
              <a:pPr>
                <a:defRPr/>
              </a:pPr>
              <a:t>‹#›</a:t>
            </a:fld>
            <a:endParaRPr lang="en-US"/>
          </a:p>
        </p:txBody>
      </p:sp>
    </p:spTree>
    <p:extLst>
      <p:ext uri="{BB962C8B-B14F-4D97-AF65-F5344CB8AC3E}">
        <p14:creationId xmlns:p14="http://schemas.microsoft.com/office/powerpoint/2010/main" val="266610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Chapter 1: Page </a:t>
            </a:r>
            <a:fld id="{13D2337F-5980-483B-923A-81D4530584FE}" type="slidenum">
              <a:rPr lang="en-US"/>
              <a:pPr>
                <a:defRPr/>
              </a:pPr>
              <a:t>‹#›</a:t>
            </a:fld>
            <a:endParaRPr lang="en-US"/>
          </a:p>
        </p:txBody>
      </p:sp>
    </p:spTree>
    <p:extLst>
      <p:ext uri="{BB962C8B-B14F-4D97-AF65-F5344CB8AC3E}">
        <p14:creationId xmlns:p14="http://schemas.microsoft.com/office/powerpoint/2010/main" val="332435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Chapter 1: Page </a:t>
            </a:r>
            <a:fld id="{19A2C7FD-DB09-44EB-9CED-9C3A5743FF3C}" type="slidenum">
              <a:rPr lang="en-US"/>
              <a:pPr>
                <a:defRPr/>
              </a:pPr>
              <a:t>‹#›</a:t>
            </a:fld>
            <a:endParaRPr lang="en-US"/>
          </a:p>
        </p:txBody>
      </p:sp>
    </p:spTree>
    <p:extLst>
      <p:ext uri="{BB962C8B-B14F-4D97-AF65-F5344CB8AC3E}">
        <p14:creationId xmlns:p14="http://schemas.microsoft.com/office/powerpoint/2010/main" val="386596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Chapter 1: Page </a:t>
            </a:r>
            <a:fld id="{516CF4F9-F5D1-4438-BABE-860C965179BC}" type="slidenum">
              <a:rPr lang="en-US"/>
              <a:pPr>
                <a:defRPr/>
              </a:pPr>
              <a:t>‹#›</a:t>
            </a:fld>
            <a:endParaRPr lang="en-US"/>
          </a:p>
        </p:txBody>
      </p:sp>
    </p:spTree>
    <p:extLst>
      <p:ext uri="{BB962C8B-B14F-4D97-AF65-F5344CB8AC3E}">
        <p14:creationId xmlns:p14="http://schemas.microsoft.com/office/powerpoint/2010/main" val="395203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Chapter 1: Page </a:t>
            </a:r>
            <a:fld id="{F32D5BE3-C736-4338-A885-3611D33A0C5B}" type="slidenum">
              <a:rPr lang="en-US"/>
              <a:pPr>
                <a:defRPr/>
              </a:pPr>
              <a:t>‹#›</a:t>
            </a:fld>
            <a:endParaRPr lang="en-US"/>
          </a:p>
        </p:txBody>
      </p:sp>
    </p:spTree>
    <p:extLst>
      <p:ext uri="{BB962C8B-B14F-4D97-AF65-F5344CB8AC3E}">
        <p14:creationId xmlns:p14="http://schemas.microsoft.com/office/powerpoint/2010/main" val="13933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EE70"/>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381000"/>
            <a:ext cx="77724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295400"/>
            <a:ext cx="7772400" cy="50292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ftr" sz="quarter" idx="3"/>
          </p:nvPr>
        </p:nvSpPr>
        <p:spPr bwMode="auto">
          <a:xfrm>
            <a:off x="228600" y="6477000"/>
            <a:ext cx="54102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000" b="1" i="1" smtClean="0">
                <a:solidFill>
                  <a:srgbClr val="8F2B99"/>
                </a:solidFill>
              </a:defRPr>
            </a:lvl1pPr>
          </a:lstStyle>
          <a:p>
            <a:pPr eaLnBrk="0" fontAlgn="base" hangingPunct="0">
              <a:spcBef>
                <a:spcPct val="0"/>
              </a:spcBef>
              <a:spcAft>
                <a:spcPct val="0"/>
              </a:spcAft>
              <a:defRPr/>
            </a:pPr>
            <a:r>
              <a:rPr lang="en-US"/>
              <a:t>Mankiw et al.: Principles of Microeconomics, 2nd Canadian edition.                                                     </a:t>
            </a:r>
          </a:p>
        </p:txBody>
      </p:sp>
      <p:sp>
        <p:nvSpPr>
          <p:cNvPr id="3077" name="Rectangle 5"/>
          <p:cNvSpPr>
            <a:spLocks noGrp="1" noChangeArrowheads="1"/>
          </p:cNvSpPr>
          <p:nvPr>
            <p:ph type="sldNum" sz="quarter" idx="4"/>
          </p:nvPr>
        </p:nvSpPr>
        <p:spPr bwMode="auto">
          <a:xfrm>
            <a:off x="6553200" y="6553200"/>
            <a:ext cx="19050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000" b="1" smtClean="0">
                <a:solidFill>
                  <a:srgbClr val="8F2B99"/>
                </a:solidFill>
              </a:defRPr>
            </a:lvl1pPr>
          </a:lstStyle>
          <a:p>
            <a:pPr eaLnBrk="0" fontAlgn="base" hangingPunct="0">
              <a:spcBef>
                <a:spcPct val="0"/>
              </a:spcBef>
              <a:spcAft>
                <a:spcPct val="0"/>
              </a:spcAft>
              <a:defRPr/>
            </a:pPr>
            <a:r>
              <a:rPr lang="en-US"/>
              <a:t>Chapter 1: Page </a:t>
            </a:r>
            <a:fld id="{F00BC10C-0C27-4CA2-9C0E-09937230BFE8}" type="slidenum">
              <a:rPr lang="en-US"/>
              <a:pPr eaLnBrk="0" fontAlgn="base" hangingPunct="0">
                <a:spcBef>
                  <a:spcPct val="0"/>
                </a:spcBef>
                <a:spcAft>
                  <a:spcPct val="0"/>
                </a:spcAft>
                <a:defRPr/>
              </a:pPr>
              <a:t>‹#›</a:t>
            </a:fld>
            <a:endParaRPr lang="en-US"/>
          </a:p>
        </p:txBody>
      </p:sp>
    </p:spTree>
    <p:extLst>
      <p:ext uri="{BB962C8B-B14F-4D97-AF65-F5344CB8AC3E}">
        <p14:creationId xmlns:p14="http://schemas.microsoft.com/office/powerpoint/2010/main" val="4271973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3600" b="1">
          <a:solidFill>
            <a:srgbClr val="7E15AE"/>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2pPr>
      <a:lvl3pPr algn="ctr" rtl="0" eaLnBrk="0" fontAlgn="base" hangingPunct="0">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3pPr>
      <a:lvl4pPr algn="ctr" rtl="0" eaLnBrk="0" fontAlgn="base" hangingPunct="0">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4pPr>
      <a:lvl5pPr algn="ctr" rtl="0" eaLnBrk="0" fontAlgn="base" hangingPunct="0">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5pPr>
      <a:lvl6pPr marL="457200" algn="ctr" rtl="0" fontAlgn="base">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6pPr>
      <a:lvl7pPr marL="914400" algn="ctr" rtl="0" fontAlgn="base">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7pPr>
      <a:lvl8pPr marL="1371600" algn="ctr" rtl="0" fontAlgn="base">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8pPr>
      <a:lvl9pPr marL="1828800" algn="ctr" rtl="0" fontAlgn="base">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9pPr>
    </p:titleStyle>
    <p:bodyStyle>
      <a:lvl1pPr marL="342900" indent="-342900" algn="l" rtl="0" eaLnBrk="0" fontAlgn="base" hangingPunct="0">
        <a:spcBef>
          <a:spcPct val="20000"/>
        </a:spcBef>
        <a:spcAft>
          <a:spcPct val="0"/>
        </a:spcAft>
        <a:buChar char="•"/>
        <a:defRPr sz="2800" b="1">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accent2"/>
          </a:solidFill>
          <a:latin typeface="+mn-lt"/>
          <a:ea typeface="+mn-ea"/>
        </a:defRPr>
      </a:lvl2pPr>
      <a:lvl3pPr marL="1143000" indent="-228600" algn="l" rtl="0" eaLnBrk="0" fontAlgn="base" hangingPunct="0">
        <a:spcBef>
          <a:spcPct val="20000"/>
        </a:spcBef>
        <a:spcAft>
          <a:spcPct val="0"/>
        </a:spcAft>
        <a:buChar char="•"/>
        <a:defRPr sz="2400" b="1">
          <a:solidFill>
            <a:schemeClr val="accent2"/>
          </a:solidFill>
          <a:latin typeface="+mn-lt"/>
          <a:ea typeface="+mn-ea"/>
        </a:defRPr>
      </a:lvl3pPr>
      <a:lvl4pPr marL="1600200" indent="-228600" algn="l" rtl="0" eaLnBrk="0" fontAlgn="base" hangingPunct="0">
        <a:spcBef>
          <a:spcPct val="20000"/>
        </a:spcBef>
        <a:spcAft>
          <a:spcPct val="0"/>
        </a:spcAft>
        <a:buChar char="–"/>
        <a:defRPr sz="2000" b="1">
          <a:solidFill>
            <a:schemeClr val="accent2"/>
          </a:solidFill>
          <a:latin typeface="+mn-lt"/>
          <a:ea typeface="+mn-ea"/>
        </a:defRPr>
      </a:lvl4pPr>
      <a:lvl5pPr marL="2057400" indent="-228600" algn="l" rtl="0" eaLnBrk="0" fontAlgn="base" hangingPunct="0">
        <a:spcBef>
          <a:spcPct val="20000"/>
        </a:spcBef>
        <a:spcAft>
          <a:spcPct val="0"/>
        </a:spcAft>
        <a:buChar char="»"/>
        <a:defRPr sz="2000" b="1">
          <a:solidFill>
            <a:schemeClr val="accent2"/>
          </a:solidFill>
          <a:latin typeface="+mn-lt"/>
          <a:ea typeface="+mn-ea"/>
        </a:defRPr>
      </a:lvl5pPr>
      <a:lvl6pPr marL="2514600" indent="-228600" algn="l" rtl="0" fontAlgn="base">
        <a:spcBef>
          <a:spcPct val="20000"/>
        </a:spcBef>
        <a:spcAft>
          <a:spcPct val="0"/>
        </a:spcAft>
        <a:buChar char="»"/>
        <a:defRPr sz="2000" b="1">
          <a:solidFill>
            <a:schemeClr val="accent2"/>
          </a:solidFill>
          <a:latin typeface="+mn-lt"/>
          <a:ea typeface="+mn-ea"/>
        </a:defRPr>
      </a:lvl6pPr>
      <a:lvl7pPr marL="2971800" indent="-228600" algn="l" rtl="0" fontAlgn="base">
        <a:spcBef>
          <a:spcPct val="20000"/>
        </a:spcBef>
        <a:spcAft>
          <a:spcPct val="0"/>
        </a:spcAft>
        <a:buChar char="»"/>
        <a:defRPr sz="2000" b="1">
          <a:solidFill>
            <a:schemeClr val="accent2"/>
          </a:solidFill>
          <a:latin typeface="+mn-lt"/>
          <a:ea typeface="+mn-ea"/>
        </a:defRPr>
      </a:lvl7pPr>
      <a:lvl8pPr marL="3429000" indent="-228600" algn="l" rtl="0" fontAlgn="base">
        <a:spcBef>
          <a:spcPct val="20000"/>
        </a:spcBef>
        <a:spcAft>
          <a:spcPct val="0"/>
        </a:spcAft>
        <a:buChar char="»"/>
        <a:defRPr sz="2000" b="1">
          <a:solidFill>
            <a:schemeClr val="accent2"/>
          </a:solidFill>
          <a:latin typeface="+mn-lt"/>
          <a:ea typeface="+mn-ea"/>
        </a:defRPr>
      </a:lvl8pPr>
      <a:lvl9pPr marL="3886200" indent="-228600" algn="l" rtl="0" fontAlgn="base">
        <a:spcBef>
          <a:spcPct val="20000"/>
        </a:spcBef>
        <a:spcAft>
          <a:spcPct val="0"/>
        </a:spcAft>
        <a:buChar char="»"/>
        <a:defRPr sz="2000" b="1">
          <a:solidFill>
            <a:schemeClr val="accent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a:solidFill>
                <a:srgbClr val="000000"/>
              </a:solidFill>
            </a:endParaRPr>
          </a:p>
        </p:txBody>
      </p:sp>
      <p:sp>
        <p:nvSpPr>
          <p:cNvPr id="58371" name="Rectangle 3"/>
          <p:cNvSpPr>
            <a:spLocks noGrp="1" noChangeArrowheads="1"/>
          </p:cNvSpPr>
          <p:nvPr>
            <p:ph type="ctrTitle"/>
          </p:nvPr>
        </p:nvSpPr>
        <p:spPr>
          <a:xfrm>
            <a:off x="4648200" y="685800"/>
            <a:ext cx="4343400" cy="1143000"/>
          </a:xfrm>
          <a:noFill/>
          <a:effectLst>
            <a:outerShdw dist="35921" dir="2700000" algn="ctr" rotWithShape="0">
              <a:srgbClr val="808080"/>
            </a:outerShdw>
          </a:effectLst>
          <a:extLst>
            <a:ext uri="{909E8E84-426E-40DD-AFC4-6F175D3DCCD1}">
              <a14:hiddenFill xmlns:a14="http://schemas.microsoft.com/office/drawing/2010/main">
                <a:solidFill>
                  <a:srgbClr val="666699"/>
                </a:solidFill>
              </a14:hiddenFill>
            </a:ext>
          </a:extLst>
        </p:spPr>
        <p:txBody>
          <a:bodyPr/>
          <a:lstStyle/>
          <a:p>
            <a:pPr eaLnBrk="1" hangingPunct="1">
              <a:defRPr/>
            </a:pPr>
            <a:r>
              <a:rPr lang="en-US" sz="5400" dirty="0">
                <a:solidFill>
                  <a:schemeClr val="accent2"/>
                </a:solidFill>
              </a:rPr>
              <a:t>Lecture 2</a:t>
            </a:r>
          </a:p>
        </p:txBody>
      </p:sp>
      <p:sp>
        <p:nvSpPr>
          <p:cNvPr id="58372" name="Rectangle 4"/>
          <p:cNvSpPr>
            <a:spLocks noGrp="1" noChangeArrowheads="1"/>
          </p:cNvSpPr>
          <p:nvPr>
            <p:ph type="subTitle" idx="1"/>
          </p:nvPr>
        </p:nvSpPr>
        <p:spPr>
          <a:xfrm>
            <a:off x="4572000" y="2438400"/>
            <a:ext cx="4572000" cy="1676400"/>
          </a:xfrm>
          <a:noFill/>
          <a:effectLst>
            <a:outerShdw dist="35921" dir="2700000" algn="ctr" rotWithShape="0">
              <a:srgbClr val="808080"/>
            </a:outerShdw>
          </a:effectLst>
          <a:extLst>
            <a:ext uri="{909E8E84-426E-40DD-AFC4-6F175D3DCCD1}">
              <a14:hiddenFill xmlns:a14="http://schemas.microsoft.com/office/drawing/2010/main">
                <a:solidFill>
                  <a:schemeClr val="bg1"/>
                </a:solidFill>
              </a14:hiddenFill>
            </a:ext>
          </a:extLst>
        </p:spPr>
        <p:txBody>
          <a:bodyPr anchor="ctr"/>
          <a:lstStyle/>
          <a:p>
            <a:pPr eaLnBrk="1" hangingPunct="1">
              <a:defRPr/>
            </a:pPr>
            <a:r>
              <a:rPr lang="en-US" sz="4000" dirty="0">
                <a:effectLst>
                  <a:outerShdw blurRad="38100" dist="38100" dir="2700000" algn="tl">
                    <a:srgbClr val="000000"/>
                  </a:outerShdw>
                </a:effectLst>
              </a:rPr>
              <a:t>Scope of Microeconomics</a:t>
            </a:r>
          </a:p>
        </p:txBody>
      </p:sp>
      <p:pic>
        <p:nvPicPr>
          <p:cNvPr id="3078" name="Picture 7" descr="chapter4-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0"/>
            <a:ext cx="4719637"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120483"/>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3810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2" charset="2"/>
              <a:buChar char="q"/>
              <a:defRPr/>
            </a:pPr>
            <a:r>
              <a:rPr lang="en-GB" sz="2000" b="1" i="1" dirty="0">
                <a:solidFill>
                  <a:srgbClr val="002060"/>
                </a:solidFill>
                <a:effectLst>
                  <a:outerShdw blurRad="38100" dist="38100" dir="2700000" algn="tl">
                    <a:srgbClr val="000000">
                      <a:alpha val="43137"/>
                    </a:srgbClr>
                  </a:outerShdw>
                </a:effectLst>
              </a:rPr>
              <a:t>Who Will Get the Output? </a:t>
            </a:r>
          </a:p>
          <a:p>
            <a:pPr marL="342900" indent="-342900" algn="just" fontAlgn="base">
              <a:spcBef>
                <a:spcPct val="20000"/>
              </a:spcBef>
              <a:spcAft>
                <a:spcPct val="0"/>
              </a:spcAft>
              <a:buFont typeface="Arial" pitchFamily="34" charset="0"/>
              <a:buChar char="•"/>
              <a:defRPr/>
            </a:pPr>
            <a:r>
              <a:rPr lang="en-GB" sz="2000" b="1" dirty="0"/>
              <a:t>The market system enters the picture in two ways when determining the distribution of total output. </a:t>
            </a:r>
          </a:p>
          <a:p>
            <a:pPr marL="342900" indent="-342900" algn="just" fontAlgn="base">
              <a:spcBef>
                <a:spcPct val="20000"/>
              </a:spcBef>
              <a:spcAft>
                <a:spcPct val="0"/>
              </a:spcAft>
              <a:buFont typeface="Arial" pitchFamily="34" charset="0"/>
              <a:buChar char="•"/>
              <a:defRPr/>
            </a:pPr>
            <a:endParaRPr lang="en-GB" sz="2000" b="1" dirty="0"/>
          </a:p>
          <a:p>
            <a:pPr marL="342900" indent="-342900" algn="just" fontAlgn="base">
              <a:spcBef>
                <a:spcPct val="20000"/>
              </a:spcBef>
              <a:spcAft>
                <a:spcPct val="0"/>
              </a:spcAft>
              <a:buFont typeface="Arial" pitchFamily="34" charset="0"/>
              <a:buChar char="•"/>
              <a:defRPr/>
            </a:pPr>
            <a:r>
              <a:rPr lang="en-GB" sz="2000" b="1" dirty="0"/>
              <a:t>Generally, any product will be distributed to consumers on the basis of their ability and willingness to pay its existing market price. </a:t>
            </a:r>
          </a:p>
          <a:p>
            <a:pPr marL="342900" indent="-342900" algn="just" fontAlgn="base">
              <a:spcBef>
                <a:spcPct val="20000"/>
              </a:spcBef>
              <a:spcAft>
                <a:spcPct val="0"/>
              </a:spcAft>
              <a:buFont typeface="Arial" pitchFamily="34" charset="0"/>
              <a:buChar char="•"/>
              <a:defRPr/>
            </a:pPr>
            <a:endParaRPr lang="en-GB" sz="2000" b="1" dirty="0"/>
          </a:p>
          <a:p>
            <a:pPr marL="342900" indent="-342900" algn="just" fontAlgn="base">
              <a:spcBef>
                <a:spcPct val="20000"/>
              </a:spcBef>
              <a:spcAft>
                <a:spcPct val="0"/>
              </a:spcAft>
              <a:buFont typeface="Arial" pitchFamily="34" charset="0"/>
              <a:buChar char="•"/>
              <a:defRPr/>
            </a:pPr>
            <a:r>
              <a:rPr lang="en-GB" sz="2000" b="1" dirty="0"/>
              <a:t>If the price of some product, say, a small sailboat, is $3,000, then buyers who are willing and able to pay that price will “sail, sail away.” Consumers who are unwilling or unable to pay the price will be “sitting on the dock of the bay.”</a:t>
            </a:r>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Basic Three Economic Problems</a:t>
            </a:r>
            <a:endParaRPr lang="en-US" sz="28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705999"/>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3810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2" charset="2"/>
              <a:buChar char="q"/>
              <a:defRPr/>
            </a:pPr>
            <a:r>
              <a:rPr lang="en-GB" sz="2000" b="1" i="1" dirty="0">
                <a:solidFill>
                  <a:srgbClr val="002060"/>
                </a:solidFill>
                <a:effectLst>
                  <a:outerShdw blurRad="38100" dist="38100" dir="2700000" algn="tl">
                    <a:srgbClr val="000000">
                      <a:alpha val="43137"/>
                    </a:srgbClr>
                  </a:outerShdw>
                </a:effectLst>
              </a:rPr>
              <a:t>Who Will Get the Output? </a:t>
            </a:r>
          </a:p>
          <a:p>
            <a:pPr marL="342900" indent="-342900" algn="just" fontAlgn="base">
              <a:spcBef>
                <a:spcPct val="20000"/>
              </a:spcBef>
              <a:spcAft>
                <a:spcPct val="0"/>
              </a:spcAft>
              <a:buFont typeface="Arial" pitchFamily="34" charset="0"/>
              <a:buChar char="•"/>
              <a:defRPr/>
            </a:pPr>
            <a:r>
              <a:rPr lang="en-GB" sz="2000" b="1" dirty="0"/>
              <a:t>The ability to pay the prices for sailboats and other products depends on the amount of income that consumers have, along with the prices of, and preferences for, various goods.</a:t>
            </a:r>
          </a:p>
          <a:p>
            <a:pPr marL="342900" indent="-342900" algn="just" fontAlgn="base">
              <a:spcBef>
                <a:spcPct val="20000"/>
              </a:spcBef>
              <a:spcAft>
                <a:spcPct val="0"/>
              </a:spcAft>
              <a:buFont typeface="Arial" pitchFamily="34" charset="0"/>
              <a:buChar char="•"/>
              <a:defRPr/>
            </a:pPr>
            <a:endParaRPr lang="en-GB" sz="2000" b="1" dirty="0"/>
          </a:p>
          <a:p>
            <a:pPr marL="342900" indent="-342900" algn="just" fontAlgn="base">
              <a:spcBef>
                <a:spcPct val="20000"/>
              </a:spcBef>
              <a:spcAft>
                <a:spcPct val="0"/>
              </a:spcAft>
              <a:buFont typeface="Arial" pitchFamily="34" charset="0"/>
              <a:buChar char="•"/>
              <a:defRPr/>
            </a:pPr>
            <a:r>
              <a:rPr lang="en-GB" sz="2000" b="1" dirty="0"/>
              <a:t>If consumers have sufficient income and want to spend their money on a particular good, they can have it.</a:t>
            </a:r>
          </a:p>
          <a:p>
            <a:pPr marL="342900" indent="-342900" algn="just" fontAlgn="base">
              <a:spcBef>
                <a:spcPct val="20000"/>
              </a:spcBef>
              <a:spcAft>
                <a:spcPct val="0"/>
              </a:spcAft>
              <a:buFont typeface="Arial" pitchFamily="34" charset="0"/>
              <a:buChar char="•"/>
              <a:defRPr/>
            </a:pPr>
            <a:endParaRPr lang="en-GB" sz="2000" b="1" dirty="0"/>
          </a:p>
          <a:p>
            <a:pPr marL="342900" indent="-342900" algn="just" fontAlgn="base">
              <a:spcBef>
                <a:spcPct val="20000"/>
              </a:spcBef>
              <a:spcAft>
                <a:spcPct val="0"/>
              </a:spcAft>
              <a:buFont typeface="Arial" pitchFamily="34" charset="0"/>
              <a:buChar char="•"/>
              <a:defRPr/>
            </a:pPr>
            <a:r>
              <a:rPr lang="en-GB" sz="2000" b="1" dirty="0"/>
              <a:t>The amount of income they have depends on </a:t>
            </a:r>
            <a:r>
              <a:rPr lang="en-GB" sz="2000" b="1" i="1" dirty="0">
                <a:solidFill>
                  <a:srgbClr val="FF0000"/>
                </a:solidFill>
              </a:rPr>
              <a:t>(1) the quantities of the property and human resources they supply </a:t>
            </a:r>
            <a:r>
              <a:rPr lang="en-GB" sz="2000" b="1" dirty="0"/>
              <a:t>and </a:t>
            </a:r>
            <a:r>
              <a:rPr lang="en-GB" sz="2000" b="1" i="1" dirty="0">
                <a:solidFill>
                  <a:srgbClr val="FF0000"/>
                </a:solidFill>
              </a:rPr>
              <a:t>(2) the prices those resources command in the resource market.</a:t>
            </a:r>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Basic Three Economic Problems</a:t>
            </a:r>
            <a:endParaRPr lang="en-US" sz="28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705999"/>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381000" y="16002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2" charset="2"/>
              <a:buChar char="q"/>
              <a:defRPr/>
            </a:pPr>
            <a:r>
              <a:rPr lang="en-GB" sz="2000" b="1" i="1" dirty="0">
                <a:solidFill>
                  <a:srgbClr val="002060"/>
                </a:solidFill>
                <a:effectLst>
                  <a:outerShdw blurRad="38100" dist="38100" dir="2700000" algn="tl">
                    <a:srgbClr val="000000">
                      <a:alpha val="43137"/>
                    </a:srgbClr>
                  </a:outerShdw>
                </a:effectLst>
              </a:rPr>
              <a:t>Who Will Get the Output? </a:t>
            </a:r>
          </a:p>
          <a:p>
            <a:pPr marL="342900" indent="-342900" algn="just" fontAlgn="base">
              <a:spcBef>
                <a:spcPct val="20000"/>
              </a:spcBef>
              <a:spcAft>
                <a:spcPct val="0"/>
              </a:spcAft>
              <a:buFont typeface="Arial" pitchFamily="34" charset="0"/>
              <a:buChar char="•"/>
              <a:defRPr/>
            </a:pPr>
            <a:r>
              <a:rPr lang="en-GB" sz="2000" b="1" dirty="0"/>
              <a:t>Resource prices (wages, interest, rent, profit) are crucial in determining the size of each person’s income and therefore each person’s ability to buy part of the economy’s output. </a:t>
            </a:r>
          </a:p>
          <a:p>
            <a:pPr marL="342900" indent="-342900" algn="just" fontAlgn="base">
              <a:spcBef>
                <a:spcPct val="20000"/>
              </a:spcBef>
              <a:spcAft>
                <a:spcPct val="0"/>
              </a:spcAft>
              <a:buFont typeface="Arial" pitchFamily="34" charset="0"/>
              <a:buChar char="•"/>
              <a:defRPr/>
            </a:pPr>
            <a:endParaRPr lang="en-GB" sz="2000" b="1" dirty="0"/>
          </a:p>
          <a:p>
            <a:pPr marL="342900" indent="-342900" algn="just" fontAlgn="base">
              <a:spcBef>
                <a:spcPct val="20000"/>
              </a:spcBef>
              <a:spcAft>
                <a:spcPct val="0"/>
              </a:spcAft>
              <a:buFont typeface="Arial" pitchFamily="34" charset="0"/>
              <a:buChar char="•"/>
              <a:defRPr/>
            </a:pPr>
            <a:r>
              <a:rPr lang="en-GB" sz="2000" b="1" dirty="0"/>
              <a:t>If a lawyer earning $200 an hour and a janitor earning $10 an hour both work the same number of hours each year, then each year the lawyer will be able to purchase 20 times more of society’s output than the janitor.</a:t>
            </a:r>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Basic Three Economic Problems</a:t>
            </a:r>
            <a:endParaRPr lang="en-US" sz="28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705999"/>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3810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2" charset="2"/>
              <a:buChar char="q"/>
              <a:defRPr/>
            </a:pPr>
            <a:r>
              <a:rPr lang="en-US" sz="2000" b="1" dirty="0">
                <a:solidFill>
                  <a:srgbClr val="720070"/>
                </a:solidFill>
                <a:effectLst>
                  <a:outerShdw blurRad="38100" dist="38100" dir="2700000" algn="tl">
                    <a:srgbClr val="000000"/>
                  </a:outerShdw>
                </a:effectLst>
              </a:rPr>
              <a:t>Economic Systems</a:t>
            </a:r>
            <a:endParaRPr lang="en-GB" sz="2000" b="1" dirty="0"/>
          </a:p>
          <a:p>
            <a:pPr marL="342900" indent="-342900" algn="just" fontAlgn="base">
              <a:spcBef>
                <a:spcPct val="20000"/>
              </a:spcBef>
              <a:spcAft>
                <a:spcPct val="0"/>
              </a:spcAft>
              <a:buFont typeface="Arial" pitchFamily="34" charset="0"/>
              <a:buChar char="•"/>
              <a:defRPr/>
            </a:pPr>
            <a:r>
              <a:rPr lang="en-GB" sz="2000" b="1" dirty="0"/>
              <a:t>Every society needs to develop an economic system—a particular set of institutional arrangements and a coordinating mechanism—to respond to the economizing problem.</a:t>
            </a:r>
          </a:p>
          <a:p>
            <a:pPr marL="342900" indent="-342900" algn="just" fontAlgn="base">
              <a:spcBef>
                <a:spcPct val="20000"/>
              </a:spcBef>
              <a:spcAft>
                <a:spcPct val="0"/>
              </a:spcAft>
              <a:buFont typeface="Arial" pitchFamily="34" charset="0"/>
              <a:buChar char="•"/>
              <a:defRPr/>
            </a:pPr>
            <a:endParaRPr lang="en-GB" sz="2000" b="1" dirty="0"/>
          </a:p>
          <a:p>
            <a:pPr marL="342900" indent="-342900" algn="just" fontAlgn="base">
              <a:spcBef>
                <a:spcPct val="20000"/>
              </a:spcBef>
              <a:spcAft>
                <a:spcPct val="0"/>
              </a:spcAft>
              <a:buFont typeface="Arial" pitchFamily="34" charset="0"/>
              <a:buChar char="•"/>
              <a:defRPr/>
            </a:pPr>
            <a:r>
              <a:rPr lang="en-GB" sz="2000" b="1" dirty="0"/>
              <a:t>The economic system has to determine what goods are produced, how they are produced, who gets them.</a:t>
            </a:r>
          </a:p>
          <a:p>
            <a:pPr marL="342900" indent="-342900" algn="just" fontAlgn="base">
              <a:spcBef>
                <a:spcPct val="20000"/>
              </a:spcBef>
              <a:spcAft>
                <a:spcPct val="0"/>
              </a:spcAft>
              <a:buFont typeface="Arial" pitchFamily="34" charset="0"/>
              <a:buChar char="•"/>
              <a:defRPr/>
            </a:pPr>
            <a:endParaRPr lang="en-GB" sz="2000" b="1" dirty="0"/>
          </a:p>
          <a:p>
            <a:pPr marL="342900" indent="-342900" algn="just" fontAlgn="base">
              <a:spcBef>
                <a:spcPct val="20000"/>
              </a:spcBef>
              <a:spcAft>
                <a:spcPct val="0"/>
              </a:spcAft>
              <a:buFont typeface="Arial" pitchFamily="34" charset="0"/>
              <a:buChar char="•"/>
              <a:defRPr/>
            </a:pPr>
            <a:r>
              <a:rPr lang="en-GB" sz="2000" b="1" dirty="0"/>
              <a:t>Economic systems differ as to (1) who owns the factors of production and (2) the method used to motivate, coordinate, and direct economic activity.</a:t>
            </a:r>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Economic Systems</a:t>
            </a:r>
            <a:endParaRPr lang="en-US" sz="28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705999"/>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3810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2" charset="2"/>
              <a:buChar char="q"/>
              <a:defRPr/>
            </a:pPr>
            <a:r>
              <a:rPr lang="en-US" sz="2000" b="1" dirty="0">
                <a:solidFill>
                  <a:srgbClr val="720070"/>
                </a:solidFill>
                <a:effectLst>
                  <a:outerShdw blurRad="38100" dist="38100" dir="2700000" algn="tl">
                    <a:srgbClr val="000000"/>
                  </a:outerShdw>
                </a:effectLst>
              </a:rPr>
              <a:t>Economic Systems</a:t>
            </a:r>
            <a:endParaRPr lang="en-GB" sz="2000" b="1" dirty="0"/>
          </a:p>
          <a:p>
            <a:pPr marL="342900" indent="-342900" algn="just" fontAlgn="base">
              <a:spcBef>
                <a:spcPct val="20000"/>
              </a:spcBef>
              <a:spcAft>
                <a:spcPct val="0"/>
              </a:spcAft>
              <a:buFont typeface="Arial" pitchFamily="34" charset="0"/>
              <a:buChar char="•"/>
              <a:defRPr/>
            </a:pPr>
            <a:r>
              <a:rPr lang="en-GB" sz="2000" b="1" dirty="0"/>
              <a:t>Economics systems can be classified by the degree to which they rely upon decentralized decision making based upon markets and prices or centralized government control based upon orders and mandates. </a:t>
            </a:r>
          </a:p>
          <a:p>
            <a:pPr marL="342900" indent="-342900" algn="just" fontAlgn="base">
              <a:spcBef>
                <a:spcPct val="20000"/>
              </a:spcBef>
              <a:spcAft>
                <a:spcPct val="0"/>
              </a:spcAft>
              <a:buFont typeface="Arial" pitchFamily="34" charset="0"/>
              <a:buChar char="•"/>
              <a:defRPr/>
            </a:pPr>
            <a:endParaRPr lang="en-GB" sz="2000" b="1" dirty="0"/>
          </a:p>
          <a:p>
            <a:pPr marL="342900" indent="-342900" algn="just" fontAlgn="base">
              <a:spcBef>
                <a:spcPct val="20000"/>
              </a:spcBef>
              <a:spcAft>
                <a:spcPct val="0"/>
              </a:spcAft>
              <a:buFont typeface="Arial" pitchFamily="34" charset="0"/>
              <a:buChar char="•"/>
              <a:defRPr/>
            </a:pPr>
            <a:r>
              <a:rPr lang="en-GB" sz="2000" b="1" dirty="0"/>
              <a:t>At one extreme lies</a:t>
            </a:r>
            <a:r>
              <a:rPr lang="en-US" sz="2000" b="1" i="1" dirty="0">
                <a:solidFill>
                  <a:srgbClr val="FF0000"/>
                </a:solidFill>
              </a:rPr>
              <a:t> laissez-faire capitalism or market economy</a:t>
            </a:r>
            <a:r>
              <a:rPr lang="en-GB" sz="2000" b="1" dirty="0"/>
              <a:t> in which government intervention is at a very minimum and markets and prices are allowed to direct nearly all economic activity. </a:t>
            </a:r>
          </a:p>
          <a:p>
            <a:pPr marL="342900" indent="-342900" algn="just" fontAlgn="base">
              <a:spcBef>
                <a:spcPct val="20000"/>
              </a:spcBef>
              <a:spcAft>
                <a:spcPct val="0"/>
              </a:spcAft>
              <a:buFont typeface="Arial" pitchFamily="34" charset="0"/>
              <a:buChar char="•"/>
              <a:defRPr/>
            </a:pPr>
            <a:endParaRPr lang="en-GB" sz="2000" b="1" dirty="0"/>
          </a:p>
          <a:p>
            <a:pPr marL="342900" indent="-342900" algn="just" fontAlgn="base">
              <a:spcBef>
                <a:spcPct val="20000"/>
              </a:spcBef>
              <a:spcAft>
                <a:spcPct val="0"/>
              </a:spcAft>
              <a:buFont typeface="Arial" pitchFamily="34" charset="0"/>
              <a:buChar char="•"/>
              <a:defRPr/>
            </a:pPr>
            <a:r>
              <a:rPr lang="en-GB" sz="2000" b="1" dirty="0"/>
              <a:t>At the other extreme lie </a:t>
            </a:r>
            <a:r>
              <a:rPr lang="en-GB" sz="2000" b="1" i="1" dirty="0">
                <a:solidFill>
                  <a:srgbClr val="FF0000"/>
                </a:solidFill>
              </a:rPr>
              <a:t>command systems</a:t>
            </a:r>
            <a:r>
              <a:rPr lang="en-GB" sz="2000" b="1" dirty="0"/>
              <a:t>, in which governments have total control over all economic activity.</a:t>
            </a:r>
            <a:endParaRPr lang="en-GB" sz="2000" b="1" dirty="0">
              <a:solidFill>
                <a:srgbClr val="FF0000"/>
              </a:solidFill>
            </a:endParaRPr>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Economic Systems</a:t>
            </a:r>
            <a:endParaRPr lang="en-US" sz="28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705999"/>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3810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2" charset="2"/>
              <a:buChar char="q"/>
              <a:defRPr/>
            </a:pPr>
            <a:r>
              <a:rPr lang="en-US" sz="2000" b="1" dirty="0">
                <a:solidFill>
                  <a:srgbClr val="FF0000"/>
                </a:solidFill>
                <a:effectLst>
                  <a:outerShdw blurRad="38100" dist="38100" dir="2700000" algn="tl">
                    <a:srgbClr val="000000">
                      <a:alpha val="43137"/>
                    </a:srgbClr>
                  </a:outerShdw>
                </a:effectLst>
              </a:rPr>
              <a:t>The Command System</a:t>
            </a:r>
          </a:p>
          <a:p>
            <a:pPr marL="342900" indent="-342900" algn="just" fontAlgn="base">
              <a:spcBef>
                <a:spcPct val="20000"/>
              </a:spcBef>
              <a:spcAft>
                <a:spcPct val="0"/>
              </a:spcAft>
              <a:buFont typeface="Arial" pitchFamily="34" charset="0"/>
              <a:buChar char="•"/>
              <a:defRPr/>
            </a:pPr>
            <a:r>
              <a:rPr lang="en-GB" sz="2000" b="1" dirty="0"/>
              <a:t>In command system, government owns most property resources and economic decision making is set by a central economic plan created and enforced by the government. </a:t>
            </a:r>
          </a:p>
          <a:p>
            <a:pPr marL="342900" indent="-342900" algn="just" fontAlgn="base">
              <a:spcBef>
                <a:spcPct val="20000"/>
              </a:spcBef>
              <a:spcAft>
                <a:spcPct val="0"/>
              </a:spcAft>
              <a:buFont typeface="Arial" pitchFamily="34" charset="0"/>
              <a:buChar char="•"/>
              <a:defRPr/>
            </a:pPr>
            <a:endParaRPr lang="en-GB" sz="2000" b="1" dirty="0"/>
          </a:p>
          <a:p>
            <a:pPr marL="342900" indent="-342900" algn="just" fontAlgn="base">
              <a:spcBef>
                <a:spcPct val="20000"/>
              </a:spcBef>
              <a:spcAft>
                <a:spcPct val="0"/>
              </a:spcAft>
              <a:buFont typeface="Arial" pitchFamily="34" charset="0"/>
              <a:buChar char="•"/>
              <a:defRPr/>
            </a:pPr>
            <a:r>
              <a:rPr lang="en-GB" sz="2000" b="1" dirty="0"/>
              <a:t>The command system is also known as </a:t>
            </a:r>
            <a:r>
              <a:rPr lang="en-GB" sz="2000" b="1" i="1" dirty="0"/>
              <a:t>socialism or communism.</a:t>
            </a:r>
            <a:endParaRPr lang="en-GB" sz="2000" b="1" dirty="0">
              <a:solidFill>
                <a:srgbClr val="FF0000"/>
              </a:solidFill>
            </a:endParaRPr>
          </a:p>
          <a:p>
            <a:pPr marL="342900" indent="-342900" algn="just" fontAlgn="base">
              <a:spcBef>
                <a:spcPct val="20000"/>
              </a:spcBef>
              <a:spcAft>
                <a:spcPct val="0"/>
              </a:spcAft>
              <a:buFont typeface="Arial" pitchFamily="34" charset="0"/>
              <a:buChar char="•"/>
              <a:defRPr/>
            </a:pPr>
            <a:endParaRPr lang="en-GB" sz="2000" b="1" i="1" dirty="0">
              <a:solidFill>
                <a:srgbClr val="FF0000"/>
              </a:solidFill>
            </a:endParaRPr>
          </a:p>
          <a:p>
            <a:pPr marL="342900" indent="-342900" algn="just" fontAlgn="base">
              <a:spcBef>
                <a:spcPct val="20000"/>
              </a:spcBef>
              <a:spcAft>
                <a:spcPct val="0"/>
              </a:spcAft>
              <a:buFont typeface="Arial" pitchFamily="34" charset="0"/>
              <a:buChar char="•"/>
              <a:defRPr/>
            </a:pPr>
            <a:r>
              <a:rPr lang="en-GB" sz="2000" b="1" dirty="0"/>
              <a:t>Under the command system, a central planning board appointed by the government makes all the major decisions concerning the use of resources, the composition and distribution of output, and the organization of production.</a:t>
            </a:r>
            <a:endParaRPr lang="en-US" sz="2000" b="1" dirty="0"/>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Economic Systems</a:t>
            </a:r>
            <a:endParaRPr lang="en-US" sz="28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705999"/>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we have learnt…..?</a:t>
            </a:r>
          </a:p>
        </p:txBody>
      </p:sp>
      <p:sp>
        <p:nvSpPr>
          <p:cNvPr id="3" name="Content Placeholder 2"/>
          <p:cNvSpPr>
            <a:spLocks noGrp="1"/>
          </p:cNvSpPr>
          <p:nvPr>
            <p:ph idx="1"/>
          </p:nvPr>
        </p:nvSpPr>
        <p:spPr>
          <a:xfrm>
            <a:off x="685800" y="1066800"/>
            <a:ext cx="7772400" cy="5257800"/>
          </a:xfrm>
        </p:spPr>
        <p:txBody>
          <a:bodyPr/>
          <a:lstStyle/>
          <a:p>
            <a:pPr marL="514350" indent="-514350">
              <a:buFont typeface="+mj-lt"/>
              <a:buAutoNum type="arabicPeriod"/>
            </a:pPr>
            <a:r>
              <a:rPr lang="en-US" sz="2400" dirty="0"/>
              <a:t>The Scope Economics</a:t>
            </a:r>
          </a:p>
          <a:p>
            <a:pPr marL="514350" indent="-514350">
              <a:buFont typeface="+mj-lt"/>
              <a:buAutoNum type="arabicPeriod"/>
            </a:pPr>
            <a:r>
              <a:rPr lang="en-GB" sz="2400" i="1" dirty="0"/>
              <a:t>The Methods of Economics</a:t>
            </a:r>
          </a:p>
          <a:p>
            <a:pPr marL="514350" indent="-514350">
              <a:buFont typeface="+mj-lt"/>
              <a:buAutoNum type="arabicPeriod"/>
            </a:pPr>
            <a:r>
              <a:rPr lang="en-GB" sz="2400" i="1" dirty="0"/>
              <a:t>Basic Economic Problems</a:t>
            </a:r>
          </a:p>
          <a:p>
            <a:pPr marL="514350" indent="-514350">
              <a:buFont typeface="+mj-lt"/>
              <a:buAutoNum type="arabicPeriod"/>
            </a:pPr>
            <a:r>
              <a:rPr lang="en-GB" sz="2400" i="1" dirty="0"/>
              <a:t>Different Economic Systems</a:t>
            </a:r>
            <a:endParaRPr lang="en-US" sz="2000" i="1" dirty="0"/>
          </a:p>
        </p:txBody>
      </p:sp>
    </p:spTree>
    <p:extLst>
      <p:ext uri="{BB962C8B-B14F-4D97-AF65-F5344CB8AC3E}">
        <p14:creationId xmlns:p14="http://schemas.microsoft.com/office/powerpoint/2010/main" val="269402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pic>
        <p:nvPicPr>
          <p:cNvPr id="7" name="Picture 4" descr="C:\Users\Faith Computer\Desktop\99148977-text-sign-showing-any-questions-ques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363" y="685800"/>
            <a:ext cx="7793037"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5992641"/>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dirty="0">
              <a:effectLst>
                <a:outerShdw blurRad="38100" dist="38100" dir="2700000" algn="tl">
                  <a:srgbClr val="000000"/>
                </a:outerShdw>
              </a:effectLst>
            </a:endParaRPr>
          </a:p>
          <a:p>
            <a:pPr lvl="1" eaLnBrk="1" hangingPunct="1">
              <a:lnSpc>
                <a:spcPct val="90000"/>
              </a:lnSpc>
              <a:defRPr/>
            </a:pPr>
            <a:endParaRPr lang="en-US" sz="4000" dirty="0">
              <a:effectLst>
                <a:outerShdw blurRad="38100" dist="38100" dir="2700000" algn="tl">
                  <a:srgbClr val="000000"/>
                </a:outerShdw>
              </a:effectLst>
            </a:endParaRPr>
          </a:p>
        </p:txBody>
      </p:sp>
      <p:sp>
        <p:nvSpPr>
          <p:cNvPr id="5" name="Hexagon 4"/>
          <p:cNvSpPr/>
          <p:nvPr/>
        </p:nvSpPr>
        <p:spPr bwMode="auto">
          <a:xfrm>
            <a:off x="2236838" y="2743200"/>
            <a:ext cx="5002161" cy="1143000"/>
          </a:xfrm>
          <a:prstGeom prst="hexagon">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rgbClr val="7030A0"/>
                </a:solidFill>
                <a:effectLst>
                  <a:outerShdw blurRad="38100" dist="38100" dir="2700000" algn="tl">
                    <a:srgbClr val="000000">
                      <a:alpha val="43137"/>
                    </a:srgbClr>
                  </a:outerShdw>
                </a:effectLst>
                <a:latin typeface="Arial Black" pitchFamily="34" charset="0"/>
                <a:ea typeface="ＭＳ Ｐゴシック" pitchFamily="48" charset="-128"/>
              </a:rPr>
              <a:t>The End</a:t>
            </a:r>
          </a:p>
        </p:txBody>
      </p:sp>
    </p:spTree>
    <p:extLst>
      <p:ext uri="{BB962C8B-B14F-4D97-AF65-F5344CB8AC3E}">
        <p14:creationId xmlns:p14="http://schemas.microsoft.com/office/powerpoint/2010/main" val="673334387"/>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4572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48" charset="2"/>
              <a:buChar char="§"/>
              <a:defRPr/>
            </a:pPr>
            <a:r>
              <a:rPr lang="en-GB" sz="2000" b="1" dirty="0"/>
              <a:t>There are two major divisions of economics: </a:t>
            </a:r>
            <a:r>
              <a:rPr lang="en-GB" sz="2000" b="1" i="1" dirty="0">
                <a:solidFill>
                  <a:srgbClr val="FF0000"/>
                </a:solidFill>
              </a:rPr>
              <a:t>microeconomics and macroeconomics.</a:t>
            </a:r>
          </a:p>
          <a:p>
            <a:pPr marL="342900" indent="-342900" algn="just" fontAlgn="base">
              <a:spcBef>
                <a:spcPct val="20000"/>
              </a:spcBef>
              <a:spcAft>
                <a:spcPct val="0"/>
              </a:spcAft>
              <a:buFont typeface="Wingdings" pitchFamily="48" charset="2"/>
              <a:buChar char="§"/>
              <a:defRPr/>
            </a:pPr>
            <a:endParaRPr lang="en-GB" sz="2000" b="1" i="1" dirty="0">
              <a:solidFill>
                <a:srgbClr val="FF0000"/>
              </a:solidFill>
            </a:endParaRPr>
          </a:p>
          <a:p>
            <a:pPr marL="342900" indent="-342900" algn="just" fontAlgn="base">
              <a:spcBef>
                <a:spcPct val="20000"/>
              </a:spcBef>
              <a:spcAft>
                <a:spcPct val="0"/>
              </a:spcAft>
              <a:buFont typeface="Wingdings" pitchFamily="48" charset="2"/>
              <a:buChar char="§"/>
              <a:defRPr/>
            </a:pPr>
            <a:r>
              <a:rPr lang="en-GB" sz="2000" b="1" i="1" dirty="0">
                <a:solidFill>
                  <a:srgbClr val="002060"/>
                </a:solidFill>
              </a:rPr>
              <a:t>Microeconomics</a:t>
            </a:r>
            <a:r>
              <a:rPr lang="en-GB" sz="2000" b="1" dirty="0"/>
              <a:t> is the branch of economics that examines the functioning of individual industries and the behaviour of individual decision-making units—that is, firms and households.</a:t>
            </a:r>
          </a:p>
          <a:p>
            <a:pPr marL="342900" indent="-342900" algn="just" fontAlgn="base">
              <a:spcBef>
                <a:spcPct val="20000"/>
              </a:spcBef>
              <a:spcAft>
                <a:spcPct val="0"/>
              </a:spcAft>
              <a:buFont typeface="Wingdings" pitchFamily="48" charset="2"/>
              <a:buChar char="§"/>
              <a:defRPr/>
            </a:pPr>
            <a:endParaRPr lang="en-GB" sz="2000" b="1" dirty="0"/>
          </a:p>
          <a:p>
            <a:pPr marL="342900" indent="-342900" algn="just" fontAlgn="base">
              <a:spcBef>
                <a:spcPct val="20000"/>
              </a:spcBef>
              <a:spcAft>
                <a:spcPct val="0"/>
              </a:spcAft>
              <a:buFont typeface="Wingdings" pitchFamily="48" charset="2"/>
              <a:buChar char="§"/>
              <a:defRPr/>
            </a:pPr>
            <a:r>
              <a:rPr lang="en-GB" sz="2000" b="1" i="1" dirty="0">
                <a:solidFill>
                  <a:srgbClr val="002060"/>
                </a:solidFill>
              </a:rPr>
              <a:t>Macroeconomics</a:t>
            </a:r>
            <a:r>
              <a:rPr lang="en-GB" sz="2000" b="1" dirty="0"/>
              <a:t> is the branch of economics that examines the economic behaviour of aggregates—income, employment, output, and so on—on a national scale.</a:t>
            </a:r>
          </a:p>
          <a:p>
            <a:pPr algn="just" fontAlgn="base">
              <a:spcBef>
                <a:spcPct val="20000"/>
              </a:spcBef>
              <a:spcAft>
                <a:spcPct val="0"/>
              </a:spcAft>
              <a:defRPr/>
            </a:pPr>
            <a:endParaRPr lang="en-US" sz="2000" b="1" dirty="0"/>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The Scope of Economics</a:t>
            </a:r>
            <a:endParaRPr lang="en-US" sz="28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705999"/>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4572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48" charset="2"/>
              <a:buChar char="§"/>
              <a:defRPr/>
            </a:pPr>
            <a:r>
              <a:rPr lang="en-GB" sz="2000" b="1" dirty="0"/>
              <a:t>Economics asks and attempts to answer two kinds of questions: positive and normative. </a:t>
            </a:r>
          </a:p>
          <a:p>
            <a:pPr marL="342900" indent="-342900" algn="just" fontAlgn="base">
              <a:spcBef>
                <a:spcPct val="20000"/>
              </a:spcBef>
              <a:spcAft>
                <a:spcPct val="0"/>
              </a:spcAft>
              <a:buFont typeface="Wingdings" pitchFamily="48" charset="2"/>
              <a:buChar char="§"/>
              <a:defRPr/>
            </a:pPr>
            <a:endParaRPr lang="en-GB" sz="2000" b="1" dirty="0"/>
          </a:p>
          <a:p>
            <a:pPr marL="342900" indent="-342900" algn="just" fontAlgn="base">
              <a:spcBef>
                <a:spcPct val="20000"/>
              </a:spcBef>
              <a:spcAft>
                <a:spcPct val="0"/>
              </a:spcAft>
              <a:buFont typeface="Wingdings" pitchFamily="48" charset="2"/>
              <a:buChar char="§"/>
              <a:defRPr/>
            </a:pPr>
            <a:r>
              <a:rPr lang="en-GB" sz="2000" b="1" i="1" dirty="0">
                <a:solidFill>
                  <a:srgbClr val="002060"/>
                </a:solidFill>
              </a:rPr>
              <a:t>Positive economics </a:t>
            </a:r>
            <a:r>
              <a:rPr lang="en-GB" sz="2000" b="1" dirty="0"/>
              <a:t>attempts to understand behaviour and the operation of economic systems without making judgments about whether the outcomes are good or bad. </a:t>
            </a:r>
          </a:p>
          <a:p>
            <a:pPr marL="342900" indent="-342900" algn="just" fontAlgn="base">
              <a:spcBef>
                <a:spcPct val="20000"/>
              </a:spcBef>
              <a:spcAft>
                <a:spcPct val="0"/>
              </a:spcAft>
              <a:buFont typeface="Wingdings" pitchFamily="48" charset="2"/>
              <a:buChar char="§"/>
              <a:defRPr/>
            </a:pPr>
            <a:endParaRPr lang="en-GB" sz="2000" b="1" dirty="0"/>
          </a:p>
          <a:p>
            <a:pPr marL="342900" indent="-342900" algn="just" fontAlgn="base">
              <a:spcBef>
                <a:spcPct val="20000"/>
              </a:spcBef>
              <a:spcAft>
                <a:spcPct val="0"/>
              </a:spcAft>
              <a:buFont typeface="Wingdings" pitchFamily="48" charset="2"/>
              <a:buChar char="§"/>
              <a:defRPr/>
            </a:pPr>
            <a:r>
              <a:rPr lang="en-GB" sz="2000" b="1" dirty="0"/>
              <a:t>It strives to describe what exists and how it works. </a:t>
            </a:r>
          </a:p>
          <a:p>
            <a:pPr marL="342900" indent="-342900" algn="just" fontAlgn="base">
              <a:spcBef>
                <a:spcPct val="20000"/>
              </a:spcBef>
              <a:spcAft>
                <a:spcPct val="0"/>
              </a:spcAft>
              <a:buFont typeface="Wingdings" pitchFamily="48" charset="2"/>
              <a:buChar char="§"/>
              <a:defRPr/>
            </a:pPr>
            <a:endParaRPr lang="en-GB" sz="2000" b="1" dirty="0"/>
          </a:p>
          <a:p>
            <a:pPr marL="342900" indent="-342900" algn="just" fontAlgn="base">
              <a:spcBef>
                <a:spcPct val="20000"/>
              </a:spcBef>
              <a:spcAft>
                <a:spcPct val="0"/>
              </a:spcAft>
              <a:buFont typeface="Wingdings" pitchFamily="48" charset="2"/>
              <a:buChar char="§"/>
              <a:defRPr/>
            </a:pPr>
            <a:r>
              <a:rPr lang="en-GB" sz="2000" b="1" dirty="0"/>
              <a:t>What determines the wage rate for unskilled workers? What would happen if we abolished the corporate income tax? The answers to such questions are the subject of positive economics.</a:t>
            </a:r>
            <a:endParaRPr lang="en-US" sz="2000" b="1" dirty="0"/>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The Method of Economics</a:t>
            </a:r>
            <a:endParaRPr lang="en-US" sz="28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70599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4572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48" charset="2"/>
              <a:buChar char="§"/>
              <a:defRPr/>
            </a:pPr>
            <a:r>
              <a:rPr lang="en-GB" sz="2000" b="1" dirty="0"/>
              <a:t>In contrast, </a:t>
            </a:r>
            <a:r>
              <a:rPr lang="en-GB" sz="2000" b="1" i="1" dirty="0">
                <a:solidFill>
                  <a:srgbClr val="002060"/>
                </a:solidFill>
              </a:rPr>
              <a:t>normative economic</a:t>
            </a:r>
            <a:r>
              <a:rPr lang="en-GB" sz="2000" b="1" dirty="0"/>
              <a:t>s looks at the outcomes of economic behaviour and asks whether they are good or bad and whether they can be made better. </a:t>
            </a:r>
          </a:p>
          <a:p>
            <a:pPr marL="342900" indent="-342900" algn="just" fontAlgn="base">
              <a:spcBef>
                <a:spcPct val="20000"/>
              </a:spcBef>
              <a:spcAft>
                <a:spcPct val="0"/>
              </a:spcAft>
              <a:buFont typeface="Wingdings" pitchFamily="48" charset="2"/>
              <a:buChar char="§"/>
              <a:defRPr/>
            </a:pPr>
            <a:endParaRPr lang="en-GB" sz="2000" b="1" dirty="0"/>
          </a:p>
          <a:p>
            <a:pPr marL="342900" indent="-342900" algn="just" fontAlgn="base">
              <a:spcBef>
                <a:spcPct val="20000"/>
              </a:spcBef>
              <a:spcAft>
                <a:spcPct val="0"/>
              </a:spcAft>
              <a:buFont typeface="Wingdings" pitchFamily="48" charset="2"/>
              <a:buChar char="§"/>
              <a:defRPr/>
            </a:pPr>
            <a:r>
              <a:rPr lang="en-GB" sz="2000" b="1" dirty="0"/>
              <a:t>Normative economics involves judgments and prescriptions for courses of action. </a:t>
            </a:r>
          </a:p>
          <a:p>
            <a:pPr marL="342900" indent="-342900" algn="just" fontAlgn="base">
              <a:spcBef>
                <a:spcPct val="20000"/>
              </a:spcBef>
              <a:spcAft>
                <a:spcPct val="0"/>
              </a:spcAft>
              <a:buFont typeface="Wingdings" pitchFamily="48" charset="2"/>
              <a:buChar char="§"/>
              <a:defRPr/>
            </a:pPr>
            <a:endParaRPr lang="en-GB" sz="2000" b="1" dirty="0"/>
          </a:p>
          <a:p>
            <a:pPr marL="342900" indent="-342900" algn="just" fontAlgn="base">
              <a:spcBef>
                <a:spcPct val="20000"/>
              </a:spcBef>
              <a:spcAft>
                <a:spcPct val="0"/>
              </a:spcAft>
              <a:buFont typeface="Wingdings" pitchFamily="48" charset="2"/>
              <a:buChar char="§"/>
              <a:defRPr/>
            </a:pPr>
            <a:r>
              <a:rPr lang="en-GB" sz="2000" b="1" dirty="0"/>
              <a:t>Should the government subsidize the cost of higher education? Should the United States allow importers to sell foreign-produced goods that compete with U.S.-made products? Should we reduce or eliminate inheritance taxes? </a:t>
            </a:r>
          </a:p>
          <a:p>
            <a:pPr marL="342900" indent="-342900" algn="just" fontAlgn="base">
              <a:spcBef>
                <a:spcPct val="20000"/>
              </a:spcBef>
              <a:spcAft>
                <a:spcPct val="0"/>
              </a:spcAft>
              <a:buFont typeface="Wingdings" pitchFamily="48" charset="2"/>
              <a:buChar char="§"/>
              <a:defRPr/>
            </a:pPr>
            <a:endParaRPr lang="en-GB" sz="2000" b="1" dirty="0"/>
          </a:p>
          <a:p>
            <a:pPr marL="342900" indent="-342900" algn="just" fontAlgn="base">
              <a:spcBef>
                <a:spcPct val="20000"/>
              </a:spcBef>
              <a:spcAft>
                <a:spcPct val="0"/>
              </a:spcAft>
              <a:buFont typeface="Wingdings" pitchFamily="48" charset="2"/>
              <a:buChar char="§"/>
              <a:defRPr/>
            </a:pPr>
            <a:r>
              <a:rPr lang="en-GB" sz="2000" b="1" dirty="0"/>
              <a:t>Normative economics is often called policy economics.</a:t>
            </a:r>
            <a:endParaRPr lang="en-US" sz="2000" b="1" dirty="0"/>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The Method of Economics</a:t>
            </a:r>
            <a:endParaRPr lang="en-US" sz="28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70599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4572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48" charset="2"/>
              <a:buChar char="§"/>
              <a:defRPr/>
            </a:pPr>
            <a:r>
              <a:rPr lang="en-GB" sz="2000" b="1" dirty="0"/>
              <a:t>The key features of the market system help explain how market economies respond to three fundamental economic problems:</a:t>
            </a:r>
          </a:p>
          <a:p>
            <a:pPr marL="342900" indent="-342900" algn="just" fontAlgn="base">
              <a:spcBef>
                <a:spcPct val="20000"/>
              </a:spcBef>
              <a:spcAft>
                <a:spcPct val="0"/>
              </a:spcAft>
              <a:buFont typeface="Wingdings" pitchFamily="48" charset="2"/>
              <a:buChar char="§"/>
              <a:defRPr/>
            </a:pPr>
            <a:endParaRPr lang="en-GB" sz="2000" b="1" dirty="0"/>
          </a:p>
          <a:p>
            <a:pPr marL="342900" indent="-342900" algn="just" fontAlgn="base">
              <a:spcBef>
                <a:spcPct val="20000"/>
              </a:spcBef>
              <a:spcAft>
                <a:spcPct val="0"/>
              </a:spcAft>
              <a:buFont typeface="Wingdings" pitchFamily="48" charset="2"/>
              <a:buChar char="§"/>
              <a:defRPr/>
            </a:pPr>
            <a:r>
              <a:rPr lang="en-GB" sz="2000" b="1" i="1" dirty="0">
                <a:solidFill>
                  <a:srgbClr val="002060"/>
                </a:solidFill>
              </a:rPr>
              <a:t>What goods and services will be produced?</a:t>
            </a:r>
          </a:p>
          <a:p>
            <a:pPr marL="342900" indent="-342900" algn="just" fontAlgn="base">
              <a:spcBef>
                <a:spcPct val="20000"/>
              </a:spcBef>
              <a:spcAft>
                <a:spcPct val="0"/>
              </a:spcAft>
              <a:buFont typeface="Wingdings" pitchFamily="48" charset="2"/>
              <a:buChar char="§"/>
              <a:defRPr/>
            </a:pPr>
            <a:r>
              <a:rPr lang="en-GB" sz="2000" b="1" i="1" dirty="0">
                <a:solidFill>
                  <a:srgbClr val="002060"/>
                </a:solidFill>
              </a:rPr>
              <a:t>How will the goods and services be produced?</a:t>
            </a:r>
          </a:p>
          <a:p>
            <a:pPr marL="342900" indent="-342900" algn="just" fontAlgn="base">
              <a:spcBef>
                <a:spcPct val="20000"/>
              </a:spcBef>
              <a:spcAft>
                <a:spcPct val="0"/>
              </a:spcAft>
              <a:buFont typeface="Wingdings" pitchFamily="48" charset="2"/>
              <a:buChar char="§"/>
              <a:defRPr/>
            </a:pPr>
            <a:r>
              <a:rPr lang="en-GB" sz="2000" b="1" i="1" dirty="0">
                <a:solidFill>
                  <a:srgbClr val="002060"/>
                </a:solidFill>
              </a:rPr>
              <a:t>Who will get the goods and services?</a:t>
            </a:r>
          </a:p>
          <a:p>
            <a:pPr marL="342900" indent="-342900" algn="just" fontAlgn="base">
              <a:spcBef>
                <a:spcPct val="20000"/>
              </a:spcBef>
              <a:spcAft>
                <a:spcPct val="0"/>
              </a:spcAft>
              <a:defRPr/>
            </a:pPr>
            <a:endParaRPr lang="en-GB" sz="2000" b="1" dirty="0"/>
          </a:p>
          <a:p>
            <a:pPr marL="342900" indent="-342900" algn="just" fontAlgn="base">
              <a:spcBef>
                <a:spcPct val="20000"/>
              </a:spcBef>
              <a:spcAft>
                <a:spcPct val="0"/>
              </a:spcAft>
              <a:buFont typeface="Wingdings" pitchFamily="48" charset="2"/>
              <a:buChar char="§"/>
              <a:defRPr/>
            </a:pPr>
            <a:r>
              <a:rPr lang="en-GB" sz="2000" b="1" dirty="0"/>
              <a:t>These three questions reflect the reality of scarce resources in a world of unlimited wants. </a:t>
            </a:r>
          </a:p>
          <a:p>
            <a:pPr marL="342900" indent="-342900" algn="just" fontAlgn="base">
              <a:spcBef>
                <a:spcPct val="20000"/>
              </a:spcBef>
              <a:spcAft>
                <a:spcPct val="0"/>
              </a:spcAft>
              <a:buFont typeface="Wingdings" pitchFamily="48" charset="2"/>
              <a:buChar char="§"/>
              <a:defRPr/>
            </a:pPr>
            <a:endParaRPr lang="en-GB" sz="2000" b="1" dirty="0"/>
          </a:p>
          <a:p>
            <a:pPr marL="342900" indent="-342900" algn="just" fontAlgn="base">
              <a:spcBef>
                <a:spcPct val="20000"/>
              </a:spcBef>
              <a:spcAft>
                <a:spcPct val="0"/>
              </a:spcAft>
              <a:buFont typeface="Wingdings" pitchFamily="48" charset="2"/>
              <a:buChar char="§"/>
              <a:defRPr/>
            </a:pPr>
            <a:r>
              <a:rPr lang="en-GB" sz="2000" b="1" dirty="0"/>
              <a:t>All economies, whether market or command, must address these three questions.</a:t>
            </a:r>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Basic Three Economic Problems</a:t>
            </a:r>
            <a:endParaRPr lang="en-US" sz="28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705999"/>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4572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2" charset="2"/>
              <a:buChar char="q"/>
              <a:defRPr/>
            </a:pPr>
            <a:r>
              <a:rPr lang="en-GB" sz="2000" b="1" i="1" dirty="0">
                <a:solidFill>
                  <a:srgbClr val="002060"/>
                </a:solidFill>
                <a:effectLst>
                  <a:outerShdw blurRad="38100" dist="38100" dir="2700000" algn="tl">
                    <a:srgbClr val="000000">
                      <a:alpha val="43137"/>
                    </a:srgbClr>
                  </a:outerShdw>
                </a:effectLst>
              </a:rPr>
              <a:t>What goods and services will be produced?</a:t>
            </a:r>
            <a:endParaRPr lang="en-GB" sz="2000" b="1" dirty="0">
              <a:effectLst>
                <a:outerShdw blurRad="38100" dist="38100" dir="2700000" algn="tl">
                  <a:srgbClr val="000000">
                    <a:alpha val="43137"/>
                  </a:srgbClr>
                </a:outerShdw>
              </a:effectLst>
            </a:endParaRPr>
          </a:p>
          <a:p>
            <a:pPr marL="342900" indent="-342900" algn="just" fontAlgn="base">
              <a:spcBef>
                <a:spcPct val="20000"/>
              </a:spcBef>
              <a:spcAft>
                <a:spcPct val="0"/>
              </a:spcAft>
              <a:buFont typeface="Wingdings" pitchFamily="48" charset="2"/>
              <a:buChar char="§"/>
              <a:defRPr/>
            </a:pPr>
            <a:r>
              <a:rPr lang="en-GB" sz="2000" b="1" i="1" dirty="0">
                <a:solidFill>
                  <a:srgbClr val="FF0000"/>
                </a:solidFill>
              </a:rPr>
              <a:t>How will a market system decide on the specific types and quantities of goods to be produced? </a:t>
            </a:r>
          </a:p>
          <a:p>
            <a:pPr marL="342900" indent="-342900" algn="just" fontAlgn="base">
              <a:spcBef>
                <a:spcPct val="20000"/>
              </a:spcBef>
              <a:spcAft>
                <a:spcPct val="0"/>
              </a:spcAft>
              <a:buFont typeface="Wingdings" pitchFamily="48" charset="2"/>
              <a:buChar char="§"/>
              <a:defRPr/>
            </a:pPr>
            <a:endParaRPr lang="en-GB" sz="2000" b="1" dirty="0"/>
          </a:p>
          <a:p>
            <a:pPr marL="342900" indent="-342900" algn="just" fontAlgn="base">
              <a:spcBef>
                <a:spcPct val="20000"/>
              </a:spcBef>
              <a:spcAft>
                <a:spcPct val="0"/>
              </a:spcAft>
              <a:buFont typeface="Wingdings" pitchFamily="48" charset="2"/>
              <a:buChar char="§"/>
              <a:defRPr/>
            </a:pPr>
            <a:r>
              <a:rPr lang="en-GB" sz="2000" b="1" dirty="0"/>
              <a:t>The simple answer is this: The goods and services that can be produced at a continuing profit will be produced, while those whose production generates a continuing loss will be discontinued. </a:t>
            </a:r>
          </a:p>
          <a:p>
            <a:pPr marL="342900" indent="-342900" algn="just" fontAlgn="base">
              <a:spcBef>
                <a:spcPct val="20000"/>
              </a:spcBef>
              <a:spcAft>
                <a:spcPct val="0"/>
              </a:spcAft>
              <a:buFont typeface="Wingdings" pitchFamily="48" charset="2"/>
              <a:buChar char="§"/>
              <a:defRPr/>
            </a:pPr>
            <a:endParaRPr lang="en-GB" sz="2000" b="1" dirty="0"/>
          </a:p>
          <a:p>
            <a:pPr marL="342900" indent="-342900" algn="just" fontAlgn="base">
              <a:spcBef>
                <a:spcPct val="20000"/>
              </a:spcBef>
              <a:spcAft>
                <a:spcPct val="0"/>
              </a:spcAft>
              <a:buFont typeface="Wingdings" pitchFamily="48" charset="2"/>
              <a:buChar char="§"/>
              <a:defRPr/>
            </a:pPr>
            <a:r>
              <a:rPr lang="en-GB" sz="2000" b="1" dirty="0"/>
              <a:t>In the market system, consumers are sovereign (in command). Consumer sovereignty is crucial in determining the types and quantities of goods produced. </a:t>
            </a:r>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Basic Three Economic Problems</a:t>
            </a:r>
            <a:endParaRPr lang="en-US" sz="28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70599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4572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2" charset="2"/>
              <a:buChar char="q"/>
              <a:defRPr/>
            </a:pPr>
            <a:r>
              <a:rPr lang="en-GB" sz="2000" b="1" i="1" dirty="0">
                <a:solidFill>
                  <a:srgbClr val="002060"/>
                </a:solidFill>
                <a:effectLst>
                  <a:outerShdw blurRad="38100" dist="38100" dir="2700000" algn="tl">
                    <a:srgbClr val="000000">
                      <a:alpha val="43137"/>
                    </a:srgbClr>
                  </a:outerShdw>
                </a:effectLst>
              </a:rPr>
              <a:t>What goods and services will be produced?</a:t>
            </a:r>
            <a:endParaRPr lang="en-GB" sz="2000" b="1" dirty="0">
              <a:effectLst>
                <a:outerShdw blurRad="38100" dist="38100" dir="2700000" algn="tl">
                  <a:srgbClr val="000000">
                    <a:alpha val="43137"/>
                  </a:srgbClr>
                </a:outerShdw>
              </a:effectLst>
            </a:endParaRPr>
          </a:p>
          <a:p>
            <a:pPr marL="342900" indent="-342900" algn="just" fontAlgn="base">
              <a:spcBef>
                <a:spcPct val="20000"/>
              </a:spcBef>
              <a:spcAft>
                <a:spcPct val="0"/>
              </a:spcAft>
              <a:buFont typeface="Wingdings" pitchFamily="48" charset="2"/>
              <a:buChar char="§"/>
              <a:defRPr/>
            </a:pPr>
            <a:r>
              <a:rPr lang="en-US" sz="2000" b="1" dirty="0"/>
              <a:t>If the dollar votes for a certain product are great enough to create a profit, businesses will produce that product and offer it for sale. </a:t>
            </a:r>
          </a:p>
          <a:p>
            <a:pPr marL="342900" indent="-342900" algn="just" fontAlgn="base">
              <a:spcBef>
                <a:spcPct val="20000"/>
              </a:spcBef>
              <a:spcAft>
                <a:spcPct val="0"/>
              </a:spcAft>
              <a:buFont typeface="Wingdings" pitchFamily="48" charset="2"/>
              <a:buChar char="§"/>
              <a:defRPr/>
            </a:pPr>
            <a:endParaRPr lang="en-US" sz="2000" b="1" dirty="0"/>
          </a:p>
          <a:p>
            <a:pPr marL="342900" indent="-342900" algn="just" fontAlgn="base">
              <a:spcBef>
                <a:spcPct val="20000"/>
              </a:spcBef>
              <a:spcAft>
                <a:spcPct val="0"/>
              </a:spcAft>
              <a:buFont typeface="Wingdings" pitchFamily="48" charset="2"/>
              <a:buChar char="§"/>
              <a:defRPr/>
            </a:pPr>
            <a:r>
              <a:rPr lang="en-US" sz="2000" b="1" dirty="0"/>
              <a:t>In contrast, if the dollar votes do not create sufficient revenues to cover costs, businesses will not produce the product. </a:t>
            </a:r>
            <a:endParaRPr lang="en-GB" sz="2000" b="1" dirty="0"/>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Basic Three Economic Problems</a:t>
            </a:r>
            <a:endParaRPr lang="en-US" sz="28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705999"/>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4572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Arial" pitchFamily="34" charset="0"/>
              <a:buChar char="•"/>
              <a:defRPr/>
            </a:pPr>
            <a:endParaRPr lang="en-GB" sz="2000" b="1" dirty="0"/>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Basic Three Economic Problems</a:t>
            </a:r>
            <a:endParaRPr lang="en-US" sz="2800" b="1" dirty="0">
              <a:solidFill>
                <a:srgbClr val="72007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srcRect/>
          <a:stretch>
            <a:fillRect/>
          </a:stretch>
        </p:blipFill>
        <p:spPr bwMode="auto">
          <a:xfrm>
            <a:off x="1066800" y="2057400"/>
            <a:ext cx="7086600" cy="3276600"/>
          </a:xfrm>
          <a:prstGeom prst="rect">
            <a:avLst/>
          </a:prstGeom>
          <a:noFill/>
          <a:ln w="9525">
            <a:noFill/>
            <a:miter lim="800000"/>
            <a:headEnd/>
            <a:tailEnd/>
          </a:ln>
        </p:spPr>
      </p:pic>
    </p:spTree>
    <p:extLst>
      <p:ext uri="{BB962C8B-B14F-4D97-AF65-F5344CB8AC3E}">
        <p14:creationId xmlns:p14="http://schemas.microsoft.com/office/powerpoint/2010/main" val="224970599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a:effectLst>
                <a:outerShdw blurRad="38100" dist="38100" dir="2700000" algn="tl">
                  <a:srgbClr val="000000"/>
                </a:outerShdw>
              </a:effectLst>
            </a:endParaRPr>
          </a:p>
          <a:p>
            <a:pPr lvl="1" eaLnBrk="1" hangingPunct="1">
              <a:lnSpc>
                <a:spcPct val="90000"/>
              </a:lnSpc>
              <a:defRPr/>
            </a:pPr>
            <a:endParaRPr lang="en-US" sz="4000">
              <a:effectLst>
                <a:outerShdw blurRad="38100" dist="38100" dir="2700000" algn="tl">
                  <a:srgbClr val="000000"/>
                </a:outerShdw>
              </a:effectLst>
            </a:endParaRPr>
          </a:p>
        </p:txBody>
      </p:sp>
      <p:sp>
        <p:nvSpPr>
          <p:cNvPr id="28676" name="Rectangle 4"/>
          <p:cNvSpPr>
            <a:spLocks noChangeArrowheads="1"/>
          </p:cNvSpPr>
          <p:nvPr/>
        </p:nvSpPr>
        <p:spPr bwMode="auto">
          <a:xfrm>
            <a:off x="4572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2" charset="2"/>
              <a:buChar char="q"/>
              <a:defRPr/>
            </a:pPr>
            <a:r>
              <a:rPr lang="en-GB" sz="2000" b="1" i="1" dirty="0">
                <a:solidFill>
                  <a:srgbClr val="002060"/>
                </a:solidFill>
                <a:effectLst>
                  <a:outerShdw blurRad="38100" dist="38100" dir="2700000" algn="tl">
                    <a:srgbClr val="000000">
                      <a:alpha val="43137"/>
                    </a:srgbClr>
                  </a:outerShdw>
                </a:effectLst>
              </a:rPr>
              <a:t>How Will the Goods and Services Be Produced?</a:t>
            </a:r>
          </a:p>
          <a:p>
            <a:pPr marL="342900" indent="-342900" algn="just" fontAlgn="base">
              <a:spcBef>
                <a:spcPct val="20000"/>
              </a:spcBef>
              <a:spcAft>
                <a:spcPct val="0"/>
              </a:spcAft>
              <a:buFont typeface="Arial" pitchFamily="34" charset="0"/>
              <a:buChar char="•"/>
              <a:defRPr/>
            </a:pPr>
            <a:r>
              <a:rPr lang="en-GB" sz="2000" b="1" i="1" dirty="0">
                <a:solidFill>
                  <a:srgbClr val="FF0000"/>
                </a:solidFill>
              </a:rPr>
              <a:t>What combinations of resources and technologies will be used to produce goods and services?</a:t>
            </a:r>
          </a:p>
          <a:p>
            <a:pPr marL="342900" indent="-342900" algn="just" fontAlgn="base">
              <a:spcBef>
                <a:spcPct val="20000"/>
              </a:spcBef>
              <a:spcAft>
                <a:spcPct val="0"/>
              </a:spcAft>
              <a:buFont typeface="Arial" pitchFamily="34" charset="0"/>
              <a:buChar char="•"/>
              <a:defRPr/>
            </a:pPr>
            <a:endParaRPr lang="en-GB" sz="2000" b="1" dirty="0"/>
          </a:p>
          <a:p>
            <a:pPr marL="342900" indent="-342900" algn="just" fontAlgn="base">
              <a:spcBef>
                <a:spcPct val="20000"/>
              </a:spcBef>
              <a:spcAft>
                <a:spcPct val="0"/>
              </a:spcAft>
              <a:buFont typeface="Arial" pitchFamily="34" charset="0"/>
              <a:buChar char="•"/>
              <a:defRPr/>
            </a:pPr>
            <a:r>
              <a:rPr lang="en-GB" sz="2000" b="1" dirty="0"/>
              <a:t>The answer: In combinations and ways that minimize the cost per unit of output. This is true because inefficiency drives up costs and lowers profits. </a:t>
            </a:r>
          </a:p>
          <a:p>
            <a:pPr marL="342900" indent="-342900" algn="just" fontAlgn="base">
              <a:spcBef>
                <a:spcPct val="20000"/>
              </a:spcBef>
              <a:spcAft>
                <a:spcPct val="0"/>
              </a:spcAft>
              <a:buFont typeface="Arial" pitchFamily="34" charset="0"/>
              <a:buChar char="•"/>
              <a:defRPr/>
            </a:pPr>
            <a:endParaRPr lang="en-GB" sz="2000" b="1" dirty="0"/>
          </a:p>
          <a:p>
            <a:pPr marL="342900" indent="-342900" algn="just" fontAlgn="base">
              <a:spcBef>
                <a:spcPct val="20000"/>
              </a:spcBef>
              <a:spcAft>
                <a:spcPct val="0"/>
              </a:spcAft>
              <a:buFont typeface="Arial" pitchFamily="34" charset="0"/>
              <a:buChar char="•"/>
              <a:defRPr/>
            </a:pPr>
            <a:r>
              <a:rPr lang="en-GB" sz="2000" b="1" dirty="0"/>
              <a:t>As a result, any firm wishing to maximize its profits will make great efforts to minimize production costs. These efforts will include using the right mix of labour and capital, given the prices and productivity of those resources. </a:t>
            </a:r>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800" b="1" dirty="0">
                <a:solidFill>
                  <a:srgbClr val="720070"/>
                </a:solidFill>
                <a:effectLst>
                  <a:outerShdw blurRad="38100" dist="38100" dir="2700000" algn="tl">
                    <a:srgbClr val="000000"/>
                  </a:outerShdw>
                </a:effectLst>
              </a:rPr>
              <a:t>Basic Three Economic Problems</a:t>
            </a:r>
            <a:endParaRPr lang="en-US" sz="28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9705999"/>
      </p:ext>
    </p:extLst>
  </p:cSld>
  <p:clrMapOvr>
    <a:masterClrMapping/>
  </p:clrMapOvr>
  <p:transition>
    <p:wipe dir="r"/>
  </p:transition>
</p:sld>
</file>

<file path=ppt/theme/theme1.xml><?xml version="1.0" encoding="utf-8"?>
<a:theme xmlns:a="http://schemas.openxmlformats.org/drawingml/2006/main" name="MankiwCanChp2Ed2">
  <a:themeElements>
    <a:clrScheme name="MankiwCanChp2Ed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nkiwCanChp2Ed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MankiwCanChp2Ed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nkiwCanChp2Ed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nkiwCanChp2Ed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nkiwCanChp2Ed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nkiwCanChp2Ed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nkiwCanChp2Ed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nkiwCanChp2Ed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nkiwCanChp2Ed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nkiwCanChp2Ed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nkiwCanChp2Ed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nkiwCanChp2Ed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nkiwCanChp2Ed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519</TotalTime>
  <Words>1166</Words>
  <Application>Microsoft Office PowerPoint</Application>
  <PresentationFormat>On-screen Show (4:3)</PresentationFormat>
  <Paragraphs>117</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Wingdings</vt:lpstr>
      <vt:lpstr>MankiwCanChp2Ed2</vt:lpstr>
      <vt:lpstr>Lecture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we have learnt…..?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Faith Computer</dc:creator>
  <cp:lastModifiedBy>User</cp:lastModifiedBy>
  <cp:revision>57</cp:revision>
  <dcterms:created xsi:type="dcterms:W3CDTF">2018-01-08T19:04:04Z</dcterms:created>
  <dcterms:modified xsi:type="dcterms:W3CDTF">2022-06-15T16:26:29Z</dcterms:modified>
</cp:coreProperties>
</file>