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8" r:id="rId3"/>
    <p:sldId id="343" r:id="rId4"/>
    <p:sldId id="356" r:id="rId5"/>
    <p:sldId id="357" r:id="rId6"/>
    <p:sldId id="371" r:id="rId7"/>
    <p:sldId id="358" r:id="rId8"/>
    <p:sldId id="359" r:id="rId9"/>
    <p:sldId id="360" r:id="rId10"/>
    <p:sldId id="361" r:id="rId11"/>
    <p:sldId id="362" r:id="rId12"/>
    <p:sldId id="363" r:id="rId13"/>
    <p:sldId id="364" r:id="rId14"/>
    <p:sldId id="365" r:id="rId15"/>
    <p:sldId id="366" r:id="rId16"/>
    <p:sldId id="367" r:id="rId17"/>
    <p:sldId id="368" r:id="rId18"/>
    <p:sldId id="369" r:id="rId19"/>
    <p:sldId id="370" r:id="rId20"/>
    <p:sldId id="355" r:id="rId21"/>
    <p:sldId id="301" r:id="rId22"/>
    <p:sldId id="27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94"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Roni Hossain" userId="9ce89eef61a166ac" providerId="LiveId" clId="{E971757F-3EEC-4891-A41B-434CC0F8EBAD}"/>
    <pc:docChg chg="custSel modSld">
      <pc:chgData name="Md. Roni Hossain" userId="9ce89eef61a166ac" providerId="LiveId" clId="{E971757F-3EEC-4891-A41B-434CC0F8EBAD}" dt="2022-06-04T14:05:20.003" v="0" actId="478"/>
      <pc:docMkLst>
        <pc:docMk/>
      </pc:docMkLst>
      <pc:sldChg chg="addSp delSp modSp mod">
        <pc:chgData name="Md. Roni Hossain" userId="9ce89eef61a166ac" providerId="LiveId" clId="{E971757F-3EEC-4891-A41B-434CC0F8EBAD}" dt="2022-06-04T14:05:20.003" v="0" actId="478"/>
        <pc:sldMkLst>
          <pc:docMk/>
          <pc:sldMk cId="1659300731" sldId="256"/>
        </pc:sldMkLst>
        <pc:spChg chg="del">
          <ac:chgData name="Md. Roni Hossain" userId="9ce89eef61a166ac" providerId="LiveId" clId="{E971757F-3EEC-4891-A41B-434CC0F8EBAD}" dt="2022-06-04T14:05:20.003" v="0" actId="478"/>
          <ac:spMkLst>
            <pc:docMk/>
            <pc:sldMk cId="1659300731" sldId="256"/>
            <ac:spMk id="3" creationId="{00000000-0000-0000-0000-000000000000}"/>
          </ac:spMkLst>
        </pc:spChg>
        <pc:spChg chg="add mod">
          <ac:chgData name="Md. Roni Hossain" userId="9ce89eef61a166ac" providerId="LiveId" clId="{E971757F-3EEC-4891-A41B-434CC0F8EBAD}" dt="2022-06-04T14:05:20.003" v="0" actId="478"/>
          <ac:spMkLst>
            <pc:docMk/>
            <pc:sldMk cId="1659300731" sldId="256"/>
            <ac:spMk id="5" creationId="{54CF986B-BDF9-8AC8-176D-948D6751175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2471CF-A0CA-450D-94CF-C6DD26B0BE02}" type="datetimeFigureOut">
              <a:rPr lang="en-US" smtClean="0"/>
              <a:pPr/>
              <a:t>6/4/2022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F16D7D-67AD-4856-B4E1-37B16B3C9754}" type="slidenum">
              <a:rPr lang="en-US" smtClean="0"/>
              <a:pPr/>
              <a:t>‹#›</a:t>
            </a:fld>
            <a:endParaRPr lang="en-US"/>
          </a:p>
        </p:txBody>
      </p:sp>
    </p:spTree>
    <p:extLst>
      <p:ext uri="{BB962C8B-B14F-4D97-AF65-F5344CB8AC3E}">
        <p14:creationId xmlns:p14="http://schemas.microsoft.com/office/powerpoint/2010/main" val="4209619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31CD090-EDC2-4466-9652-7ECF537A92EA}" type="datetimeFigureOut">
              <a:rPr lang="en-US" smtClean="0"/>
              <a:pPr/>
              <a:t>6/4/2022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40E9034-5E1C-43F5-9F49-E8B8BEF2EAE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1CD090-EDC2-4466-9652-7ECF537A92EA}" type="datetimeFigureOut">
              <a:rPr lang="en-US" smtClean="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E9034-5E1C-43F5-9F49-E8B8BEF2EA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1CD090-EDC2-4466-9652-7ECF537A92EA}" type="datetimeFigureOut">
              <a:rPr lang="en-US" smtClean="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E9034-5E1C-43F5-9F49-E8B8BEF2EA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31CD090-EDC2-4466-9652-7ECF537A92EA}" type="datetimeFigureOut">
              <a:rPr lang="en-US" smtClean="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E9034-5E1C-43F5-9F49-E8B8BEF2EAE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31CD090-EDC2-4466-9652-7ECF537A92EA}" type="datetimeFigureOut">
              <a:rPr lang="en-US" smtClean="0"/>
              <a:pPr/>
              <a:t>6/4/2022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40E9034-5E1C-43F5-9F49-E8B8BEF2EAE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31CD090-EDC2-4466-9652-7ECF537A92EA}" type="datetimeFigureOut">
              <a:rPr lang="en-US" smtClean="0"/>
              <a:pPr/>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E9034-5E1C-43F5-9F49-E8B8BEF2EAE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31CD090-EDC2-4466-9652-7ECF537A92EA}" type="datetimeFigureOut">
              <a:rPr lang="en-US" smtClean="0"/>
              <a:pPr/>
              <a:t>6/4/2022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0E9034-5E1C-43F5-9F49-E8B8BEF2EAE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31CD090-EDC2-4466-9652-7ECF537A92EA}" type="datetimeFigureOut">
              <a:rPr lang="en-US" smtClean="0"/>
              <a:pPr/>
              <a:t>6/4/2022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0E9034-5E1C-43F5-9F49-E8B8BEF2EA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CD090-EDC2-4466-9652-7ECF537A92EA}" type="datetimeFigureOut">
              <a:rPr lang="en-US" smtClean="0"/>
              <a:pPr/>
              <a:t>6/4/2022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0E9034-5E1C-43F5-9F49-E8B8BEF2EA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31CD090-EDC2-4466-9652-7ECF537A92EA}" type="datetimeFigureOut">
              <a:rPr lang="en-US" smtClean="0"/>
              <a:pPr/>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E9034-5E1C-43F5-9F49-E8B8BEF2EAE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31CD090-EDC2-4466-9652-7ECF537A92EA}" type="datetimeFigureOut">
              <a:rPr lang="en-US" smtClean="0"/>
              <a:pPr/>
              <a:t>6/4/2022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40E9034-5E1C-43F5-9F49-E8B8BEF2EAE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31CD090-EDC2-4466-9652-7ECF537A92EA}" type="datetimeFigureOut">
              <a:rPr lang="en-US" smtClean="0"/>
              <a:pPr/>
              <a:t>6/4/2022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40E9034-5E1C-43F5-9F49-E8B8BEF2EA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effectLst>
                  <a:outerShdw blurRad="38100" dist="38100" dir="2700000" algn="tl">
                    <a:srgbClr val="000000">
                      <a:alpha val="43137"/>
                    </a:srgbClr>
                  </a:outerShdw>
                </a:effectLst>
                <a:latin typeface="Arial" pitchFamily="34" charset="0"/>
                <a:cs typeface="Arial" pitchFamily="34" charset="0"/>
              </a:rPr>
              <a:t>PA 103: Introduction to Microeconomics</a:t>
            </a:r>
          </a:p>
        </p:txBody>
      </p:sp>
      <p:sp>
        <p:nvSpPr>
          <p:cNvPr id="5" name="Subtitle 4">
            <a:extLst>
              <a:ext uri="{FF2B5EF4-FFF2-40B4-BE49-F238E27FC236}">
                <a16:creationId xmlns:a16="http://schemas.microsoft.com/office/drawing/2014/main" id="{54CF986B-BDF9-8AC8-176D-948D6751175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59300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Font typeface="Wingdings" pitchFamily="2" charset="2"/>
              <a:buChar char="q"/>
            </a:pPr>
            <a:r>
              <a:rPr lang="en-GB" sz="2400" b="1" dirty="0">
                <a:solidFill>
                  <a:srgbClr val="FF0000"/>
                </a:solidFill>
                <a:effectLst>
                  <a:outerShdw blurRad="38100" dist="38100" dir="2700000" algn="tl">
                    <a:srgbClr val="000000">
                      <a:alpha val="43137"/>
                    </a:srgbClr>
                  </a:outerShdw>
                </a:effectLst>
                <a:latin typeface="Arial" pitchFamily="34" charset="0"/>
                <a:cs typeface="Arial" pitchFamily="34" charset="0"/>
              </a:rPr>
              <a:t>Trade Can Move Us Beyond Our PPF</a:t>
            </a:r>
            <a:endParaRPr lang="en-GB" b="1" dirty="0">
              <a:latin typeface="Arial" pitchFamily="34" charset="0"/>
              <a:cs typeface="Arial" pitchFamily="34" charset="0"/>
            </a:endParaRPr>
          </a:p>
          <a:p>
            <a:pPr marL="347663" lvl="2" indent="-342900" algn="just"/>
            <a:r>
              <a:rPr lang="en-GB" b="1" dirty="0">
                <a:latin typeface="Arial" pitchFamily="34" charset="0"/>
                <a:cs typeface="Arial" pitchFamily="34" charset="0"/>
              </a:rPr>
              <a:t>Now suppose that Elizabeth and Brian decide to trade 8 loaves of bread for 12 apples. That is after the trade, Elizabeth consumes 12 loaves of bread and 12 apples. </a:t>
            </a:r>
          </a:p>
          <a:p>
            <a:pPr marL="347663" lvl="2" indent="-342900" algn="just"/>
            <a:endParaRPr lang="en-GB" b="1" dirty="0">
              <a:latin typeface="Arial" pitchFamily="34" charset="0"/>
              <a:cs typeface="Arial" pitchFamily="34" charset="0"/>
            </a:endParaRPr>
          </a:p>
          <a:p>
            <a:pPr marL="347663" lvl="2" indent="-342900" algn="just"/>
            <a:r>
              <a:rPr lang="en-GB" b="1" dirty="0">
                <a:latin typeface="Arial" pitchFamily="34" charset="0"/>
                <a:cs typeface="Arial" pitchFamily="34" charset="0"/>
              </a:rPr>
              <a:t>Compare this situation with no trade situation, clearly, Elizabeth is better off when she specializes and trades than when she does not.</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GB" sz="3600" b="1" dirty="0">
                <a:effectLst>
                  <a:outerShdw blurRad="38100" dist="38100" dir="2700000" algn="tl">
                    <a:srgbClr val="000000">
                      <a:alpha val="43137"/>
                    </a:srgbClr>
                  </a:outerShdw>
                </a:effectLst>
                <a:latin typeface="Arial" pitchFamily="34" charset="0"/>
                <a:cs typeface="Arial" pitchFamily="34" charset="0"/>
              </a:rPr>
              <a:t>Specialization and Trade</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pic>
        <p:nvPicPr>
          <p:cNvPr id="4" name="Picture 3" descr="Capture 12.PNG"/>
          <p:cNvPicPr>
            <a:picLocks noChangeAspect="1"/>
          </p:cNvPicPr>
          <p:nvPr/>
        </p:nvPicPr>
        <p:blipFill>
          <a:blip r:embed="rId2" cstate="print"/>
          <a:stretch>
            <a:fillRect/>
          </a:stretch>
        </p:blipFill>
        <p:spPr>
          <a:xfrm>
            <a:off x="3733800" y="4114800"/>
            <a:ext cx="3505200" cy="2438400"/>
          </a:xfrm>
          <a:prstGeom prst="rect">
            <a:avLst/>
          </a:prstGeom>
        </p:spPr>
      </p:pic>
    </p:spTree>
    <p:extLst>
      <p:ext uri="{BB962C8B-B14F-4D97-AF65-F5344CB8AC3E}">
        <p14:creationId xmlns:p14="http://schemas.microsoft.com/office/powerpoint/2010/main" val="139437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Font typeface="Wingdings" pitchFamily="2" charset="2"/>
              <a:buChar char="q"/>
            </a:pPr>
            <a:r>
              <a:rPr lang="en-GB" sz="2400" b="1" dirty="0">
                <a:solidFill>
                  <a:srgbClr val="FF0000"/>
                </a:solidFill>
                <a:effectLst>
                  <a:outerShdw blurRad="38100" dist="38100" dir="2700000" algn="tl">
                    <a:srgbClr val="000000">
                      <a:alpha val="43137"/>
                    </a:srgbClr>
                  </a:outerShdw>
                </a:effectLst>
                <a:latin typeface="Arial" pitchFamily="34" charset="0"/>
                <a:cs typeface="Arial" pitchFamily="34" charset="0"/>
              </a:rPr>
              <a:t>Trade Can Move Us Beyond Our PPF</a:t>
            </a:r>
            <a:endParaRPr lang="en-GB" b="1" dirty="0">
              <a:latin typeface="Arial" pitchFamily="34" charset="0"/>
              <a:cs typeface="Arial" pitchFamily="34" charset="0"/>
            </a:endParaRPr>
          </a:p>
          <a:p>
            <a:pPr marL="347663" lvl="2" indent="-342900" algn="just"/>
            <a:r>
              <a:rPr lang="en-GB" b="1" dirty="0">
                <a:latin typeface="Arial" pitchFamily="34" charset="0"/>
                <a:cs typeface="Arial" pitchFamily="34" charset="0"/>
              </a:rPr>
              <a:t>On the other hand, Brain produces 30 apples and trades 12 of them to Elizabeth for 8 loaves of bread. In other words, he consumes 8 loaves of bread and 18 apples. </a:t>
            </a:r>
          </a:p>
          <a:p>
            <a:pPr marL="347663" lvl="2" indent="-342900" algn="just"/>
            <a:endParaRPr lang="en-GB" b="1" dirty="0">
              <a:latin typeface="Arial" pitchFamily="34" charset="0"/>
              <a:cs typeface="Arial" pitchFamily="34" charset="0"/>
            </a:endParaRPr>
          </a:p>
          <a:p>
            <a:pPr marL="347663" lvl="2" indent="-342900" algn="just"/>
            <a:r>
              <a:rPr lang="en-GB" b="1" dirty="0">
                <a:latin typeface="Arial" pitchFamily="34" charset="0"/>
                <a:cs typeface="Arial" pitchFamily="34" charset="0"/>
              </a:rPr>
              <a:t>Compare this situation with no trade situation, clearly he is also better off when he specializes and trades than when he does not.</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GB" sz="3600" b="1" dirty="0">
                <a:effectLst>
                  <a:outerShdw blurRad="38100" dist="38100" dir="2700000" algn="tl">
                    <a:srgbClr val="000000">
                      <a:alpha val="43137"/>
                    </a:srgbClr>
                  </a:outerShdw>
                </a:effectLst>
                <a:latin typeface="Arial" pitchFamily="34" charset="0"/>
                <a:cs typeface="Arial" pitchFamily="34" charset="0"/>
              </a:rPr>
              <a:t>Specialization and Trade</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pic>
        <p:nvPicPr>
          <p:cNvPr id="5" name="Picture 4" descr="Capture 13.PNG"/>
          <p:cNvPicPr>
            <a:picLocks noChangeAspect="1"/>
          </p:cNvPicPr>
          <p:nvPr/>
        </p:nvPicPr>
        <p:blipFill>
          <a:blip r:embed="rId2" cstate="print"/>
          <a:stretch>
            <a:fillRect/>
          </a:stretch>
        </p:blipFill>
        <p:spPr>
          <a:xfrm>
            <a:off x="2057400" y="4114800"/>
            <a:ext cx="5181600" cy="2362200"/>
          </a:xfrm>
          <a:prstGeom prst="rect">
            <a:avLst/>
          </a:prstGeom>
        </p:spPr>
      </p:pic>
    </p:spTree>
    <p:extLst>
      <p:ext uri="{BB962C8B-B14F-4D97-AF65-F5344CB8AC3E}">
        <p14:creationId xmlns:p14="http://schemas.microsoft.com/office/powerpoint/2010/main" val="139437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fontScale="92500" lnSpcReduction="10000"/>
          </a:bodyPr>
          <a:lstStyle/>
          <a:p>
            <a:pPr marL="347663" lvl="2" indent="-342900" algn="just">
              <a:buFont typeface="Wingdings" pitchFamily="2" charset="2"/>
              <a:buChar char="q"/>
            </a:pPr>
            <a:r>
              <a:rPr lang="en-GB" sz="2400" b="1" dirty="0">
                <a:solidFill>
                  <a:srgbClr val="FF0000"/>
                </a:solidFill>
                <a:effectLst>
                  <a:outerShdw blurRad="38100" dist="38100" dir="2700000" algn="tl">
                    <a:srgbClr val="000000">
                      <a:alpha val="43137"/>
                    </a:srgbClr>
                  </a:outerShdw>
                </a:effectLst>
                <a:latin typeface="Arial" pitchFamily="34" charset="0"/>
                <a:cs typeface="Arial" pitchFamily="34" charset="0"/>
              </a:rPr>
              <a:t>On or Beyond the PPF? </a:t>
            </a:r>
          </a:p>
          <a:p>
            <a:pPr marL="347663" lvl="2" indent="-342900" algn="just"/>
            <a:r>
              <a:rPr lang="en-GB" b="1" dirty="0">
                <a:latin typeface="Arial" pitchFamily="34" charset="0"/>
                <a:cs typeface="Arial" pitchFamily="34" charset="0"/>
              </a:rPr>
              <a:t>In Elizabeth’s PPF, when she was not specializing and not trading, she consumed the combination of bread and apples represented by point B (10 loaves of bread and 10 apples). </a:t>
            </a:r>
          </a:p>
          <a:p>
            <a:pPr marL="347663" lvl="2" indent="-342900" algn="just"/>
            <a:endParaRPr lang="en-GB" b="1" dirty="0">
              <a:latin typeface="Arial" pitchFamily="34" charset="0"/>
              <a:cs typeface="Arial" pitchFamily="34" charset="0"/>
            </a:endParaRPr>
          </a:p>
          <a:p>
            <a:pPr marL="347663" lvl="2" indent="-342900" algn="just"/>
            <a:r>
              <a:rPr lang="en-GB" b="1" dirty="0">
                <a:latin typeface="Arial" pitchFamily="34" charset="0"/>
                <a:cs typeface="Arial" pitchFamily="34" charset="0"/>
              </a:rPr>
              <a:t>When she did specialize and trade, her consumption of both goods increased, moving her to point D (12 loaves of bread and 12 apples). </a:t>
            </a:r>
          </a:p>
          <a:p>
            <a:pPr marL="347663" lvl="2" indent="-342900" algn="just"/>
            <a:endParaRPr lang="en-GB" b="1" dirty="0">
              <a:latin typeface="Arial" pitchFamily="34" charset="0"/>
              <a:cs typeface="Arial" pitchFamily="34" charset="0"/>
            </a:endParaRPr>
          </a:p>
          <a:p>
            <a:pPr marL="347663" lvl="2" indent="-342900" algn="just"/>
            <a:r>
              <a:rPr lang="en-GB" b="1" dirty="0">
                <a:latin typeface="Arial" pitchFamily="34" charset="0"/>
                <a:cs typeface="Arial" pitchFamily="34" charset="0"/>
              </a:rPr>
              <a:t>Lesson learned: </a:t>
            </a:r>
            <a:r>
              <a:rPr lang="en-GB" b="1" i="1" dirty="0">
                <a:solidFill>
                  <a:srgbClr val="0070C0"/>
                </a:solidFill>
                <a:latin typeface="Arial" pitchFamily="34" charset="0"/>
                <a:cs typeface="Arial" pitchFamily="34" charset="0"/>
              </a:rPr>
              <a:t>Through specialization and trade, Elizabeth’s consumption moved beyond her PPF. </a:t>
            </a:r>
            <a:r>
              <a:rPr lang="en-GB" b="1" dirty="0">
                <a:latin typeface="Arial" pitchFamily="34" charset="0"/>
                <a:cs typeface="Arial" pitchFamily="34" charset="0"/>
              </a:rPr>
              <a:t>It is easy to see the benefits of specialization of trade. </a:t>
            </a:r>
          </a:p>
          <a:p>
            <a:pPr marL="347663" lvl="2" indent="-342900" algn="just"/>
            <a:endParaRPr lang="en-GB" b="1" dirty="0">
              <a:latin typeface="Arial" pitchFamily="34" charset="0"/>
              <a:cs typeface="Arial" pitchFamily="34" charset="0"/>
            </a:endParaRPr>
          </a:p>
          <a:p>
            <a:pPr marL="347663" lvl="2" indent="-342900" algn="just"/>
            <a:r>
              <a:rPr lang="en-GB" b="1" dirty="0">
                <a:latin typeface="Arial" pitchFamily="34" charset="0"/>
                <a:cs typeface="Arial" pitchFamily="34" charset="0"/>
              </a:rPr>
              <a:t>In Brian’s PPF, when he was not specializing and not trading, he consumed the combination of bread and apples represented by point F (5 loaves of bread and 15 apples). </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GB" sz="3600" b="1" dirty="0">
                <a:effectLst>
                  <a:outerShdw blurRad="38100" dist="38100" dir="2700000" algn="tl">
                    <a:srgbClr val="000000">
                      <a:alpha val="43137"/>
                    </a:srgbClr>
                  </a:outerShdw>
                </a:effectLst>
                <a:latin typeface="Arial" pitchFamily="34" charset="0"/>
                <a:cs typeface="Arial" pitchFamily="34" charset="0"/>
              </a:rPr>
              <a:t>Specialization and Trade</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139437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fontScale="92500" lnSpcReduction="10000"/>
          </a:bodyPr>
          <a:lstStyle/>
          <a:p>
            <a:pPr marL="347663" lvl="2" indent="-342900" algn="just">
              <a:buFont typeface="Wingdings" pitchFamily="2" charset="2"/>
              <a:buChar char="q"/>
            </a:pPr>
            <a:r>
              <a:rPr lang="en-GB" sz="2400" b="1" dirty="0">
                <a:solidFill>
                  <a:srgbClr val="FF0000"/>
                </a:solidFill>
                <a:effectLst>
                  <a:outerShdw blurRad="38100" dist="38100" dir="2700000" algn="tl">
                    <a:srgbClr val="000000">
                      <a:alpha val="43137"/>
                    </a:srgbClr>
                  </a:outerShdw>
                </a:effectLst>
                <a:latin typeface="Arial" pitchFamily="34" charset="0"/>
                <a:cs typeface="Arial" pitchFamily="34" charset="0"/>
              </a:rPr>
              <a:t>On or Beyond the PPF? </a:t>
            </a:r>
          </a:p>
          <a:p>
            <a:pPr marL="347663" lvl="2" indent="-342900" algn="just"/>
            <a:r>
              <a:rPr lang="en-GB" b="1" dirty="0">
                <a:latin typeface="Arial" pitchFamily="34" charset="0"/>
                <a:cs typeface="Arial" pitchFamily="34" charset="0"/>
              </a:rPr>
              <a:t>When he did specialize and trade, his consumption of both goods increased, moving him to point H (8 loaves of bread and 18 apples). </a:t>
            </a:r>
          </a:p>
          <a:p>
            <a:pPr marL="347663" lvl="2" indent="-342900" algn="just"/>
            <a:endParaRPr lang="en-GB" b="1" dirty="0">
              <a:latin typeface="Arial" pitchFamily="34" charset="0"/>
              <a:cs typeface="Arial" pitchFamily="34" charset="0"/>
            </a:endParaRPr>
          </a:p>
          <a:p>
            <a:pPr marL="347663" lvl="2" indent="-342900" algn="just"/>
            <a:r>
              <a:rPr lang="en-GB" b="1" dirty="0">
                <a:latin typeface="Arial" pitchFamily="34" charset="0"/>
                <a:cs typeface="Arial" pitchFamily="34" charset="0"/>
              </a:rPr>
              <a:t>Lesson learned: </a:t>
            </a:r>
            <a:r>
              <a:rPr lang="en-GB" b="1" i="1" dirty="0">
                <a:solidFill>
                  <a:srgbClr val="0070C0"/>
                </a:solidFill>
                <a:latin typeface="Arial" pitchFamily="34" charset="0"/>
                <a:cs typeface="Arial" pitchFamily="34" charset="0"/>
              </a:rPr>
              <a:t>Through specialization and trade, Brian’s consumption moved beyond his PPF. </a:t>
            </a:r>
          </a:p>
          <a:p>
            <a:pPr marL="347663" lvl="2" indent="-342900" algn="just"/>
            <a:endParaRPr lang="en-GB" b="1" i="1" dirty="0">
              <a:solidFill>
                <a:srgbClr val="0070C0"/>
              </a:solidFill>
              <a:latin typeface="Arial" pitchFamily="34" charset="0"/>
              <a:cs typeface="Arial" pitchFamily="34" charset="0"/>
            </a:endParaRPr>
          </a:p>
          <a:p>
            <a:pPr marL="347663" lvl="2" indent="-342900" algn="just"/>
            <a:r>
              <a:rPr lang="en-GB" b="1" dirty="0">
                <a:latin typeface="Arial" pitchFamily="34" charset="0"/>
                <a:cs typeface="Arial" pitchFamily="34" charset="0"/>
              </a:rPr>
              <a:t>What holds for Elizabeth and Brian through specialization and trade holds for countries too. </a:t>
            </a:r>
          </a:p>
          <a:p>
            <a:pPr marL="347663" lvl="2" indent="-342900" algn="just">
              <a:buNone/>
            </a:pPr>
            <a:endParaRPr lang="en-GB" b="1" dirty="0">
              <a:latin typeface="Arial" pitchFamily="34" charset="0"/>
              <a:cs typeface="Arial" pitchFamily="34" charset="0"/>
            </a:endParaRPr>
          </a:p>
          <a:p>
            <a:pPr marL="347663" lvl="2" indent="-342900" algn="just"/>
            <a:r>
              <a:rPr lang="en-GB" b="1" dirty="0">
                <a:latin typeface="Arial" pitchFamily="34" charset="0"/>
                <a:cs typeface="Arial" pitchFamily="34" charset="0"/>
              </a:rPr>
              <a:t>For example, if both Americans and Brazilians specialize in producing those goods for which they have a comparative advantage and then trade some of those goods for the others’ goods, both Americans and Brazilians can consume more of both goods than if they don’t specialize and don’t trade.</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GB" sz="3600" b="1" dirty="0">
                <a:effectLst>
                  <a:outerShdw blurRad="38100" dist="38100" dir="2700000" algn="tl">
                    <a:srgbClr val="000000">
                      <a:alpha val="43137"/>
                    </a:srgbClr>
                  </a:outerShdw>
                </a:effectLst>
                <a:latin typeface="Arial" pitchFamily="34" charset="0"/>
                <a:cs typeface="Arial" pitchFamily="34" charset="0"/>
              </a:rPr>
              <a:t>Specialization and Trade</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139437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Font typeface="Wingdings" pitchFamily="2" charset="2"/>
              <a:buChar char="q"/>
            </a:pPr>
            <a:r>
              <a:rPr lang="en-US" sz="2400" b="1" dirty="0">
                <a:solidFill>
                  <a:srgbClr val="FF0000"/>
                </a:solidFill>
                <a:effectLst>
                  <a:outerShdw blurRad="38100" dist="38100" dir="2700000" algn="tl">
                    <a:srgbClr val="000000">
                      <a:alpha val="43137"/>
                    </a:srgbClr>
                  </a:outerShdw>
                </a:effectLst>
                <a:latin typeface="Arial" pitchFamily="34" charset="0"/>
                <a:cs typeface="Arial" pitchFamily="34" charset="0"/>
              </a:rPr>
              <a:t>The Circular-Flow Diagram</a:t>
            </a:r>
          </a:p>
          <a:p>
            <a:pPr marL="347663" lvl="2" indent="-342900" algn="just"/>
            <a:r>
              <a:rPr lang="en-US" b="1" dirty="0">
                <a:latin typeface="Arial" pitchFamily="34" charset="0"/>
                <a:cs typeface="Arial" pitchFamily="34" charset="0"/>
              </a:rPr>
              <a:t>To understand how the economy works, we need a model that explains, how the economy is organized and how participants in the economy interact with one another.</a:t>
            </a:r>
          </a:p>
          <a:p>
            <a:pPr marL="347663" lvl="2" indent="-342900" algn="just"/>
            <a:endParaRPr lang="en-US" b="1" dirty="0">
              <a:latin typeface="Arial" pitchFamily="34" charset="0"/>
              <a:cs typeface="Arial" pitchFamily="34" charset="0"/>
            </a:endParaRPr>
          </a:p>
          <a:p>
            <a:pPr marL="347663" lvl="2" indent="-342900" algn="just"/>
            <a:endParaRPr lang="en-US" b="1" dirty="0">
              <a:latin typeface="Arial" pitchFamily="34" charset="0"/>
              <a:cs typeface="Arial" pitchFamily="34" charset="0"/>
            </a:endParaRPr>
          </a:p>
          <a:p>
            <a:pPr marL="347663" lvl="2" indent="-342900" algn="just"/>
            <a:endParaRPr lang="en-US" b="1" dirty="0">
              <a:latin typeface="Arial" pitchFamily="34" charset="0"/>
              <a:cs typeface="Arial" pitchFamily="34" charset="0"/>
            </a:endParaRPr>
          </a:p>
          <a:p>
            <a:pPr marL="347663" lvl="2" indent="-342900" algn="just"/>
            <a:r>
              <a:rPr lang="en-US" b="1" dirty="0">
                <a:latin typeface="Arial" pitchFamily="34" charset="0"/>
                <a:cs typeface="Arial" pitchFamily="34" charset="0"/>
              </a:rPr>
              <a:t>The circular-flow diagram is a visual model of the economy that shows how dollars flow through markets among households and firms.</a:t>
            </a:r>
          </a:p>
          <a:p>
            <a:pPr marL="347663" lvl="2" indent="-342900" algn="just"/>
            <a:endParaRPr lang="en-US" sz="2400" b="1" dirty="0">
              <a:latin typeface="Arial" pitchFamily="34" charset="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The Circular-Flow Diagram</a:t>
            </a:r>
          </a:p>
        </p:txBody>
      </p:sp>
    </p:spTree>
    <p:extLst>
      <p:ext uri="{BB962C8B-B14F-4D97-AF65-F5344CB8AC3E}">
        <p14:creationId xmlns:p14="http://schemas.microsoft.com/office/powerpoint/2010/main" val="912342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Font typeface="Wingdings" pitchFamily="2" charset="2"/>
              <a:buChar char="q"/>
            </a:pPr>
            <a:r>
              <a:rPr lang="en-US" sz="2400" b="1" dirty="0">
                <a:solidFill>
                  <a:srgbClr val="FF0000"/>
                </a:solidFill>
                <a:effectLst>
                  <a:outerShdw blurRad="38100" dist="38100" dir="2700000" algn="tl">
                    <a:srgbClr val="000000">
                      <a:alpha val="43137"/>
                    </a:srgbClr>
                  </a:outerShdw>
                </a:effectLst>
                <a:latin typeface="Arial" pitchFamily="34" charset="0"/>
                <a:cs typeface="Arial" pitchFamily="34" charset="0"/>
              </a:rPr>
              <a:t>The Circular-Flow Diagram</a:t>
            </a:r>
          </a:p>
          <a:p>
            <a:pPr marL="347663" lvl="2" indent="-342900" algn="just"/>
            <a:r>
              <a:rPr lang="en-US" b="1" dirty="0">
                <a:latin typeface="Arial" pitchFamily="34" charset="0"/>
                <a:cs typeface="Arial" pitchFamily="34" charset="0"/>
              </a:rPr>
              <a:t>The economy is simplified to include only two types of decision makers</a:t>
            </a:r>
          </a:p>
          <a:p>
            <a:pPr marL="347663" lvl="2" indent="-342900" algn="just"/>
            <a:endParaRPr lang="en-US" b="1" dirty="0">
              <a:latin typeface="Arial" pitchFamily="34" charset="0"/>
              <a:cs typeface="Arial" pitchFamily="34" charset="0"/>
            </a:endParaRPr>
          </a:p>
          <a:p>
            <a:pPr marL="347663" lvl="2" indent="-342900" algn="just">
              <a:buFont typeface="Wingdings" pitchFamily="2" charset="2"/>
              <a:buChar char="Ø"/>
            </a:pPr>
            <a:r>
              <a:rPr lang="en-US" b="1" dirty="0">
                <a:latin typeface="Arial" pitchFamily="34" charset="0"/>
                <a:cs typeface="Arial" pitchFamily="34" charset="0"/>
              </a:rPr>
              <a:t>Firms</a:t>
            </a:r>
          </a:p>
          <a:p>
            <a:pPr marL="347663" lvl="2" indent="-342900" algn="just"/>
            <a:r>
              <a:rPr lang="en-US" b="1" dirty="0">
                <a:latin typeface="Arial" pitchFamily="34" charset="0"/>
                <a:cs typeface="Arial" pitchFamily="34" charset="0"/>
              </a:rPr>
              <a:t> Produce and sell goods and services</a:t>
            </a:r>
          </a:p>
          <a:p>
            <a:pPr marL="347663" lvl="2" indent="-342900" algn="just"/>
            <a:r>
              <a:rPr lang="en-US" b="1" dirty="0">
                <a:latin typeface="Arial" pitchFamily="34" charset="0"/>
                <a:cs typeface="Arial" pitchFamily="34" charset="0"/>
              </a:rPr>
              <a:t> Hire and use factors of production</a:t>
            </a:r>
          </a:p>
          <a:p>
            <a:pPr marL="347663" lvl="2" indent="-342900" algn="just"/>
            <a:endParaRPr lang="en-US" b="1" dirty="0">
              <a:latin typeface="Arial" pitchFamily="34" charset="0"/>
              <a:cs typeface="Arial" pitchFamily="34" charset="0"/>
            </a:endParaRPr>
          </a:p>
          <a:p>
            <a:pPr marL="347663" lvl="2" indent="-342900" algn="just">
              <a:buFont typeface="Wingdings" pitchFamily="2" charset="2"/>
              <a:buChar char="Ø"/>
            </a:pPr>
            <a:r>
              <a:rPr lang="en-US" b="1" dirty="0">
                <a:latin typeface="Arial" pitchFamily="34" charset="0"/>
                <a:cs typeface="Arial" pitchFamily="34" charset="0"/>
              </a:rPr>
              <a:t>Households</a:t>
            </a:r>
          </a:p>
          <a:p>
            <a:pPr marL="347663" lvl="2" indent="-342900" algn="just"/>
            <a:r>
              <a:rPr lang="en-US" b="1" dirty="0">
                <a:latin typeface="Arial" pitchFamily="34" charset="0"/>
                <a:cs typeface="Arial" pitchFamily="34" charset="0"/>
              </a:rPr>
              <a:t> Buy and consume goods and services</a:t>
            </a:r>
          </a:p>
          <a:p>
            <a:pPr marL="347663" lvl="2" indent="-342900" algn="just"/>
            <a:r>
              <a:rPr lang="en-US" b="1" dirty="0">
                <a:latin typeface="Arial" pitchFamily="34" charset="0"/>
                <a:cs typeface="Arial" pitchFamily="34" charset="0"/>
              </a:rPr>
              <a:t> Own and sell factors of production</a:t>
            </a:r>
          </a:p>
          <a:p>
            <a:pPr marL="347663" lvl="2" indent="-342900" algn="just"/>
            <a:endParaRPr lang="en-US" sz="2400" b="1" dirty="0">
              <a:latin typeface="Arial" pitchFamily="34" charset="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The Circular-Flow Diagram</a:t>
            </a:r>
          </a:p>
        </p:txBody>
      </p:sp>
    </p:spTree>
    <p:extLst>
      <p:ext uri="{BB962C8B-B14F-4D97-AF65-F5344CB8AC3E}">
        <p14:creationId xmlns:p14="http://schemas.microsoft.com/office/powerpoint/2010/main" val="3317547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lnSpcReduction="10000"/>
          </a:bodyPr>
          <a:lstStyle/>
          <a:p>
            <a:pPr marL="347663" lvl="2" indent="-342900" algn="just">
              <a:buFont typeface="Wingdings" pitchFamily="2" charset="2"/>
              <a:buChar char="q"/>
            </a:pPr>
            <a:r>
              <a:rPr lang="en-US" sz="2400" b="1" dirty="0">
                <a:solidFill>
                  <a:srgbClr val="FF0000"/>
                </a:solidFill>
                <a:effectLst>
                  <a:outerShdw blurRad="38100" dist="38100" dir="2700000" algn="tl">
                    <a:srgbClr val="000000">
                      <a:alpha val="43137"/>
                    </a:srgbClr>
                  </a:outerShdw>
                </a:effectLst>
                <a:latin typeface="Arial" pitchFamily="34" charset="0"/>
                <a:cs typeface="Arial" pitchFamily="34" charset="0"/>
              </a:rPr>
              <a:t>The Circular-Flow Diagram</a:t>
            </a:r>
          </a:p>
          <a:p>
            <a:pPr marL="347663" lvl="2" indent="-342900" algn="just"/>
            <a:r>
              <a:rPr lang="en-US" b="1" dirty="0">
                <a:latin typeface="Arial" pitchFamily="34" charset="0"/>
                <a:cs typeface="Arial" pitchFamily="34" charset="0"/>
              </a:rPr>
              <a:t>Households and firms interact in two types of markets.</a:t>
            </a:r>
          </a:p>
          <a:p>
            <a:pPr marL="347663" lvl="2" indent="-342900" algn="just"/>
            <a:endParaRPr lang="en-US" b="1" dirty="0">
              <a:latin typeface="Arial" pitchFamily="34" charset="0"/>
              <a:cs typeface="Arial" pitchFamily="34" charset="0"/>
            </a:endParaRPr>
          </a:p>
          <a:p>
            <a:pPr marL="347663" lvl="2" indent="-342900" algn="just">
              <a:buFont typeface="Wingdings" pitchFamily="2" charset="2"/>
              <a:buChar char="Ø"/>
            </a:pPr>
            <a:r>
              <a:rPr lang="en-US" b="1" dirty="0">
                <a:latin typeface="Arial" pitchFamily="34" charset="0"/>
                <a:cs typeface="Arial" pitchFamily="34" charset="0"/>
              </a:rPr>
              <a:t>Markets for Goods and Services</a:t>
            </a:r>
          </a:p>
          <a:p>
            <a:pPr marL="347663" lvl="2" indent="-342900" algn="just"/>
            <a:r>
              <a:rPr lang="en-US" b="1" dirty="0">
                <a:latin typeface="Arial" pitchFamily="34" charset="0"/>
                <a:cs typeface="Arial" pitchFamily="34" charset="0"/>
              </a:rPr>
              <a:t> Firms sell </a:t>
            </a:r>
          </a:p>
          <a:p>
            <a:pPr marL="347663" lvl="2" indent="-342900" algn="just"/>
            <a:r>
              <a:rPr lang="en-US" b="1" dirty="0">
                <a:latin typeface="Arial" pitchFamily="34" charset="0"/>
                <a:cs typeface="Arial" pitchFamily="34" charset="0"/>
              </a:rPr>
              <a:t> Households buy </a:t>
            </a:r>
          </a:p>
          <a:p>
            <a:pPr marL="347663" lvl="2" indent="-342900" algn="just"/>
            <a:endParaRPr lang="en-US" b="1" dirty="0">
              <a:latin typeface="Arial" pitchFamily="34" charset="0"/>
              <a:cs typeface="Arial" pitchFamily="34" charset="0"/>
            </a:endParaRPr>
          </a:p>
          <a:p>
            <a:pPr marL="347663" lvl="2" indent="-342900" algn="just">
              <a:buFont typeface="Wingdings" pitchFamily="2" charset="2"/>
              <a:buChar char="Ø"/>
            </a:pPr>
            <a:r>
              <a:rPr lang="en-US" b="1" dirty="0">
                <a:latin typeface="Arial" pitchFamily="34" charset="0"/>
                <a:cs typeface="Arial" pitchFamily="34" charset="0"/>
              </a:rPr>
              <a:t>Markets for Factors of Production</a:t>
            </a:r>
          </a:p>
          <a:p>
            <a:pPr marL="347663" lvl="2" indent="-342900" algn="just"/>
            <a:r>
              <a:rPr lang="en-US" b="1" dirty="0">
                <a:latin typeface="Arial" pitchFamily="34" charset="0"/>
                <a:cs typeface="Arial" pitchFamily="34" charset="0"/>
              </a:rPr>
              <a:t> Households sell</a:t>
            </a:r>
          </a:p>
          <a:p>
            <a:pPr marL="347663" lvl="2" indent="-342900" algn="just"/>
            <a:r>
              <a:rPr lang="en-US" b="1" dirty="0">
                <a:latin typeface="Arial" pitchFamily="34" charset="0"/>
                <a:cs typeface="Arial" pitchFamily="34" charset="0"/>
              </a:rPr>
              <a:t> Firms buy</a:t>
            </a:r>
          </a:p>
          <a:p>
            <a:pPr marL="347663" lvl="2" indent="-342900" algn="just"/>
            <a:endParaRPr lang="en-US" b="1" dirty="0">
              <a:latin typeface="Arial" pitchFamily="34" charset="0"/>
              <a:cs typeface="Arial" pitchFamily="34" charset="0"/>
            </a:endParaRPr>
          </a:p>
          <a:p>
            <a:pPr marL="347663" lvl="2" indent="-342900" algn="just">
              <a:buFont typeface="Wingdings" pitchFamily="2" charset="2"/>
              <a:buChar char="Ø"/>
            </a:pPr>
            <a:r>
              <a:rPr lang="en-US" b="1" dirty="0">
                <a:latin typeface="Arial" pitchFamily="34" charset="0"/>
                <a:cs typeface="Arial" pitchFamily="34" charset="0"/>
              </a:rPr>
              <a:t>Factors of Production</a:t>
            </a:r>
          </a:p>
          <a:p>
            <a:pPr marL="347663" lvl="2" indent="-342900" algn="just"/>
            <a:r>
              <a:rPr lang="en-US" b="1" dirty="0">
                <a:latin typeface="Arial" pitchFamily="34" charset="0"/>
                <a:cs typeface="Arial" pitchFamily="34" charset="0"/>
              </a:rPr>
              <a:t> Inputs used to produce goods and services</a:t>
            </a:r>
          </a:p>
          <a:p>
            <a:pPr marL="347663" lvl="2" indent="-342900" algn="just"/>
            <a:r>
              <a:rPr lang="en-US" b="1" dirty="0">
                <a:latin typeface="Arial" pitchFamily="34" charset="0"/>
                <a:cs typeface="Arial" pitchFamily="34" charset="0"/>
              </a:rPr>
              <a:t> Land, labor, capital, entrepreneurship. </a:t>
            </a:r>
          </a:p>
          <a:p>
            <a:pPr marL="347663" lvl="2" indent="-342900" algn="just"/>
            <a:endParaRPr lang="en-US" sz="2400" b="1" dirty="0">
              <a:latin typeface="Arial" pitchFamily="34" charset="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The Circular-Flow Diagram</a:t>
            </a:r>
          </a:p>
        </p:txBody>
      </p:sp>
    </p:spTree>
    <p:extLst>
      <p:ext uri="{BB962C8B-B14F-4D97-AF65-F5344CB8AC3E}">
        <p14:creationId xmlns:p14="http://schemas.microsoft.com/office/powerpoint/2010/main" val="2306526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Font typeface="Wingdings" pitchFamily="2" charset="2"/>
              <a:buChar char="q"/>
            </a:pPr>
            <a:r>
              <a:rPr lang="en-US" sz="2400" b="1" dirty="0">
                <a:solidFill>
                  <a:srgbClr val="FF0000"/>
                </a:solidFill>
                <a:effectLst>
                  <a:outerShdw blurRad="38100" dist="38100" dir="2700000" algn="tl">
                    <a:srgbClr val="000000">
                      <a:alpha val="43137"/>
                    </a:srgbClr>
                  </a:outerShdw>
                </a:effectLst>
                <a:latin typeface="Arial" pitchFamily="34" charset="0"/>
                <a:cs typeface="Arial" pitchFamily="34" charset="0"/>
              </a:rPr>
              <a:t>The Circular-Flow Diagram</a:t>
            </a:r>
          </a:p>
          <a:p>
            <a:pPr marL="347663" lvl="2" indent="-342900" algn="just"/>
            <a:endParaRPr lang="en-US" sz="2400" b="1" dirty="0">
              <a:latin typeface="Arial" pitchFamily="34" charset="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The Circular-Flow Diagram</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905000"/>
            <a:ext cx="7696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5726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Font typeface="Wingdings" pitchFamily="2" charset="2"/>
              <a:buChar char="q"/>
            </a:pPr>
            <a:r>
              <a:rPr lang="en-US" sz="2400" b="1" dirty="0">
                <a:solidFill>
                  <a:srgbClr val="FF0000"/>
                </a:solidFill>
                <a:effectLst>
                  <a:outerShdw blurRad="38100" dist="38100" dir="2700000" algn="tl">
                    <a:srgbClr val="000000">
                      <a:alpha val="43137"/>
                    </a:srgbClr>
                  </a:outerShdw>
                </a:effectLst>
                <a:latin typeface="Arial" pitchFamily="34" charset="0"/>
                <a:cs typeface="Arial" pitchFamily="34" charset="0"/>
              </a:rPr>
              <a:t>The Circular-Flow Diagram</a:t>
            </a:r>
          </a:p>
          <a:p>
            <a:pPr marL="347663" lvl="2" indent="-342900" algn="just"/>
            <a:r>
              <a:rPr lang="en-US" b="1" dirty="0">
                <a:latin typeface="Arial" pitchFamily="34" charset="0"/>
                <a:cs typeface="Arial" pitchFamily="34" charset="0"/>
              </a:rPr>
              <a:t>The circular flow diagram offers a simple way of organizing all the economic transactions that occur between households and firms in the economy.</a:t>
            </a:r>
          </a:p>
          <a:p>
            <a:pPr marL="347663" lvl="2" indent="-342900" algn="just"/>
            <a:endParaRPr lang="en-US" b="1" dirty="0">
              <a:latin typeface="Arial" pitchFamily="34" charset="0"/>
              <a:cs typeface="Arial" pitchFamily="34" charset="0"/>
            </a:endParaRPr>
          </a:p>
          <a:p>
            <a:pPr marL="347663" lvl="2" indent="-342900" algn="just"/>
            <a:r>
              <a:rPr lang="en-US" b="1" dirty="0">
                <a:latin typeface="Arial" pitchFamily="34" charset="0"/>
                <a:cs typeface="Arial" pitchFamily="34" charset="0"/>
              </a:rPr>
              <a:t>The inner loop of the diagram shows the flows of inputs and outputs.</a:t>
            </a:r>
          </a:p>
          <a:p>
            <a:pPr marL="347663" lvl="2" indent="-342900" algn="just"/>
            <a:endParaRPr lang="en-US" b="1" dirty="0">
              <a:latin typeface="Arial" pitchFamily="34" charset="0"/>
              <a:cs typeface="Arial" pitchFamily="34" charset="0"/>
            </a:endParaRPr>
          </a:p>
          <a:p>
            <a:pPr marL="347663" lvl="2" indent="-342900" algn="just"/>
            <a:r>
              <a:rPr lang="en-US" b="1" dirty="0">
                <a:latin typeface="Arial" pitchFamily="34" charset="0"/>
                <a:cs typeface="Arial" pitchFamily="34" charset="0"/>
              </a:rPr>
              <a:t>The households sell factors to the firms in the markets for factor of production.</a:t>
            </a:r>
          </a:p>
          <a:p>
            <a:pPr marL="347663" lvl="2" indent="-342900" algn="just"/>
            <a:endParaRPr lang="en-US" b="1" dirty="0">
              <a:latin typeface="Arial" pitchFamily="34" charset="0"/>
              <a:cs typeface="Arial" pitchFamily="34" charset="0"/>
            </a:endParaRPr>
          </a:p>
          <a:p>
            <a:pPr marL="347663" lvl="2" indent="-342900" algn="just"/>
            <a:r>
              <a:rPr lang="en-US" b="1" dirty="0">
                <a:latin typeface="Arial" pitchFamily="34" charset="0"/>
                <a:cs typeface="Arial" pitchFamily="34" charset="0"/>
              </a:rPr>
              <a:t>The firms then use these factors to produce goods and services which in turn are sold to households in the market for goods and services.</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The Circular-Flow Diagram</a:t>
            </a:r>
          </a:p>
        </p:txBody>
      </p:sp>
    </p:spTree>
    <p:extLst>
      <p:ext uri="{BB962C8B-B14F-4D97-AF65-F5344CB8AC3E}">
        <p14:creationId xmlns:p14="http://schemas.microsoft.com/office/powerpoint/2010/main" val="395226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Font typeface="Wingdings" pitchFamily="2" charset="2"/>
              <a:buChar char="q"/>
            </a:pPr>
            <a:r>
              <a:rPr lang="en-US" sz="2400" b="1" dirty="0">
                <a:solidFill>
                  <a:srgbClr val="FF0000"/>
                </a:solidFill>
                <a:effectLst>
                  <a:outerShdw blurRad="38100" dist="38100" dir="2700000" algn="tl">
                    <a:srgbClr val="000000">
                      <a:alpha val="43137"/>
                    </a:srgbClr>
                  </a:outerShdw>
                </a:effectLst>
                <a:latin typeface="Arial" pitchFamily="34" charset="0"/>
                <a:cs typeface="Arial" pitchFamily="34" charset="0"/>
              </a:rPr>
              <a:t>The Circular-Flow Diagram</a:t>
            </a:r>
          </a:p>
          <a:p>
            <a:pPr marL="347663" lvl="2" indent="-342900" algn="just"/>
            <a:r>
              <a:rPr lang="en-US" b="1" dirty="0">
                <a:latin typeface="Arial" pitchFamily="34" charset="0"/>
                <a:cs typeface="Arial" pitchFamily="34" charset="0"/>
              </a:rPr>
              <a:t>The outer loop of the diagram shows the corresponding flow of dollars.</a:t>
            </a:r>
          </a:p>
          <a:p>
            <a:pPr marL="347663" lvl="2" indent="-342900" algn="just"/>
            <a:endParaRPr lang="en-US" b="1" dirty="0">
              <a:latin typeface="Arial" pitchFamily="34" charset="0"/>
              <a:cs typeface="Arial" pitchFamily="34" charset="0"/>
            </a:endParaRPr>
          </a:p>
          <a:p>
            <a:pPr marL="347663" lvl="2" indent="-342900" algn="just"/>
            <a:r>
              <a:rPr lang="en-US" b="1" dirty="0">
                <a:latin typeface="Arial" pitchFamily="34" charset="0"/>
                <a:cs typeface="Arial" pitchFamily="34" charset="0"/>
              </a:rPr>
              <a:t>The households spend money to buy goods and services from the firms.</a:t>
            </a:r>
          </a:p>
          <a:p>
            <a:pPr marL="347663" lvl="2" indent="-342900" algn="just"/>
            <a:endParaRPr lang="en-US" b="1" dirty="0">
              <a:latin typeface="Arial" pitchFamily="34" charset="0"/>
              <a:cs typeface="Arial" pitchFamily="34" charset="0"/>
            </a:endParaRPr>
          </a:p>
          <a:p>
            <a:pPr marL="347663" lvl="2" indent="-342900" algn="just"/>
            <a:r>
              <a:rPr lang="en-US" b="1" dirty="0">
                <a:latin typeface="Arial" pitchFamily="34" charset="0"/>
                <a:cs typeface="Arial" pitchFamily="34" charset="0"/>
              </a:rPr>
              <a:t>The firms use some of the revenue to pay for the factors of production which in turn owned by the households.</a:t>
            </a:r>
          </a:p>
          <a:p>
            <a:pPr marL="347663" lvl="2" indent="-342900" algn="just"/>
            <a:endParaRPr lang="en-US" b="1" dirty="0">
              <a:latin typeface="Arial" pitchFamily="34" charset="0"/>
              <a:cs typeface="Arial" pitchFamily="34" charset="0"/>
            </a:endParaRPr>
          </a:p>
          <a:p>
            <a:pPr marL="347663" lvl="2" indent="-342900" algn="just"/>
            <a:r>
              <a:rPr lang="en-US" b="1" dirty="0">
                <a:latin typeface="Arial" pitchFamily="34" charset="0"/>
                <a:cs typeface="Arial" pitchFamily="34" charset="0"/>
              </a:rPr>
              <a:t>Hence spending on goods and services flows from households to firms and in the form of wages, rent and profit flows from firms to households.</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The Circular-Flow Diagram</a:t>
            </a:r>
          </a:p>
        </p:txBody>
      </p:sp>
    </p:spTree>
    <p:extLst>
      <p:ext uri="{BB962C8B-B14F-4D97-AF65-F5344CB8AC3E}">
        <p14:creationId xmlns:p14="http://schemas.microsoft.com/office/powerpoint/2010/main" val="3215656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1524000"/>
            <a:ext cx="8229600" cy="1470025"/>
          </a:xfrm>
        </p:spPr>
        <p:txBody>
          <a:bodyPr>
            <a:noAutofit/>
          </a:bodyPr>
          <a:lstStyle/>
          <a:p>
            <a:r>
              <a:rPr lang="en-US" sz="3200" b="1" dirty="0">
                <a:effectLst>
                  <a:outerShdw blurRad="38100" dist="38100" dir="2700000" algn="tl">
                    <a:srgbClr val="000000">
                      <a:alpha val="43137"/>
                    </a:srgbClr>
                  </a:outerShdw>
                </a:effectLst>
                <a:latin typeface="Arial" pitchFamily="34" charset="0"/>
                <a:cs typeface="Arial" pitchFamily="34" charset="0"/>
              </a:rPr>
              <a:t>Lecture 4</a:t>
            </a:r>
            <a:br>
              <a:rPr lang="en-US" sz="3200" b="1" dirty="0">
                <a:effectLst>
                  <a:outerShdw blurRad="38100" dist="38100" dir="2700000" algn="tl">
                    <a:srgbClr val="000000">
                      <a:alpha val="43137"/>
                    </a:srgbClr>
                  </a:outerShdw>
                </a:effectLst>
                <a:latin typeface="Arial" pitchFamily="34" charset="0"/>
                <a:cs typeface="Arial" pitchFamily="34" charset="0"/>
              </a:rPr>
            </a:br>
            <a:r>
              <a:rPr lang="en-GB" sz="3200" b="1" dirty="0">
                <a:effectLst>
                  <a:outerShdw blurRad="38100" dist="38100" dir="2700000" algn="tl">
                    <a:srgbClr val="000000">
                      <a:alpha val="43137"/>
                    </a:srgbClr>
                  </a:outerShdw>
                </a:effectLst>
                <a:latin typeface="Arial" pitchFamily="34" charset="0"/>
                <a:cs typeface="Arial" pitchFamily="34" charset="0"/>
              </a:rPr>
              <a:t>Specialization and Trade</a:t>
            </a:r>
            <a:endParaRPr lang="en-US" sz="3200" b="1" dirty="0">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2043156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Font typeface="Wingdings" pitchFamily="2" charset="2"/>
              <a:buChar char="q"/>
            </a:pPr>
            <a:r>
              <a:rPr lang="en-US" sz="2400" b="1" dirty="0">
                <a:latin typeface="Arial" pitchFamily="34" charset="0"/>
                <a:cs typeface="Arial" pitchFamily="34" charset="0"/>
              </a:rPr>
              <a:t>Roger A. Arnold- Microeconomics, 10th Edition, Chapter – 2.</a:t>
            </a:r>
          </a:p>
          <a:p>
            <a:pPr marL="347663" lvl="2" indent="-342900" algn="just">
              <a:buFont typeface="Wingdings" pitchFamily="2" charset="2"/>
              <a:buChar char="q"/>
            </a:pPr>
            <a:r>
              <a:rPr lang="en-GB" sz="2400" b="1" dirty="0">
                <a:latin typeface="Arial" pitchFamily="34" charset="0"/>
                <a:cs typeface="Arial" pitchFamily="34" charset="0"/>
              </a:rPr>
              <a:t>Notes on Lecture 4</a:t>
            </a:r>
            <a:endParaRPr lang="en-US" sz="2400" b="1" dirty="0">
              <a:latin typeface="Arial" pitchFamily="34" charset="0"/>
              <a:cs typeface="Arial" pitchFamily="34" charset="0"/>
            </a:endParaRPr>
          </a:p>
          <a:p>
            <a:pPr marL="347663" lvl="2" indent="-342900" algn="just">
              <a:buNone/>
            </a:pPr>
            <a:endParaRPr lang="en-US" sz="2400" b="1" dirty="0">
              <a:latin typeface="Arial" pitchFamily="34" charset="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Readings</a:t>
            </a:r>
          </a:p>
        </p:txBody>
      </p:sp>
    </p:spTree>
    <p:extLst>
      <p:ext uri="{BB962C8B-B14F-4D97-AF65-F5344CB8AC3E}">
        <p14:creationId xmlns:p14="http://schemas.microsoft.com/office/powerpoint/2010/main" val="756379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C:\Users\Faith Computer\Desktop\99148977-text-sign-showing-any-questions-questi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1363" y="379413"/>
            <a:ext cx="7793037" cy="533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9939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685800" y="2743200"/>
            <a:ext cx="7772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Thank You</a:t>
            </a:r>
          </a:p>
        </p:txBody>
      </p:sp>
    </p:spTree>
    <p:extLst>
      <p:ext uri="{BB962C8B-B14F-4D97-AF65-F5344CB8AC3E}">
        <p14:creationId xmlns:p14="http://schemas.microsoft.com/office/powerpoint/2010/main" val="2483731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Font typeface="Wingdings" pitchFamily="2" charset="2"/>
              <a:buChar char="q"/>
            </a:pPr>
            <a:r>
              <a:rPr lang="en-GB" sz="2400" b="1" dirty="0">
                <a:solidFill>
                  <a:srgbClr val="FF0000"/>
                </a:solidFill>
                <a:effectLst>
                  <a:outerShdw blurRad="38100" dist="38100" dir="2700000" algn="tl">
                    <a:srgbClr val="000000">
                      <a:alpha val="43137"/>
                    </a:srgbClr>
                  </a:outerShdw>
                </a:effectLst>
                <a:latin typeface="Arial" pitchFamily="34" charset="0"/>
                <a:cs typeface="Arial" pitchFamily="34" charset="0"/>
              </a:rPr>
              <a:t>Trade Can Move Us Beyond Our PPF</a:t>
            </a:r>
          </a:p>
          <a:p>
            <a:pPr marL="347663" lvl="2" indent="-342900" algn="just"/>
            <a:r>
              <a:rPr lang="en-GB" b="1" dirty="0">
                <a:latin typeface="Arial" pitchFamily="34" charset="0"/>
                <a:cs typeface="Arial" pitchFamily="34" charset="0"/>
              </a:rPr>
              <a:t>Here, we explain how a country that specializes in the production of certain goods, and then trades those goods to countries for other goods, can make itself better off.</a:t>
            </a:r>
          </a:p>
          <a:p>
            <a:pPr marL="347663" lvl="2" indent="-342900" algn="just"/>
            <a:endParaRPr lang="en-GB" b="1" dirty="0">
              <a:solidFill>
                <a:srgbClr val="0070C0"/>
              </a:solidFill>
              <a:latin typeface="Arial" pitchFamily="34" charset="0"/>
              <a:cs typeface="Arial" pitchFamily="34" charset="0"/>
            </a:endParaRPr>
          </a:p>
          <a:p>
            <a:pPr marL="347663" lvl="2" indent="-342900" algn="just">
              <a:buFont typeface="Wingdings" pitchFamily="2" charset="2"/>
              <a:buChar char="Ø"/>
            </a:pPr>
            <a:r>
              <a:rPr lang="en-GB" b="1" dirty="0">
                <a:solidFill>
                  <a:srgbClr val="0070C0"/>
                </a:solidFill>
                <a:latin typeface="Arial" pitchFamily="34" charset="0"/>
                <a:cs typeface="Arial" pitchFamily="34" charset="0"/>
              </a:rPr>
              <a:t>A Simple Two-Person PPF Model</a:t>
            </a:r>
          </a:p>
          <a:p>
            <a:pPr marL="347663" lvl="2" indent="-342900" algn="just"/>
            <a:r>
              <a:rPr lang="en-GB" b="1" dirty="0">
                <a:latin typeface="Arial" pitchFamily="34" charset="0"/>
                <a:cs typeface="Arial" pitchFamily="34" charset="0"/>
              </a:rPr>
              <a:t>Two individuals, Elizabeth and Brian, live near each other, and each engages in two activities: baking bread and growing apples.</a:t>
            </a:r>
            <a:endParaRPr lang="en-US" b="1" dirty="0">
              <a:latin typeface="Arial" pitchFamily="34" charset="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GB" sz="3600" b="1" dirty="0">
                <a:effectLst>
                  <a:outerShdw blurRad="38100" dist="38100" dir="2700000" algn="tl">
                    <a:srgbClr val="000000">
                      <a:alpha val="43137"/>
                    </a:srgbClr>
                  </a:outerShdw>
                </a:effectLst>
                <a:latin typeface="Arial" pitchFamily="34" charset="0"/>
                <a:cs typeface="Arial" pitchFamily="34" charset="0"/>
              </a:rPr>
              <a:t>Specialization and Trade</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pic>
        <p:nvPicPr>
          <p:cNvPr id="4" name="Picture 3" descr="Capture 9.PNG"/>
          <p:cNvPicPr>
            <a:picLocks noChangeAspect="1"/>
          </p:cNvPicPr>
          <p:nvPr/>
        </p:nvPicPr>
        <p:blipFill>
          <a:blip r:embed="rId2" cstate="print"/>
          <a:stretch>
            <a:fillRect/>
          </a:stretch>
        </p:blipFill>
        <p:spPr>
          <a:xfrm>
            <a:off x="4648200" y="4572000"/>
            <a:ext cx="2438400" cy="1524000"/>
          </a:xfrm>
          <a:prstGeom prst="rect">
            <a:avLst/>
          </a:prstGeom>
        </p:spPr>
      </p:pic>
      <p:pic>
        <p:nvPicPr>
          <p:cNvPr id="5" name="Picture 4" descr="Capture 8.PNG"/>
          <p:cNvPicPr>
            <a:picLocks noChangeAspect="1"/>
          </p:cNvPicPr>
          <p:nvPr/>
        </p:nvPicPr>
        <p:blipFill>
          <a:blip r:embed="rId3" cstate="print"/>
          <a:stretch>
            <a:fillRect/>
          </a:stretch>
        </p:blipFill>
        <p:spPr>
          <a:xfrm>
            <a:off x="1219200" y="4648200"/>
            <a:ext cx="2750999" cy="1524000"/>
          </a:xfrm>
          <a:prstGeom prst="rect">
            <a:avLst/>
          </a:prstGeom>
        </p:spPr>
      </p:pic>
    </p:spTree>
    <p:extLst>
      <p:ext uri="{BB962C8B-B14F-4D97-AF65-F5344CB8AC3E}">
        <p14:creationId xmlns:p14="http://schemas.microsoft.com/office/powerpoint/2010/main" val="139437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Font typeface="Wingdings" pitchFamily="2" charset="2"/>
              <a:buChar char="q"/>
            </a:pPr>
            <a:r>
              <a:rPr lang="en-GB" sz="2400" b="1" dirty="0">
                <a:solidFill>
                  <a:srgbClr val="FF0000"/>
                </a:solidFill>
                <a:effectLst>
                  <a:outerShdw blurRad="38100" dist="38100" dir="2700000" algn="tl">
                    <a:srgbClr val="000000">
                      <a:alpha val="43137"/>
                    </a:srgbClr>
                  </a:outerShdw>
                </a:effectLst>
                <a:latin typeface="Arial" pitchFamily="34" charset="0"/>
                <a:cs typeface="Arial" pitchFamily="34" charset="0"/>
              </a:rPr>
              <a:t>Trade Can Move Us Beyond Our PPF</a:t>
            </a:r>
          </a:p>
          <a:p>
            <a:pPr marL="347663" lvl="2" indent="-342900" algn="just"/>
            <a:r>
              <a:rPr lang="en-GB" b="1" dirty="0">
                <a:latin typeface="Arial" pitchFamily="34" charset="0"/>
                <a:cs typeface="Arial" pitchFamily="34" charset="0"/>
              </a:rPr>
              <a:t>The production possibilities frontier of Elizabeth and Brian are as follow, </a:t>
            </a:r>
            <a:endParaRPr lang="en-US" b="1" dirty="0">
              <a:latin typeface="Arial" pitchFamily="34" charset="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GB" sz="3600" b="1" dirty="0">
                <a:effectLst>
                  <a:outerShdw blurRad="38100" dist="38100" dir="2700000" algn="tl">
                    <a:srgbClr val="000000">
                      <a:alpha val="43137"/>
                    </a:srgbClr>
                  </a:outerShdw>
                </a:effectLst>
                <a:latin typeface="Arial" pitchFamily="34" charset="0"/>
                <a:cs typeface="Arial" pitchFamily="34" charset="0"/>
              </a:rPr>
              <a:t>Specialization and Trade</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pic>
        <p:nvPicPr>
          <p:cNvPr id="7" name="Picture 6" descr="Capture 10.PNG"/>
          <p:cNvPicPr>
            <a:picLocks noChangeAspect="1"/>
          </p:cNvPicPr>
          <p:nvPr/>
        </p:nvPicPr>
        <p:blipFill>
          <a:blip r:embed="rId2" cstate="print"/>
          <a:stretch>
            <a:fillRect/>
          </a:stretch>
        </p:blipFill>
        <p:spPr>
          <a:xfrm>
            <a:off x="1066800" y="2667000"/>
            <a:ext cx="3276600" cy="2819400"/>
          </a:xfrm>
          <a:prstGeom prst="rect">
            <a:avLst/>
          </a:prstGeom>
        </p:spPr>
      </p:pic>
      <p:pic>
        <p:nvPicPr>
          <p:cNvPr id="8" name="Picture 7" descr="Capture 11.PNG"/>
          <p:cNvPicPr>
            <a:picLocks noChangeAspect="1"/>
          </p:cNvPicPr>
          <p:nvPr/>
        </p:nvPicPr>
        <p:blipFill>
          <a:blip r:embed="rId3" cstate="print"/>
          <a:stretch>
            <a:fillRect/>
          </a:stretch>
        </p:blipFill>
        <p:spPr>
          <a:xfrm>
            <a:off x="4648200" y="2438400"/>
            <a:ext cx="3581678" cy="3048000"/>
          </a:xfrm>
          <a:prstGeom prst="rect">
            <a:avLst/>
          </a:prstGeom>
        </p:spPr>
      </p:pic>
    </p:spTree>
    <p:extLst>
      <p:ext uri="{BB962C8B-B14F-4D97-AF65-F5344CB8AC3E}">
        <p14:creationId xmlns:p14="http://schemas.microsoft.com/office/powerpoint/2010/main" val="139437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Font typeface="Wingdings" pitchFamily="2" charset="2"/>
              <a:buChar char="q"/>
            </a:pPr>
            <a:r>
              <a:rPr lang="en-GB" sz="2400" b="1" dirty="0">
                <a:solidFill>
                  <a:srgbClr val="FF0000"/>
                </a:solidFill>
                <a:effectLst>
                  <a:outerShdw blurRad="38100" dist="38100" dir="2700000" algn="tl">
                    <a:srgbClr val="000000">
                      <a:alpha val="43137"/>
                    </a:srgbClr>
                  </a:outerShdw>
                </a:effectLst>
                <a:latin typeface="Arial" pitchFamily="34" charset="0"/>
                <a:cs typeface="Arial" pitchFamily="34" charset="0"/>
              </a:rPr>
              <a:t>Trade Can Move Us Beyond Our PPF</a:t>
            </a:r>
          </a:p>
          <a:p>
            <a:pPr marL="347663" lvl="2" indent="-342900" algn="just"/>
            <a:r>
              <a:rPr lang="en-GB" b="1" dirty="0">
                <a:latin typeface="Arial" pitchFamily="34" charset="0"/>
                <a:cs typeface="Arial" pitchFamily="34" charset="0"/>
              </a:rPr>
              <a:t>As a consumer, Elizabeth likes to eat both bread and apples; so she decides to produce (and consume) at point B in panel (a).</a:t>
            </a:r>
          </a:p>
          <a:p>
            <a:pPr marL="347663" lvl="2" indent="-342900" algn="just"/>
            <a:endParaRPr lang="en-GB" b="1" dirty="0">
              <a:latin typeface="Arial" pitchFamily="34" charset="0"/>
              <a:cs typeface="Arial" pitchFamily="34" charset="0"/>
            </a:endParaRPr>
          </a:p>
          <a:p>
            <a:pPr marL="347663" lvl="2" indent="-342900" algn="just"/>
            <a:r>
              <a:rPr lang="en-GB" b="1" dirty="0">
                <a:latin typeface="Arial" pitchFamily="34" charset="0"/>
                <a:cs typeface="Arial" pitchFamily="34" charset="0"/>
              </a:rPr>
              <a:t>Brian, like Elizabeth, likes to eat both bread and apples; so he decides to produce and consume at point F in panel (b).</a:t>
            </a:r>
          </a:p>
          <a:p>
            <a:pPr marL="347663" lvl="2" indent="-342900" algn="just"/>
            <a:endParaRPr lang="en-GB" b="1" dirty="0">
              <a:latin typeface="Arial" pitchFamily="34" charset="0"/>
              <a:cs typeface="Arial" pitchFamily="34" charset="0"/>
            </a:endParaRPr>
          </a:p>
          <a:p>
            <a:pPr marL="347663" lvl="2" indent="-342900" algn="just"/>
            <a:r>
              <a:rPr lang="en-GB" b="1" dirty="0">
                <a:latin typeface="Arial" pitchFamily="34" charset="0"/>
                <a:cs typeface="Arial" pitchFamily="34" charset="0"/>
              </a:rPr>
              <a:t>Elizabeth thinks that both she and Brian may be better off if each specializes in producing only one of the two goods and trading it for the other. Brian also thinks so. </a:t>
            </a:r>
          </a:p>
          <a:p>
            <a:pPr marL="347663" lvl="2" indent="-342900" algn="just"/>
            <a:endParaRPr lang="en-GB" b="1" dirty="0">
              <a:latin typeface="Arial" pitchFamily="34" charset="0"/>
              <a:cs typeface="Arial" pitchFamily="34" charset="0"/>
            </a:endParaRPr>
          </a:p>
          <a:p>
            <a:pPr marL="347663" lvl="2" indent="-342900" algn="just"/>
            <a:r>
              <a:rPr lang="en-GB" b="1" dirty="0">
                <a:latin typeface="Arial" pitchFamily="34" charset="0"/>
                <a:cs typeface="Arial" pitchFamily="34" charset="0"/>
              </a:rPr>
              <a:t>But they are not sure which good each person should specialize in producing.</a:t>
            </a:r>
            <a:endParaRPr lang="en-US" b="1" dirty="0">
              <a:latin typeface="Arial" pitchFamily="34" charset="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GB" sz="3600" b="1" dirty="0">
                <a:effectLst>
                  <a:outerShdw blurRad="38100" dist="38100" dir="2700000" algn="tl">
                    <a:srgbClr val="000000">
                      <a:alpha val="43137"/>
                    </a:srgbClr>
                  </a:outerShdw>
                </a:effectLst>
                <a:latin typeface="Arial" pitchFamily="34" charset="0"/>
                <a:cs typeface="Arial" pitchFamily="34" charset="0"/>
              </a:rPr>
              <a:t>Specialization and Trade</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139437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Font typeface="Wingdings" pitchFamily="2" charset="2"/>
              <a:buChar char="q"/>
            </a:pPr>
            <a:r>
              <a:rPr lang="en-GB" sz="2400" b="1" dirty="0">
                <a:solidFill>
                  <a:srgbClr val="FF0000"/>
                </a:solidFill>
                <a:effectLst>
                  <a:outerShdw blurRad="38100" dist="38100" dir="2700000" algn="tl">
                    <a:srgbClr val="000000">
                      <a:alpha val="43137"/>
                    </a:srgbClr>
                  </a:outerShdw>
                </a:effectLst>
                <a:latin typeface="Arial" pitchFamily="34" charset="0"/>
                <a:cs typeface="Arial" pitchFamily="34" charset="0"/>
              </a:rPr>
              <a:t>Trade Can Move Us Beyond Our PPF</a:t>
            </a:r>
          </a:p>
          <a:p>
            <a:pPr marL="347663" lvl="2" indent="-342900" algn="just"/>
            <a:r>
              <a:rPr lang="en-GB" b="1" dirty="0">
                <a:latin typeface="Arial" pitchFamily="34" charset="0"/>
                <a:cs typeface="Arial" pitchFamily="34" charset="0"/>
              </a:rPr>
              <a:t>The production possibilities frontier of Elizabeth and Brian are as follow, </a:t>
            </a:r>
            <a:endParaRPr lang="en-US" b="1" dirty="0">
              <a:latin typeface="Arial" pitchFamily="34" charset="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GB" sz="3600" b="1" dirty="0">
                <a:effectLst>
                  <a:outerShdw blurRad="38100" dist="38100" dir="2700000" algn="tl">
                    <a:srgbClr val="000000">
                      <a:alpha val="43137"/>
                    </a:srgbClr>
                  </a:outerShdw>
                </a:effectLst>
                <a:latin typeface="Arial" pitchFamily="34" charset="0"/>
                <a:cs typeface="Arial" pitchFamily="34" charset="0"/>
              </a:rPr>
              <a:t>Specialization and Trade</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pic>
        <p:nvPicPr>
          <p:cNvPr id="7" name="Picture 6" descr="Capture 10.PNG"/>
          <p:cNvPicPr>
            <a:picLocks noChangeAspect="1"/>
          </p:cNvPicPr>
          <p:nvPr/>
        </p:nvPicPr>
        <p:blipFill>
          <a:blip r:embed="rId2" cstate="print"/>
          <a:stretch>
            <a:fillRect/>
          </a:stretch>
        </p:blipFill>
        <p:spPr>
          <a:xfrm>
            <a:off x="1066800" y="2667000"/>
            <a:ext cx="3276600" cy="2819400"/>
          </a:xfrm>
          <a:prstGeom prst="rect">
            <a:avLst/>
          </a:prstGeom>
        </p:spPr>
      </p:pic>
      <p:pic>
        <p:nvPicPr>
          <p:cNvPr id="8" name="Picture 7" descr="Capture 11.PNG"/>
          <p:cNvPicPr>
            <a:picLocks noChangeAspect="1"/>
          </p:cNvPicPr>
          <p:nvPr/>
        </p:nvPicPr>
        <p:blipFill>
          <a:blip r:embed="rId3" cstate="print"/>
          <a:stretch>
            <a:fillRect/>
          </a:stretch>
        </p:blipFill>
        <p:spPr>
          <a:xfrm>
            <a:off x="4648200" y="2438400"/>
            <a:ext cx="3581678" cy="3048000"/>
          </a:xfrm>
          <a:prstGeom prst="rect">
            <a:avLst/>
          </a:prstGeom>
        </p:spPr>
      </p:pic>
    </p:spTree>
    <p:extLst>
      <p:ext uri="{BB962C8B-B14F-4D97-AF65-F5344CB8AC3E}">
        <p14:creationId xmlns:p14="http://schemas.microsoft.com/office/powerpoint/2010/main" val="139437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Font typeface="Wingdings" pitchFamily="2" charset="2"/>
              <a:buChar char="q"/>
            </a:pPr>
            <a:r>
              <a:rPr lang="en-GB" sz="2400" b="1" dirty="0">
                <a:solidFill>
                  <a:srgbClr val="FF0000"/>
                </a:solidFill>
                <a:effectLst>
                  <a:outerShdw blurRad="38100" dist="38100" dir="2700000" algn="tl">
                    <a:srgbClr val="000000">
                      <a:alpha val="43137"/>
                    </a:srgbClr>
                  </a:outerShdw>
                </a:effectLst>
                <a:latin typeface="Arial" pitchFamily="34" charset="0"/>
                <a:cs typeface="Arial" pitchFamily="34" charset="0"/>
              </a:rPr>
              <a:t>Trade Can Move Us Beyond Our PPF</a:t>
            </a:r>
          </a:p>
          <a:p>
            <a:pPr marL="347663" lvl="2" indent="-342900" algn="just"/>
            <a:r>
              <a:rPr lang="en-GB" b="1" dirty="0">
                <a:latin typeface="Arial" pitchFamily="34" charset="0"/>
                <a:cs typeface="Arial" pitchFamily="34" charset="0"/>
              </a:rPr>
              <a:t>An economist would advise each to produce the good that he or she can produce at a lower cost. </a:t>
            </a:r>
          </a:p>
          <a:p>
            <a:pPr marL="347663" lvl="2" indent="-342900" algn="just"/>
            <a:endParaRPr lang="en-GB" b="1" dirty="0">
              <a:latin typeface="Arial" pitchFamily="34" charset="0"/>
              <a:cs typeface="Arial" pitchFamily="34" charset="0"/>
            </a:endParaRPr>
          </a:p>
          <a:p>
            <a:pPr marL="347663" lvl="2" indent="-342900" algn="just"/>
            <a:r>
              <a:rPr lang="en-GB" b="1" dirty="0">
                <a:latin typeface="Arial" pitchFamily="34" charset="0"/>
                <a:cs typeface="Arial" pitchFamily="34" charset="0"/>
              </a:rPr>
              <a:t>In economics, a person who can produce a good at a lower cost than another person is said to have a </a:t>
            </a:r>
            <a:r>
              <a:rPr lang="en-GB" b="1" i="1" dirty="0">
                <a:solidFill>
                  <a:srgbClr val="0070C0"/>
                </a:solidFill>
                <a:latin typeface="Arial" pitchFamily="34" charset="0"/>
                <a:cs typeface="Arial" pitchFamily="34" charset="0"/>
              </a:rPr>
              <a:t>comparative advantage </a:t>
            </a:r>
            <a:r>
              <a:rPr lang="en-GB" b="1" dirty="0">
                <a:latin typeface="Arial" pitchFamily="34" charset="0"/>
                <a:cs typeface="Arial" pitchFamily="34" charset="0"/>
              </a:rPr>
              <a:t>in the production of the good.</a:t>
            </a:r>
          </a:p>
          <a:p>
            <a:pPr marL="347663" lvl="2" indent="-342900" algn="just"/>
            <a:endParaRPr lang="en-GB" b="1" dirty="0">
              <a:latin typeface="Arial" pitchFamily="34" charset="0"/>
              <a:cs typeface="Arial" pitchFamily="34" charset="0"/>
            </a:endParaRPr>
          </a:p>
          <a:p>
            <a:pPr marL="347663" lvl="2" indent="-342900" algn="just"/>
            <a:r>
              <a:rPr lang="en-GB" b="1" dirty="0">
                <a:latin typeface="Arial" pitchFamily="34" charset="0"/>
                <a:cs typeface="Arial" pitchFamily="34" charset="0"/>
              </a:rPr>
              <a:t>Panel (a) shows that for every 10 units of bread Elizabeth does not produce, she can produce 10 apples. </a:t>
            </a:r>
          </a:p>
          <a:p>
            <a:pPr marL="347663" lvl="2" indent="-342900" algn="just"/>
            <a:endParaRPr lang="en-GB" b="1" dirty="0">
              <a:latin typeface="Arial" pitchFamily="34" charset="0"/>
              <a:cs typeface="Arial" pitchFamily="34" charset="0"/>
            </a:endParaRPr>
          </a:p>
          <a:p>
            <a:pPr marL="347663" lvl="2" indent="-342900" algn="just"/>
            <a:r>
              <a:rPr lang="en-GB" b="1" dirty="0">
                <a:latin typeface="Arial" pitchFamily="34" charset="0"/>
                <a:cs typeface="Arial" pitchFamily="34" charset="0"/>
              </a:rPr>
              <a:t>In other words, the opportunity cost of producing 1 loaf of bread (B) is 1 apple (A):</a:t>
            </a:r>
            <a:endParaRPr lang="en-US" b="1" dirty="0">
              <a:latin typeface="Arial" pitchFamily="34" charset="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GB" sz="3600" b="1" dirty="0">
                <a:effectLst>
                  <a:outerShdw blurRad="38100" dist="38100" dir="2700000" algn="tl">
                    <a:srgbClr val="000000">
                      <a:alpha val="43137"/>
                    </a:srgbClr>
                  </a:outerShdw>
                </a:effectLst>
                <a:latin typeface="Arial" pitchFamily="34" charset="0"/>
                <a:cs typeface="Arial" pitchFamily="34" charset="0"/>
              </a:rPr>
              <a:t>Specialization and Trade</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139437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Font typeface="Wingdings" pitchFamily="2" charset="2"/>
              <a:buChar char="q"/>
            </a:pPr>
            <a:r>
              <a:rPr lang="en-GB" sz="2400" b="1" dirty="0">
                <a:solidFill>
                  <a:srgbClr val="FF0000"/>
                </a:solidFill>
                <a:effectLst>
                  <a:outerShdw blurRad="38100" dist="38100" dir="2700000" algn="tl">
                    <a:srgbClr val="000000">
                      <a:alpha val="43137"/>
                    </a:srgbClr>
                  </a:outerShdw>
                </a:effectLst>
                <a:latin typeface="Arial" pitchFamily="34" charset="0"/>
                <a:cs typeface="Arial" pitchFamily="34" charset="0"/>
              </a:rPr>
              <a:t>Trade Can Move Us Beyond Our PPF</a:t>
            </a:r>
          </a:p>
          <a:p>
            <a:pPr marL="347663" lvl="2" indent="-342900" algn="just"/>
            <a:endParaRPr lang="en-GB" b="1" dirty="0">
              <a:latin typeface="Arial" pitchFamily="34" charset="0"/>
              <a:cs typeface="Arial" pitchFamily="34" charset="0"/>
            </a:endParaRPr>
          </a:p>
          <a:p>
            <a:pPr marL="347663" lvl="2" indent="-342900" algn="just"/>
            <a:endParaRPr lang="en-GB" b="1" dirty="0">
              <a:latin typeface="Arial" pitchFamily="34" charset="0"/>
              <a:cs typeface="Arial" pitchFamily="34" charset="0"/>
            </a:endParaRPr>
          </a:p>
          <a:p>
            <a:pPr marL="347663" lvl="2" indent="-342900" algn="just"/>
            <a:endParaRPr lang="en-GB" b="1" dirty="0">
              <a:latin typeface="Arial" pitchFamily="34" charset="0"/>
              <a:cs typeface="Arial" pitchFamily="34" charset="0"/>
            </a:endParaRPr>
          </a:p>
          <a:p>
            <a:pPr marL="347663" lvl="2" indent="-342900" algn="just"/>
            <a:endParaRPr lang="en-GB" b="1" dirty="0">
              <a:latin typeface="Arial" pitchFamily="34" charset="0"/>
              <a:cs typeface="Arial" pitchFamily="34" charset="0"/>
            </a:endParaRPr>
          </a:p>
          <a:p>
            <a:pPr marL="347663" lvl="2" indent="-342900" algn="just">
              <a:buNone/>
            </a:pPr>
            <a:endParaRPr lang="en-GB" b="1" dirty="0">
              <a:latin typeface="Arial" pitchFamily="34" charset="0"/>
              <a:cs typeface="Arial" pitchFamily="34" charset="0"/>
            </a:endParaRPr>
          </a:p>
          <a:p>
            <a:pPr marL="347663" lvl="2" indent="-342900" algn="just"/>
            <a:r>
              <a:rPr lang="en-GB" b="1" dirty="0">
                <a:latin typeface="Arial" pitchFamily="34" charset="0"/>
                <a:cs typeface="Arial" pitchFamily="34" charset="0"/>
              </a:rPr>
              <a:t>For every 5 loaves of bread that Brian does not produce, he can produce 15 apples. So, for every 1 loaf of bread he does not produce, he can produce 3 apples. Therefore, for every 1 apple he chooses to produce, he forfeits 1/3 loaf of bread.</a:t>
            </a:r>
            <a:endParaRPr lang="en-US" b="1" dirty="0">
              <a:latin typeface="Arial" pitchFamily="34" charset="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GB" sz="3600" b="1" dirty="0">
                <a:effectLst>
                  <a:outerShdw blurRad="38100" dist="38100" dir="2700000" algn="tl">
                    <a:srgbClr val="000000">
                      <a:alpha val="43137"/>
                    </a:srgbClr>
                  </a:outerShdw>
                </a:effectLst>
                <a:latin typeface="Arial" pitchFamily="34" charset="0"/>
                <a:cs typeface="Arial" pitchFamily="34" charset="0"/>
              </a:rPr>
              <a:t>Specialization and Trade</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pic>
        <p:nvPicPr>
          <p:cNvPr id="4" name="Picture 3" descr="Capture 14.PNG"/>
          <p:cNvPicPr>
            <a:picLocks noChangeAspect="1"/>
          </p:cNvPicPr>
          <p:nvPr/>
        </p:nvPicPr>
        <p:blipFill>
          <a:blip r:embed="rId2" cstate="print"/>
          <a:stretch>
            <a:fillRect/>
          </a:stretch>
        </p:blipFill>
        <p:spPr>
          <a:xfrm>
            <a:off x="2819400" y="2057400"/>
            <a:ext cx="4038600" cy="1524000"/>
          </a:xfrm>
          <a:prstGeom prst="rect">
            <a:avLst/>
          </a:prstGeom>
        </p:spPr>
      </p:pic>
      <p:pic>
        <p:nvPicPr>
          <p:cNvPr id="5" name="Picture 4" descr="Capture 15.PNG"/>
          <p:cNvPicPr>
            <a:picLocks noChangeAspect="1"/>
          </p:cNvPicPr>
          <p:nvPr/>
        </p:nvPicPr>
        <p:blipFill>
          <a:blip r:embed="rId3" cstate="print"/>
          <a:stretch>
            <a:fillRect/>
          </a:stretch>
        </p:blipFill>
        <p:spPr>
          <a:xfrm>
            <a:off x="3048000" y="5029200"/>
            <a:ext cx="4267200" cy="1295400"/>
          </a:xfrm>
          <a:prstGeom prst="rect">
            <a:avLst/>
          </a:prstGeom>
        </p:spPr>
      </p:pic>
    </p:spTree>
    <p:extLst>
      <p:ext uri="{BB962C8B-B14F-4D97-AF65-F5344CB8AC3E}">
        <p14:creationId xmlns:p14="http://schemas.microsoft.com/office/powerpoint/2010/main" val="139437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Font typeface="Wingdings" pitchFamily="2" charset="2"/>
              <a:buChar char="q"/>
            </a:pPr>
            <a:r>
              <a:rPr lang="en-GB" sz="2400" b="1" dirty="0">
                <a:solidFill>
                  <a:srgbClr val="FF0000"/>
                </a:solidFill>
                <a:effectLst>
                  <a:outerShdw blurRad="38100" dist="38100" dir="2700000" algn="tl">
                    <a:srgbClr val="000000">
                      <a:alpha val="43137"/>
                    </a:srgbClr>
                  </a:outerShdw>
                </a:effectLst>
                <a:latin typeface="Arial" pitchFamily="34" charset="0"/>
                <a:cs typeface="Arial" pitchFamily="34" charset="0"/>
              </a:rPr>
              <a:t>Trade Can Move Us Beyond Our PPF</a:t>
            </a:r>
            <a:endParaRPr lang="en-GB" b="1" dirty="0">
              <a:latin typeface="Arial" pitchFamily="34" charset="0"/>
              <a:cs typeface="Arial" pitchFamily="34" charset="0"/>
            </a:endParaRPr>
          </a:p>
          <a:p>
            <a:pPr marL="347663" lvl="2" indent="-342900" algn="just"/>
            <a:r>
              <a:rPr lang="en-GB" b="1" dirty="0">
                <a:latin typeface="Arial" pitchFamily="34" charset="0"/>
                <a:cs typeface="Arial" pitchFamily="34" charset="0"/>
              </a:rPr>
              <a:t>Comparing opportunity costs, we see that Elizabeth can produce bread at a lower opportunity cost than Brian can. On the other hand, Brian can produce apples at a lower opportunity cost than Elizabeth can. </a:t>
            </a:r>
          </a:p>
          <a:p>
            <a:pPr marL="347663" lvl="2" indent="-342900" algn="just"/>
            <a:endParaRPr lang="en-GB" b="1" dirty="0">
              <a:latin typeface="Arial" pitchFamily="34" charset="0"/>
              <a:cs typeface="Arial" pitchFamily="34" charset="0"/>
            </a:endParaRPr>
          </a:p>
          <a:p>
            <a:pPr marL="347663" lvl="2" indent="-342900" algn="just"/>
            <a:r>
              <a:rPr lang="en-GB" b="1" dirty="0">
                <a:latin typeface="Arial" pitchFamily="34" charset="0"/>
                <a:cs typeface="Arial" pitchFamily="34" charset="0"/>
              </a:rPr>
              <a:t>We conclude that Elizabeth has a comparative advantage in the production of bread, and Brian has a comparative advantage in the production of apples.</a:t>
            </a:r>
          </a:p>
          <a:p>
            <a:pPr marL="347663" lvl="2" indent="-342900" algn="just"/>
            <a:endParaRPr lang="en-GB" b="1" dirty="0">
              <a:latin typeface="Arial" pitchFamily="34" charset="0"/>
              <a:cs typeface="Arial" pitchFamily="34" charset="0"/>
            </a:endParaRPr>
          </a:p>
          <a:p>
            <a:pPr marL="347663" lvl="2" indent="-342900" algn="just"/>
            <a:r>
              <a:rPr lang="en-GB" b="1" dirty="0">
                <a:latin typeface="Arial" pitchFamily="34" charset="0"/>
                <a:cs typeface="Arial" pitchFamily="34" charset="0"/>
              </a:rPr>
              <a:t>Suppose both specialize in the production of the good in which they have a comparative advantage. Elizabeth produces only bread and makes 20 loaves. Brian produces only apples and grows 30 of them.</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GB" sz="3600" b="1" dirty="0">
                <a:effectLst>
                  <a:outerShdw blurRad="38100" dist="38100" dir="2700000" algn="tl">
                    <a:srgbClr val="000000">
                      <a:alpha val="43137"/>
                    </a:srgbClr>
                  </a:outerShdw>
                </a:effectLst>
                <a:latin typeface="Arial" pitchFamily="34" charset="0"/>
                <a:cs typeface="Arial" pitchFamily="34" charset="0"/>
              </a:rPr>
              <a:t>Specialization and Trade</a:t>
            </a:r>
            <a:endParaRPr lang="en-US" sz="3600" b="1" dirty="0">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139437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1569</TotalTime>
  <Words>1272</Words>
  <Application>Microsoft Office PowerPoint</Application>
  <PresentationFormat>On-screen Show (4:3)</PresentationFormat>
  <Paragraphs>132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Franklin Gothic Book</vt:lpstr>
      <vt:lpstr>Perpetua</vt:lpstr>
      <vt:lpstr>Wingdings</vt:lpstr>
      <vt:lpstr>Wingdings 2</vt:lpstr>
      <vt:lpstr>Equity</vt:lpstr>
      <vt:lpstr>PA 103: Introduction to Microeconomics</vt:lpstr>
      <vt:lpstr>Lecture 4 Specialization and Trade</vt:lpstr>
      <vt:lpstr>Specialization and Trade</vt:lpstr>
      <vt:lpstr>Specialization and Trade</vt:lpstr>
      <vt:lpstr>Specialization and Trade</vt:lpstr>
      <vt:lpstr>Specialization and Trade</vt:lpstr>
      <vt:lpstr>Specialization and Trade</vt:lpstr>
      <vt:lpstr>Specialization and Trade</vt:lpstr>
      <vt:lpstr>Specialization and Trade</vt:lpstr>
      <vt:lpstr>Specialization and Trade</vt:lpstr>
      <vt:lpstr>Specialization and Trade</vt:lpstr>
      <vt:lpstr>Specialization and Trade</vt:lpstr>
      <vt:lpstr>Specialization and Trade</vt:lpstr>
      <vt:lpstr>The Circular-Flow Diagram</vt:lpstr>
      <vt:lpstr>The Circular-Flow Diagram</vt:lpstr>
      <vt:lpstr>The Circular-Flow Diagram</vt:lpstr>
      <vt:lpstr>The Circular-Flow Diagram</vt:lpstr>
      <vt:lpstr>The Circular-Flow Diagram</vt:lpstr>
      <vt:lpstr>The Circular-Flow Diagram</vt:lpstr>
      <vt:lpstr>Readings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Economics 1</dc:title>
  <dc:creator>Faith Computer</dc:creator>
  <cp:lastModifiedBy>Md. Roni Hossain</cp:lastModifiedBy>
  <cp:revision>91</cp:revision>
  <dcterms:created xsi:type="dcterms:W3CDTF">2018-05-06T17:42:58Z</dcterms:created>
  <dcterms:modified xsi:type="dcterms:W3CDTF">2022-06-04T14:05:21Z</dcterms:modified>
</cp:coreProperties>
</file>