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343" r:id="rId3"/>
    <p:sldId id="359" r:id="rId4"/>
    <p:sldId id="358" r:id="rId5"/>
    <p:sldId id="361" r:id="rId6"/>
    <p:sldId id="362" r:id="rId7"/>
    <p:sldId id="363" r:id="rId8"/>
    <p:sldId id="364" r:id="rId9"/>
    <p:sldId id="365" r:id="rId10"/>
    <p:sldId id="378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55" r:id="rId24"/>
    <p:sldId id="301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oni Hossain" userId="9ce89eef61a166ac" providerId="LiveId" clId="{2B3D6C44-F505-4B43-B3A6-0AA2136B1046}"/>
    <pc:docChg chg="custSel modSld">
      <pc:chgData name="Md. Roni Hossain" userId="9ce89eef61a166ac" providerId="LiveId" clId="{2B3D6C44-F505-4B43-B3A6-0AA2136B1046}" dt="2022-06-04T14:05:28.999" v="0" actId="478"/>
      <pc:docMkLst>
        <pc:docMk/>
      </pc:docMkLst>
      <pc:sldChg chg="addSp delSp modSp mod">
        <pc:chgData name="Md. Roni Hossain" userId="9ce89eef61a166ac" providerId="LiveId" clId="{2B3D6C44-F505-4B43-B3A6-0AA2136B1046}" dt="2022-06-04T14:05:28.999" v="0" actId="478"/>
        <pc:sldMkLst>
          <pc:docMk/>
          <pc:sldMk cId="1659300731" sldId="256"/>
        </pc:sldMkLst>
        <pc:spChg chg="del">
          <ac:chgData name="Md. Roni Hossain" userId="9ce89eef61a166ac" providerId="LiveId" clId="{2B3D6C44-F505-4B43-B3A6-0AA2136B1046}" dt="2022-06-04T14:05:28.999" v="0" actId="478"/>
          <ac:spMkLst>
            <pc:docMk/>
            <pc:sldMk cId="1659300731" sldId="256"/>
            <ac:spMk id="3" creationId="{00000000-0000-0000-0000-000000000000}"/>
          </ac:spMkLst>
        </pc:spChg>
        <pc:spChg chg="add mod">
          <ac:chgData name="Md. Roni Hossain" userId="9ce89eef61a166ac" providerId="LiveId" clId="{2B3D6C44-F505-4B43-B3A6-0AA2136B1046}" dt="2022-06-04T14:05:28.999" v="0" actId="478"/>
          <ac:spMkLst>
            <pc:docMk/>
            <pc:sldMk cId="1659300731" sldId="256"/>
            <ac:spMk id="5" creationId="{763A94D3-1B7C-3D9B-0792-15F931DA05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471CF-A0CA-450D-94CF-C6DD26B0BE0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16D7D-67AD-4856-B4E1-37B16B3C9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1CD090-EDC2-4466-9652-7ECF537A92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Lecture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204315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Why Does Quantity Demanded Go Down as Price Goes Up?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GB" sz="2400" b="1" dirty="0">
                <a:cs typeface="Arial" pitchFamily="34" charset="0"/>
              </a:rPr>
              <a:t>The law of demand states that price and quantity demanded are inversely related. Quantity demanded goes down as prices goes up due to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GB" sz="24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  <a:buFont typeface="+mj-lt"/>
              <a:buAutoNum type="arabicPeriod"/>
            </a:pPr>
            <a:r>
              <a:rPr lang="en-GB" sz="2400" b="1" i="1" dirty="0">
                <a:solidFill>
                  <a:srgbClr val="0070C0"/>
                </a:solidFill>
                <a:cs typeface="Arial" pitchFamily="34" charset="0"/>
              </a:rPr>
              <a:t>People substitute lower priced goods for higher priced goods.</a:t>
            </a:r>
          </a:p>
          <a:p>
            <a:pPr marL="461963" lvl="2" indent="-457200" algn="just">
              <a:buClr>
                <a:schemeClr val="accent1"/>
              </a:buClr>
              <a:buFont typeface="+mj-lt"/>
              <a:buAutoNum type="arabicPeriod"/>
            </a:pPr>
            <a:r>
              <a:rPr lang="en-GB" sz="2400" b="1" i="1" dirty="0">
                <a:solidFill>
                  <a:srgbClr val="0070C0"/>
                </a:solidFill>
                <a:cs typeface="Arial" pitchFamily="34" charset="0"/>
              </a:rPr>
              <a:t>Law of diminishing marginal utility</a:t>
            </a:r>
            <a:endParaRPr lang="en-US" sz="2400" b="1" i="1" dirty="0">
              <a:solidFill>
                <a:srgbClr val="0070C0"/>
              </a:solidFill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223493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 Demand versus Individual Demand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demand curve in Figure 1 shows an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individual’s demand </a:t>
            </a:r>
            <a:r>
              <a:rPr lang="en-US" sz="2400" b="1" dirty="0">
                <a:cs typeface="Arial" pitchFamily="34" charset="0"/>
              </a:rPr>
              <a:t>for a product.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To analyze how markets work, we need to determine the market demand, the sum of all the individual demands for a particular good or service.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table in Figure 2 shows the demand schedules for ice cream of the two individuals in this market—Catherine and Nicholas.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The market demand </a:t>
            </a:r>
            <a:r>
              <a:rPr lang="en-US" sz="2400" b="1" dirty="0">
                <a:cs typeface="Arial" pitchFamily="34" charset="0"/>
              </a:rPr>
              <a:t>at each price is the sum of the two individual demands.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55770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 Demand versus Individual Demand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0574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77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 Demand versus Individual Demand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Notice that in Figure 2, we sum the individual demand curves horizontally to obtain the market demand curve.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Because we are interested in analyzing how markets function, we work most often with the market demand curve.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market demand curve shows how the total quantity demanded of a good varies as the price of the good varies, while all the other factors that affect how much consumers want to buy are held constant.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243545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Determinants of Demand</a:t>
                </a:r>
              </a:p>
              <a:p>
                <a:pPr marL="347663" lvl="2" indent="-342900" algn="just">
                  <a:buClr>
                    <a:schemeClr val="accent1"/>
                  </a:buClr>
                </a:pPr>
                <a:r>
                  <a:rPr lang="en-US" sz="2400" b="1" dirty="0">
                    <a:cs typeface="Arial" pitchFamily="34" charset="0"/>
                  </a:rPr>
                  <a:t>What factors determine how much ice cream will a consumer buy?</a:t>
                </a:r>
              </a:p>
              <a:p>
                <a:pPr marL="461963" lvl="2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endParaRPr lang="en-US" sz="2400" b="1" dirty="0">
                  <a:cs typeface="Arial" pitchFamily="34" charset="0"/>
                </a:endParaRP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endParaRPr lang="en-US" sz="2400" b="1" dirty="0">
                  <a:cs typeface="Arial" pitchFamily="34" charset="0"/>
                </a:endParaRP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cs typeface="Arial" pitchFamily="34" charset="0"/>
                  </a:rPr>
                  <a:t>Price of the good itself</a:t>
                </a: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endParaRPr lang="en-US" sz="2400" b="1" dirty="0">
                  <a:cs typeface="Arial" pitchFamily="34" charset="0"/>
                </a:endParaRP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endParaRPr lang="en-US" sz="2400" b="1" dirty="0">
                  <a:cs typeface="Arial" pitchFamily="34" charset="0"/>
                </a:endParaRP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cs typeface="Arial" pitchFamily="34" charset="0"/>
                  </a:rPr>
                  <a:t>Income of the consumer – Normal goods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&amp;</m:t>
                    </m:r>
                  </m:oMath>
                </a14:m>
                <a:r>
                  <a:rPr lang="en-US" sz="2400" b="1" dirty="0">
                    <a:cs typeface="Arial" pitchFamily="34" charset="0"/>
                  </a:rPr>
                  <a:t> Inferior goods</a:t>
                </a: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cs typeface="Arial" pitchFamily="34" charset="0"/>
                  </a:rPr>
                  <a:t>Price of other goods - Complements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&amp; </m:t>
                    </m:r>
                  </m:oMath>
                </a14:m>
                <a:r>
                  <a:rPr lang="en-US" sz="2400" b="1" dirty="0">
                    <a:cs typeface="Arial" pitchFamily="34" charset="0"/>
                  </a:rPr>
                  <a:t>Substitutes</a:t>
                </a: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cs typeface="Arial" pitchFamily="34" charset="0"/>
                  </a:rPr>
                  <a:t>Tastes and preferences</a:t>
                </a: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cs typeface="Arial" pitchFamily="34" charset="0"/>
                  </a:rPr>
                  <a:t>Expectations of future prices</a:t>
                </a: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cs typeface="Arial" pitchFamily="34" charset="0"/>
                  </a:rPr>
                  <a:t>Expectations of future Income</a:t>
                </a:r>
              </a:p>
              <a:p>
                <a:pPr marL="1010603" lvl="4" indent="-4572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cs typeface="Arial" pitchFamily="34" charset="0"/>
                  </a:rPr>
                  <a:t>Number of Buyers</a:t>
                </a: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 cstate="print"/>
                <a:stretch>
                  <a:fillRect l="-444" t="-2125" r="-1630" b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p:sp>
        <p:nvSpPr>
          <p:cNvPr id="2" name="Left Brace 1"/>
          <p:cNvSpPr/>
          <p:nvPr/>
        </p:nvSpPr>
        <p:spPr>
          <a:xfrm>
            <a:off x="838200" y="3962400"/>
            <a:ext cx="381000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157" y="3886200"/>
            <a:ext cx="492443" cy="2057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i="1" spc="300" dirty="0">
                <a:solidFill>
                  <a:srgbClr val="FF0000"/>
                </a:solidFill>
              </a:rPr>
              <a:t>Shift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spc="300" dirty="0">
                <a:solidFill>
                  <a:srgbClr val="FF0000"/>
                </a:solidFill>
              </a:rPr>
              <a:t>Factors</a:t>
            </a:r>
          </a:p>
        </p:txBody>
      </p:sp>
      <p:sp>
        <p:nvSpPr>
          <p:cNvPr id="7" name="Left Brace 6"/>
          <p:cNvSpPr/>
          <p:nvPr/>
        </p:nvSpPr>
        <p:spPr>
          <a:xfrm>
            <a:off x="982981" y="2819400"/>
            <a:ext cx="236219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438400"/>
            <a:ext cx="800219" cy="1524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i="1" spc="300" dirty="0">
                <a:solidFill>
                  <a:srgbClr val="FF0000"/>
                </a:solidFill>
              </a:rPr>
              <a:t>Movement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spc="300" dirty="0">
                <a:solidFill>
                  <a:srgbClr val="FF0000"/>
                </a:solidFill>
              </a:rPr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386572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Determinants of Demand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Table 1 lists the variables that influence how much consumers choose to buy of a good.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0" y="2819400"/>
            <a:ext cx="769451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1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Movement Along the Demand Curve or A change in Quantity  Demanded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A change in quantity demanded is however reflected in a movement along the demand curve and is called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an extension or a contraction </a:t>
            </a:r>
            <a:r>
              <a:rPr lang="en-US" sz="2400" b="1" dirty="0">
                <a:cs typeface="Arial" pitchFamily="34" charset="0"/>
              </a:rPr>
              <a:t>in quantity demand.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movement along the demand curve is due to the change in price of the good while all other factors remaining unchanged.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198689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Movement Along the Demand Curve or A change in Quantity  Demand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p:pic>
        <p:nvPicPr>
          <p:cNvPr id="4" name="Picture 5" descr="Untitl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8048089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44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Shift of the Demand Curve or Change in Demand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A change in demand is reflected by  shift of the demand curve and is called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an rise or a fall </a:t>
            </a:r>
            <a:r>
              <a:rPr lang="en-US" sz="2400" b="1" dirty="0">
                <a:cs typeface="Arial" pitchFamily="34" charset="0"/>
              </a:rPr>
              <a:t>in demand.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 The shift of the demand curve is caused by a change in any of the non-price determinants (Income, Price of other goods, Tastes and preferences, Expectations, Number of Buyers  etc.) of demand.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407870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Shift of the Demand Curve or Change in Demand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4" y="2133600"/>
            <a:ext cx="733278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7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Theory of Supply and Demand 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Supply and demand are the two words that economists use most often— they are the forces that make market economies work.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They determine the quantity of each good produced and the price at which it is sold.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If you want to know how any event or policy will affect the economy, you must think first about how it will affect supply and demand.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13943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Demand Function</a:t>
                </a:r>
              </a:p>
              <a:p>
                <a:pPr marL="347663" lvl="2" indent="-342900" algn="just">
                  <a:buClr>
                    <a:schemeClr val="accent1"/>
                  </a:buClr>
                </a:pPr>
                <a:r>
                  <a:rPr lang="en-US" sz="2400" b="1" dirty="0">
                    <a:cs typeface="Arial" pitchFamily="34" charset="0"/>
                  </a:rPr>
                  <a:t>A demand function is a mathematical relationship between quantity demanded (dependent variable) and the determinants of  demand (independent variables).</a:t>
                </a:r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r>
                  <a:rPr lang="en-US" sz="2400" b="1" dirty="0">
                    <a:cs typeface="Arial" pitchFamily="34" charset="0"/>
                  </a:rPr>
                  <a:t>Say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= 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𝒇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 (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) 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400" b="1" dirty="0">
                    <a:cs typeface="Arial" pitchFamily="34" charset="0"/>
                  </a:rPr>
                  <a:t>= Quantity demanded and P = Price of a good.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		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= 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 –  </m:t>
                    </m:r>
                    <m:r>
                      <a:rPr lang="en-US" sz="2400" b="1" i="1" dirty="0" err="1">
                        <a:latin typeface="Cambria Math"/>
                        <a:cs typeface="Arial" pitchFamily="34" charset="0"/>
                      </a:rPr>
                      <m:t>𝒃𝑷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                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= 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𝟐𝟎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 – 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𝟒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𝑷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𝒂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𝑨𝒖𝒕𝒐𝒏𝒐𝒎𝒐𝒖𝒔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𝒅𝒆𝒎𝒂𝒏𝒅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𝒂𝒏𝒅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𝑺𝒍𝒐𝒑𝒆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𝒄𝒐𝒆𝒇𝒇𝒊𝒄𝒊𝒆𝒏𝒕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 cstate="print"/>
                <a:stretch>
                  <a:fillRect l="-1037" t="-1000" r="-2000" b="-5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218339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Demand Function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	Example: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𝟐𝟎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 – 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𝟒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𝑷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itchFamily="34" charset="0"/>
                  </a:rPr>
                  <a:t>Demand Schedule from a Demand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 cstate="print"/>
                <a:stretch>
                  <a:fillRect l="-103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3421232"/>
                  </p:ext>
                </p:extLst>
              </p:nvPr>
            </p:nvGraphicFramePr>
            <p:xfrm>
              <a:off x="1447800" y="3276600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Price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𝑷</m:t>
                              </m:r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Quantity Demand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Coordinate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153421232"/>
                  </p:ext>
                </p:extLst>
              </p:nvPr>
            </p:nvGraphicFramePr>
            <p:xfrm>
              <a:off x="1447800" y="3276600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" t="-5926" r="-200300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5926" r="-99701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Coordinate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20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A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16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B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2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12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3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8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D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4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4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E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5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F</a:t>
                          </a:r>
                          <a:endParaRPr lang="en-US" sz="20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702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Demand Function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	Example: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𝟐𝟎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 – 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𝟒</m:t>
                    </m:r>
                    <m:r>
                      <a:rPr lang="en-US" sz="2400" b="1" i="1" dirty="0">
                        <a:latin typeface="Cambria Math"/>
                        <a:cs typeface="Arial" pitchFamily="34" charset="0"/>
                      </a:rPr>
                      <m:t>𝑷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sz="2400" b="1" dirty="0">
                    <a:cs typeface="Arial" pitchFamily="34" charset="0"/>
                  </a:rPr>
                  <a:t>Demand Curve from a Demand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 cstate="print"/>
                <a:stretch>
                  <a:fillRect l="-103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57400" y="5867400"/>
            <a:ext cx="434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57400" y="32004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3581400"/>
            <a:ext cx="35814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4038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4495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00" y="4953000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5410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200" y="4038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80619" y="44958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29100" y="4953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53000" y="541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92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Quantity Demanded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71600" y="3429000"/>
            <a:ext cx="6858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5</a:t>
            </a:r>
          </a:p>
          <a:p>
            <a:pPr algn="r"/>
            <a:endParaRPr lang="en-US" sz="900" b="1" dirty="0"/>
          </a:p>
          <a:p>
            <a:pPr algn="r"/>
            <a:r>
              <a:rPr lang="en-US" sz="2000" b="1" dirty="0"/>
              <a:t>4</a:t>
            </a:r>
          </a:p>
          <a:p>
            <a:pPr algn="r"/>
            <a:endParaRPr lang="en-US" sz="1200" b="1" dirty="0"/>
          </a:p>
          <a:p>
            <a:pPr algn="r"/>
            <a:r>
              <a:rPr lang="en-US" sz="2000" b="1" dirty="0"/>
              <a:t>3</a:t>
            </a:r>
          </a:p>
          <a:p>
            <a:pPr algn="r"/>
            <a:endParaRPr lang="en-US" sz="1400" b="1" dirty="0"/>
          </a:p>
          <a:p>
            <a:pPr algn="r"/>
            <a:r>
              <a:rPr lang="en-US" sz="2000" b="1" dirty="0"/>
              <a:t>2</a:t>
            </a:r>
          </a:p>
          <a:p>
            <a:pPr algn="r"/>
            <a:endParaRPr lang="en-US" sz="1200" b="1" dirty="0"/>
          </a:p>
          <a:p>
            <a:pPr algn="r"/>
            <a:r>
              <a:rPr lang="en-US" sz="2000" b="1" dirty="0"/>
              <a:t>1</a:t>
            </a:r>
          </a:p>
          <a:p>
            <a:pPr algn="r"/>
            <a:endParaRPr lang="en-US" sz="1050" b="1" dirty="0"/>
          </a:p>
          <a:p>
            <a:pPr algn="r"/>
            <a:r>
              <a:rPr lang="en-US" sz="20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7400" y="58674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</a:t>
            </a:r>
            <a:r>
              <a:rPr lang="en-US" sz="2000" b="1" dirty="0"/>
              <a:t>4            8          12        16       20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50862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5562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47052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29000" y="4191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67000" y="37146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12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6109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N. G. 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Mankiw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 Principles of Microeconomics, 5th Edition, Chapter – 4.</a:t>
            </a:r>
          </a:p>
          <a:p>
            <a:pPr marL="347663" lvl="2" indent="-342900" algn="just">
              <a:buFont typeface="Wingdings" pitchFamily="2" charset="2"/>
              <a:buChar char="q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>
              <a:buFont typeface="Wingdings" pitchFamily="2" charset="2"/>
              <a:buChar char="q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Roger A. Arnold- Microeconomics, 10th Edition, Chapter – 3.</a:t>
            </a:r>
          </a:p>
          <a:p>
            <a:pPr marL="347663" lvl="2" indent="-342900" algn="just">
              <a:buFont typeface="Wingdings" pitchFamily="2" charset="2"/>
              <a:buChar char="q"/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>
              <a:buFont typeface="Wingdings" pitchFamily="2" charset="2"/>
              <a:buChar char="q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7663" lvl="2" indent="-342900" algn="just">
              <a:buFont typeface="Wingdings" pitchFamily="2" charset="2"/>
              <a:buChar char="q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75637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Faith Computer\Desktop\99148977-text-sign-showing-any-questions-question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379413"/>
            <a:ext cx="7793037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939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37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Markets and Competition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terms supply and demand refer to the behavior of people as they interact with one another in competitive markets. 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Before discussing how buyers and sellers behave, let’s first consider more fully what we mean by the terms market and competition.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A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market</a:t>
            </a:r>
            <a:r>
              <a:rPr lang="en-US" sz="2400" b="1" dirty="0">
                <a:cs typeface="Arial" pitchFamily="34" charset="0"/>
              </a:rPr>
              <a:t> is a group of buyers and sellers of a particular good or service. The buyers as a group determine the demand for the product, and the sellers as a group determine the supply of the product.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354384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Markets and Competition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Markets take many forms. Sometimes markets are highly organized and more often they are less organized.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A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competitive market</a:t>
            </a:r>
            <a:r>
              <a:rPr lang="en-US" sz="2400" b="1" dirty="0">
                <a:cs typeface="Arial" pitchFamily="34" charset="0"/>
              </a:rPr>
              <a:t> is a market in which there are many buyers and many sellers so that each has a negligible impact on the market price.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In this chapter, we assume that markets are perfectly competitive. A competitive market must have two characteristics: (1) the goods are identical, and (2) the buyers and sellers are so numerous that no single buyer or seller has any influence over the market price.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19141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Demand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quantity demanded </a:t>
            </a:r>
            <a:r>
              <a:rPr lang="en-US" sz="2400" b="1" dirty="0">
                <a:cs typeface="Arial" pitchFamily="34" charset="0"/>
              </a:rPr>
              <a:t>of any good is the amount of the good that buyers are willing and able to purchase.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Demand is the representation of the various amounts of a product that consumers are willing and able to purchase at each of a series of possible prices during a specific period of time.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To be a demand for a commodity, you should</a:t>
            </a:r>
          </a:p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want it</a:t>
            </a:r>
          </a:p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afford it</a:t>
            </a:r>
          </a:p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cs typeface="Arial" pitchFamily="34" charset="0"/>
              </a:rPr>
              <a:t>plan to buy it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172178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Law of Demand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The law of demand </a:t>
            </a:r>
            <a:r>
              <a:rPr lang="en-US" sz="2400" b="1" dirty="0">
                <a:cs typeface="Arial" pitchFamily="34" charset="0"/>
              </a:rPr>
              <a:t>states that other things being equal, when the price of a good rises, the quantity demanded of the good falls, and when the price falls, the quantity demanded rises.</a:t>
            </a:r>
          </a:p>
          <a:p>
            <a:pPr marL="4763" lvl="2" indent="0" algn="just">
              <a:buClr>
                <a:schemeClr val="accent1"/>
              </a:buClr>
              <a:buNone/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When the price of a commodity is raised, other things remain constant, buyer tend to buy less of the commodity and vice versa.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40901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Demand Schedule and Demand Curve</a:t>
            </a:r>
          </a:p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Demand Schedule: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A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demand schedule </a:t>
            </a:r>
            <a:r>
              <a:rPr lang="en-US" sz="2400" b="1" dirty="0">
                <a:cs typeface="Arial" pitchFamily="34" charset="0"/>
              </a:rPr>
              <a:t> is a list showing the quantity of a good that consumers would choose to purchase at different prices, with all other things held constant.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Demand Curve:</a:t>
            </a: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dirty="0">
                <a:cs typeface="Arial" pitchFamily="34" charset="0"/>
              </a:rPr>
              <a:t> A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demand curve</a:t>
            </a:r>
            <a:r>
              <a:rPr lang="en-US" sz="2400" b="1" dirty="0">
                <a:cs typeface="Arial" pitchFamily="34" charset="0"/>
              </a:rPr>
              <a:t> graphically shows the relationship between the price of a good and the quantity demanded (demand schedule), holding constant all other variables that influence demand.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98428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Demand 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Demand Schedule </a:t>
            </a:r>
            <a:r>
              <a:rPr lang="en-US" sz="2400" b="1" dirty="0">
                <a:cs typeface="Arial" pitchFamily="34" charset="0"/>
              </a:rPr>
              <a:t>is a table that shows the relationship between the price of a good and the quantity demanded of that good.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51054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14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Demand Curve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Demand curve </a:t>
            </a:r>
            <a:r>
              <a:rPr lang="en-US" sz="2400" b="1" dirty="0">
                <a:cs typeface="Arial" pitchFamily="34" charset="0"/>
              </a:rPr>
              <a:t>is a graph that shows the relationship between the price of a good and the quantity demanded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Market Forces of Supply and Demand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7162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937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1354</TotalTime>
  <Words>1335</Words>
  <Application>Microsoft Office PowerPoint</Application>
  <PresentationFormat>On-screen Show (4:3)</PresentationFormat>
  <Paragraphs>179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Franklin Gothic Book</vt:lpstr>
      <vt:lpstr>Perpetua</vt:lpstr>
      <vt:lpstr>Wingdings</vt:lpstr>
      <vt:lpstr>Wingdings 2</vt:lpstr>
      <vt:lpstr>Equity</vt:lpstr>
      <vt:lpstr>Lecture 5 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The Market Forces of Supply and Demand</vt:lpstr>
      <vt:lpstr>Readings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Economics 1</dc:title>
  <dc:creator>Faith Computer</dc:creator>
  <cp:lastModifiedBy>User</cp:lastModifiedBy>
  <cp:revision>99</cp:revision>
  <dcterms:created xsi:type="dcterms:W3CDTF">2018-05-06T17:42:58Z</dcterms:created>
  <dcterms:modified xsi:type="dcterms:W3CDTF">2022-06-22T17:23:46Z</dcterms:modified>
</cp:coreProperties>
</file>