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361" r:id="rId3"/>
    <p:sldId id="362" r:id="rId4"/>
    <p:sldId id="363" r:id="rId5"/>
    <p:sldId id="364" r:id="rId6"/>
    <p:sldId id="365" r:id="rId7"/>
    <p:sldId id="366" r:id="rId8"/>
    <p:sldId id="379" r:id="rId9"/>
    <p:sldId id="367" r:id="rId10"/>
    <p:sldId id="368" r:id="rId11"/>
    <p:sldId id="378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55" r:id="rId21"/>
    <p:sldId id="301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oni Hossain" userId="9ce89eef61a166ac" providerId="LiveId" clId="{A3C5686C-01CA-4659-8ED5-AF9F14B1A657}"/>
    <pc:docChg chg="custSel modSld">
      <pc:chgData name="Md. Roni Hossain" userId="9ce89eef61a166ac" providerId="LiveId" clId="{A3C5686C-01CA-4659-8ED5-AF9F14B1A657}" dt="2022-06-04T14:05:39.020" v="0" actId="478"/>
      <pc:docMkLst>
        <pc:docMk/>
      </pc:docMkLst>
      <pc:sldChg chg="addSp delSp modSp mod">
        <pc:chgData name="Md. Roni Hossain" userId="9ce89eef61a166ac" providerId="LiveId" clId="{A3C5686C-01CA-4659-8ED5-AF9F14B1A657}" dt="2022-06-04T14:05:39.020" v="0" actId="478"/>
        <pc:sldMkLst>
          <pc:docMk/>
          <pc:sldMk cId="1659300731" sldId="256"/>
        </pc:sldMkLst>
        <pc:spChg chg="del">
          <ac:chgData name="Md. Roni Hossain" userId="9ce89eef61a166ac" providerId="LiveId" clId="{A3C5686C-01CA-4659-8ED5-AF9F14B1A657}" dt="2022-06-04T14:05:39.020" v="0" actId="478"/>
          <ac:spMkLst>
            <pc:docMk/>
            <pc:sldMk cId="1659300731" sldId="256"/>
            <ac:spMk id="3" creationId="{00000000-0000-0000-0000-000000000000}"/>
          </ac:spMkLst>
        </pc:spChg>
        <pc:spChg chg="add mod">
          <ac:chgData name="Md. Roni Hossain" userId="9ce89eef61a166ac" providerId="LiveId" clId="{A3C5686C-01CA-4659-8ED5-AF9F14B1A657}" dt="2022-06-04T14:05:39.020" v="0" actId="478"/>
          <ac:spMkLst>
            <pc:docMk/>
            <pc:sldMk cId="1659300731" sldId="256"/>
            <ac:spMk id="5" creationId="{D0A01D15-2CB3-A2C5-FBE2-B083CE0F2A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471CF-A0CA-450D-94CF-C6DD26B0BE02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16D7D-67AD-4856-B4E1-37B16B3C9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1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1CD090-EDC2-4466-9652-7ECF537A92EA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Lecture 5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204315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Market Supply versus Individual Supply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Notice that in Figure 6, we sum the individual supply curves horizontally to obtain the market supply curve.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Because we are interested in analyzing how markets function, we work most often with the market supply curve. 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 market supply curve shows how the total quantity supplied of a good varies as the price of the good varies, while all the other factors that affect how much sellers want to sell are held constant.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5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Determinants of Supply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What factors determine how much ice cream will a producer supply?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1010603" lvl="4" indent="-4572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cs typeface="Arial" pitchFamily="34" charset="0"/>
              </a:rPr>
              <a:t>Price of the good itself</a:t>
            </a:r>
          </a:p>
          <a:p>
            <a:pPr marL="553403" lvl="4" indent="0" algn="just">
              <a:buClr>
                <a:schemeClr val="accent1"/>
              </a:buClr>
              <a:buNone/>
            </a:pPr>
            <a:endParaRPr lang="en-US" sz="2400" b="1" dirty="0">
              <a:cs typeface="Arial" pitchFamily="34" charset="0"/>
            </a:endParaRPr>
          </a:p>
          <a:p>
            <a:pPr marL="553403" lvl="4" indent="0" algn="just">
              <a:buClr>
                <a:schemeClr val="accent1"/>
              </a:buClr>
              <a:buNone/>
            </a:pPr>
            <a:endParaRPr lang="en-US" sz="2400" b="1" dirty="0">
              <a:cs typeface="Arial" pitchFamily="34" charset="0"/>
            </a:endParaRPr>
          </a:p>
          <a:p>
            <a:pPr marL="1010603" lvl="4" indent="-4572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cs typeface="Arial" pitchFamily="34" charset="0"/>
              </a:rPr>
              <a:t>Input prices</a:t>
            </a:r>
          </a:p>
          <a:p>
            <a:pPr marL="1010603" lvl="4" indent="-4572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cs typeface="Arial" pitchFamily="34" charset="0"/>
              </a:rPr>
              <a:t>Technology</a:t>
            </a:r>
          </a:p>
          <a:p>
            <a:pPr marL="1010603" lvl="4" indent="-4572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cs typeface="Arial" pitchFamily="34" charset="0"/>
              </a:rPr>
              <a:t>Govt. policy</a:t>
            </a:r>
          </a:p>
          <a:p>
            <a:pPr marL="1010603" lvl="4" indent="-4572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cs typeface="Arial" pitchFamily="34" charset="0"/>
              </a:rPr>
              <a:t>Expectations</a:t>
            </a:r>
          </a:p>
          <a:p>
            <a:pPr marL="1010603" lvl="4" indent="-4572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cs typeface="Arial" pitchFamily="34" charset="0"/>
              </a:rPr>
              <a:t>No. of sellers</a:t>
            </a:r>
          </a:p>
          <a:p>
            <a:pPr marL="1010603" lvl="4" indent="-4572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cs typeface="Arial" pitchFamily="34" charset="0"/>
              </a:rPr>
              <a:t>Natural Calamities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  <p:sp>
        <p:nvSpPr>
          <p:cNvPr id="2" name="Left Brace 1"/>
          <p:cNvSpPr/>
          <p:nvPr/>
        </p:nvSpPr>
        <p:spPr>
          <a:xfrm>
            <a:off x="838200" y="3886200"/>
            <a:ext cx="381000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157" y="3886200"/>
            <a:ext cx="492443" cy="2057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b="1" i="1" spc="300" dirty="0">
                <a:solidFill>
                  <a:srgbClr val="FF0000"/>
                </a:solidFill>
              </a:rPr>
              <a:t>Shift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spc="300" dirty="0">
                <a:solidFill>
                  <a:srgbClr val="FF0000"/>
                </a:solidFill>
              </a:rPr>
              <a:t>Factors</a:t>
            </a:r>
          </a:p>
        </p:txBody>
      </p:sp>
      <p:sp>
        <p:nvSpPr>
          <p:cNvPr id="7" name="Left Brace 6"/>
          <p:cNvSpPr/>
          <p:nvPr/>
        </p:nvSpPr>
        <p:spPr>
          <a:xfrm>
            <a:off x="982981" y="2667000"/>
            <a:ext cx="236219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438400"/>
            <a:ext cx="800219" cy="1524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b="1" i="1" spc="300" dirty="0">
                <a:solidFill>
                  <a:srgbClr val="FF0000"/>
                </a:solidFill>
              </a:rPr>
              <a:t>Movement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spc="300" dirty="0">
                <a:solidFill>
                  <a:srgbClr val="FF0000"/>
                </a:solidFill>
              </a:rPr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182014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Determinants of Supply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Table 2 lists the variables that influence how much producers choose to sell of a good.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848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81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Movement along the Supply Curve or A change in Quantity  Supplied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A change in quantity supplied is however reflected in a movement along the supply curve and is called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an extension or a contraction </a:t>
            </a:r>
            <a:r>
              <a:rPr lang="en-US" sz="2400" b="1" dirty="0">
                <a:cs typeface="Arial" pitchFamily="34" charset="0"/>
              </a:rPr>
              <a:t>in quantity supply.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 movement along the supply curve is due to the change in price of the good while all other factors remaining unchanged.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9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Movement Along the Supply Curve or A change in Quantity  Supplied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7219664" cy="41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4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Shift of the Supply Curve or Change in Supply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A change in supply is reflected by  shift of the supply curve and is called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an rise or a fall </a:t>
            </a:r>
            <a:r>
              <a:rPr lang="en-US" sz="2400" b="1" dirty="0">
                <a:cs typeface="Arial" pitchFamily="34" charset="0"/>
              </a:rPr>
              <a:t>in supply.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 The shift of the supply curve is caused by a change in any of the non-price determinants (Input price, Technology, Weather, Expectations, Number of sellers  etc.) of supply.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06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Shift of the Supply Curve or Change in Supply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5024"/>
            <a:ext cx="6629399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79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q"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Supply Function</a:t>
                </a:r>
              </a:p>
              <a:p>
                <a:pPr marL="347663" lvl="2" indent="-342900" algn="just">
                  <a:buClr>
                    <a:schemeClr val="accent1"/>
                  </a:buClr>
                </a:pPr>
                <a:r>
                  <a:rPr lang="en-US" sz="2400" b="1" dirty="0">
                    <a:cs typeface="Arial" pitchFamily="34" charset="0"/>
                  </a:rPr>
                  <a:t>A supply function is a mathematical relationship between quantity supplied (dependent variable) and the determinants of  supply (independent variables).</a:t>
                </a:r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</a:pPr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</a:pPr>
                <a:r>
                  <a:rPr lang="en-US" sz="2400" b="1" dirty="0">
                    <a:cs typeface="Arial" pitchFamily="34" charset="0"/>
                  </a:rPr>
                  <a:t>Say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/>
                            <a:cs typeface="Arial" pitchFamily="34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  <a:cs typeface="Arial" pitchFamily="34" charset="0"/>
                          </a:rPr>
                          <m:t>𝒔</m:t>
                        </m:r>
                      </m:sub>
                    </m:sSub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 = 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𝒇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 (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) </m:t>
                    </m:r>
                  </m:oMath>
                </a14:m>
                <a:endParaRPr lang="en-US" sz="2400" b="1" dirty="0">
                  <a:cs typeface="Arial" pitchFamily="34" charset="0"/>
                </a:endParaRP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  <a:cs typeface="Arial" pitchFamily="34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 dirty="0">
                            <a:latin typeface="Cambria Math"/>
                            <a:cs typeface="Arial" pitchFamily="34" charset="0"/>
                          </a:rPr>
                          <m:t>𝒔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400" b="1" dirty="0">
                    <a:cs typeface="Arial" pitchFamily="34" charset="0"/>
                  </a:rPr>
                  <a:t>= Quantity supplied and P = Price of a good.</a:t>
                </a: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				</a:t>
                </a: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		Example: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  <a:cs typeface="Arial" pitchFamily="34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 dirty="0">
                            <a:latin typeface="Cambria Math"/>
                            <a:cs typeface="Arial" pitchFamily="34" charset="0"/>
                          </a:rPr>
                          <m:t>𝒔</m:t>
                        </m:r>
                      </m:sub>
                    </m:sSub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𝒅𝑷</m:t>
                    </m:r>
                  </m:oMath>
                </a14:m>
                <a:endParaRPr lang="en-US" sz="2400" b="1" dirty="0">
                  <a:cs typeface="Arial" pitchFamily="34" charset="0"/>
                </a:endParaRP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                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  <a:cs typeface="Arial" pitchFamily="34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 dirty="0">
                            <a:latin typeface="Cambria Math"/>
                            <a:cs typeface="Arial" pitchFamily="34" charset="0"/>
                          </a:rPr>
                          <m:t>𝒔</m:t>
                        </m:r>
                      </m:sub>
                    </m:sSub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=−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.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𝟓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𝟓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𝑷</m:t>
                    </m:r>
                  </m:oMath>
                </a14:m>
                <a:endParaRPr lang="en-US" sz="2400" b="1" dirty="0">
                  <a:cs typeface="Arial" pitchFamily="34" charset="0"/>
                </a:endParaRP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Where, c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=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𝑨𝒖𝒕𝒐𝒏𝒐𝒎𝒐𝒖𝒔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𝒔𝒖𝒑𝒑𝒍𝒚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𝒂𝒏𝒅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𝒅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=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𝑺𝒍𝒐𝒑𝒆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𝒄𝒐𝒆𝒇𝒇𝒊𝒄𝒊𝒆𝒏𝒕</m:t>
                    </m:r>
                  </m:oMath>
                </a14:m>
                <a:endParaRPr lang="en-US" sz="2400" b="1" dirty="0"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</a:pPr>
                <a:endParaRPr lang="en-US" sz="2400" b="1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 cstate="print"/>
                <a:stretch>
                  <a:fillRect l="-1037" t="-1000" r="-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9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q"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Supply Function</a:t>
                </a: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			Example: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400" b="1" dirty="0"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  <a:cs typeface="Arial" pitchFamily="34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 dirty="0">
                            <a:latin typeface="Cambria Math"/>
                            <a:cs typeface="Arial" pitchFamily="34" charset="0"/>
                          </a:rPr>
                          <m:t>𝒔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=−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.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𝟓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𝟓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𝑷</m:t>
                    </m:r>
                  </m:oMath>
                </a14:m>
                <a:endParaRPr lang="en-US" sz="2400" b="1" dirty="0">
                  <a:cs typeface="Arial" pitchFamily="34" charset="0"/>
                </a:endParaRP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itchFamily="34" charset="0"/>
                  </a:rPr>
                  <a:t>Supply Schedule from a Supply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 cstate="print"/>
                <a:stretch>
                  <a:fillRect l="-111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4731825"/>
                  </p:ext>
                </p:extLst>
              </p:nvPr>
            </p:nvGraphicFramePr>
            <p:xfrm>
              <a:off x="1447800" y="3276600"/>
              <a:ext cx="60960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Price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/>
                                </a:rPr>
                                <m:t>𝑷</m:t>
                              </m:r>
                            </m:oMath>
                          </a14:m>
                          <a:r>
                            <a:rPr lang="en-US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Quantity Supply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Coordinate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-2.5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12.5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17.5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22.5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3764731825"/>
                  </p:ext>
                </p:extLst>
              </p:nvPr>
            </p:nvGraphicFramePr>
            <p:xfrm>
              <a:off x="1447800" y="3276600"/>
              <a:ext cx="60960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" t="-5926" r="-200300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5926" r="-99701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Coordinate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-2.5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A</a:t>
                          </a:r>
                          <a:endParaRPr lang="en-US" sz="2000" b="1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1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2.5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B</a:t>
                          </a:r>
                          <a:endParaRPr lang="en-US" sz="2000" b="1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2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7.5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</a:t>
                          </a:r>
                          <a:endParaRPr lang="en-US" sz="2000" b="1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3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12.5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D</a:t>
                          </a:r>
                          <a:endParaRPr lang="en-US" sz="2000" b="1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4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17.5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E</a:t>
                          </a:r>
                          <a:endParaRPr lang="en-US" sz="2000" b="1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5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22.5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F</a:t>
                          </a:r>
                          <a:endParaRPr lang="en-US" sz="20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7022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q"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Supply Function</a:t>
                </a: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			Example: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400" b="1" dirty="0"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  <a:cs typeface="Arial" pitchFamily="34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 dirty="0">
                            <a:latin typeface="Cambria Math"/>
                            <a:cs typeface="Arial" pitchFamily="34" charset="0"/>
                          </a:rPr>
                          <m:t>𝒔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=−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.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𝟓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𝟓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𝑷</m:t>
                    </m:r>
                  </m:oMath>
                </a14:m>
                <a:endParaRPr lang="en-US" sz="2400" b="1" dirty="0"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</a:pPr>
                <a:endParaRPr lang="en-US" sz="2400" b="1" dirty="0"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itchFamily="34" charset="0"/>
                  </a:rPr>
                  <a:t>Supply Curve from a Supply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 cstate="print"/>
                <a:stretch>
                  <a:fillRect l="-1037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" y="5867400"/>
            <a:ext cx="541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57400" y="3200400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92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00800" y="5867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Quantity Supplied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71600" y="3429000"/>
            <a:ext cx="6858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5</a:t>
            </a:r>
          </a:p>
          <a:p>
            <a:pPr algn="r"/>
            <a:endParaRPr lang="en-US" sz="900" b="1" dirty="0"/>
          </a:p>
          <a:p>
            <a:pPr algn="r"/>
            <a:r>
              <a:rPr lang="en-US" sz="2000" b="1" dirty="0"/>
              <a:t>4</a:t>
            </a:r>
          </a:p>
          <a:p>
            <a:pPr algn="r"/>
            <a:endParaRPr lang="en-US" sz="1200" b="1" dirty="0"/>
          </a:p>
          <a:p>
            <a:pPr algn="r"/>
            <a:r>
              <a:rPr lang="en-US" sz="2000" b="1" dirty="0"/>
              <a:t>3</a:t>
            </a:r>
          </a:p>
          <a:p>
            <a:pPr algn="r"/>
            <a:endParaRPr lang="en-US" sz="1400" b="1" dirty="0"/>
          </a:p>
          <a:p>
            <a:pPr algn="r"/>
            <a:r>
              <a:rPr lang="en-US" sz="2000" b="1" dirty="0"/>
              <a:t>2</a:t>
            </a:r>
          </a:p>
          <a:p>
            <a:pPr algn="r"/>
            <a:endParaRPr lang="en-US" sz="1200" b="1" dirty="0"/>
          </a:p>
          <a:p>
            <a:pPr algn="r"/>
            <a:r>
              <a:rPr lang="en-US" sz="2000" b="1" dirty="0"/>
              <a:t>1</a:t>
            </a:r>
          </a:p>
          <a:p>
            <a:pPr algn="r"/>
            <a:endParaRPr lang="en-US" sz="1050" b="1" dirty="0"/>
          </a:p>
          <a:p>
            <a:pPr algn="r"/>
            <a:r>
              <a:rPr lang="en-US" sz="20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3000" y="586740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-2.5             2.5</a:t>
            </a:r>
            <a:r>
              <a:rPr lang="en-US" sz="2000" b="1" dirty="0"/>
              <a:t>       7.5         12.5        17.5     22.5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62200" y="51624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47800" y="55434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0" y="47814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62400" y="43242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48200" y="3962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86400" y="35622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5486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086290"/>
            <a:ext cx="1143000" cy="1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00400" y="5105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057400" y="4648199"/>
            <a:ext cx="207214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29548" y="4648201"/>
            <a:ext cx="0" cy="121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057400" y="4267200"/>
            <a:ext cx="2819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76800" y="4267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057400" y="38862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638800" y="3914745"/>
            <a:ext cx="0" cy="195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714500" y="3588842"/>
            <a:ext cx="4525297" cy="227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39797" y="3333690"/>
            <a:ext cx="61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6109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Supply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 quantity supplied of any good or service is the amount that sellers are willing and able to sell.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 quantity supplied is the number of units that sellers want to sell over a specified period of time at a particular price.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8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N. G. 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Mankiw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- Principles of Microeconomics, 5th Edition, Chapter – 4.</a:t>
            </a:r>
          </a:p>
          <a:p>
            <a:pPr marL="347663" lvl="2" indent="-342900" algn="just">
              <a:buFont typeface="Wingdings" pitchFamily="2" charset="2"/>
              <a:buChar char="q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>
              <a:buFont typeface="Wingdings" pitchFamily="2" charset="2"/>
              <a:buChar char="q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Roger A. Arnold- Microeconomics, 10th Edition, Chapter – 2.</a:t>
            </a:r>
            <a:endParaRPr lang="en-US" sz="2400" b="1">
              <a:latin typeface="Arial" pitchFamily="34" charset="0"/>
              <a:cs typeface="Arial" pitchFamily="34" charset="0"/>
            </a:endParaRPr>
          </a:p>
          <a:p>
            <a:pPr marL="347663" lvl="2" indent="-342900" algn="just"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Readings</a:t>
            </a:r>
          </a:p>
        </p:txBody>
      </p:sp>
    </p:spTree>
    <p:extLst>
      <p:ext uri="{BB962C8B-B14F-4D97-AF65-F5344CB8AC3E}">
        <p14:creationId xmlns:p14="http://schemas.microsoft.com/office/powerpoint/2010/main" val="75637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Faith Computer\Desktop\99148977-text-sign-showing-any-questions-question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379413"/>
            <a:ext cx="7793037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939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37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Law of Supply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 law of supply states that all other things remaining unchanged, the quantity supplied of a good increases as its price increases the quantity supplied of a good decreases as its price decreases. </a:t>
            </a:r>
          </a:p>
          <a:p>
            <a:pPr marL="4763" lvl="2" indent="0" algn="just">
              <a:buClr>
                <a:schemeClr val="accent1"/>
              </a:buClr>
              <a:buNone/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When the price of a commodity is raised, other things remain constant, sellers tend to sell more of the commodity and vice versa. 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1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Supply Schedule and Supply Curve</a:t>
            </a:r>
          </a:p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Supply Schedule: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 supply schedule </a:t>
            </a:r>
            <a:r>
              <a:rPr lang="en-US" sz="2400" b="1" dirty="0">
                <a:cs typeface="Arial" pitchFamily="34" charset="0"/>
              </a:rPr>
              <a:t>is a list showing the amount of a product that producers would produce and sell at a series of varying prices, during a certain time, with all the other factors held constant.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Supply Curve: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 supply curve </a:t>
            </a:r>
            <a:r>
              <a:rPr lang="en-US" sz="2400" b="1" dirty="0">
                <a:cs typeface="Arial" pitchFamily="34" charset="0"/>
              </a:rPr>
              <a:t>is a graphical representation of the relationship between the quantity supplied of a good that producers are willing and able to sell and the price of the good, holding constant all other variables that influence supply.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8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Supply 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Supply schedule is a table that shows the relationship between the price of a good and the quantity supplied of that good.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24200"/>
            <a:ext cx="4800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14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Supply Curve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Supply curve is a graph that shows the relationship between the price of a good and the quantity supplied of that good.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69619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93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40000" lnSpcReduction="20000"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Why Most Supply Curves Are Upward Sloping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GB" sz="6000" b="1" dirty="0">
                <a:cs typeface="Arial" pitchFamily="34" charset="0"/>
              </a:rPr>
              <a:t>Most supply curves are upward sloping. The fundamental reason for this involves the law of diminishing marginal returns. </a:t>
            </a:r>
          </a:p>
          <a:p>
            <a:pPr marL="347663" lvl="2" indent="-342900" algn="just">
              <a:buClr>
                <a:schemeClr val="accent1"/>
              </a:buClr>
              <a:buNone/>
            </a:pPr>
            <a:endParaRPr lang="en-GB" sz="60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GB" sz="6000" b="1" dirty="0">
                <a:cs typeface="Arial" pitchFamily="34" charset="0"/>
              </a:rPr>
              <a:t>Generally, though, producing more of a good does not come with constant per-unit costs. In other words, the increased production of a good comes at increased opportunity costs. 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GB" sz="60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GB" sz="6000" b="1" dirty="0">
                <a:cs typeface="Arial" pitchFamily="34" charset="0"/>
              </a:rPr>
              <a:t>An upward-sloping supply curve simply reflects the fact that costs rise when more units of a good are produced. So, an upward-sloping supply curve reflects the fact that, under certain conditions, a higher price is an incentive to producers to produce more of the good.</a:t>
            </a:r>
            <a:endParaRPr lang="en-US" sz="96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55770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Market Supply versus Individual Supply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 supply curve in Figure 5 shows an individual’s supply for a product. 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To analyze how markets work, we need to determine the market supply, the sum of all the individual supplies for a particular good or service.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 table in Figure 6 shows the supply schedules for ice cream of the two individuals in this market - Ben and Jerry. The market supply at each price is the sum of the two individual supplies.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55770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Market Supply versus Individual Supply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Demand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9248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778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1493</TotalTime>
  <Words>1092</Words>
  <Application>Microsoft Office PowerPoint</Application>
  <PresentationFormat>On-screen Show (4:3)</PresentationFormat>
  <Paragraphs>156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Franklin Gothic Book</vt:lpstr>
      <vt:lpstr>Perpetua</vt:lpstr>
      <vt:lpstr>Wingdings</vt:lpstr>
      <vt:lpstr>Wingdings 2</vt:lpstr>
      <vt:lpstr>Equity</vt:lpstr>
      <vt:lpstr>Lecture 5 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Readings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Economics 1</dc:title>
  <dc:creator>Faith Computer</dc:creator>
  <cp:lastModifiedBy>User</cp:lastModifiedBy>
  <cp:revision>99</cp:revision>
  <dcterms:created xsi:type="dcterms:W3CDTF">2018-05-06T17:42:58Z</dcterms:created>
  <dcterms:modified xsi:type="dcterms:W3CDTF">2022-07-02T05:47:32Z</dcterms:modified>
</cp:coreProperties>
</file>