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8" r:id="rId2"/>
    <p:sldId id="361" r:id="rId3"/>
    <p:sldId id="362" r:id="rId4"/>
    <p:sldId id="363" r:id="rId5"/>
    <p:sldId id="364" r:id="rId6"/>
    <p:sldId id="365" r:id="rId7"/>
    <p:sldId id="366" r:id="rId8"/>
    <p:sldId id="367" r:id="rId9"/>
    <p:sldId id="368" r:id="rId10"/>
    <p:sldId id="369" r:id="rId11"/>
    <p:sldId id="370" r:id="rId12"/>
    <p:sldId id="371" r:id="rId13"/>
    <p:sldId id="372" r:id="rId14"/>
    <p:sldId id="373" r:id="rId15"/>
    <p:sldId id="374" r:id="rId16"/>
    <p:sldId id="375" r:id="rId17"/>
    <p:sldId id="376" r:id="rId18"/>
    <p:sldId id="377" r:id="rId19"/>
    <p:sldId id="378" r:id="rId20"/>
    <p:sldId id="379" r:id="rId21"/>
    <p:sldId id="380" r:id="rId22"/>
    <p:sldId id="381" r:id="rId23"/>
    <p:sldId id="382" r:id="rId24"/>
    <p:sldId id="383" r:id="rId25"/>
    <p:sldId id="384" r:id="rId26"/>
    <p:sldId id="385" r:id="rId27"/>
    <p:sldId id="355" r:id="rId28"/>
    <p:sldId id="301" r:id="rId29"/>
    <p:sldId id="27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Roni Hossain" userId="9ce89eef61a166ac" providerId="LiveId" clId="{D6ED8D36-B100-4898-BB51-1E39A4186276}"/>
    <pc:docChg chg="custSel modSld">
      <pc:chgData name="Md. Roni Hossain" userId="9ce89eef61a166ac" providerId="LiveId" clId="{D6ED8D36-B100-4898-BB51-1E39A4186276}" dt="2022-06-04T14:05:46.421" v="0" actId="478"/>
      <pc:docMkLst>
        <pc:docMk/>
      </pc:docMkLst>
      <pc:sldChg chg="addSp delSp modSp mod">
        <pc:chgData name="Md. Roni Hossain" userId="9ce89eef61a166ac" providerId="LiveId" clId="{D6ED8D36-B100-4898-BB51-1E39A4186276}" dt="2022-06-04T14:05:46.421" v="0" actId="478"/>
        <pc:sldMkLst>
          <pc:docMk/>
          <pc:sldMk cId="1659300731" sldId="256"/>
        </pc:sldMkLst>
        <pc:spChg chg="del">
          <ac:chgData name="Md. Roni Hossain" userId="9ce89eef61a166ac" providerId="LiveId" clId="{D6ED8D36-B100-4898-BB51-1E39A4186276}" dt="2022-06-04T14:05:46.421" v="0" actId="478"/>
          <ac:spMkLst>
            <pc:docMk/>
            <pc:sldMk cId="1659300731" sldId="256"/>
            <ac:spMk id="3" creationId="{00000000-0000-0000-0000-000000000000}"/>
          </ac:spMkLst>
        </pc:spChg>
        <pc:spChg chg="add mod">
          <ac:chgData name="Md. Roni Hossain" userId="9ce89eef61a166ac" providerId="LiveId" clId="{D6ED8D36-B100-4898-BB51-1E39A4186276}" dt="2022-06-04T14:05:46.421" v="0" actId="478"/>
          <ac:spMkLst>
            <pc:docMk/>
            <pc:sldMk cId="1659300731" sldId="256"/>
            <ac:spMk id="5" creationId="{9A342789-432F-7627-3796-30EEC0FAAA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2471CF-A0CA-450D-94CF-C6DD26B0BE02}" type="datetimeFigureOut">
              <a:rPr lang="en-US" smtClean="0"/>
              <a:pPr/>
              <a:t>7/2/2022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16D7D-67AD-4856-B4E1-37B16B3C9754}" type="slidenum">
              <a:rPr lang="en-US" smtClean="0"/>
              <a:pPr/>
              <a:t>‹#›</a:t>
            </a:fld>
            <a:endParaRPr lang="en-US"/>
          </a:p>
        </p:txBody>
      </p:sp>
    </p:spTree>
    <p:extLst>
      <p:ext uri="{BB962C8B-B14F-4D97-AF65-F5344CB8AC3E}">
        <p14:creationId xmlns:p14="http://schemas.microsoft.com/office/powerpoint/2010/main" val="4209619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31CD090-EDC2-4466-9652-7ECF537A92EA}" type="datetimeFigureOut">
              <a:rPr lang="en-US" smtClean="0"/>
              <a:pPr/>
              <a:t>7/2/2022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0E9034-5E1C-43F5-9F49-E8B8BEF2EAE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pPr/>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pPr/>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31CD090-EDC2-4466-9652-7ECF537A92EA}" type="datetimeFigureOut">
              <a:rPr lang="en-US" smtClean="0"/>
              <a:pPr/>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1CD090-EDC2-4466-9652-7ECF537A92EA}" type="datetimeFigureOut">
              <a:rPr lang="en-US" smtClean="0"/>
              <a:pPr/>
              <a:t>7/2/2022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0E9034-5E1C-43F5-9F49-E8B8BEF2EAE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31CD090-EDC2-4466-9652-7ECF537A92EA}" type="datetimeFigureOut">
              <a:rPr lang="en-US" smtClean="0"/>
              <a:pPr/>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31CD090-EDC2-4466-9652-7ECF537A92EA}" type="datetimeFigureOut">
              <a:rPr lang="en-US" smtClean="0"/>
              <a:pPr/>
              <a:t>7/2/2022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E9034-5E1C-43F5-9F49-E8B8BEF2EAE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31CD090-EDC2-4466-9652-7ECF537A92EA}" type="datetimeFigureOut">
              <a:rPr lang="en-US" smtClean="0"/>
              <a:pPr/>
              <a:t>7/2/2022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CD090-EDC2-4466-9652-7ECF537A92EA}" type="datetimeFigureOut">
              <a:rPr lang="en-US" smtClean="0"/>
              <a:pPr/>
              <a:t>7/2/2022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pPr/>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pPr/>
              <a:t>7/2/2022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40E9034-5E1C-43F5-9F49-E8B8BEF2EAE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31CD090-EDC2-4466-9652-7ECF537A92EA}" type="datetimeFigureOut">
              <a:rPr lang="en-US" smtClean="0"/>
              <a:pPr/>
              <a:t>7/2/2022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0E9034-5E1C-43F5-9F49-E8B8BEF2EA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24000"/>
            <a:ext cx="8229600" cy="1470025"/>
          </a:xfrm>
        </p:spPr>
        <p:txBody>
          <a:bodyPr>
            <a:noAutofit/>
          </a:bodyPr>
          <a:lstStyle/>
          <a:p>
            <a:r>
              <a:rPr lang="en-US" sz="3200" b="1" dirty="0">
                <a:effectLst>
                  <a:outerShdw blurRad="38100" dist="38100" dir="2700000" algn="tl">
                    <a:srgbClr val="000000">
                      <a:alpha val="43137"/>
                    </a:srgbClr>
                  </a:outerShdw>
                </a:effectLst>
                <a:latin typeface="Arial" pitchFamily="34" charset="0"/>
                <a:cs typeface="Arial" pitchFamily="34" charset="0"/>
              </a:rPr>
              <a:t>Lecture 6</a:t>
            </a:r>
            <a:br>
              <a:rPr lang="en-US" sz="3200" b="1" dirty="0">
                <a:effectLst>
                  <a:outerShdw blurRad="38100" dist="38100" dir="2700000" algn="tl">
                    <a:srgbClr val="000000">
                      <a:alpha val="43137"/>
                    </a:srgbClr>
                  </a:outerShdw>
                </a:effectLst>
                <a:latin typeface="Arial" pitchFamily="34" charset="0"/>
                <a:cs typeface="Arial" pitchFamily="34" charset="0"/>
              </a:rPr>
            </a:br>
            <a:r>
              <a:rPr lang="en-US" sz="3200" b="1" dirty="0">
                <a:effectLst>
                  <a:outerShdw blurRad="38100" dist="38100" dir="2700000" algn="tl">
                    <a:srgbClr val="000000">
                      <a:alpha val="43137"/>
                    </a:srgbClr>
                  </a:outerShdw>
                </a:effectLst>
                <a:latin typeface="Arial" pitchFamily="34" charset="0"/>
                <a:cs typeface="Arial" pitchFamily="34" charset="0"/>
              </a:rPr>
              <a:t>The Market Forces of Supply and Demand</a:t>
            </a:r>
          </a:p>
        </p:txBody>
      </p:sp>
    </p:spTree>
    <p:extLst>
      <p:ext uri="{BB962C8B-B14F-4D97-AF65-F5344CB8AC3E}">
        <p14:creationId xmlns:p14="http://schemas.microsoft.com/office/powerpoint/2010/main" val="2043156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fontScale="92500" lnSpcReduction="20000"/>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Equilibrium</a:t>
                </a:r>
                <a:endParaRPr lang="en-US" sz="2400" b="1" dirty="0">
                  <a:cs typeface="Arial" pitchFamily="34" charset="0"/>
                </a:endParaRPr>
              </a:p>
              <a:p>
                <a:r>
                  <a:rPr lang="en-US" b="1" dirty="0">
                    <a:latin typeface="Times New Roman" pitchFamily="18" charset="0"/>
                    <a:cs typeface="Times New Roman" pitchFamily="18" charset="0"/>
                  </a:rPr>
                  <a:t>We know that at equilibrium,</a:t>
                </a:r>
              </a:p>
              <a:p>
                <a:pPr marL="0" indent="0" algn="ctr">
                  <a:buNone/>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cs typeface="Times New Roman" pitchFamily="18" charset="0"/>
                            </a:rPr>
                          </m:ctrlPr>
                        </m:sSubPr>
                        <m:e>
                          <m:r>
                            <a:rPr lang="en-US" b="1" i="1" dirty="0" smtClean="0">
                              <a:latin typeface="Cambria Math"/>
                              <a:cs typeface="Times New Roman" pitchFamily="18" charset="0"/>
                            </a:rPr>
                            <m:t>𝑸</m:t>
                          </m:r>
                        </m:e>
                        <m:sub>
                          <m:r>
                            <a:rPr lang="en-US" b="1" i="1" dirty="0" smtClean="0">
                              <a:latin typeface="Cambria Math"/>
                              <a:cs typeface="Times New Roman" pitchFamily="18" charset="0"/>
                            </a:rPr>
                            <m:t>𝒅</m:t>
                          </m:r>
                        </m:sub>
                      </m:sSub>
                      <m:r>
                        <a:rPr lang="en-US" b="1" i="1" dirty="0" smtClean="0">
                          <a:latin typeface="Cambria Math"/>
                          <a:cs typeface="Times New Roman" pitchFamily="18" charset="0"/>
                        </a:rPr>
                        <m:t>=</m:t>
                      </m:r>
                      <m:r>
                        <a:rPr lang="en-US" b="1" i="1" dirty="0">
                          <a:latin typeface="Cambria Math"/>
                          <a:cs typeface="Times New Roman" pitchFamily="18" charset="0"/>
                        </a:rPr>
                        <m:t>𝟐𝟎</m:t>
                      </m:r>
                      <m:r>
                        <a:rPr lang="en-US" b="1" i="1" dirty="0">
                          <a:latin typeface="Cambria Math"/>
                          <a:cs typeface="Times New Roman" pitchFamily="18" charset="0"/>
                        </a:rPr>
                        <m:t> − </m:t>
                      </m:r>
                      <m:r>
                        <a:rPr lang="en-US" b="1" i="1" dirty="0">
                          <a:latin typeface="Cambria Math"/>
                          <a:cs typeface="Times New Roman" pitchFamily="18" charset="0"/>
                        </a:rPr>
                        <m:t>𝟒</m:t>
                      </m:r>
                      <m:r>
                        <a:rPr lang="en-US" b="1" i="1" dirty="0">
                          <a:latin typeface="Cambria Math"/>
                          <a:cs typeface="Times New Roman" pitchFamily="18" charset="0"/>
                        </a:rPr>
                        <m:t>𝑷</m:t>
                      </m:r>
                    </m:oMath>
                  </m:oMathPara>
                </a14:m>
                <a:endParaRPr lang="en-US" b="1"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i="1" dirty="0" smtClean="0">
                          <a:latin typeface="Cambria Math"/>
                          <a:cs typeface="Times New Roman" pitchFamily="18" charset="0"/>
                        </a:rPr>
                        <m:t>𝒐𝒓</m:t>
                      </m:r>
                      <m:r>
                        <a:rPr lang="en-US" b="1" i="1" dirty="0" smtClean="0">
                          <a:latin typeface="Cambria Math"/>
                          <a:cs typeface="Times New Roman" pitchFamily="18" charset="0"/>
                        </a:rPr>
                        <m:t>,</m:t>
                      </m:r>
                      <m:sSub>
                        <m:sSubPr>
                          <m:ctrlPr>
                            <a:rPr lang="en-US" b="1" i="1" dirty="0">
                              <a:latin typeface="Cambria Math" panose="02040503050406030204" pitchFamily="18" charset="0"/>
                              <a:cs typeface="Times New Roman" pitchFamily="18" charset="0"/>
                            </a:rPr>
                          </m:ctrlPr>
                        </m:sSubPr>
                        <m:e>
                          <m:r>
                            <a:rPr lang="en-US" b="1" i="1" dirty="0">
                              <a:latin typeface="Cambria Math"/>
                              <a:cs typeface="Times New Roman" pitchFamily="18" charset="0"/>
                            </a:rPr>
                            <m:t>𝑸</m:t>
                          </m:r>
                        </m:e>
                        <m:sub>
                          <m:r>
                            <a:rPr lang="en-US" b="1" i="1" dirty="0">
                              <a:latin typeface="Cambria Math"/>
                              <a:cs typeface="Times New Roman" pitchFamily="18" charset="0"/>
                            </a:rPr>
                            <m:t>𝒅</m:t>
                          </m:r>
                        </m:sub>
                      </m:sSub>
                      <m:r>
                        <a:rPr lang="en-US" b="1" i="1" dirty="0" smtClean="0">
                          <a:latin typeface="Cambria Math"/>
                          <a:cs typeface="Times New Roman" pitchFamily="18" charset="0"/>
                        </a:rPr>
                        <m:t>=</m:t>
                      </m:r>
                      <m:r>
                        <a:rPr lang="en-US" b="1" i="1" dirty="0" smtClean="0">
                          <a:latin typeface="Cambria Math"/>
                          <a:cs typeface="Times New Roman" pitchFamily="18" charset="0"/>
                        </a:rPr>
                        <m:t>𝟐𝟎</m:t>
                      </m:r>
                      <m:r>
                        <a:rPr lang="en-US" b="1" i="1" dirty="0" smtClean="0">
                          <a:latin typeface="Cambria Math"/>
                          <a:cs typeface="Times New Roman" pitchFamily="18" charset="0"/>
                        </a:rPr>
                        <m:t>−</m:t>
                      </m:r>
                      <m:r>
                        <a:rPr lang="en-US" b="1" i="1" dirty="0" smtClean="0">
                          <a:latin typeface="Cambria Math"/>
                          <a:cs typeface="Times New Roman" pitchFamily="18" charset="0"/>
                        </a:rPr>
                        <m:t>𝟒</m:t>
                      </m:r>
                      <m:r>
                        <a:rPr lang="en-US" b="1" i="1" dirty="0" smtClean="0">
                          <a:latin typeface="Cambria Math"/>
                          <a:cs typeface="Times New Roman" pitchFamily="18" charset="0"/>
                        </a:rPr>
                        <m:t>(</m:t>
                      </m:r>
                      <m:r>
                        <a:rPr lang="en-US" b="1" i="1" dirty="0" smtClean="0">
                          <a:latin typeface="Cambria Math"/>
                          <a:cs typeface="Times New Roman" pitchFamily="18" charset="0"/>
                        </a:rPr>
                        <m:t>𝟐</m:t>
                      </m:r>
                      <m:r>
                        <a:rPr lang="en-US" b="1" i="1" dirty="0" smtClean="0">
                          <a:latin typeface="Cambria Math"/>
                          <a:cs typeface="Times New Roman" pitchFamily="18" charset="0"/>
                        </a:rPr>
                        <m:t>.</m:t>
                      </m:r>
                      <m:r>
                        <a:rPr lang="en-US" b="1" i="1" dirty="0" smtClean="0">
                          <a:latin typeface="Cambria Math"/>
                          <a:cs typeface="Times New Roman" pitchFamily="18" charset="0"/>
                        </a:rPr>
                        <m:t>𝟓</m:t>
                      </m:r>
                      <m:r>
                        <a:rPr lang="en-US" b="1" i="1" dirty="0" smtClean="0">
                          <a:latin typeface="Cambria Math"/>
                          <a:cs typeface="Times New Roman" pitchFamily="18" charset="0"/>
                        </a:rPr>
                        <m:t>)</m:t>
                      </m:r>
                    </m:oMath>
                  </m:oMathPara>
                </a14:m>
                <a:endParaRPr lang="en-US" b="1"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a:cs typeface="Times New Roman" pitchFamily="18" charset="0"/>
                        </a:rPr>
                        <m:t>𝒐𝒓</m:t>
                      </m:r>
                      <m:r>
                        <a:rPr lang="en-US" b="1" i="1" smtClean="0">
                          <a:latin typeface="Cambria Math"/>
                          <a:cs typeface="Times New Roman" pitchFamily="18" charset="0"/>
                        </a:rPr>
                        <m:t>,</m:t>
                      </m:r>
                      <m:sSub>
                        <m:sSubPr>
                          <m:ctrlPr>
                            <a:rPr lang="en-US" b="1" i="1" dirty="0">
                              <a:latin typeface="Cambria Math" panose="02040503050406030204" pitchFamily="18" charset="0"/>
                              <a:cs typeface="Times New Roman" pitchFamily="18" charset="0"/>
                            </a:rPr>
                          </m:ctrlPr>
                        </m:sSubPr>
                        <m:e>
                          <m:r>
                            <a:rPr lang="en-US" b="1" i="1" dirty="0">
                              <a:latin typeface="Cambria Math"/>
                              <a:cs typeface="Times New Roman" pitchFamily="18" charset="0"/>
                            </a:rPr>
                            <m:t>𝑸</m:t>
                          </m:r>
                        </m:e>
                        <m:sub>
                          <m:r>
                            <a:rPr lang="en-US" b="1" i="1" dirty="0">
                              <a:latin typeface="Cambria Math"/>
                              <a:cs typeface="Times New Roman" pitchFamily="18" charset="0"/>
                            </a:rPr>
                            <m:t>𝒅</m:t>
                          </m:r>
                        </m:sub>
                      </m:sSub>
                      <m:r>
                        <a:rPr lang="en-US" b="1" i="1" dirty="0">
                          <a:latin typeface="Cambria Math"/>
                          <a:cs typeface="Times New Roman" pitchFamily="18" charset="0"/>
                        </a:rPr>
                        <m:t>=</m:t>
                      </m:r>
                      <m:r>
                        <a:rPr lang="en-US" b="1" i="1" smtClean="0">
                          <a:latin typeface="Cambria Math"/>
                          <a:cs typeface="Times New Roman" pitchFamily="18" charset="0"/>
                        </a:rPr>
                        <m:t>𝟐𝟎</m:t>
                      </m:r>
                      <m:r>
                        <a:rPr lang="en-US" b="1" i="1" smtClean="0">
                          <a:latin typeface="Cambria Math"/>
                          <a:cs typeface="Times New Roman" pitchFamily="18" charset="0"/>
                        </a:rPr>
                        <m:t>−</m:t>
                      </m:r>
                      <m:r>
                        <a:rPr lang="en-US" b="1" i="1" smtClean="0">
                          <a:latin typeface="Cambria Math"/>
                          <a:cs typeface="Times New Roman" pitchFamily="18" charset="0"/>
                        </a:rPr>
                        <m:t>𝟏𝟎</m:t>
                      </m:r>
                    </m:oMath>
                  </m:oMathPara>
                </a14:m>
                <a:endParaRPr lang="en-US" b="1"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i="1">
                          <a:latin typeface="Cambria Math"/>
                          <a:cs typeface="Times New Roman" pitchFamily="18" charset="0"/>
                        </a:rPr>
                        <m:t>𝒐𝒓</m:t>
                      </m:r>
                      <m:r>
                        <a:rPr lang="en-US" b="1" i="1">
                          <a:latin typeface="Cambria Math"/>
                          <a:cs typeface="Times New Roman" pitchFamily="18" charset="0"/>
                        </a:rPr>
                        <m:t>,</m:t>
                      </m:r>
                      <m:sSub>
                        <m:sSubPr>
                          <m:ctrlPr>
                            <a:rPr lang="en-US" b="1" i="1" dirty="0">
                              <a:latin typeface="Cambria Math" panose="02040503050406030204" pitchFamily="18" charset="0"/>
                              <a:cs typeface="Times New Roman" pitchFamily="18" charset="0"/>
                            </a:rPr>
                          </m:ctrlPr>
                        </m:sSubPr>
                        <m:e>
                          <m:r>
                            <a:rPr lang="en-US" b="1" i="1" dirty="0">
                              <a:latin typeface="Cambria Math"/>
                              <a:cs typeface="Times New Roman" pitchFamily="18" charset="0"/>
                            </a:rPr>
                            <m:t>𝑸</m:t>
                          </m:r>
                        </m:e>
                        <m:sub>
                          <m:r>
                            <a:rPr lang="en-US" b="1" i="1" dirty="0">
                              <a:latin typeface="Cambria Math"/>
                              <a:cs typeface="Times New Roman" pitchFamily="18" charset="0"/>
                            </a:rPr>
                            <m:t>𝒅</m:t>
                          </m:r>
                        </m:sub>
                      </m:sSub>
                      <m:r>
                        <a:rPr lang="en-US" b="1" i="1" dirty="0">
                          <a:latin typeface="Cambria Math"/>
                          <a:cs typeface="Times New Roman" pitchFamily="18" charset="0"/>
                        </a:rPr>
                        <m:t>=</m:t>
                      </m:r>
                      <m:r>
                        <a:rPr lang="en-US" b="1" i="1" dirty="0" smtClean="0">
                          <a:latin typeface="Cambria Math"/>
                          <a:cs typeface="Times New Roman" pitchFamily="18" charset="0"/>
                        </a:rPr>
                        <m:t>𝟏𝟎</m:t>
                      </m:r>
                    </m:oMath>
                  </m:oMathPara>
                </a14:m>
                <a:endParaRPr lang="en-US" b="1" i="1" dirty="0">
                  <a:latin typeface="Cambria Math"/>
                  <a:cs typeface="Times New Roman" pitchFamily="18" charset="0"/>
                </a:endParaRPr>
              </a:p>
              <a:p>
                <a:pPr marL="0" indent="0">
                  <a:buNone/>
                </a:pPr>
                <a:r>
                  <a:rPr lang="en-US" b="1" dirty="0">
                    <a:latin typeface="Times New Roman" pitchFamily="18" charset="0"/>
                    <a:cs typeface="Times New Roman" pitchFamily="18" charset="0"/>
                  </a:rPr>
                  <a:t>Or, </a:t>
                </a:r>
              </a:p>
              <a:p>
                <a:pPr marL="0" indent="0" algn="ctr">
                  <a:buNone/>
                </a:pPr>
                <a14:m>
                  <m:oMathPara xmlns:m="http://schemas.openxmlformats.org/officeDocument/2006/math">
                    <m:oMathParaPr>
                      <m:jc m:val="centerGroup"/>
                    </m:oMathParaPr>
                    <m:oMath xmlns:m="http://schemas.openxmlformats.org/officeDocument/2006/math">
                      <m:sSub>
                        <m:sSubPr>
                          <m:ctrlPr>
                            <a:rPr lang="en-US" b="1" i="1" dirty="0">
                              <a:latin typeface="Cambria Math" panose="02040503050406030204" pitchFamily="18" charset="0"/>
                              <a:cs typeface="Times New Roman" pitchFamily="18" charset="0"/>
                            </a:rPr>
                          </m:ctrlPr>
                        </m:sSubPr>
                        <m:e>
                          <m:r>
                            <a:rPr lang="en-US" b="1" i="1" dirty="0">
                              <a:latin typeface="Cambria Math"/>
                              <a:cs typeface="Times New Roman" pitchFamily="18" charset="0"/>
                            </a:rPr>
                            <m:t>𝑸</m:t>
                          </m:r>
                        </m:e>
                        <m:sub>
                          <m:r>
                            <a:rPr lang="en-US" b="1" i="1" dirty="0" smtClean="0">
                              <a:latin typeface="Cambria Math"/>
                              <a:cs typeface="Times New Roman" pitchFamily="18" charset="0"/>
                            </a:rPr>
                            <m:t>𝒔</m:t>
                          </m:r>
                        </m:sub>
                      </m:sSub>
                      <m:r>
                        <a:rPr lang="en-US" b="1" i="1" dirty="0">
                          <a:latin typeface="Cambria Math"/>
                          <a:cs typeface="Times New Roman" pitchFamily="18" charset="0"/>
                        </a:rPr>
                        <m:t>=</m:t>
                      </m:r>
                      <m:r>
                        <a:rPr lang="en-US" b="1" i="1" dirty="0" smtClean="0">
                          <a:latin typeface="Cambria Math"/>
                          <a:cs typeface="Times New Roman" pitchFamily="18" charset="0"/>
                        </a:rPr>
                        <m:t>−</m:t>
                      </m:r>
                      <m:r>
                        <a:rPr lang="en-US" b="1" i="1" dirty="0" smtClean="0">
                          <a:latin typeface="Cambria Math"/>
                          <a:cs typeface="Times New Roman" pitchFamily="18" charset="0"/>
                        </a:rPr>
                        <m:t>𝟐</m:t>
                      </m:r>
                      <m:r>
                        <a:rPr lang="en-US" b="1" i="1" dirty="0" smtClean="0">
                          <a:latin typeface="Cambria Math"/>
                          <a:cs typeface="Times New Roman" pitchFamily="18" charset="0"/>
                        </a:rPr>
                        <m:t>.</m:t>
                      </m:r>
                      <m:r>
                        <a:rPr lang="en-US" b="1" i="1" dirty="0" smtClean="0">
                          <a:latin typeface="Cambria Math"/>
                          <a:cs typeface="Times New Roman" pitchFamily="18" charset="0"/>
                        </a:rPr>
                        <m:t>𝟓</m:t>
                      </m:r>
                      <m:r>
                        <a:rPr lang="en-US" b="1" i="1" dirty="0" smtClean="0">
                          <a:latin typeface="Cambria Math"/>
                          <a:cs typeface="Times New Roman" pitchFamily="18" charset="0"/>
                        </a:rPr>
                        <m:t>+</m:t>
                      </m:r>
                      <m:r>
                        <a:rPr lang="en-US" b="1" i="1" dirty="0" smtClean="0">
                          <a:latin typeface="Cambria Math"/>
                          <a:cs typeface="Times New Roman" pitchFamily="18" charset="0"/>
                        </a:rPr>
                        <m:t>𝟓</m:t>
                      </m:r>
                      <m:r>
                        <a:rPr lang="en-US" b="1" i="1" dirty="0">
                          <a:latin typeface="Cambria Math"/>
                          <a:cs typeface="Times New Roman" pitchFamily="18" charset="0"/>
                        </a:rPr>
                        <m:t>𝑷</m:t>
                      </m:r>
                    </m:oMath>
                  </m:oMathPara>
                </a14:m>
                <a:endParaRPr lang="en-US" b="1"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i="1" dirty="0">
                          <a:latin typeface="Cambria Math"/>
                          <a:cs typeface="Times New Roman" pitchFamily="18" charset="0"/>
                        </a:rPr>
                        <m:t>𝒐𝒓</m:t>
                      </m:r>
                      <m:r>
                        <a:rPr lang="en-US" b="1" i="1" dirty="0">
                          <a:latin typeface="Cambria Math"/>
                          <a:cs typeface="Times New Roman" pitchFamily="18" charset="0"/>
                        </a:rPr>
                        <m:t>,</m:t>
                      </m:r>
                      <m:sSub>
                        <m:sSubPr>
                          <m:ctrlPr>
                            <a:rPr lang="en-US" b="1" i="1" dirty="0">
                              <a:latin typeface="Cambria Math" panose="02040503050406030204" pitchFamily="18" charset="0"/>
                              <a:cs typeface="Times New Roman" pitchFamily="18" charset="0"/>
                            </a:rPr>
                          </m:ctrlPr>
                        </m:sSubPr>
                        <m:e>
                          <m:r>
                            <a:rPr lang="en-US" b="1" i="1" dirty="0">
                              <a:latin typeface="Cambria Math"/>
                              <a:cs typeface="Times New Roman" pitchFamily="18" charset="0"/>
                            </a:rPr>
                            <m:t>𝑸</m:t>
                          </m:r>
                        </m:e>
                        <m:sub>
                          <m:r>
                            <a:rPr lang="en-US" b="1" i="1" dirty="0">
                              <a:latin typeface="Cambria Math"/>
                              <a:cs typeface="Times New Roman" pitchFamily="18" charset="0"/>
                            </a:rPr>
                            <m:t>𝒔</m:t>
                          </m:r>
                        </m:sub>
                      </m:sSub>
                      <m:r>
                        <a:rPr lang="en-US" b="1" i="1" dirty="0">
                          <a:latin typeface="Cambria Math"/>
                          <a:cs typeface="Times New Roman" pitchFamily="18" charset="0"/>
                        </a:rPr>
                        <m:t>=−</m:t>
                      </m:r>
                      <m:r>
                        <a:rPr lang="en-US" b="1" i="1" dirty="0">
                          <a:latin typeface="Cambria Math"/>
                          <a:cs typeface="Times New Roman" pitchFamily="18" charset="0"/>
                        </a:rPr>
                        <m:t>𝟐</m:t>
                      </m:r>
                      <m:r>
                        <a:rPr lang="en-US" b="1" i="1" dirty="0">
                          <a:latin typeface="Cambria Math"/>
                          <a:cs typeface="Times New Roman" pitchFamily="18" charset="0"/>
                        </a:rPr>
                        <m:t>.</m:t>
                      </m:r>
                      <m:r>
                        <a:rPr lang="en-US" b="1" i="1" dirty="0">
                          <a:latin typeface="Cambria Math"/>
                          <a:cs typeface="Times New Roman" pitchFamily="18" charset="0"/>
                        </a:rPr>
                        <m:t>𝟓</m:t>
                      </m:r>
                      <m:r>
                        <a:rPr lang="en-US" b="1" i="1" dirty="0">
                          <a:latin typeface="Cambria Math"/>
                          <a:cs typeface="Times New Roman" pitchFamily="18" charset="0"/>
                        </a:rPr>
                        <m:t>+</m:t>
                      </m:r>
                      <m:r>
                        <a:rPr lang="en-US" b="1" i="1" dirty="0">
                          <a:latin typeface="Cambria Math"/>
                          <a:cs typeface="Times New Roman" pitchFamily="18" charset="0"/>
                        </a:rPr>
                        <m:t>𝟓</m:t>
                      </m:r>
                      <m:r>
                        <a:rPr lang="en-US" b="1" i="1" dirty="0">
                          <a:latin typeface="Cambria Math"/>
                          <a:cs typeface="Times New Roman" pitchFamily="18" charset="0"/>
                        </a:rPr>
                        <m:t>(</m:t>
                      </m:r>
                      <m:r>
                        <a:rPr lang="en-US" b="1" i="1" dirty="0">
                          <a:latin typeface="Cambria Math"/>
                          <a:cs typeface="Times New Roman" pitchFamily="18" charset="0"/>
                        </a:rPr>
                        <m:t>𝟐</m:t>
                      </m:r>
                      <m:r>
                        <a:rPr lang="en-US" b="1" i="1" dirty="0">
                          <a:latin typeface="Cambria Math"/>
                          <a:cs typeface="Times New Roman" pitchFamily="18" charset="0"/>
                        </a:rPr>
                        <m:t>.</m:t>
                      </m:r>
                      <m:r>
                        <a:rPr lang="en-US" b="1" i="1" dirty="0">
                          <a:latin typeface="Cambria Math"/>
                          <a:cs typeface="Times New Roman" pitchFamily="18" charset="0"/>
                        </a:rPr>
                        <m:t>𝟓</m:t>
                      </m:r>
                      <m:r>
                        <a:rPr lang="en-US" b="1" i="1" dirty="0" smtClean="0">
                          <a:latin typeface="Cambria Math"/>
                          <a:cs typeface="Times New Roman" pitchFamily="18" charset="0"/>
                        </a:rPr>
                        <m:t>)</m:t>
                      </m:r>
                    </m:oMath>
                  </m:oMathPara>
                </a14:m>
                <a:endParaRPr lang="en-US" b="1"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i="1">
                          <a:latin typeface="Cambria Math"/>
                          <a:cs typeface="Times New Roman" pitchFamily="18" charset="0"/>
                        </a:rPr>
                        <m:t>𝒐𝒓</m:t>
                      </m:r>
                      <m:r>
                        <a:rPr lang="en-US" b="1" i="1">
                          <a:latin typeface="Cambria Math"/>
                          <a:cs typeface="Times New Roman" pitchFamily="18" charset="0"/>
                        </a:rPr>
                        <m:t>,</m:t>
                      </m:r>
                      <m:sSub>
                        <m:sSubPr>
                          <m:ctrlPr>
                            <a:rPr lang="en-US" b="1" i="1" dirty="0">
                              <a:latin typeface="Cambria Math" panose="02040503050406030204" pitchFamily="18" charset="0"/>
                              <a:cs typeface="Times New Roman" pitchFamily="18" charset="0"/>
                            </a:rPr>
                          </m:ctrlPr>
                        </m:sSubPr>
                        <m:e>
                          <m:r>
                            <a:rPr lang="en-US" b="1" i="1" dirty="0">
                              <a:latin typeface="Cambria Math"/>
                              <a:cs typeface="Times New Roman" pitchFamily="18" charset="0"/>
                            </a:rPr>
                            <m:t>𝑸</m:t>
                          </m:r>
                        </m:e>
                        <m:sub>
                          <m:r>
                            <a:rPr lang="en-US" b="1" i="1" dirty="0" smtClean="0">
                              <a:latin typeface="Cambria Math"/>
                              <a:cs typeface="Times New Roman" pitchFamily="18" charset="0"/>
                            </a:rPr>
                            <m:t>𝒔</m:t>
                          </m:r>
                        </m:sub>
                      </m:sSub>
                      <m:r>
                        <a:rPr lang="en-US" b="1" i="1" dirty="0">
                          <a:latin typeface="Cambria Math"/>
                          <a:cs typeface="Times New Roman" pitchFamily="18" charset="0"/>
                        </a:rPr>
                        <m:t>=</m:t>
                      </m:r>
                      <m:r>
                        <a:rPr lang="en-US" b="1" i="1" dirty="0" smtClean="0">
                          <a:latin typeface="Cambria Math"/>
                          <a:cs typeface="Times New Roman" pitchFamily="18" charset="0"/>
                        </a:rPr>
                        <m:t>−</m:t>
                      </m:r>
                      <m:r>
                        <a:rPr lang="en-US" b="1" i="1">
                          <a:latin typeface="Cambria Math"/>
                          <a:cs typeface="Times New Roman" pitchFamily="18" charset="0"/>
                        </a:rPr>
                        <m:t>𝟐</m:t>
                      </m:r>
                      <m:r>
                        <a:rPr lang="en-US" b="1" i="1" smtClean="0">
                          <a:latin typeface="Cambria Math"/>
                          <a:cs typeface="Times New Roman" pitchFamily="18" charset="0"/>
                        </a:rPr>
                        <m:t>.</m:t>
                      </m:r>
                      <m:r>
                        <a:rPr lang="en-US" b="1" i="1" smtClean="0">
                          <a:latin typeface="Cambria Math"/>
                          <a:cs typeface="Times New Roman" pitchFamily="18" charset="0"/>
                        </a:rPr>
                        <m:t>𝟓</m:t>
                      </m:r>
                      <m:r>
                        <a:rPr lang="en-US" b="1" i="1" smtClean="0">
                          <a:latin typeface="Cambria Math"/>
                          <a:cs typeface="Times New Roman" pitchFamily="18" charset="0"/>
                        </a:rPr>
                        <m:t>+</m:t>
                      </m:r>
                      <m:r>
                        <a:rPr lang="en-US" b="1" i="1" smtClean="0">
                          <a:latin typeface="Cambria Math"/>
                          <a:cs typeface="Times New Roman" pitchFamily="18" charset="0"/>
                        </a:rPr>
                        <m:t>𝟏𝟐</m:t>
                      </m:r>
                      <m:r>
                        <a:rPr lang="en-US" b="1" i="1" smtClean="0">
                          <a:latin typeface="Cambria Math"/>
                          <a:cs typeface="Times New Roman" pitchFamily="18" charset="0"/>
                        </a:rPr>
                        <m:t>.</m:t>
                      </m:r>
                      <m:r>
                        <a:rPr lang="en-US" b="1" i="1" smtClean="0">
                          <a:latin typeface="Cambria Math"/>
                          <a:cs typeface="Times New Roman" pitchFamily="18" charset="0"/>
                        </a:rPr>
                        <m:t>𝟓</m:t>
                      </m:r>
                    </m:oMath>
                  </m:oMathPara>
                </a14:m>
                <a:endParaRPr lang="en-US" b="1"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i="1">
                          <a:latin typeface="Cambria Math"/>
                          <a:cs typeface="Times New Roman" pitchFamily="18" charset="0"/>
                        </a:rPr>
                        <m:t>𝒐𝒓</m:t>
                      </m:r>
                      <m:r>
                        <a:rPr lang="en-US" b="1" i="1">
                          <a:latin typeface="Cambria Math"/>
                          <a:cs typeface="Times New Roman" pitchFamily="18" charset="0"/>
                        </a:rPr>
                        <m:t>,</m:t>
                      </m:r>
                      <m:sSub>
                        <m:sSubPr>
                          <m:ctrlPr>
                            <a:rPr lang="en-US" b="1" i="1" dirty="0">
                              <a:latin typeface="Cambria Math" panose="02040503050406030204" pitchFamily="18" charset="0"/>
                              <a:cs typeface="Times New Roman" pitchFamily="18" charset="0"/>
                            </a:rPr>
                          </m:ctrlPr>
                        </m:sSubPr>
                        <m:e>
                          <m:r>
                            <a:rPr lang="en-US" b="1" i="1" dirty="0">
                              <a:latin typeface="Cambria Math"/>
                              <a:cs typeface="Times New Roman" pitchFamily="18" charset="0"/>
                            </a:rPr>
                            <m:t>𝑸</m:t>
                          </m:r>
                        </m:e>
                        <m:sub>
                          <m:r>
                            <a:rPr lang="en-US" b="1" i="1" dirty="0" smtClean="0">
                              <a:latin typeface="Cambria Math"/>
                              <a:cs typeface="Times New Roman" pitchFamily="18" charset="0"/>
                            </a:rPr>
                            <m:t>𝒔</m:t>
                          </m:r>
                        </m:sub>
                      </m:sSub>
                      <m:r>
                        <a:rPr lang="en-US" b="1" i="1" dirty="0">
                          <a:latin typeface="Cambria Math"/>
                          <a:cs typeface="Times New Roman" pitchFamily="18" charset="0"/>
                        </a:rPr>
                        <m:t>=</m:t>
                      </m:r>
                      <m:r>
                        <a:rPr lang="en-US" b="1" i="1" dirty="0" smtClean="0">
                          <a:latin typeface="Cambria Math"/>
                          <a:cs typeface="Times New Roman" pitchFamily="18" charset="0"/>
                        </a:rPr>
                        <m:t>𝟏𝟎</m:t>
                      </m:r>
                    </m:oMath>
                  </m:oMathPara>
                </a14:m>
                <a:endParaRPr lang="en-US" b="1" i="1" dirty="0">
                  <a:latin typeface="Cambria Math"/>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So, equilibrium quantity is, </a:t>
                </a:r>
                <a14:m>
                  <m:oMath xmlns:m="http://schemas.openxmlformats.org/officeDocument/2006/math">
                    <m:acc>
                      <m:accPr>
                        <m:chr m:val="̅"/>
                        <m:ctrlPr>
                          <a:rPr lang="en-US" b="1" i="1" smtClean="0">
                            <a:latin typeface="Cambria Math" panose="02040503050406030204" pitchFamily="18" charset="0"/>
                            <a:cs typeface="Times New Roman" pitchFamily="18" charset="0"/>
                          </a:rPr>
                        </m:ctrlPr>
                      </m:accPr>
                      <m:e>
                        <m:r>
                          <a:rPr lang="en-US" b="1" i="1" smtClean="0">
                            <a:latin typeface="Cambria Math"/>
                            <a:cs typeface="Times New Roman" pitchFamily="18" charset="0"/>
                          </a:rPr>
                          <m:t>𝑸</m:t>
                        </m:r>
                      </m:e>
                    </m:acc>
                    <m:r>
                      <a:rPr lang="en-US" b="1" i="1" smtClean="0">
                        <a:latin typeface="Cambria Math"/>
                        <a:cs typeface="Times New Roman" pitchFamily="18" charset="0"/>
                      </a:rPr>
                      <m:t>=</m:t>
                    </m:r>
                  </m:oMath>
                </a14:m>
                <a:r>
                  <a:rPr lang="en-US" b="1" dirty="0">
                    <a:latin typeface="Times New Roman" pitchFamily="18" charset="0"/>
                    <a:cs typeface="Times New Roman" pitchFamily="18" charset="0"/>
                  </a:rPr>
                  <a:t>10.</a:t>
                </a:r>
              </a:p>
              <a:p>
                <a:pPr marL="0" indent="0" algn="ctr">
                  <a:buNone/>
                </a:pPr>
                <a:endParaRPr lang="en-US" b="1"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1111" t="-2375" b="-8000"/>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4071652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600" b="1" dirty="0">
                <a:effectLst>
                  <a:outerShdw blurRad="38100" dist="38100" dir="2700000" algn="tl">
                    <a:srgbClr val="000000">
                      <a:alpha val="43137"/>
                    </a:srgbClr>
                  </a:outerShdw>
                </a:effectLst>
                <a:latin typeface="Arial" pitchFamily="34" charset="0"/>
                <a:cs typeface="Arial" pitchFamily="34" charset="0"/>
              </a:rPr>
              <a:t>Equilibrium: Graphical Representation</a:t>
            </a:r>
          </a:p>
          <a:p>
            <a:pPr marL="0" indent="0">
              <a:buNone/>
            </a:pPr>
            <a:endParaRPr lang="en-US" b="1" dirty="0">
              <a:latin typeface="Times New Roman" pitchFamily="18" charset="0"/>
              <a:cs typeface="Times New Roman" pitchFamily="18" charset="0"/>
            </a:endParaRPr>
          </a:p>
          <a:p>
            <a:pPr marL="0" indent="0" algn="ctr">
              <a:buNone/>
            </a:pPr>
            <a:endParaRPr lang="en-US" b="1" dirty="0">
              <a:latin typeface="Times New Roman" pitchFamily="18" charset="0"/>
              <a:cs typeface="Times New Roman" pitchFamily="18"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cxnSp>
        <p:nvCxnSpPr>
          <p:cNvPr id="7" name="Straight Arrow Connector 6"/>
          <p:cNvCxnSpPr/>
          <p:nvPr/>
        </p:nvCxnSpPr>
        <p:spPr>
          <a:xfrm>
            <a:off x="2743200" y="5029200"/>
            <a:ext cx="449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743200" y="21336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71600" y="50292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438400" y="2819400"/>
            <a:ext cx="3505200" cy="220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67000" y="4648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667000" y="41910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67000" y="37338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7000" y="32766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67000" y="2819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429000" y="495300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191000" y="495300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953000" y="499110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38800" y="495300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43200" y="2819400"/>
            <a:ext cx="2895600" cy="2228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191000" y="3933825"/>
            <a:ext cx="0" cy="1076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43200" y="3933825"/>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038600" y="3593068"/>
            <a:ext cx="533400" cy="369332"/>
          </a:xfrm>
          <a:prstGeom prst="rect">
            <a:avLst/>
          </a:prstGeom>
          <a:noFill/>
        </p:spPr>
        <p:txBody>
          <a:bodyPr wrap="square" rtlCol="0">
            <a:spAutoFit/>
          </a:bodyPr>
          <a:lstStyle/>
          <a:p>
            <a:r>
              <a:rPr lang="en-US" b="1" dirty="0"/>
              <a:t>E*</a:t>
            </a:r>
          </a:p>
        </p:txBody>
      </p:sp>
      <p:sp>
        <p:nvSpPr>
          <p:cNvPr id="57" name="TextBox 56"/>
          <p:cNvSpPr txBox="1"/>
          <p:nvPr/>
        </p:nvSpPr>
        <p:spPr>
          <a:xfrm>
            <a:off x="5867400" y="2590800"/>
            <a:ext cx="304800" cy="369332"/>
          </a:xfrm>
          <a:prstGeom prst="rect">
            <a:avLst/>
          </a:prstGeom>
          <a:noFill/>
        </p:spPr>
        <p:txBody>
          <a:bodyPr wrap="square" rtlCol="0">
            <a:spAutoFit/>
          </a:bodyPr>
          <a:lstStyle/>
          <a:p>
            <a:r>
              <a:rPr lang="en-US" b="1" dirty="0"/>
              <a:t>S</a:t>
            </a:r>
          </a:p>
        </p:txBody>
      </p:sp>
      <p:sp>
        <p:nvSpPr>
          <p:cNvPr id="58" name="TextBox 57"/>
          <p:cNvSpPr txBox="1"/>
          <p:nvPr/>
        </p:nvSpPr>
        <p:spPr>
          <a:xfrm>
            <a:off x="5486400" y="4659868"/>
            <a:ext cx="304800" cy="369332"/>
          </a:xfrm>
          <a:prstGeom prst="rect">
            <a:avLst/>
          </a:prstGeom>
          <a:noFill/>
        </p:spPr>
        <p:txBody>
          <a:bodyPr wrap="square" rtlCol="0">
            <a:spAutoFit/>
          </a:bodyPr>
          <a:lstStyle/>
          <a:p>
            <a:r>
              <a:rPr lang="en-US" b="1" dirty="0"/>
              <a:t>D</a:t>
            </a:r>
          </a:p>
        </p:txBody>
      </p:sp>
      <p:sp>
        <p:nvSpPr>
          <p:cNvPr id="59" name="TextBox 58"/>
          <p:cNvSpPr txBox="1"/>
          <p:nvPr/>
        </p:nvSpPr>
        <p:spPr>
          <a:xfrm>
            <a:off x="7239000" y="4800600"/>
            <a:ext cx="1219200" cy="369332"/>
          </a:xfrm>
          <a:prstGeom prst="rect">
            <a:avLst/>
          </a:prstGeom>
          <a:noFill/>
        </p:spPr>
        <p:txBody>
          <a:bodyPr wrap="square" rtlCol="0">
            <a:spAutoFit/>
          </a:bodyPr>
          <a:lstStyle/>
          <a:p>
            <a:r>
              <a:rPr lang="en-US" b="1" i="1" dirty="0"/>
              <a:t>Quantity</a:t>
            </a:r>
          </a:p>
        </p:txBody>
      </p:sp>
      <p:sp>
        <p:nvSpPr>
          <p:cNvPr id="60" name="TextBox 59"/>
          <p:cNvSpPr txBox="1"/>
          <p:nvPr/>
        </p:nvSpPr>
        <p:spPr>
          <a:xfrm>
            <a:off x="1981200" y="1905000"/>
            <a:ext cx="762000" cy="369332"/>
          </a:xfrm>
          <a:prstGeom prst="rect">
            <a:avLst/>
          </a:prstGeom>
          <a:noFill/>
        </p:spPr>
        <p:txBody>
          <a:bodyPr wrap="square" rtlCol="0">
            <a:spAutoFit/>
          </a:bodyPr>
          <a:lstStyle/>
          <a:p>
            <a:r>
              <a:rPr lang="en-US" b="1" i="1" dirty="0"/>
              <a:t>Price </a:t>
            </a:r>
          </a:p>
        </p:txBody>
      </p:sp>
      <p:sp>
        <p:nvSpPr>
          <p:cNvPr id="61" name="TextBox 60"/>
          <p:cNvSpPr txBox="1"/>
          <p:nvPr/>
        </p:nvSpPr>
        <p:spPr>
          <a:xfrm>
            <a:off x="2362200" y="3821668"/>
            <a:ext cx="457200" cy="369332"/>
          </a:xfrm>
          <a:prstGeom prst="rect">
            <a:avLst/>
          </a:prstGeom>
          <a:noFill/>
        </p:spPr>
        <p:txBody>
          <a:bodyPr wrap="square" rtlCol="0">
            <a:spAutoFit/>
          </a:bodyPr>
          <a:lstStyle/>
          <a:p>
            <a:r>
              <a:rPr lang="en-US" b="1" dirty="0"/>
              <a:t>2.5</a:t>
            </a:r>
          </a:p>
        </p:txBody>
      </p:sp>
      <p:sp>
        <p:nvSpPr>
          <p:cNvPr id="62" name="TextBox 61"/>
          <p:cNvSpPr txBox="1"/>
          <p:nvPr/>
        </p:nvSpPr>
        <p:spPr>
          <a:xfrm>
            <a:off x="3962400" y="5029200"/>
            <a:ext cx="457200" cy="369332"/>
          </a:xfrm>
          <a:prstGeom prst="rect">
            <a:avLst/>
          </a:prstGeom>
          <a:noFill/>
        </p:spPr>
        <p:txBody>
          <a:bodyPr wrap="square" rtlCol="0">
            <a:spAutoFit/>
          </a:bodyPr>
          <a:lstStyle/>
          <a:p>
            <a:r>
              <a:rPr lang="en-US" b="1" dirty="0"/>
              <a:t>10</a:t>
            </a:r>
          </a:p>
        </p:txBody>
      </p:sp>
      <p:sp>
        <p:nvSpPr>
          <p:cNvPr id="63" name="TextBox 62"/>
          <p:cNvSpPr txBox="1"/>
          <p:nvPr/>
        </p:nvSpPr>
        <p:spPr>
          <a:xfrm>
            <a:off x="5410200" y="5029200"/>
            <a:ext cx="457200" cy="369332"/>
          </a:xfrm>
          <a:prstGeom prst="rect">
            <a:avLst/>
          </a:prstGeom>
          <a:noFill/>
        </p:spPr>
        <p:txBody>
          <a:bodyPr wrap="square" rtlCol="0">
            <a:spAutoFit/>
          </a:bodyPr>
          <a:lstStyle/>
          <a:p>
            <a:r>
              <a:rPr lang="en-US" b="1" dirty="0"/>
              <a:t>20</a:t>
            </a:r>
          </a:p>
        </p:txBody>
      </p:sp>
      <p:sp>
        <p:nvSpPr>
          <p:cNvPr id="64" name="TextBox 63"/>
          <p:cNvSpPr txBox="1"/>
          <p:nvPr/>
        </p:nvSpPr>
        <p:spPr>
          <a:xfrm>
            <a:off x="4724400" y="5029200"/>
            <a:ext cx="457200" cy="369332"/>
          </a:xfrm>
          <a:prstGeom prst="rect">
            <a:avLst/>
          </a:prstGeom>
          <a:noFill/>
        </p:spPr>
        <p:txBody>
          <a:bodyPr wrap="square" rtlCol="0">
            <a:spAutoFit/>
          </a:bodyPr>
          <a:lstStyle/>
          <a:p>
            <a:r>
              <a:rPr lang="en-US" b="1" dirty="0"/>
              <a:t>15</a:t>
            </a:r>
          </a:p>
        </p:txBody>
      </p:sp>
      <p:sp>
        <p:nvSpPr>
          <p:cNvPr id="65" name="TextBox 64"/>
          <p:cNvSpPr txBox="1"/>
          <p:nvPr/>
        </p:nvSpPr>
        <p:spPr>
          <a:xfrm>
            <a:off x="3276600" y="5040868"/>
            <a:ext cx="457200" cy="369332"/>
          </a:xfrm>
          <a:prstGeom prst="rect">
            <a:avLst/>
          </a:prstGeom>
          <a:noFill/>
        </p:spPr>
        <p:txBody>
          <a:bodyPr wrap="square" rtlCol="0">
            <a:spAutoFit/>
          </a:bodyPr>
          <a:lstStyle/>
          <a:p>
            <a:r>
              <a:rPr lang="en-US" b="1" dirty="0"/>
              <a:t>5</a:t>
            </a:r>
          </a:p>
        </p:txBody>
      </p:sp>
      <p:sp>
        <p:nvSpPr>
          <p:cNvPr id="66" name="TextBox 65"/>
          <p:cNvSpPr txBox="1"/>
          <p:nvPr/>
        </p:nvSpPr>
        <p:spPr>
          <a:xfrm>
            <a:off x="1981200" y="4953000"/>
            <a:ext cx="685800" cy="369332"/>
          </a:xfrm>
          <a:prstGeom prst="rect">
            <a:avLst/>
          </a:prstGeom>
          <a:noFill/>
        </p:spPr>
        <p:txBody>
          <a:bodyPr wrap="square" rtlCol="0">
            <a:spAutoFit/>
          </a:bodyPr>
          <a:lstStyle/>
          <a:p>
            <a:r>
              <a:rPr lang="en-US" b="1" dirty="0"/>
              <a:t>-2.5</a:t>
            </a:r>
          </a:p>
        </p:txBody>
      </p:sp>
      <p:sp>
        <p:nvSpPr>
          <p:cNvPr id="67" name="TextBox 66"/>
          <p:cNvSpPr txBox="1"/>
          <p:nvPr/>
        </p:nvSpPr>
        <p:spPr>
          <a:xfrm>
            <a:off x="2590800" y="4953000"/>
            <a:ext cx="457200" cy="369332"/>
          </a:xfrm>
          <a:prstGeom prst="rect">
            <a:avLst/>
          </a:prstGeom>
          <a:noFill/>
        </p:spPr>
        <p:txBody>
          <a:bodyPr wrap="square" rtlCol="0">
            <a:spAutoFit/>
          </a:bodyPr>
          <a:lstStyle/>
          <a:p>
            <a:r>
              <a:rPr lang="en-US" b="1" dirty="0"/>
              <a:t>0</a:t>
            </a:r>
          </a:p>
        </p:txBody>
      </p:sp>
      <p:sp>
        <p:nvSpPr>
          <p:cNvPr id="68" name="TextBox 67"/>
          <p:cNvSpPr txBox="1"/>
          <p:nvPr/>
        </p:nvSpPr>
        <p:spPr>
          <a:xfrm>
            <a:off x="2438400" y="2667000"/>
            <a:ext cx="457200" cy="369332"/>
          </a:xfrm>
          <a:prstGeom prst="rect">
            <a:avLst/>
          </a:prstGeom>
          <a:noFill/>
        </p:spPr>
        <p:txBody>
          <a:bodyPr wrap="square" rtlCol="0">
            <a:spAutoFit/>
          </a:bodyPr>
          <a:lstStyle/>
          <a:p>
            <a:r>
              <a:rPr lang="en-US" b="1" dirty="0"/>
              <a:t>5</a:t>
            </a:r>
          </a:p>
        </p:txBody>
      </p:sp>
      <p:sp>
        <p:nvSpPr>
          <p:cNvPr id="69" name="TextBox 68"/>
          <p:cNvSpPr txBox="1"/>
          <p:nvPr/>
        </p:nvSpPr>
        <p:spPr>
          <a:xfrm>
            <a:off x="2438400" y="3145700"/>
            <a:ext cx="457200" cy="369332"/>
          </a:xfrm>
          <a:prstGeom prst="rect">
            <a:avLst/>
          </a:prstGeom>
          <a:noFill/>
        </p:spPr>
        <p:txBody>
          <a:bodyPr wrap="square" rtlCol="0">
            <a:spAutoFit/>
          </a:bodyPr>
          <a:lstStyle/>
          <a:p>
            <a:r>
              <a:rPr lang="en-US" b="1" dirty="0"/>
              <a:t>4</a:t>
            </a:r>
          </a:p>
        </p:txBody>
      </p:sp>
      <p:sp>
        <p:nvSpPr>
          <p:cNvPr id="70" name="TextBox 69"/>
          <p:cNvSpPr txBox="1"/>
          <p:nvPr/>
        </p:nvSpPr>
        <p:spPr>
          <a:xfrm>
            <a:off x="2438400" y="3593068"/>
            <a:ext cx="457200" cy="369332"/>
          </a:xfrm>
          <a:prstGeom prst="rect">
            <a:avLst/>
          </a:prstGeom>
          <a:noFill/>
        </p:spPr>
        <p:txBody>
          <a:bodyPr wrap="square" rtlCol="0">
            <a:spAutoFit/>
          </a:bodyPr>
          <a:lstStyle/>
          <a:p>
            <a:r>
              <a:rPr lang="en-US" b="1" dirty="0"/>
              <a:t>3</a:t>
            </a:r>
          </a:p>
        </p:txBody>
      </p:sp>
      <p:sp>
        <p:nvSpPr>
          <p:cNvPr id="71" name="TextBox 70"/>
          <p:cNvSpPr txBox="1"/>
          <p:nvPr/>
        </p:nvSpPr>
        <p:spPr>
          <a:xfrm>
            <a:off x="2438400" y="4507468"/>
            <a:ext cx="457200" cy="369332"/>
          </a:xfrm>
          <a:prstGeom prst="rect">
            <a:avLst/>
          </a:prstGeom>
          <a:noFill/>
        </p:spPr>
        <p:txBody>
          <a:bodyPr wrap="square" rtlCol="0">
            <a:spAutoFit/>
          </a:bodyPr>
          <a:lstStyle/>
          <a:p>
            <a:r>
              <a:rPr lang="en-US" b="1" dirty="0"/>
              <a:t>1</a:t>
            </a:r>
          </a:p>
        </p:txBody>
      </p:sp>
      <p:sp>
        <p:nvSpPr>
          <p:cNvPr id="72" name="TextBox 71"/>
          <p:cNvSpPr txBox="1"/>
          <p:nvPr/>
        </p:nvSpPr>
        <p:spPr>
          <a:xfrm>
            <a:off x="2438400" y="4050268"/>
            <a:ext cx="381000" cy="369332"/>
          </a:xfrm>
          <a:prstGeom prst="rect">
            <a:avLst/>
          </a:prstGeom>
          <a:noFill/>
        </p:spPr>
        <p:txBody>
          <a:bodyPr wrap="square" rtlCol="0">
            <a:spAutoFit/>
          </a:bodyPr>
          <a:lstStyle/>
          <a:p>
            <a:r>
              <a:rPr lang="en-US" b="1" dirty="0"/>
              <a:t>2</a:t>
            </a:r>
          </a:p>
        </p:txBody>
      </p:sp>
    </p:spTree>
    <p:extLst>
      <p:ext uri="{BB962C8B-B14F-4D97-AF65-F5344CB8AC3E}">
        <p14:creationId xmlns:p14="http://schemas.microsoft.com/office/powerpoint/2010/main" val="1161875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Three Steps to Analyzing Changes in Equilibrium</a:t>
            </a:r>
            <a:endParaRPr lang="en-US" sz="1800" b="1" dirty="0">
              <a:latin typeface="Times New Roman" pitchFamily="18" charset="0"/>
              <a:cs typeface="Times New Roman" pitchFamily="18" charset="0"/>
            </a:endParaRPr>
          </a:p>
          <a:p>
            <a:pPr algn="just"/>
            <a:r>
              <a:rPr lang="en-US" sz="2000" b="1" dirty="0">
                <a:latin typeface="Arial" pitchFamily="34" charset="0"/>
                <a:cs typeface="Arial" pitchFamily="34" charset="0"/>
              </a:rPr>
              <a:t>So far, we have seen how supply and demand together determine a market’s equilibrium, which in turn determines the price and quantity of the good that buyers purchase and sellers produce. </a:t>
            </a:r>
          </a:p>
          <a:p>
            <a:pPr algn="just"/>
            <a:endParaRPr lang="en-US" sz="2000" b="1" dirty="0">
              <a:latin typeface="Arial" pitchFamily="34" charset="0"/>
              <a:cs typeface="Arial" pitchFamily="34" charset="0"/>
            </a:endParaRPr>
          </a:p>
          <a:p>
            <a:pPr algn="just"/>
            <a:r>
              <a:rPr lang="en-US" sz="2000" b="1" dirty="0">
                <a:latin typeface="Arial" pitchFamily="34" charset="0"/>
                <a:cs typeface="Arial" pitchFamily="34" charset="0"/>
              </a:rPr>
              <a:t>The equilibrium price and quantity depend on the position of the supply and demand curves. </a:t>
            </a:r>
          </a:p>
          <a:p>
            <a:pPr algn="just"/>
            <a:endParaRPr lang="en-US" sz="2000" b="1" dirty="0">
              <a:latin typeface="Arial" pitchFamily="34" charset="0"/>
              <a:cs typeface="Arial" pitchFamily="34" charset="0"/>
            </a:endParaRPr>
          </a:p>
          <a:p>
            <a:pPr algn="just"/>
            <a:r>
              <a:rPr lang="en-US" sz="2000" b="1" dirty="0">
                <a:latin typeface="Arial" pitchFamily="34" charset="0"/>
                <a:cs typeface="Arial" pitchFamily="34" charset="0"/>
              </a:rPr>
              <a:t>When some event shifts one of these curves, the equilibrium in the market changes, resulting in a new price and a new quantity exchanged between buyers and sellers.</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3123671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lnSpcReduction="10000"/>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Three Steps to Analyzing Changes in Equilibrium</a:t>
            </a:r>
            <a:endParaRPr lang="en-US" sz="1800" b="1" dirty="0">
              <a:latin typeface="Times New Roman" pitchFamily="18" charset="0"/>
              <a:cs typeface="Times New Roman" pitchFamily="18" charset="0"/>
            </a:endParaRPr>
          </a:p>
          <a:p>
            <a:pPr algn="just"/>
            <a:r>
              <a:rPr lang="en-US" sz="2000" b="1" dirty="0">
                <a:latin typeface="Arial" pitchFamily="34" charset="0"/>
                <a:cs typeface="Arial" pitchFamily="34" charset="0"/>
              </a:rPr>
              <a:t>When analyzing how some event affects the equilibrium in a market, we proceed in three steps. </a:t>
            </a:r>
          </a:p>
          <a:p>
            <a:pPr algn="just"/>
            <a:endParaRPr lang="en-US" sz="2000" b="1" dirty="0">
              <a:latin typeface="Arial" pitchFamily="34" charset="0"/>
              <a:cs typeface="Arial" pitchFamily="34" charset="0"/>
            </a:endParaRPr>
          </a:p>
          <a:p>
            <a:pPr marL="457200" indent="-457200" algn="just">
              <a:buFont typeface="+mj-lt"/>
              <a:buAutoNum type="arabicPeriod"/>
            </a:pPr>
            <a:r>
              <a:rPr lang="en-US" sz="2000" b="1" dirty="0">
                <a:latin typeface="Arial" pitchFamily="34" charset="0"/>
                <a:cs typeface="Arial" pitchFamily="34" charset="0"/>
              </a:rPr>
              <a:t>First, we decide whether the event shifts the supply curve, the demand curve, or, in some cases, both curves. </a:t>
            </a:r>
          </a:p>
          <a:p>
            <a:pPr marL="457200" indent="-457200" algn="just">
              <a:buFont typeface="+mj-lt"/>
              <a:buAutoNum type="arabicPeriod"/>
            </a:pPr>
            <a:r>
              <a:rPr lang="en-US" sz="2000" b="1" dirty="0">
                <a:latin typeface="Arial" pitchFamily="34" charset="0"/>
                <a:cs typeface="Arial" pitchFamily="34" charset="0"/>
              </a:rPr>
              <a:t>Second, we decide whether the curve shifts to the right or to the left. </a:t>
            </a:r>
          </a:p>
          <a:p>
            <a:pPr marL="457200" indent="-457200" algn="just">
              <a:buFont typeface="+mj-lt"/>
              <a:buAutoNum type="arabicPeriod"/>
            </a:pPr>
            <a:r>
              <a:rPr lang="en-US" sz="2000" b="1" dirty="0">
                <a:latin typeface="Arial" pitchFamily="34" charset="0"/>
                <a:cs typeface="Arial" pitchFamily="34" charset="0"/>
              </a:rPr>
              <a:t>Third, we use the supply-and-demand diagram to compare the initial and the new equilibrium, which shows how the shift affects the equilibrium price and quantity. </a:t>
            </a:r>
          </a:p>
          <a:p>
            <a:pPr marL="457200" indent="-457200" algn="just">
              <a:buFont typeface="+mj-lt"/>
              <a:buAutoNum type="arabicPeriod"/>
            </a:pPr>
            <a:endParaRPr lang="en-US" sz="2000" b="1" dirty="0">
              <a:latin typeface="Arial" pitchFamily="34" charset="0"/>
              <a:cs typeface="Arial" pitchFamily="34" charset="0"/>
            </a:endParaRPr>
          </a:p>
          <a:p>
            <a:pPr algn="just"/>
            <a:r>
              <a:rPr lang="en-US" sz="2000" b="1" dirty="0">
                <a:latin typeface="Arial" pitchFamily="34" charset="0"/>
                <a:cs typeface="Arial" pitchFamily="34" charset="0"/>
              </a:rPr>
              <a:t>To see how this recipe is used, let’s consider various events that might affect the market for ice cream.</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476576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algn="just">
              <a:buFont typeface="Wingdings" pitchFamily="2" charset="2"/>
              <a:buChar char="q"/>
            </a:pPr>
            <a:r>
              <a:rPr lang="en-US" sz="2200" b="1" i="1" dirty="0">
                <a:solidFill>
                  <a:srgbClr val="00B050"/>
                </a:solidFill>
                <a:latin typeface="Arial" pitchFamily="34" charset="0"/>
                <a:cs typeface="Arial" pitchFamily="34" charset="0"/>
              </a:rPr>
              <a:t>Example: A Change in Market Equilibrium Due to a Shift in Demand.</a:t>
            </a:r>
          </a:p>
          <a:p>
            <a:pPr algn="just">
              <a:buFont typeface="Wingdings" pitchFamily="2" charset="2"/>
              <a:buChar char="Ø"/>
            </a:pPr>
            <a:endParaRPr lang="en-US" sz="2000" b="1" i="1" dirty="0">
              <a:solidFill>
                <a:srgbClr val="00B050"/>
              </a:solidFill>
              <a:latin typeface="Arial" pitchFamily="34" charset="0"/>
              <a:cs typeface="Arial" pitchFamily="34" charset="0"/>
            </a:endParaRPr>
          </a:p>
          <a:p>
            <a:pPr algn="just"/>
            <a:r>
              <a:rPr lang="en-US" sz="2000" b="1" dirty="0">
                <a:latin typeface="Arial" pitchFamily="34" charset="0"/>
                <a:cs typeface="Arial" pitchFamily="34" charset="0"/>
              </a:rPr>
              <a:t>Suppose that one summer the weather is very hot. </a:t>
            </a:r>
            <a:r>
              <a:rPr lang="en-US" sz="2000" b="1" dirty="0">
                <a:solidFill>
                  <a:srgbClr val="C00000"/>
                </a:solidFill>
                <a:latin typeface="Arial" pitchFamily="34" charset="0"/>
                <a:cs typeface="Arial" pitchFamily="34" charset="0"/>
              </a:rPr>
              <a:t>How does this event affect the market for ice cream?</a:t>
            </a:r>
            <a:r>
              <a:rPr lang="en-US" sz="2000" b="1" dirty="0">
                <a:latin typeface="Arial" pitchFamily="34" charset="0"/>
                <a:cs typeface="Arial" pitchFamily="34" charset="0"/>
              </a:rPr>
              <a:t> To answer this question, let’s follow our three steps.</a:t>
            </a:r>
          </a:p>
          <a:p>
            <a:pPr algn="just"/>
            <a:endParaRPr lang="en-US" sz="2000" b="1" dirty="0">
              <a:latin typeface="Arial" pitchFamily="34" charset="0"/>
              <a:cs typeface="Arial" pitchFamily="34" charset="0"/>
            </a:endParaRPr>
          </a:p>
          <a:p>
            <a:pPr marL="457200" indent="-457200" algn="just">
              <a:buFont typeface="+mj-lt"/>
              <a:buAutoNum type="arabicPeriod"/>
            </a:pPr>
            <a:r>
              <a:rPr lang="en-US" sz="2000" b="1" dirty="0">
                <a:latin typeface="Arial" pitchFamily="34" charset="0"/>
                <a:cs typeface="Arial" pitchFamily="34" charset="0"/>
              </a:rPr>
              <a:t>The hot weather changes the amount of ice cream that people want to buy at any given price. The supply curve is unchanged because the weather does not directly affect the firms that sell ice cream.</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3349955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fontScale="92500" lnSpcReduction="10000"/>
              </a:bodyPr>
              <a:lstStyle/>
              <a:p>
                <a:pPr algn="just">
                  <a:buFont typeface="Wingdings" pitchFamily="2" charset="2"/>
                  <a:buChar char="q"/>
                </a:pPr>
                <a:r>
                  <a:rPr lang="en-US" sz="2400" b="1" i="1" dirty="0">
                    <a:solidFill>
                      <a:srgbClr val="00B050"/>
                    </a:solidFill>
                    <a:latin typeface="Arial" pitchFamily="34" charset="0"/>
                    <a:cs typeface="Arial" pitchFamily="34" charset="0"/>
                  </a:rPr>
                  <a:t>Example: A Change in Market Equilibrium Due to a Shift in Demand.</a:t>
                </a: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marL="457200" indent="-457200" algn="just">
                  <a:buFont typeface="+mj-lt"/>
                  <a:buAutoNum type="arabicPeriod" startAt="2"/>
                </a:pPr>
                <a:endParaRPr lang="en-US" sz="2000" b="1" dirty="0">
                  <a:latin typeface="Arial" pitchFamily="34" charset="0"/>
                  <a:cs typeface="Arial" pitchFamily="34" charset="0"/>
                </a:endParaRPr>
              </a:p>
              <a:p>
                <a:pPr marL="457200" indent="-457200" algn="just">
                  <a:buFont typeface="+mj-lt"/>
                  <a:buAutoNum type="arabicPeriod" startAt="2"/>
                </a:pPr>
                <a:r>
                  <a:rPr lang="en-US" sz="2000" b="1" dirty="0">
                    <a:latin typeface="Arial" pitchFamily="34" charset="0"/>
                    <a:cs typeface="Arial" pitchFamily="34" charset="0"/>
                  </a:rPr>
                  <a:t>Because hot weather makes people want to eat more ice cream, the demand curve shifts to the right from </a:t>
                </a:r>
                <a14:m>
                  <m:oMath xmlns:m="http://schemas.openxmlformats.org/officeDocument/2006/math">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𝑫</m:t>
                        </m:r>
                      </m:e>
                      <m:sub>
                        <m:r>
                          <a:rPr lang="en-US" sz="2000" b="1" i="1" smtClean="0">
                            <a:latin typeface="Cambria Math"/>
                            <a:cs typeface="Arial" pitchFamily="34" charset="0"/>
                          </a:rPr>
                          <m:t>𝟏</m:t>
                        </m:r>
                      </m:sub>
                    </m:sSub>
                    <m:r>
                      <a:rPr lang="en-US" sz="2000" b="1" i="1" smtClean="0">
                        <a:latin typeface="Cambria Math"/>
                        <a:cs typeface="Arial" pitchFamily="34" charset="0"/>
                      </a:rPr>
                      <m:t> </m:t>
                    </m:r>
                    <m:r>
                      <a:rPr lang="en-US" sz="2000" b="1" i="1" smtClean="0">
                        <a:latin typeface="Cambria Math"/>
                        <a:cs typeface="Arial" pitchFamily="34" charset="0"/>
                      </a:rPr>
                      <m:t>𝒕𝒐</m:t>
                    </m:r>
                    <m:r>
                      <a:rPr lang="en-US" sz="2000" b="1" i="1" smtClean="0">
                        <a:latin typeface="Cambria Math"/>
                        <a:cs typeface="Arial" pitchFamily="34" charset="0"/>
                      </a:rPr>
                      <m:t> </m:t>
                    </m:r>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𝑫</m:t>
                        </m:r>
                      </m:e>
                      <m:sub>
                        <m:r>
                          <a:rPr lang="en-US" sz="2000" b="1" i="1" smtClean="0">
                            <a:latin typeface="Cambria Math"/>
                            <a:cs typeface="Arial" pitchFamily="34" charset="0"/>
                          </a:rPr>
                          <m:t>𝟐</m:t>
                        </m:r>
                      </m:sub>
                    </m:sSub>
                    <m:r>
                      <a:rPr lang="en-US" sz="2000" b="1" i="1" smtClean="0">
                        <a:latin typeface="Cambria Math"/>
                        <a:cs typeface="Arial" pitchFamily="34" charset="0"/>
                      </a:rPr>
                      <m:t>.</m:t>
                    </m:r>
                  </m:oMath>
                </a14:m>
                <a:r>
                  <a:rPr lang="en-US" sz="2000" b="1" dirty="0">
                    <a:latin typeface="Arial" pitchFamily="34" charset="0"/>
                    <a:cs typeface="Arial" pitchFamily="34" charset="0"/>
                  </a:rPr>
                  <a:t> This shift indicates that the quantity of ice cream demanded is higher at every price.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444" t="-1375" r="-1926" b="-1375"/>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133600"/>
            <a:ext cx="6705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163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lnSpcReduction="10000"/>
          </a:bodyPr>
          <a:lstStyle/>
          <a:p>
            <a:pPr algn="just">
              <a:buFont typeface="Wingdings" pitchFamily="2" charset="2"/>
              <a:buChar char="q"/>
            </a:pPr>
            <a:r>
              <a:rPr lang="en-US" sz="2400" b="1" i="1" dirty="0">
                <a:solidFill>
                  <a:srgbClr val="00B050"/>
                </a:solidFill>
                <a:latin typeface="Arial" pitchFamily="34" charset="0"/>
                <a:cs typeface="Arial" pitchFamily="34" charset="0"/>
              </a:rPr>
              <a:t>Example: A Change in Market Equilibrium Due to a Shift in Demand.</a:t>
            </a: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marL="457200" indent="-457200" algn="just">
              <a:buFont typeface="+mj-lt"/>
              <a:buAutoNum type="arabicPeriod" startAt="2"/>
            </a:pPr>
            <a:endParaRPr lang="en-US" sz="2000" b="1" dirty="0">
              <a:latin typeface="Arial" pitchFamily="34" charset="0"/>
              <a:cs typeface="Arial" pitchFamily="34" charset="0"/>
            </a:endParaRPr>
          </a:p>
          <a:p>
            <a:pPr marL="457200" indent="-457200" algn="just">
              <a:buFont typeface="+mj-lt"/>
              <a:buAutoNum type="arabicPeriod" startAt="3"/>
            </a:pPr>
            <a:r>
              <a:rPr lang="en-US" sz="2000" b="1" dirty="0">
                <a:latin typeface="Arial" pitchFamily="34" charset="0"/>
                <a:cs typeface="Arial" pitchFamily="34" charset="0"/>
              </a:rPr>
              <a:t>The increase in demand raises the equilibrium price from $2.00 to $2.50 and the equilibrium quantity from 7 to 10 cones. In other words, the hot weather increases the price of ice cream and the quantity of ice cream sold.</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133600"/>
            <a:ext cx="6705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164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lnSpcReduction="20000"/>
          </a:bodyPr>
          <a:lstStyle/>
          <a:p>
            <a:pPr marL="347663" lvl="2" indent="-342900" algn="just">
              <a:buClr>
                <a:schemeClr val="accent1"/>
              </a:buClr>
              <a:buFont typeface="Wingdings" pitchFamily="2" charset="2"/>
              <a:buChar char="q"/>
            </a:pPr>
            <a:r>
              <a:rPr lang="en-US" sz="2400" b="1" i="1" dirty="0">
                <a:solidFill>
                  <a:srgbClr val="00B050"/>
                </a:solidFill>
                <a:latin typeface="Arial" pitchFamily="34" charset="0"/>
                <a:cs typeface="Arial" pitchFamily="34" charset="0"/>
              </a:rPr>
              <a:t>Example: A Change in Market Equilibrium Due to a Shift in Supply</a:t>
            </a:r>
          </a:p>
          <a:p>
            <a:pPr algn="just"/>
            <a:endParaRPr lang="en-US" sz="2000" b="1" dirty="0">
              <a:latin typeface="Arial" pitchFamily="34" charset="0"/>
              <a:cs typeface="Arial" pitchFamily="34" charset="0"/>
            </a:endParaRPr>
          </a:p>
          <a:p>
            <a:pPr algn="just"/>
            <a:r>
              <a:rPr lang="en-US" sz="2000" b="1" dirty="0">
                <a:latin typeface="Arial" pitchFamily="34" charset="0"/>
                <a:cs typeface="Arial" pitchFamily="34" charset="0"/>
              </a:rPr>
              <a:t>Suppose that during another summer, a hurricane destroys part of the sugarcane crop and drives up the price of sugar. </a:t>
            </a:r>
          </a:p>
          <a:p>
            <a:pPr algn="just"/>
            <a:endParaRPr lang="en-US" sz="2000" b="1" i="1" dirty="0">
              <a:solidFill>
                <a:srgbClr val="C00000"/>
              </a:solidFill>
              <a:latin typeface="Arial" pitchFamily="34" charset="0"/>
              <a:cs typeface="Arial" pitchFamily="34" charset="0"/>
            </a:endParaRPr>
          </a:p>
          <a:p>
            <a:pPr algn="just"/>
            <a:r>
              <a:rPr lang="en-US" sz="2000" b="1" i="1" dirty="0">
                <a:solidFill>
                  <a:srgbClr val="C00000"/>
                </a:solidFill>
                <a:latin typeface="Arial" pitchFamily="34" charset="0"/>
                <a:cs typeface="Arial" pitchFamily="34" charset="0"/>
              </a:rPr>
              <a:t>How does this event affect the market for ice cream? </a:t>
            </a:r>
            <a:r>
              <a:rPr lang="en-US" sz="2000" b="1" dirty="0">
                <a:latin typeface="Arial" pitchFamily="34" charset="0"/>
                <a:cs typeface="Arial" pitchFamily="34" charset="0"/>
              </a:rPr>
              <a:t>To answer this question, let’s follow our three steps.</a:t>
            </a:r>
          </a:p>
          <a:p>
            <a:pPr algn="just"/>
            <a:endParaRPr lang="en-US" sz="2000" b="1" dirty="0">
              <a:latin typeface="Arial" pitchFamily="34" charset="0"/>
              <a:cs typeface="Arial" pitchFamily="34" charset="0"/>
            </a:endParaRPr>
          </a:p>
          <a:p>
            <a:pPr marL="457200" indent="-457200" algn="just">
              <a:buFont typeface="+mj-lt"/>
              <a:buAutoNum type="arabicPeriod"/>
            </a:pPr>
            <a:r>
              <a:rPr lang="en-US" sz="2000" b="1" dirty="0">
                <a:latin typeface="Arial" pitchFamily="34" charset="0"/>
                <a:cs typeface="Arial" pitchFamily="34" charset="0"/>
              </a:rPr>
              <a:t>The change in the price of sugar, an input into making ice cream, affects the supply curve. By raising the costs of production, it reduces the amount of ice cream that firms produce and sell at any given price. </a:t>
            </a:r>
          </a:p>
          <a:p>
            <a:pPr marL="0" indent="0" algn="just">
              <a:buNone/>
            </a:pPr>
            <a:endParaRPr lang="en-US" sz="2000" b="1" dirty="0">
              <a:latin typeface="Arial" pitchFamily="34" charset="0"/>
              <a:cs typeface="Arial" pitchFamily="34" charset="0"/>
            </a:endParaRPr>
          </a:p>
          <a:p>
            <a:pPr marL="515938" indent="0" algn="just">
              <a:buNone/>
            </a:pPr>
            <a:r>
              <a:rPr lang="en-US" sz="2000" b="1" dirty="0">
                <a:latin typeface="Arial" pitchFamily="34" charset="0"/>
                <a:cs typeface="Arial" pitchFamily="34" charset="0"/>
              </a:rPr>
              <a:t>The demand curve does not change because the higher cost of inputs does not directly affect the amount of ice cream households wish to buy.</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825062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fontScale="92500" lnSpcReduction="20000"/>
              </a:bodyPr>
              <a:lstStyle/>
              <a:p>
                <a:pPr marL="347663" lvl="2" indent="-342900" algn="just">
                  <a:buClr>
                    <a:schemeClr val="accent1"/>
                  </a:buClr>
                  <a:buFont typeface="Wingdings" pitchFamily="2" charset="2"/>
                  <a:buChar char="q"/>
                </a:pPr>
                <a:r>
                  <a:rPr lang="en-US" sz="2400" b="1" i="1" dirty="0">
                    <a:solidFill>
                      <a:srgbClr val="00B050"/>
                    </a:solidFill>
                    <a:latin typeface="Arial" pitchFamily="34" charset="0"/>
                    <a:cs typeface="Arial" pitchFamily="34" charset="0"/>
                  </a:rPr>
                  <a:t>Example: A Change in Market Equilibrium Due to a Shift in Supply</a:t>
                </a:r>
              </a:p>
              <a:p>
                <a:pPr algn="just"/>
                <a:endParaRPr lang="en-US" sz="2000" b="1" dirty="0">
                  <a:latin typeface="Arial" pitchFamily="34" charset="0"/>
                  <a:cs typeface="Arial" pitchFamily="34" charset="0"/>
                </a:endParaRPr>
              </a:p>
              <a:p>
                <a:pPr marL="0" indent="0" algn="just">
                  <a:buNone/>
                </a:pPr>
                <a:endParaRPr lang="en-US" sz="2000" b="1" dirty="0">
                  <a:latin typeface="Arial" pitchFamily="34" charset="0"/>
                  <a:cs typeface="Arial" pitchFamily="34" charset="0"/>
                </a:endParaRPr>
              </a:p>
              <a:p>
                <a:pPr marL="515938" indent="0" algn="just">
                  <a:buNone/>
                </a:pPr>
                <a:endParaRPr lang="en-US" sz="2000" b="1" dirty="0">
                  <a:latin typeface="Arial" pitchFamily="34" charset="0"/>
                  <a:cs typeface="Arial" pitchFamily="34" charset="0"/>
                </a:endParaRPr>
              </a:p>
              <a:p>
                <a:pPr marL="515938" indent="0" algn="just">
                  <a:buNone/>
                </a:pPr>
                <a:endParaRPr lang="en-US" sz="2000" b="1" dirty="0">
                  <a:latin typeface="Arial" pitchFamily="34" charset="0"/>
                  <a:cs typeface="Arial" pitchFamily="34" charset="0"/>
                </a:endParaRPr>
              </a:p>
              <a:p>
                <a:pPr marL="515938" indent="0" algn="just">
                  <a:buNone/>
                </a:pPr>
                <a:endParaRPr lang="en-US" sz="2000" b="1" dirty="0">
                  <a:latin typeface="Arial" pitchFamily="34" charset="0"/>
                  <a:cs typeface="Arial" pitchFamily="34" charset="0"/>
                </a:endParaRPr>
              </a:p>
              <a:p>
                <a:pPr marL="515938" indent="0" algn="just">
                  <a:buNone/>
                </a:pPr>
                <a:endParaRPr lang="en-US" sz="2000" b="1" dirty="0">
                  <a:latin typeface="Arial" pitchFamily="34" charset="0"/>
                  <a:cs typeface="Arial" pitchFamily="34" charset="0"/>
                </a:endParaRPr>
              </a:p>
              <a:p>
                <a:pPr marL="515938" indent="0" algn="just">
                  <a:buNone/>
                </a:pPr>
                <a:endParaRPr lang="en-US" sz="2000" b="1" dirty="0">
                  <a:latin typeface="Arial" pitchFamily="34" charset="0"/>
                  <a:cs typeface="Arial" pitchFamily="34" charset="0"/>
                </a:endParaRPr>
              </a:p>
              <a:p>
                <a:pPr marL="515938" indent="0" algn="just">
                  <a:buNone/>
                </a:pPr>
                <a:endParaRPr lang="en-US" sz="2000" b="1" dirty="0">
                  <a:latin typeface="Arial" pitchFamily="34" charset="0"/>
                  <a:cs typeface="Arial" pitchFamily="34" charset="0"/>
                </a:endParaRPr>
              </a:p>
              <a:p>
                <a:pPr marL="515938" indent="0" algn="just">
                  <a:buNone/>
                </a:pPr>
                <a:endParaRPr lang="en-US" sz="2000" b="1" dirty="0">
                  <a:latin typeface="Arial" pitchFamily="34" charset="0"/>
                  <a:cs typeface="Arial" pitchFamily="34" charset="0"/>
                </a:endParaRPr>
              </a:p>
              <a:p>
                <a:pPr marL="515938" indent="0" algn="just">
                  <a:buNone/>
                </a:pPr>
                <a:endParaRPr lang="en-US" sz="2000" b="1" dirty="0">
                  <a:latin typeface="Arial" pitchFamily="34" charset="0"/>
                  <a:cs typeface="Arial" pitchFamily="34" charset="0"/>
                </a:endParaRPr>
              </a:p>
              <a:p>
                <a:pPr marL="457200" indent="-457200" algn="just">
                  <a:buFont typeface="+mj-lt"/>
                  <a:buAutoNum type="arabicPeriod"/>
                </a:pPr>
                <a:endParaRPr lang="en-US" sz="2000" b="1" dirty="0">
                  <a:latin typeface="Arial" pitchFamily="34" charset="0"/>
                  <a:cs typeface="Arial" pitchFamily="34" charset="0"/>
                </a:endParaRPr>
              </a:p>
              <a:p>
                <a:pPr marL="457200" indent="-457200" algn="just">
                  <a:buFont typeface="+mj-lt"/>
                  <a:buAutoNum type="arabicPeriod" startAt="2"/>
                </a:pPr>
                <a:r>
                  <a:rPr lang="en-US" sz="2000" b="1" dirty="0">
                    <a:latin typeface="Arial" pitchFamily="34" charset="0"/>
                    <a:cs typeface="Arial" pitchFamily="34" charset="0"/>
                  </a:rPr>
                  <a:t>The supply curve shifts to the left from </a:t>
                </a:r>
                <a14:m>
                  <m:oMath xmlns:m="http://schemas.openxmlformats.org/officeDocument/2006/math">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𝑺</m:t>
                        </m:r>
                      </m:e>
                      <m:sub>
                        <m:r>
                          <a:rPr lang="en-US" sz="2000" b="1" i="1" smtClean="0">
                            <a:latin typeface="Cambria Math"/>
                            <a:cs typeface="Arial" pitchFamily="34" charset="0"/>
                          </a:rPr>
                          <m:t>𝟏</m:t>
                        </m:r>
                      </m:sub>
                    </m:sSub>
                  </m:oMath>
                </a14:m>
                <a:r>
                  <a:rPr lang="en-US" sz="2000" b="1" dirty="0">
                    <a:latin typeface="Arial" pitchFamily="34" charset="0"/>
                    <a:cs typeface="Arial" pitchFamily="34" charset="0"/>
                  </a:rPr>
                  <a:t>to </a:t>
                </a:r>
                <a14:m>
                  <m:oMath xmlns:m="http://schemas.openxmlformats.org/officeDocument/2006/math">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𝑺</m:t>
                        </m:r>
                      </m:e>
                      <m:sub>
                        <m:r>
                          <a:rPr lang="en-US" sz="2000" b="1" i="1" smtClean="0">
                            <a:latin typeface="Cambria Math"/>
                            <a:cs typeface="Arial" pitchFamily="34" charset="0"/>
                          </a:rPr>
                          <m:t>𝟐</m:t>
                        </m:r>
                      </m:sub>
                    </m:sSub>
                  </m:oMath>
                </a14:m>
                <a:r>
                  <a:rPr lang="en-US" sz="2000" b="1" dirty="0">
                    <a:latin typeface="Arial" pitchFamily="34" charset="0"/>
                    <a:cs typeface="Arial" pitchFamily="34" charset="0"/>
                  </a:rPr>
                  <a:t> because, at every price, the total amount that firms are willing and able to sell is reduced.</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667" t="-2000" r="-1926" b="-125"/>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152650"/>
            <a:ext cx="6476999"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498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i="1" dirty="0">
                <a:solidFill>
                  <a:srgbClr val="00B050"/>
                </a:solidFill>
                <a:latin typeface="Arial" pitchFamily="34" charset="0"/>
                <a:cs typeface="Arial" pitchFamily="34" charset="0"/>
              </a:rPr>
              <a:t>Example: A Change in Market Equilibrium Due to a Shift in Supply</a:t>
            </a:r>
          </a:p>
          <a:p>
            <a:pPr marL="515938" indent="0" algn="just">
              <a:buNone/>
            </a:pPr>
            <a:endParaRPr lang="en-US" sz="2000" b="1" dirty="0">
              <a:latin typeface="Arial" pitchFamily="34" charset="0"/>
              <a:cs typeface="Arial" pitchFamily="34" charset="0"/>
            </a:endParaRPr>
          </a:p>
          <a:p>
            <a:pPr marL="515938" indent="0" algn="just">
              <a:buNone/>
            </a:pPr>
            <a:endParaRPr lang="en-US" sz="2000" b="1" dirty="0">
              <a:latin typeface="Arial" pitchFamily="34" charset="0"/>
              <a:cs typeface="Arial" pitchFamily="34" charset="0"/>
            </a:endParaRPr>
          </a:p>
          <a:p>
            <a:pPr marL="515938" indent="0" algn="just">
              <a:buNone/>
            </a:pPr>
            <a:endParaRPr lang="en-US" sz="2000" b="1" dirty="0">
              <a:latin typeface="Arial" pitchFamily="34" charset="0"/>
              <a:cs typeface="Arial" pitchFamily="34" charset="0"/>
            </a:endParaRPr>
          </a:p>
          <a:p>
            <a:pPr marL="515938" indent="0" algn="just">
              <a:buNone/>
            </a:pPr>
            <a:endParaRPr lang="en-US" sz="2000" b="1" dirty="0">
              <a:latin typeface="Arial" pitchFamily="34" charset="0"/>
              <a:cs typeface="Arial" pitchFamily="34" charset="0"/>
            </a:endParaRPr>
          </a:p>
          <a:p>
            <a:pPr marL="515938" indent="0" algn="just">
              <a:buNone/>
            </a:pPr>
            <a:endParaRPr lang="en-US" sz="2000" b="1" dirty="0">
              <a:latin typeface="Arial" pitchFamily="34" charset="0"/>
              <a:cs typeface="Arial" pitchFamily="34" charset="0"/>
            </a:endParaRPr>
          </a:p>
          <a:p>
            <a:pPr marL="515938" indent="0" algn="just">
              <a:buNone/>
            </a:pPr>
            <a:endParaRPr lang="en-US" sz="2000" b="1" dirty="0">
              <a:latin typeface="Arial" pitchFamily="34" charset="0"/>
              <a:cs typeface="Arial" pitchFamily="34" charset="0"/>
            </a:endParaRPr>
          </a:p>
          <a:p>
            <a:pPr marL="515938" indent="0" algn="just">
              <a:buNone/>
            </a:pPr>
            <a:endParaRPr lang="en-US" sz="2000" b="1" dirty="0">
              <a:latin typeface="Arial" pitchFamily="34" charset="0"/>
              <a:cs typeface="Arial" pitchFamily="34" charset="0"/>
            </a:endParaRPr>
          </a:p>
          <a:p>
            <a:pPr marL="457200" indent="-457200" algn="just">
              <a:buFont typeface="+mj-lt"/>
              <a:buAutoNum type="arabicPeriod"/>
            </a:pPr>
            <a:endParaRPr lang="en-US" sz="2000" b="1" dirty="0">
              <a:latin typeface="Arial" pitchFamily="34" charset="0"/>
              <a:cs typeface="Arial" pitchFamily="34" charset="0"/>
            </a:endParaRPr>
          </a:p>
          <a:p>
            <a:pPr marL="457200" indent="-457200" algn="just">
              <a:buFont typeface="+mj-lt"/>
              <a:buAutoNum type="arabicPeriod" startAt="3"/>
            </a:pPr>
            <a:r>
              <a:rPr lang="en-US" sz="2000" b="1" dirty="0">
                <a:latin typeface="Arial" pitchFamily="34" charset="0"/>
                <a:cs typeface="Arial" pitchFamily="34" charset="0"/>
              </a:rPr>
              <a:t>The shift in the supply curve raises the equilibrium price from $2.00 to $2.50 and lowers the equilibrium quantity from 7 to 4 cones</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286000"/>
            <a:ext cx="6476999"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105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Equilibrium</a:t>
            </a:r>
          </a:p>
          <a:p>
            <a:pPr marL="347663" lvl="2" indent="-342900" algn="just">
              <a:buClr>
                <a:schemeClr val="accent1"/>
              </a:buClr>
            </a:pPr>
            <a:r>
              <a:rPr lang="en-US" sz="2400" b="1" dirty="0">
                <a:cs typeface="Arial" pitchFamily="34" charset="0"/>
              </a:rPr>
              <a:t>Having analyzed supply and demand separately, we now combine them to see how they determine the price and quantity of a good sold in a market.</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Generally equilibrium is a situation in which various forces are in balance and there is no tendency to deviate.</a:t>
            </a:r>
          </a:p>
          <a:p>
            <a:pPr marL="4763" lvl="2" indent="0" algn="just">
              <a:buClr>
                <a:schemeClr val="accent1"/>
              </a:buClr>
              <a:buNone/>
            </a:pPr>
            <a:endParaRPr lang="en-US" sz="2400" b="1" dirty="0">
              <a:cs typeface="Arial" pitchFamily="34" charset="0"/>
            </a:endParaRPr>
          </a:p>
          <a:p>
            <a:pPr marL="347663" lvl="2" indent="-342900" algn="just">
              <a:buClr>
                <a:schemeClr val="accent1"/>
              </a:buClr>
            </a:pPr>
            <a:r>
              <a:rPr lang="en-US" sz="2400" b="1" dirty="0">
                <a:cs typeface="Arial" pitchFamily="34" charset="0"/>
              </a:rPr>
              <a:t>Market equilibrium is a situation in which the market price has reached the level at which quantity supplied equals quantity demanded.</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721788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i="1" dirty="0">
                <a:solidFill>
                  <a:srgbClr val="00B050"/>
                </a:solidFill>
                <a:latin typeface="Arial" pitchFamily="34" charset="0"/>
                <a:cs typeface="Arial" pitchFamily="34" charset="0"/>
              </a:rPr>
              <a:t>Example: Shifts in Both Supply and Demand</a:t>
            </a:r>
            <a:endParaRPr lang="en-US" sz="2000" b="1" dirty="0">
              <a:latin typeface="Arial" pitchFamily="34" charset="0"/>
              <a:cs typeface="Arial" pitchFamily="34" charset="0"/>
            </a:endParaRPr>
          </a:p>
          <a:p>
            <a:pPr algn="just"/>
            <a:r>
              <a:rPr lang="en-US" sz="2000" b="1" dirty="0">
                <a:latin typeface="Arial" pitchFamily="34" charset="0"/>
                <a:cs typeface="Arial" pitchFamily="34" charset="0"/>
              </a:rPr>
              <a:t>Now suppose that a heat wav and a hurricane occur during the same summer. To analyze this combination o events, we again follow our three steps.</a:t>
            </a:r>
          </a:p>
          <a:p>
            <a:pPr algn="just"/>
            <a:endParaRPr lang="en-US" sz="2000" b="1" dirty="0">
              <a:latin typeface="Arial" pitchFamily="34" charset="0"/>
              <a:cs typeface="Arial" pitchFamily="34" charset="0"/>
            </a:endParaRPr>
          </a:p>
          <a:p>
            <a:pPr marL="457200" indent="-457200" algn="just">
              <a:buFont typeface="+mj-lt"/>
              <a:buAutoNum type="arabicPeriod"/>
            </a:pPr>
            <a:r>
              <a:rPr lang="en-US" sz="2000" b="1" dirty="0">
                <a:latin typeface="Arial" pitchFamily="34" charset="0"/>
                <a:cs typeface="Arial" pitchFamily="34" charset="0"/>
              </a:rPr>
              <a:t>The hot weather affects the demand curve because it alters the amount of ice cream that households want to buy at any given price. At the same time, when the hurricane drives up sugar prices, it alters the supply curve for ice cream because it changes the amount of ice cream that firms want to sell at any given price.</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71858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i="1" dirty="0">
                <a:solidFill>
                  <a:srgbClr val="00B050"/>
                </a:solidFill>
                <a:latin typeface="Arial" pitchFamily="34" charset="0"/>
                <a:cs typeface="Arial" pitchFamily="34" charset="0"/>
              </a:rPr>
              <a:t>Example: Shifts in Both Supply and Demand</a:t>
            </a:r>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marL="457200" indent="-457200" algn="just">
              <a:buFont typeface="+mj-lt"/>
              <a:buAutoNum type="arabicPeriod"/>
            </a:pPr>
            <a:endParaRPr lang="en-US" sz="2000" b="1" dirty="0">
              <a:latin typeface="Arial" pitchFamily="34" charset="0"/>
              <a:cs typeface="Arial" pitchFamily="34" charset="0"/>
            </a:endParaRPr>
          </a:p>
          <a:p>
            <a:pPr marL="457200" indent="-457200" algn="just">
              <a:buFont typeface="+mj-lt"/>
              <a:buAutoNum type="arabicPeriod"/>
            </a:pPr>
            <a:endParaRPr lang="en-US" sz="2000" b="1" dirty="0">
              <a:latin typeface="Arial" pitchFamily="34" charset="0"/>
              <a:cs typeface="Arial" pitchFamily="34" charset="0"/>
            </a:endParaRPr>
          </a:p>
          <a:p>
            <a:pPr marL="457200" indent="-457200" algn="just">
              <a:buFont typeface="+mj-lt"/>
              <a:buAutoNum type="arabicPeriod"/>
            </a:pPr>
            <a:endParaRPr lang="en-US" sz="2000" b="1" dirty="0">
              <a:latin typeface="Arial" pitchFamily="34" charset="0"/>
              <a:cs typeface="Arial" pitchFamily="34" charset="0"/>
            </a:endParaRPr>
          </a:p>
          <a:p>
            <a:pPr marL="457200" indent="-457200" algn="just">
              <a:buFont typeface="+mj-lt"/>
              <a:buAutoNum type="arabicPeriod"/>
            </a:pPr>
            <a:endParaRPr lang="en-US" sz="2000" b="1" dirty="0">
              <a:latin typeface="Arial" pitchFamily="34" charset="0"/>
              <a:cs typeface="Arial" pitchFamily="34" charset="0"/>
            </a:endParaRPr>
          </a:p>
          <a:p>
            <a:pPr marL="457200" indent="-457200" algn="just">
              <a:buFont typeface="+mj-lt"/>
              <a:buAutoNum type="arabicPeriod" startAt="2"/>
            </a:pPr>
            <a:r>
              <a:rPr lang="en-US" sz="2000" b="1" dirty="0">
                <a:latin typeface="Arial" pitchFamily="34" charset="0"/>
                <a:cs typeface="Arial" pitchFamily="34" charset="0"/>
              </a:rPr>
              <a:t>The curves shift in the same directions as they did in our previous analysis: The demand curve shifts to the right, and the supply curve shifts to the left. Figure 12 illustrates these shifts.</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981200"/>
            <a:ext cx="8153400" cy="28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70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i="1" dirty="0">
                <a:solidFill>
                  <a:srgbClr val="00B050"/>
                </a:solidFill>
                <a:latin typeface="Arial" pitchFamily="34" charset="0"/>
                <a:cs typeface="Arial" pitchFamily="34" charset="0"/>
              </a:rPr>
              <a:t>Example: Shifts in Both Supply and Demand</a:t>
            </a:r>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marL="0" indent="0" algn="just">
              <a:buNone/>
            </a:pPr>
            <a:endParaRPr lang="en-US" sz="2000" b="1" dirty="0">
              <a:latin typeface="Arial" pitchFamily="34" charset="0"/>
              <a:cs typeface="Arial" pitchFamily="34" charset="0"/>
            </a:endParaRPr>
          </a:p>
          <a:p>
            <a:pPr marL="0" indent="0" algn="just">
              <a:buNone/>
            </a:pPr>
            <a:endParaRPr lang="en-US" sz="2000" b="1" dirty="0">
              <a:latin typeface="Arial" pitchFamily="34" charset="0"/>
              <a:cs typeface="Arial" pitchFamily="34" charset="0"/>
            </a:endParaRPr>
          </a:p>
          <a:p>
            <a:pPr marL="457200" indent="-457200" algn="just">
              <a:buFont typeface="+mj-lt"/>
              <a:buAutoNum type="arabicPeriod" startAt="3"/>
            </a:pPr>
            <a:r>
              <a:rPr lang="en-US" sz="2000" b="1" dirty="0">
                <a:latin typeface="Arial" pitchFamily="34" charset="0"/>
                <a:cs typeface="Arial" pitchFamily="34" charset="0"/>
              </a:rPr>
              <a:t>As Figure 12 shows, two possible outcomes might result depending on the relative size of the demand and supply shifts. In both cases, the equilibrium price rises.</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981200"/>
            <a:ext cx="81534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5513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i="1" dirty="0">
                <a:solidFill>
                  <a:srgbClr val="00B050"/>
                </a:solidFill>
                <a:latin typeface="Arial" pitchFamily="34" charset="0"/>
                <a:cs typeface="Arial" pitchFamily="34" charset="0"/>
              </a:rPr>
              <a:t>Example: Shifts in Both Supply and Demand</a:t>
            </a:r>
            <a:endParaRPr lang="en-US" sz="2000" b="1" dirty="0">
              <a:latin typeface="Arial" pitchFamily="34" charset="0"/>
              <a:cs typeface="Arial" pitchFamily="34" charset="0"/>
            </a:endParaRPr>
          </a:p>
          <a:p>
            <a:pPr algn="just"/>
            <a:endParaRPr lang="en-US" sz="2000" b="1" dirty="0">
              <a:latin typeface="Arial" pitchFamily="34" charset="0"/>
              <a:cs typeface="Arial" pitchFamily="34" charset="0"/>
            </a:endParaRPr>
          </a:p>
          <a:p>
            <a:pPr algn="just"/>
            <a:r>
              <a:rPr lang="en-US" sz="2000" b="1" dirty="0">
                <a:latin typeface="Arial" pitchFamily="34" charset="0"/>
                <a:cs typeface="Arial" pitchFamily="34" charset="0"/>
              </a:rPr>
              <a:t>In panel (a), where demand increases substantially while supply falls just a little, the equilibrium quantity also rises. </a:t>
            </a:r>
          </a:p>
          <a:p>
            <a:pPr algn="just"/>
            <a:endParaRPr lang="en-US" sz="2000" b="1" dirty="0">
              <a:latin typeface="Arial" pitchFamily="34" charset="0"/>
              <a:cs typeface="Arial" pitchFamily="34" charset="0"/>
            </a:endParaRPr>
          </a:p>
          <a:p>
            <a:pPr algn="just"/>
            <a:r>
              <a:rPr lang="en-US" sz="2000" b="1" dirty="0">
                <a:latin typeface="Arial" pitchFamily="34" charset="0"/>
                <a:cs typeface="Arial" pitchFamily="34" charset="0"/>
              </a:rPr>
              <a:t>By contrast, in panel (b), where supply falls substantially while demand rises just a little, the equilibrium quantity falls. </a:t>
            </a:r>
          </a:p>
          <a:p>
            <a:pPr algn="just"/>
            <a:endParaRPr lang="en-US" sz="2000" b="1" dirty="0">
              <a:latin typeface="Arial" pitchFamily="34" charset="0"/>
              <a:cs typeface="Arial" pitchFamily="34" charset="0"/>
            </a:endParaRPr>
          </a:p>
          <a:p>
            <a:pPr algn="just"/>
            <a:r>
              <a:rPr lang="en-US" sz="2000" b="1" dirty="0">
                <a:latin typeface="Arial" pitchFamily="34" charset="0"/>
                <a:cs typeface="Arial" pitchFamily="34" charset="0"/>
              </a:rPr>
              <a:t>Thus, these events certainly raise the price of ice cream, but their impact on the amount of ice cream sold is ambiguous (that is, it could go either way).</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3071367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Three Steps to Analyzing Changes in Equilibrium</a:t>
            </a:r>
            <a:endParaRPr lang="en-US" sz="2000" b="1" dirty="0">
              <a:latin typeface="Arial" pitchFamily="34" charset="0"/>
              <a:cs typeface="Arial" pitchFamily="34" charset="0"/>
            </a:endParaRPr>
          </a:p>
          <a:p>
            <a:pPr algn="just"/>
            <a:r>
              <a:rPr lang="en-US" sz="2000" b="1" dirty="0">
                <a:latin typeface="Arial" pitchFamily="34" charset="0"/>
                <a:cs typeface="Arial" pitchFamily="34" charset="0"/>
              </a:rPr>
              <a:t>We have just seen three examples of how to use supply and demand curves to analyze a change in equilibrium. </a:t>
            </a:r>
          </a:p>
          <a:p>
            <a:pPr algn="just"/>
            <a:endParaRPr lang="en-US" sz="2000" b="1" dirty="0">
              <a:latin typeface="Arial" pitchFamily="34" charset="0"/>
              <a:cs typeface="Arial" pitchFamily="34" charset="0"/>
            </a:endParaRPr>
          </a:p>
          <a:p>
            <a:pPr algn="just"/>
            <a:r>
              <a:rPr lang="en-US" sz="2000" b="1" dirty="0">
                <a:latin typeface="Arial" pitchFamily="34" charset="0"/>
                <a:cs typeface="Arial" pitchFamily="34" charset="0"/>
              </a:rPr>
              <a:t>Whenever an event shifts the supply curve, the demand curve, or perhaps both curves, you can use these tools to predict how the event will alter the amount sold in equilibrium and the price at which the good is sold. </a:t>
            </a:r>
          </a:p>
          <a:p>
            <a:pPr algn="just"/>
            <a:endParaRPr lang="en-US" sz="2000" b="1" dirty="0">
              <a:latin typeface="Arial" pitchFamily="34" charset="0"/>
              <a:cs typeface="Arial" pitchFamily="34" charset="0"/>
            </a:endParaRPr>
          </a:p>
          <a:p>
            <a:pPr algn="just"/>
            <a:r>
              <a:rPr lang="en-US" sz="2000" b="1" dirty="0">
                <a:latin typeface="Arial" pitchFamily="34" charset="0"/>
                <a:cs typeface="Arial" pitchFamily="34" charset="0"/>
              </a:rPr>
              <a:t>Table 4 shows the predicted outcome for any combination of shifts in the two curves.</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245610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Three Steps to Analyzing Changes in Equilibrium</a:t>
            </a:r>
            <a:endParaRPr lang="en-US" sz="2000"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362200"/>
            <a:ext cx="7619999"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4089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Quick Test</a:t>
            </a:r>
          </a:p>
          <a:p>
            <a:pPr marL="347663" lvl="2" indent="-342900" algn="just">
              <a:buClr>
                <a:schemeClr val="accent1"/>
              </a:buClr>
            </a:pPr>
            <a:r>
              <a:rPr lang="en-US" b="1" dirty="0">
                <a:latin typeface="Arial" pitchFamily="34" charset="0"/>
                <a:cs typeface="Arial" pitchFamily="34" charset="0"/>
              </a:rPr>
              <a:t>On the appropriate diagram, show what happens to the market for pizza if the price of tomatoes rises. </a:t>
            </a:r>
          </a:p>
          <a:p>
            <a:pPr marL="347663" lvl="2" indent="-342900" algn="just">
              <a:buClr>
                <a:schemeClr val="accent1"/>
              </a:buClr>
            </a:pPr>
            <a:endParaRPr lang="en-US" b="1" dirty="0">
              <a:latin typeface="Arial" pitchFamily="34" charset="0"/>
              <a:cs typeface="Arial" pitchFamily="34" charset="0"/>
            </a:endParaRPr>
          </a:p>
          <a:p>
            <a:pPr marL="347663" lvl="2" indent="-342900" algn="just">
              <a:buClr>
                <a:schemeClr val="accent1"/>
              </a:buClr>
            </a:pPr>
            <a:r>
              <a:rPr lang="en-US" b="1" dirty="0">
                <a:latin typeface="Arial" pitchFamily="34" charset="0"/>
                <a:cs typeface="Arial" pitchFamily="34" charset="0"/>
              </a:rPr>
              <a:t>On a separate diagram, show what happens to the market for pizza if the price of hamburgers falls.</a:t>
            </a:r>
          </a:p>
          <a:p>
            <a:pPr marL="347663" lvl="2" indent="-342900" algn="just">
              <a:buClr>
                <a:schemeClr val="accent1"/>
              </a:buClr>
            </a:pPr>
            <a:endParaRPr lang="en-US" sz="2000" b="1" dirty="0">
              <a:latin typeface="Arial" pitchFamily="34" charset="0"/>
              <a:cs typeface="Arial" pitchFamily="34" charset="0"/>
            </a:endParaRPr>
          </a:p>
          <a:p>
            <a:pPr marL="347663" lvl="2" indent="-342900" algn="just">
              <a:buClr>
                <a:schemeClr val="accent1"/>
              </a:buClr>
            </a:pPr>
            <a:r>
              <a:rPr lang="en-US" b="1" dirty="0">
                <a:latin typeface="Arial" pitchFamily="34" charset="0"/>
                <a:cs typeface="Arial" pitchFamily="34" charset="0"/>
              </a:rPr>
              <a:t>If both the price of tomatoes rises and the price of </a:t>
            </a:r>
            <a:r>
              <a:rPr lang="en-US" b="1">
                <a:latin typeface="Arial" pitchFamily="34" charset="0"/>
                <a:cs typeface="Arial" pitchFamily="34" charset="0"/>
              </a:rPr>
              <a:t>hamburgers falls show </a:t>
            </a:r>
            <a:r>
              <a:rPr lang="en-US" b="1" dirty="0">
                <a:latin typeface="Arial" pitchFamily="34" charset="0"/>
                <a:cs typeface="Arial" pitchFamily="34" charset="0"/>
              </a:rPr>
              <a:t>what happens to the market </a:t>
            </a:r>
            <a:r>
              <a:rPr lang="en-US" b="1">
                <a:latin typeface="Arial" pitchFamily="34" charset="0"/>
                <a:cs typeface="Arial" pitchFamily="34" charset="0"/>
              </a:rPr>
              <a:t>for pizza.</a:t>
            </a:r>
            <a:endParaRPr lang="en-US" sz="2000"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228657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US" sz="2400" b="1" dirty="0">
                <a:latin typeface="Arial" pitchFamily="34" charset="0"/>
                <a:cs typeface="Arial" pitchFamily="34" charset="0"/>
              </a:rPr>
              <a:t>N. G.  </a:t>
            </a:r>
            <a:r>
              <a:rPr lang="en-US" sz="2400" b="1" dirty="0" err="1">
                <a:latin typeface="Arial" pitchFamily="34" charset="0"/>
                <a:cs typeface="Arial" pitchFamily="34" charset="0"/>
              </a:rPr>
              <a:t>Mankiw</a:t>
            </a:r>
            <a:r>
              <a:rPr lang="en-US" sz="2400" b="1" dirty="0">
                <a:latin typeface="Arial" pitchFamily="34" charset="0"/>
                <a:cs typeface="Arial" pitchFamily="34" charset="0"/>
              </a:rPr>
              <a:t>- Principles of Microeconomics, 5th Edition, Chapter – 4.</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Readings</a:t>
            </a:r>
          </a:p>
        </p:txBody>
      </p:sp>
    </p:spTree>
    <p:extLst>
      <p:ext uri="{BB962C8B-B14F-4D97-AF65-F5344CB8AC3E}">
        <p14:creationId xmlns:p14="http://schemas.microsoft.com/office/powerpoint/2010/main" val="756379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Users\Faith Computer\Desktop\99148977-text-sign-showing-any-questions-ques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363" y="379413"/>
            <a:ext cx="7793037"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939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85800" y="2743200"/>
            <a:ext cx="7772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Thank You</a:t>
            </a:r>
          </a:p>
        </p:txBody>
      </p:sp>
    </p:spTree>
    <p:extLst>
      <p:ext uri="{BB962C8B-B14F-4D97-AF65-F5344CB8AC3E}">
        <p14:creationId xmlns:p14="http://schemas.microsoft.com/office/powerpoint/2010/main" val="248373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Equilibrium</a:t>
            </a:r>
          </a:p>
          <a:p>
            <a:pPr marL="347663" lvl="2" indent="-342900" algn="just">
              <a:buClr>
                <a:schemeClr val="accent1"/>
              </a:buClr>
            </a:pPr>
            <a:r>
              <a:rPr lang="en-US" sz="2400" b="1" dirty="0">
                <a:cs typeface="Arial" pitchFamily="34" charset="0"/>
              </a:rPr>
              <a:t>Graphically, we find the equilibrium at the intersection of the supply and demand curves.</a:t>
            </a: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819400"/>
            <a:ext cx="7162799"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499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Equilibrium</a:t>
            </a:r>
          </a:p>
          <a:p>
            <a:pPr marL="347663" lvl="2" indent="-342900" algn="just">
              <a:buClr>
                <a:schemeClr val="accent1"/>
              </a:buClr>
            </a:pPr>
            <a:r>
              <a:rPr lang="en-US" sz="2400" b="1" dirty="0">
                <a:cs typeface="Arial" pitchFamily="34" charset="0"/>
              </a:rPr>
              <a:t>At the equilibrium price, the quantity of the good that buyers are willing and able to buy exactly balances the quantity that sellers are willing and able to sell.</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equilibrium price is sometimes called the market-clearing price because, at this price, everyone in the market has been satisfied: Buyers have bought all they want to buy, and sellers have sold all they want to sell.</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actions of buyers and sellers naturally move markets toward the equilibrium of supply and demand.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029134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Equilibrium</a:t>
            </a:r>
          </a:p>
          <a:p>
            <a:pPr marL="347663" lvl="2" indent="-342900" algn="just">
              <a:buClr>
                <a:schemeClr val="accent1"/>
              </a:buClr>
            </a:pPr>
            <a:r>
              <a:rPr lang="en-US" sz="2400" b="1" dirty="0">
                <a:cs typeface="Arial" pitchFamily="34" charset="0"/>
              </a:rPr>
              <a:t>Consider what happens when the market price is not equal to the equilibrium price.</a:t>
            </a: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819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554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Equilibrium</a:t>
            </a:r>
            <a:endParaRPr lang="en-US" sz="2400" b="1" dirty="0">
              <a:cs typeface="Arial" pitchFamily="34" charset="0"/>
            </a:endParaRPr>
          </a:p>
          <a:p>
            <a:pPr marL="347663" lvl="2" indent="-342900" algn="just">
              <a:buClr>
                <a:schemeClr val="accent1"/>
              </a:buClr>
            </a:pPr>
            <a:r>
              <a:rPr lang="en-US" sz="2400" b="1" dirty="0">
                <a:cs typeface="Arial" pitchFamily="34" charset="0"/>
              </a:rPr>
              <a:t>At price &gt; equilibrium price: </a:t>
            </a:r>
            <a:r>
              <a:rPr lang="en-US" sz="2400" b="1" i="1" dirty="0">
                <a:solidFill>
                  <a:srgbClr val="FF0000"/>
                </a:solidFill>
                <a:effectLst>
                  <a:outerShdw blurRad="38100" dist="38100" dir="2700000" algn="tl">
                    <a:srgbClr val="000000">
                      <a:alpha val="43137"/>
                    </a:srgbClr>
                  </a:outerShdw>
                </a:effectLst>
                <a:cs typeface="Arial" pitchFamily="34" charset="0"/>
              </a:rPr>
              <a:t>excess supply or surplus </a:t>
            </a:r>
            <a:r>
              <a:rPr lang="en-US" sz="2400" b="1" dirty="0">
                <a:cs typeface="Arial" pitchFamily="34" charset="0"/>
              </a:rPr>
              <a:t>(a situation in which quantity supplied is greater than quantity demanded) arises and market forces to lower price.</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At prices &lt; equilibrium price: </a:t>
            </a:r>
            <a:r>
              <a:rPr lang="en-US" sz="2400" b="1" i="1" dirty="0">
                <a:solidFill>
                  <a:srgbClr val="FF0000"/>
                </a:solidFill>
                <a:effectLst>
                  <a:outerShdw blurRad="38100" dist="38100" dir="2700000" algn="tl">
                    <a:srgbClr val="000000">
                      <a:alpha val="43137"/>
                    </a:srgbClr>
                  </a:outerShdw>
                </a:effectLst>
                <a:cs typeface="Arial" pitchFamily="34" charset="0"/>
              </a:rPr>
              <a:t>excess demand or shortage </a:t>
            </a:r>
            <a:r>
              <a:rPr lang="en-US" sz="2400" b="1" dirty="0">
                <a:cs typeface="Arial" pitchFamily="34" charset="0"/>
              </a:rPr>
              <a:t>(a situation in which quantity demanded is greater than quantity supplied) arises and market forces to raise price.</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Equilibrium price is market clearing price: no excess demand or excess supply exists at equilibrium price.</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061870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Equilibrium</a:t>
            </a:r>
            <a:endParaRPr lang="en-US" sz="2400" b="1" dirty="0">
              <a:cs typeface="Arial" pitchFamily="34" charset="0"/>
            </a:endParaRPr>
          </a:p>
          <a:p>
            <a:pPr marL="347663" lvl="2" indent="-342900" algn="just">
              <a:buClr>
                <a:schemeClr val="accent1"/>
              </a:buClr>
            </a:pPr>
            <a:r>
              <a:rPr lang="en-US" sz="2400" b="1" dirty="0">
                <a:cs typeface="Arial" pitchFamily="34" charset="0"/>
              </a:rPr>
              <a:t>Thus, the activities of the many buyers and sellers automatically push the market price toward the equilibrium price.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Once the market reaches its equilibrium, all buyers and sellers are satisfied, and there is no upward or downward pressure on the price.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How quickly equilibrium is reached varies from market to market depending on how quickly prices adjust.</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4025693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Equilibrium</a:t>
                </a:r>
                <a:endParaRPr lang="en-US" sz="2400" b="1" dirty="0">
                  <a:cs typeface="Arial" pitchFamily="34" charset="0"/>
                </a:endParaRPr>
              </a:p>
              <a:p>
                <a:r>
                  <a:rPr lang="en-US" b="1" dirty="0">
                    <a:latin typeface="Times New Roman" pitchFamily="18" charset="0"/>
                    <a:cs typeface="Times New Roman" pitchFamily="18" charset="0"/>
                  </a:rPr>
                  <a:t>Given,</a:t>
                </a:r>
              </a:p>
              <a:p>
                <a:pPr marL="0" indent="0" algn="ctr">
                  <a:buNone/>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cs typeface="Times New Roman" pitchFamily="18" charset="0"/>
                            </a:rPr>
                          </m:ctrlPr>
                        </m:sSubPr>
                        <m:e>
                          <m:r>
                            <a:rPr lang="en-US" b="1" i="1" dirty="0" smtClean="0">
                              <a:latin typeface="Cambria Math"/>
                              <a:cs typeface="Times New Roman" pitchFamily="18" charset="0"/>
                            </a:rPr>
                            <m:t>𝑸</m:t>
                          </m:r>
                        </m:e>
                        <m:sub>
                          <m:r>
                            <a:rPr lang="en-US" b="1" i="1" dirty="0" smtClean="0">
                              <a:latin typeface="Cambria Math"/>
                              <a:cs typeface="Times New Roman" pitchFamily="18" charset="0"/>
                            </a:rPr>
                            <m:t>𝒅</m:t>
                          </m:r>
                        </m:sub>
                      </m:sSub>
                      <m:r>
                        <a:rPr lang="en-US" b="1" i="1" dirty="0" smtClean="0">
                          <a:latin typeface="Cambria Math"/>
                          <a:cs typeface="Times New Roman" pitchFamily="18" charset="0"/>
                        </a:rPr>
                        <m:t>= </m:t>
                      </m:r>
                      <m:r>
                        <a:rPr lang="en-US" b="1" i="1" dirty="0" smtClean="0">
                          <a:latin typeface="Cambria Math"/>
                          <a:cs typeface="Times New Roman" pitchFamily="18" charset="0"/>
                        </a:rPr>
                        <m:t>𝟐𝟎</m:t>
                      </m:r>
                      <m:r>
                        <a:rPr lang="en-US" b="1" i="1" dirty="0" smtClean="0">
                          <a:latin typeface="Cambria Math"/>
                          <a:cs typeface="Times New Roman" pitchFamily="18" charset="0"/>
                        </a:rPr>
                        <m:t> − </m:t>
                      </m:r>
                      <m:r>
                        <a:rPr lang="en-US" b="1" i="1" dirty="0" smtClean="0">
                          <a:latin typeface="Cambria Math"/>
                          <a:cs typeface="Times New Roman" pitchFamily="18" charset="0"/>
                        </a:rPr>
                        <m:t>𝟒</m:t>
                      </m:r>
                      <m:r>
                        <a:rPr lang="en-US" b="1" i="1" dirty="0" smtClean="0">
                          <a:latin typeface="Cambria Math"/>
                          <a:cs typeface="Times New Roman" pitchFamily="18" charset="0"/>
                        </a:rPr>
                        <m:t>𝑷</m:t>
                      </m:r>
                    </m:oMath>
                  </m:oMathPara>
                </a14:m>
                <a:endParaRPr lang="en-US" b="1" i="1" dirty="0">
                  <a:latin typeface="Cambria Math"/>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b="1" i="1" dirty="0">
                              <a:latin typeface="Cambria Math" panose="02040503050406030204" pitchFamily="18" charset="0"/>
                              <a:cs typeface="Times New Roman" pitchFamily="18" charset="0"/>
                            </a:rPr>
                          </m:ctrlPr>
                        </m:sSubPr>
                        <m:e>
                          <m:r>
                            <a:rPr lang="en-US" b="1" i="1" dirty="0">
                              <a:latin typeface="Cambria Math"/>
                              <a:cs typeface="Times New Roman" pitchFamily="18" charset="0"/>
                            </a:rPr>
                            <m:t>𝑸</m:t>
                          </m:r>
                        </m:e>
                        <m:sub>
                          <m:r>
                            <a:rPr lang="en-US" b="1" i="1" dirty="0" smtClean="0">
                              <a:latin typeface="Cambria Math"/>
                              <a:cs typeface="Times New Roman" pitchFamily="18" charset="0"/>
                            </a:rPr>
                            <m:t>𝒔</m:t>
                          </m:r>
                        </m:sub>
                      </m:sSub>
                      <m:r>
                        <a:rPr lang="en-US" b="1" i="1" dirty="0" smtClean="0">
                          <a:latin typeface="Cambria Math"/>
                          <a:cs typeface="Times New Roman" pitchFamily="18" charset="0"/>
                        </a:rPr>
                        <m:t>= −</m:t>
                      </m:r>
                      <m:r>
                        <a:rPr lang="en-US" b="1" i="1" dirty="0" smtClean="0">
                          <a:latin typeface="Cambria Math"/>
                          <a:cs typeface="Times New Roman" pitchFamily="18" charset="0"/>
                        </a:rPr>
                        <m:t>𝟐</m:t>
                      </m:r>
                      <m:r>
                        <a:rPr lang="en-US" b="1" i="1" dirty="0" smtClean="0">
                          <a:latin typeface="Cambria Math"/>
                          <a:cs typeface="Times New Roman" pitchFamily="18" charset="0"/>
                        </a:rPr>
                        <m:t>.</m:t>
                      </m:r>
                      <m:r>
                        <a:rPr lang="en-US" b="1" i="1" dirty="0" smtClean="0">
                          <a:latin typeface="Cambria Math"/>
                          <a:cs typeface="Times New Roman" pitchFamily="18" charset="0"/>
                        </a:rPr>
                        <m:t>𝟓</m:t>
                      </m:r>
                      <m:r>
                        <a:rPr lang="en-US" b="1" i="1" dirty="0" smtClean="0">
                          <a:latin typeface="Cambria Math"/>
                          <a:cs typeface="Times New Roman" pitchFamily="18" charset="0"/>
                        </a:rPr>
                        <m:t>+</m:t>
                      </m:r>
                      <m:r>
                        <a:rPr lang="en-US" b="1" i="1" dirty="0" smtClean="0">
                          <a:latin typeface="Cambria Math"/>
                          <a:cs typeface="Times New Roman" pitchFamily="18" charset="0"/>
                        </a:rPr>
                        <m:t>𝟓</m:t>
                      </m:r>
                      <m:r>
                        <a:rPr lang="en-US" b="1" i="1" dirty="0" smtClean="0">
                          <a:latin typeface="Cambria Math"/>
                          <a:cs typeface="Times New Roman" pitchFamily="18" charset="0"/>
                        </a:rPr>
                        <m:t>𝑷</m:t>
                      </m:r>
                    </m:oMath>
                  </m:oMathPara>
                </a14:m>
                <a:endParaRPr lang="en-US" b="1" dirty="0">
                  <a:latin typeface="Times New Roman" pitchFamily="18" charset="0"/>
                  <a:cs typeface="Times New Roman" pitchFamily="18" charset="0"/>
                </a:endParaRPr>
              </a:p>
              <a:p>
                <a:pPr marL="457200" indent="-457200">
                  <a:buFont typeface="Wingdings" pitchFamily="2" charset="2"/>
                  <a:buChar char="Ø"/>
                </a:pPr>
                <a:endParaRPr lang="en-US" b="1" dirty="0">
                  <a:latin typeface="Times New Roman" pitchFamily="18" charset="0"/>
                  <a:cs typeface="Times New Roman" pitchFamily="18" charset="0"/>
                </a:endParaRPr>
              </a:p>
              <a:p>
                <a:pPr marL="457200" indent="-457200" algn="just">
                  <a:buFont typeface="Wingdings" pitchFamily="2" charset="2"/>
                  <a:buChar char="Ø"/>
                </a:pPr>
                <a:r>
                  <a:rPr lang="en-US" b="1" dirty="0">
                    <a:latin typeface="Times New Roman" pitchFamily="18" charset="0"/>
                    <a:cs typeface="Times New Roman" pitchFamily="18" charset="0"/>
                  </a:rPr>
                  <a:t>Find the equilibrium price and quantity and show them into a diagram. </a:t>
                </a: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741" t="-1625" r="-2444"/>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211575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Equilibrium</a:t>
                </a:r>
                <a:endParaRPr lang="en-US" sz="2400" b="1" dirty="0">
                  <a:cs typeface="Arial" pitchFamily="34" charset="0"/>
                </a:endParaRPr>
              </a:p>
              <a:p>
                <a:r>
                  <a:rPr lang="en-US" b="1" dirty="0">
                    <a:latin typeface="Times New Roman" pitchFamily="18" charset="0"/>
                    <a:cs typeface="Times New Roman" pitchFamily="18" charset="0"/>
                  </a:rPr>
                  <a:t>We know that at equilibrium,</a:t>
                </a:r>
              </a:p>
              <a:p>
                <a:pPr marL="0" indent="0" algn="ctr">
                  <a:buNone/>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cs typeface="Times New Roman" pitchFamily="18" charset="0"/>
                            </a:rPr>
                          </m:ctrlPr>
                        </m:sSubPr>
                        <m:e>
                          <m:r>
                            <a:rPr lang="en-US" b="1" i="1" dirty="0" smtClean="0">
                              <a:latin typeface="Cambria Math"/>
                              <a:cs typeface="Times New Roman" pitchFamily="18" charset="0"/>
                            </a:rPr>
                            <m:t>𝑸</m:t>
                          </m:r>
                        </m:e>
                        <m:sub>
                          <m:r>
                            <a:rPr lang="en-US" b="1" i="1" dirty="0" smtClean="0">
                              <a:latin typeface="Cambria Math"/>
                              <a:cs typeface="Times New Roman" pitchFamily="18" charset="0"/>
                            </a:rPr>
                            <m:t>𝒅</m:t>
                          </m:r>
                        </m:sub>
                      </m:sSub>
                      <m:r>
                        <a:rPr lang="en-US" b="1" i="1" dirty="0" smtClean="0">
                          <a:latin typeface="Cambria Math"/>
                          <a:cs typeface="Times New Roman" pitchFamily="18" charset="0"/>
                        </a:rPr>
                        <m:t>=</m:t>
                      </m:r>
                      <m:sSub>
                        <m:sSubPr>
                          <m:ctrlPr>
                            <a:rPr lang="en-US" b="1" i="1" dirty="0">
                              <a:latin typeface="Cambria Math" panose="02040503050406030204" pitchFamily="18" charset="0"/>
                              <a:cs typeface="Times New Roman" pitchFamily="18" charset="0"/>
                            </a:rPr>
                          </m:ctrlPr>
                        </m:sSubPr>
                        <m:e>
                          <m:r>
                            <a:rPr lang="en-US" b="1" i="1" dirty="0">
                              <a:latin typeface="Cambria Math"/>
                              <a:cs typeface="Times New Roman" pitchFamily="18" charset="0"/>
                            </a:rPr>
                            <m:t>𝑸</m:t>
                          </m:r>
                        </m:e>
                        <m:sub>
                          <m:r>
                            <a:rPr lang="en-US" b="1" i="1" dirty="0">
                              <a:latin typeface="Cambria Math"/>
                              <a:cs typeface="Times New Roman" pitchFamily="18" charset="0"/>
                            </a:rPr>
                            <m:t>𝒔</m:t>
                          </m:r>
                        </m:sub>
                      </m:sSub>
                    </m:oMath>
                  </m:oMathPara>
                </a14:m>
                <a:endParaRPr lang="en-US" b="1"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i="1" dirty="0" smtClean="0">
                          <a:latin typeface="Cambria Math"/>
                          <a:cs typeface="Times New Roman" pitchFamily="18" charset="0"/>
                        </a:rPr>
                        <m:t>𝒐𝒓</m:t>
                      </m:r>
                      <m:r>
                        <a:rPr lang="en-US" b="1" i="1" dirty="0" smtClean="0">
                          <a:latin typeface="Cambria Math"/>
                          <a:cs typeface="Times New Roman" pitchFamily="18" charset="0"/>
                        </a:rPr>
                        <m:t>, </m:t>
                      </m:r>
                      <m:r>
                        <a:rPr lang="en-US" b="1" i="1" dirty="0">
                          <a:latin typeface="Cambria Math"/>
                          <a:cs typeface="Times New Roman" pitchFamily="18" charset="0"/>
                        </a:rPr>
                        <m:t>𝟐</m:t>
                      </m:r>
                      <m:r>
                        <a:rPr lang="en-US" b="1" i="1" dirty="0" smtClean="0">
                          <a:latin typeface="Cambria Math"/>
                          <a:cs typeface="Times New Roman" pitchFamily="18" charset="0"/>
                        </a:rPr>
                        <m:t>𝟎</m:t>
                      </m:r>
                      <m:r>
                        <a:rPr lang="en-US" b="1" i="1" dirty="0">
                          <a:latin typeface="Cambria Math"/>
                          <a:cs typeface="Times New Roman" pitchFamily="18" charset="0"/>
                        </a:rPr>
                        <m:t> − </m:t>
                      </m:r>
                      <m:r>
                        <a:rPr lang="en-US" b="1" i="1" dirty="0">
                          <a:latin typeface="Cambria Math"/>
                          <a:cs typeface="Times New Roman" pitchFamily="18" charset="0"/>
                        </a:rPr>
                        <m:t>𝟒</m:t>
                      </m:r>
                      <m:r>
                        <a:rPr lang="en-US" b="1" i="1" dirty="0">
                          <a:latin typeface="Cambria Math"/>
                          <a:cs typeface="Times New Roman" pitchFamily="18" charset="0"/>
                        </a:rPr>
                        <m:t>𝑷</m:t>
                      </m:r>
                      <m:r>
                        <a:rPr lang="en-US" b="1" i="1" dirty="0" smtClean="0">
                          <a:latin typeface="Cambria Math"/>
                          <a:cs typeface="Times New Roman" pitchFamily="18" charset="0"/>
                        </a:rPr>
                        <m:t>=</m:t>
                      </m:r>
                      <m:r>
                        <a:rPr lang="en-US" b="1" i="1" dirty="0">
                          <a:latin typeface="Cambria Math"/>
                          <a:cs typeface="Times New Roman" pitchFamily="18" charset="0"/>
                        </a:rPr>
                        <m:t>−</m:t>
                      </m:r>
                      <m:r>
                        <a:rPr lang="en-US" b="1" i="1" dirty="0" smtClean="0">
                          <a:latin typeface="Cambria Math"/>
                          <a:cs typeface="Times New Roman" pitchFamily="18" charset="0"/>
                        </a:rPr>
                        <m:t>𝟐</m:t>
                      </m:r>
                      <m:r>
                        <a:rPr lang="en-US" b="1" i="1" dirty="0" smtClean="0">
                          <a:latin typeface="Cambria Math"/>
                          <a:cs typeface="Times New Roman" pitchFamily="18" charset="0"/>
                        </a:rPr>
                        <m:t>.</m:t>
                      </m:r>
                      <m:r>
                        <a:rPr lang="en-US" b="1" i="1" dirty="0" smtClean="0">
                          <a:latin typeface="Cambria Math"/>
                          <a:cs typeface="Times New Roman" pitchFamily="18" charset="0"/>
                        </a:rPr>
                        <m:t>𝟓</m:t>
                      </m:r>
                      <m:r>
                        <a:rPr lang="en-US" b="1" i="1" dirty="0">
                          <a:latin typeface="Cambria Math"/>
                          <a:cs typeface="Times New Roman" pitchFamily="18" charset="0"/>
                        </a:rPr>
                        <m:t>+</m:t>
                      </m:r>
                      <m:r>
                        <a:rPr lang="en-US" b="1" i="1" dirty="0">
                          <a:latin typeface="Cambria Math"/>
                          <a:cs typeface="Times New Roman" pitchFamily="18" charset="0"/>
                        </a:rPr>
                        <m:t>𝟓</m:t>
                      </m:r>
                      <m:r>
                        <a:rPr lang="en-US" b="1" i="1" dirty="0">
                          <a:latin typeface="Cambria Math"/>
                          <a:cs typeface="Times New Roman" pitchFamily="18" charset="0"/>
                        </a:rPr>
                        <m:t>𝑷</m:t>
                      </m:r>
                    </m:oMath>
                  </m:oMathPara>
                </a14:m>
                <a:endParaRPr lang="en-US" b="1"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a:cs typeface="Times New Roman" pitchFamily="18" charset="0"/>
                        </a:rPr>
                        <m:t>𝒐𝒓</m:t>
                      </m:r>
                      <m:r>
                        <a:rPr lang="en-US" b="1" i="1" smtClean="0">
                          <a:latin typeface="Cambria Math"/>
                          <a:cs typeface="Times New Roman" pitchFamily="18" charset="0"/>
                        </a:rPr>
                        <m:t>,−</m:t>
                      </m:r>
                      <m:r>
                        <a:rPr lang="en-US" b="1" i="1" smtClean="0">
                          <a:latin typeface="Cambria Math"/>
                          <a:cs typeface="Times New Roman" pitchFamily="18" charset="0"/>
                        </a:rPr>
                        <m:t>𝟒</m:t>
                      </m:r>
                      <m:r>
                        <a:rPr lang="en-US" b="1" i="1" smtClean="0">
                          <a:latin typeface="Cambria Math"/>
                          <a:cs typeface="Times New Roman" pitchFamily="18" charset="0"/>
                        </a:rPr>
                        <m:t>𝑷</m:t>
                      </m:r>
                      <m:r>
                        <a:rPr lang="en-US" b="1" i="1" smtClean="0">
                          <a:latin typeface="Cambria Math"/>
                          <a:cs typeface="Times New Roman" pitchFamily="18" charset="0"/>
                        </a:rPr>
                        <m:t> −</m:t>
                      </m:r>
                      <m:r>
                        <a:rPr lang="en-US" b="1" i="1" smtClean="0">
                          <a:latin typeface="Cambria Math"/>
                          <a:cs typeface="Times New Roman" pitchFamily="18" charset="0"/>
                        </a:rPr>
                        <m:t>𝟓</m:t>
                      </m:r>
                      <m:r>
                        <a:rPr lang="en-US" b="1" i="1" smtClean="0">
                          <a:latin typeface="Cambria Math"/>
                          <a:cs typeface="Times New Roman" pitchFamily="18" charset="0"/>
                        </a:rPr>
                        <m:t>𝑷</m:t>
                      </m:r>
                      <m:r>
                        <a:rPr lang="en-US" b="1" i="1" smtClean="0">
                          <a:latin typeface="Cambria Math"/>
                          <a:cs typeface="Times New Roman" pitchFamily="18" charset="0"/>
                        </a:rPr>
                        <m:t>=−</m:t>
                      </m:r>
                      <m:r>
                        <a:rPr lang="en-US" b="1" i="1" smtClean="0">
                          <a:latin typeface="Cambria Math"/>
                          <a:cs typeface="Times New Roman" pitchFamily="18" charset="0"/>
                        </a:rPr>
                        <m:t>𝟐</m:t>
                      </m:r>
                      <m:r>
                        <a:rPr lang="en-US" b="1" i="1" smtClean="0">
                          <a:latin typeface="Cambria Math"/>
                          <a:cs typeface="Times New Roman" pitchFamily="18" charset="0"/>
                        </a:rPr>
                        <m:t>.</m:t>
                      </m:r>
                      <m:r>
                        <a:rPr lang="en-US" b="1" i="1" smtClean="0">
                          <a:latin typeface="Cambria Math"/>
                          <a:cs typeface="Times New Roman" pitchFamily="18" charset="0"/>
                        </a:rPr>
                        <m:t>𝟓</m:t>
                      </m:r>
                      <m:r>
                        <a:rPr lang="en-US" b="1" i="1" smtClean="0">
                          <a:latin typeface="Cambria Math"/>
                          <a:cs typeface="Times New Roman" pitchFamily="18" charset="0"/>
                        </a:rPr>
                        <m:t> −</m:t>
                      </m:r>
                      <m:r>
                        <a:rPr lang="en-US" b="1" i="1" smtClean="0">
                          <a:latin typeface="Cambria Math"/>
                          <a:cs typeface="Times New Roman" pitchFamily="18" charset="0"/>
                        </a:rPr>
                        <m:t>𝟐𝟎</m:t>
                      </m:r>
                    </m:oMath>
                  </m:oMathPara>
                </a14:m>
                <a:endParaRPr lang="en-US" b="1"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a:cs typeface="Times New Roman" pitchFamily="18" charset="0"/>
                        </a:rPr>
                        <m:t>𝒐𝒓</m:t>
                      </m:r>
                      <m:r>
                        <a:rPr lang="en-US" b="1" i="1" smtClean="0">
                          <a:latin typeface="Cambria Math"/>
                          <a:cs typeface="Times New Roman" pitchFamily="18" charset="0"/>
                        </a:rPr>
                        <m:t>, −</m:t>
                      </m:r>
                      <m:r>
                        <a:rPr lang="en-US" b="1" i="1" smtClean="0">
                          <a:latin typeface="Cambria Math"/>
                          <a:cs typeface="Times New Roman" pitchFamily="18" charset="0"/>
                        </a:rPr>
                        <m:t>𝟗</m:t>
                      </m:r>
                      <m:r>
                        <a:rPr lang="en-US" b="1" i="1" smtClean="0">
                          <a:latin typeface="Cambria Math"/>
                          <a:cs typeface="Times New Roman" pitchFamily="18" charset="0"/>
                        </a:rPr>
                        <m:t>𝑷</m:t>
                      </m:r>
                      <m:r>
                        <a:rPr lang="en-US" b="1" i="1" smtClean="0">
                          <a:latin typeface="Cambria Math"/>
                          <a:cs typeface="Times New Roman" pitchFamily="18" charset="0"/>
                        </a:rPr>
                        <m:t>=−</m:t>
                      </m:r>
                      <m:r>
                        <a:rPr lang="en-US" b="1" i="1" smtClean="0">
                          <a:latin typeface="Cambria Math"/>
                          <a:cs typeface="Times New Roman" pitchFamily="18" charset="0"/>
                        </a:rPr>
                        <m:t>𝟐𝟐</m:t>
                      </m:r>
                      <m:r>
                        <a:rPr lang="en-US" b="1" i="1" smtClean="0">
                          <a:latin typeface="Cambria Math"/>
                          <a:cs typeface="Times New Roman" pitchFamily="18" charset="0"/>
                        </a:rPr>
                        <m:t>.</m:t>
                      </m:r>
                      <m:r>
                        <a:rPr lang="en-US" b="1" i="1" smtClean="0">
                          <a:latin typeface="Cambria Math"/>
                          <a:cs typeface="Times New Roman" pitchFamily="18" charset="0"/>
                        </a:rPr>
                        <m:t>𝟓</m:t>
                      </m:r>
                    </m:oMath>
                  </m:oMathPara>
                </a14:m>
                <a:endParaRPr lang="en-US" b="1"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i="1">
                          <a:latin typeface="Cambria Math"/>
                          <a:cs typeface="Times New Roman" pitchFamily="18" charset="0"/>
                        </a:rPr>
                        <m:t>𝒐𝒓</m:t>
                      </m:r>
                      <m:r>
                        <a:rPr lang="en-US" b="1" i="1">
                          <a:latin typeface="Cambria Math"/>
                          <a:cs typeface="Times New Roman" pitchFamily="18" charset="0"/>
                        </a:rPr>
                        <m:t>, </m:t>
                      </m:r>
                      <m:r>
                        <a:rPr lang="en-US" b="1" i="1">
                          <a:latin typeface="Cambria Math"/>
                          <a:cs typeface="Times New Roman" pitchFamily="18" charset="0"/>
                        </a:rPr>
                        <m:t>𝟗</m:t>
                      </m:r>
                      <m:r>
                        <a:rPr lang="en-US" b="1" i="1">
                          <a:latin typeface="Cambria Math"/>
                          <a:cs typeface="Times New Roman" pitchFamily="18" charset="0"/>
                        </a:rPr>
                        <m:t>𝑷</m:t>
                      </m:r>
                      <m:r>
                        <a:rPr lang="en-US" b="1" i="1">
                          <a:latin typeface="Cambria Math"/>
                          <a:cs typeface="Times New Roman" pitchFamily="18" charset="0"/>
                        </a:rPr>
                        <m:t>=</m:t>
                      </m:r>
                      <m:r>
                        <a:rPr lang="en-US" b="1" i="1">
                          <a:latin typeface="Cambria Math"/>
                          <a:cs typeface="Times New Roman" pitchFamily="18" charset="0"/>
                        </a:rPr>
                        <m:t>𝟐𝟐</m:t>
                      </m:r>
                      <m:r>
                        <a:rPr lang="en-US" b="1" i="1">
                          <a:latin typeface="Cambria Math"/>
                          <a:cs typeface="Times New Roman" pitchFamily="18" charset="0"/>
                        </a:rPr>
                        <m:t>.</m:t>
                      </m:r>
                      <m:r>
                        <a:rPr lang="en-US" b="1" i="1">
                          <a:latin typeface="Cambria Math"/>
                          <a:cs typeface="Times New Roman" pitchFamily="18" charset="0"/>
                        </a:rPr>
                        <m:t>𝟓</m:t>
                      </m:r>
                    </m:oMath>
                  </m:oMathPara>
                </a14:m>
                <a:endParaRPr lang="en-US" b="1"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i="1">
                          <a:latin typeface="Cambria Math"/>
                          <a:cs typeface="Times New Roman" pitchFamily="18" charset="0"/>
                        </a:rPr>
                        <m:t>𝒐𝒓</m:t>
                      </m:r>
                      <m:r>
                        <a:rPr lang="en-US" b="1" i="1">
                          <a:latin typeface="Cambria Math"/>
                          <a:cs typeface="Times New Roman" pitchFamily="18" charset="0"/>
                        </a:rPr>
                        <m:t>, </m:t>
                      </m:r>
                      <m:r>
                        <a:rPr lang="en-US" b="1" i="1">
                          <a:latin typeface="Cambria Math"/>
                          <a:cs typeface="Times New Roman" pitchFamily="18" charset="0"/>
                        </a:rPr>
                        <m:t>𝑷</m:t>
                      </m:r>
                      <m:r>
                        <a:rPr lang="en-US" b="1" i="1">
                          <a:latin typeface="Cambria Math"/>
                          <a:cs typeface="Times New Roman" pitchFamily="18" charset="0"/>
                        </a:rPr>
                        <m:t>=</m:t>
                      </m:r>
                      <m:r>
                        <a:rPr lang="en-US" b="1" i="1">
                          <a:latin typeface="Cambria Math"/>
                          <a:cs typeface="Times New Roman" pitchFamily="18" charset="0"/>
                        </a:rPr>
                        <m:t>𝟐𝟐</m:t>
                      </m:r>
                      <m:r>
                        <a:rPr lang="en-US" b="1" i="1">
                          <a:latin typeface="Cambria Math"/>
                          <a:cs typeface="Times New Roman" pitchFamily="18" charset="0"/>
                        </a:rPr>
                        <m:t>.</m:t>
                      </m:r>
                      <m:r>
                        <a:rPr lang="en-US" b="1" i="1">
                          <a:latin typeface="Cambria Math"/>
                          <a:cs typeface="Times New Roman" pitchFamily="18" charset="0"/>
                        </a:rPr>
                        <m:t>𝟓</m:t>
                      </m:r>
                      <m:r>
                        <a:rPr lang="en-US" b="1" i="1" smtClean="0">
                          <a:latin typeface="Cambria Math"/>
                          <a:cs typeface="Times New Roman" pitchFamily="18" charset="0"/>
                        </a:rPr>
                        <m:t>/</m:t>
                      </m:r>
                      <m:r>
                        <a:rPr lang="en-US" b="1" i="1" smtClean="0">
                          <a:latin typeface="Cambria Math"/>
                          <a:cs typeface="Times New Roman" pitchFamily="18" charset="0"/>
                        </a:rPr>
                        <m:t>𝟗</m:t>
                      </m:r>
                    </m:oMath>
                  </m:oMathPara>
                </a14:m>
                <a:endParaRPr lang="en-US" b="1"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i="1">
                          <a:latin typeface="Cambria Math"/>
                          <a:cs typeface="Times New Roman" pitchFamily="18" charset="0"/>
                        </a:rPr>
                        <m:t>𝒐𝒓</m:t>
                      </m:r>
                      <m:r>
                        <a:rPr lang="en-US" b="1" i="1">
                          <a:latin typeface="Cambria Math"/>
                          <a:cs typeface="Times New Roman" pitchFamily="18" charset="0"/>
                        </a:rPr>
                        <m:t>, </m:t>
                      </m:r>
                      <m:r>
                        <a:rPr lang="en-US" b="1" i="1">
                          <a:latin typeface="Cambria Math"/>
                          <a:cs typeface="Times New Roman" pitchFamily="18" charset="0"/>
                        </a:rPr>
                        <m:t>𝑷</m:t>
                      </m:r>
                      <m:r>
                        <a:rPr lang="en-US" b="1" i="1">
                          <a:latin typeface="Cambria Math"/>
                          <a:cs typeface="Times New Roman" pitchFamily="18" charset="0"/>
                        </a:rPr>
                        <m:t>=</m:t>
                      </m:r>
                      <m:r>
                        <a:rPr lang="en-US" b="1" i="1">
                          <a:latin typeface="Cambria Math"/>
                          <a:cs typeface="Times New Roman" pitchFamily="18" charset="0"/>
                        </a:rPr>
                        <m:t>𝟐</m:t>
                      </m:r>
                      <m:r>
                        <a:rPr lang="en-US" b="1" i="1">
                          <a:latin typeface="Cambria Math"/>
                          <a:cs typeface="Times New Roman" pitchFamily="18" charset="0"/>
                        </a:rPr>
                        <m:t>.</m:t>
                      </m:r>
                      <m:r>
                        <a:rPr lang="en-US" b="1" i="1">
                          <a:latin typeface="Cambria Math"/>
                          <a:cs typeface="Times New Roman" pitchFamily="18" charset="0"/>
                        </a:rPr>
                        <m:t>𝟓</m:t>
                      </m:r>
                    </m:oMath>
                  </m:oMathPara>
                </a14:m>
                <a:endParaRPr lang="en-US" b="1" dirty="0">
                  <a:latin typeface="Times New Roman" pitchFamily="18" charset="0"/>
                  <a:cs typeface="Times New Roman" pitchFamily="18" charset="0"/>
                </a:endParaRPr>
              </a:p>
              <a:p>
                <a:pPr marL="0" indent="0">
                  <a:buNone/>
                </a:pPr>
                <a:endParaRPr lang="en-US" b="1">
                  <a:latin typeface="Times New Roman" pitchFamily="18" charset="0"/>
                  <a:cs typeface="Times New Roman" pitchFamily="18" charset="0"/>
                </a:endParaRPr>
              </a:p>
              <a:p>
                <a:pPr marL="0" indent="0">
                  <a:buNone/>
                </a:pPr>
                <a:r>
                  <a:rPr lang="en-US" b="1">
                    <a:latin typeface="Times New Roman" pitchFamily="18" charset="0"/>
                    <a:cs typeface="Times New Roman" pitchFamily="18" charset="0"/>
                  </a:rPr>
                  <a:t>So</a:t>
                </a:r>
                <a:r>
                  <a:rPr lang="en-US" b="1" dirty="0">
                    <a:latin typeface="Times New Roman" pitchFamily="18" charset="0"/>
                    <a:cs typeface="Times New Roman" pitchFamily="18" charset="0"/>
                  </a:rPr>
                  <a:t>, equilibrium price is, </a:t>
                </a:r>
                <a14:m>
                  <m:oMath xmlns:m="http://schemas.openxmlformats.org/officeDocument/2006/math">
                    <m:acc>
                      <m:accPr>
                        <m:chr m:val="̅"/>
                        <m:ctrlPr>
                          <a:rPr lang="en-US" b="1" i="1" smtClean="0">
                            <a:latin typeface="Cambria Math" panose="02040503050406030204" pitchFamily="18" charset="0"/>
                            <a:cs typeface="Times New Roman" pitchFamily="18" charset="0"/>
                          </a:rPr>
                        </m:ctrlPr>
                      </m:accPr>
                      <m:e>
                        <m:r>
                          <a:rPr lang="en-US" b="1" i="1" smtClean="0">
                            <a:latin typeface="Cambria Math"/>
                            <a:cs typeface="Times New Roman" pitchFamily="18" charset="0"/>
                          </a:rPr>
                          <m:t>𝑷</m:t>
                        </m:r>
                      </m:e>
                    </m:acc>
                    <m:r>
                      <a:rPr lang="en-US" b="1" i="1" smtClean="0">
                        <a:latin typeface="Cambria Math"/>
                        <a:cs typeface="Times New Roman" pitchFamily="18" charset="0"/>
                      </a:rPr>
                      <m:t>=</m:t>
                    </m:r>
                    <m:r>
                      <a:rPr lang="en-US" b="1" i="1" smtClean="0">
                        <a:latin typeface="Cambria Math"/>
                        <a:cs typeface="Times New Roman" pitchFamily="18" charset="0"/>
                      </a:rPr>
                      <m:t>𝟐</m:t>
                    </m:r>
                    <m:r>
                      <a:rPr lang="en-US" b="1" i="1" smtClean="0">
                        <a:latin typeface="Cambria Math"/>
                        <a:cs typeface="Times New Roman" pitchFamily="18" charset="0"/>
                      </a:rPr>
                      <m:t>.</m:t>
                    </m:r>
                    <m:r>
                      <a:rPr lang="en-US" b="1" i="1" smtClean="0">
                        <a:latin typeface="Cambria Math"/>
                        <a:cs typeface="Times New Roman" pitchFamily="18" charset="0"/>
                      </a:rPr>
                      <m:t>𝟓</m:t>
                    </m:r>
                    <m:r>
                      <a:rPr lang="en-US" b="1" i="1" smtClean="0">
                        <a:latin typeface="Cambria Math"/>
                        <a:cs typeface="Times New Roman" pitchFamily="18" charset="0"/>
                      </a:rPr>
                      <m:t>.</m:t>
                    </m:r>
                  </m:oMath>
                </a14:m>
                <a:endParaRPr lang="en-US" b="1" dirty="0">
                  <a:latin typeface="Times New Roman" pitchFamily="18" charset="0"/>
                  <a:cs typeface="Times New Roman" pitchFamily="18" charset="0"/>
                </a:endParaRPr>
              </a:p>
              <a:p>
                <a:pPr marL="0" indent="0" algn="ctr">
                  <a:buNone/>
                </a:pPr>
                <a:endParaRPr lang="en-US" b="1"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1259" t="-1625" b="-8000"/>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Market Forces of Supply </a:t>
            </a:r>
            <a:r>
              <a:rPr lang="en-US" sz="3600" b="1">
                <a:effectLst>
                  <a:outerShdw blurRad="38100" dist="38100" dir="2700000" algn="tl">
                    <a:srgbClr val="000000">
                      <a:alpha val="43137"/>
                    </a:srgbClr>
                  </a:outerShdw>
                </a:effectLst>
                <a:latin typeface="Arial" pitchFamily="34" charset="0"/>
                <a:cs typeface="Arial" pitchFamily="34" charset="0"/>
              </a:rPr>
              <a:t>and Demand</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2654154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1606</TotalTime>
  <Words>1806</Words>
  <Application>Microsoft Office PowerPoint</Application>
  <PresentationFormat>On-screen Show (4:3)</PresentationFormat>
  <Paragraphs>228</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Cambria Math</vt:lpstr>
      <vt:lpstr>Franklin Gothic Book</vt:lpstr>
      <vt:lpstr>Perpetua</vt:lpstr>
      <vt:lpstr>Times New Roman</vt:lpstr>
      <vt:lpstr>Wingdings</vt:lpstr>
      <vt:lpstr>Wingdings 2</vt:lpstr>
      <vt:lpstr>Equity</vt:lpstr>
      <vt:lpstr>Lecture 6 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The Market Forces of Supply and Demand</vt:lpstr>
      <vt:lpstr>Readings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 1</dc:title>
  <dc:creator>Faith Computer</dc:creator>
  <cp:lastModifiedBy>User</cp:lastModifiedBy>
  <cp:revision>108</cp:revision>
  <dcterms:created xsi:type="dcterms:W3CDTF">2018-05-06T17:42:58Z</dcterms:created>
  <dcterms:modified xsi:type="dcterms:W3CDTF">2022-07-02T05:48:27Z</dcterms:modified>
</cp:coreProperties>
</file>