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8" r:id="rId2"/>
    <p:sldId id="361" r:id="rId3"/>
    <p:sldId id="388" r:id="rId4"/>
    <p:sldId id="389" r:id="rId5"/>
    <p:sldId id="405" r:id="rId6"/>
    <p:sldId id="412" r:id="rId7"/>
    <p:sldId id="413" r:id="rId8"/>
    <p:sldId id="411" r:id="rId9"/>
    <p:sldId id="391" r:id="rId10"/>
    <p:sldId id="392" r:id="rId11"/>
    <p:sldId id="393" r:id="rId12"/>
    <p:sldId id="394" r:id="rId13"/>
    <p:sldId id="395" r:id="rId14"/>
    <p:sldId id="396" r:id="rId15"/>
    <p:sldId id="397" r:id="rId16"/>
    <p:sldId id="398" r:id="rId17"/>
    <p:sldId id="399" r:id="rId18"/>
    <p:sldId id="400" r:id="rId19"/>
    <p:sldId id="404" r:id="rId20"/>
    <p:sldId id="403" r:id="rId21"/>
    <p:sldId id="409" r:id="rId22"/>
    <p:sldId id="410" r:id="rId23"/>
    <p:sldId id="408" r:id="rId24"/>
    <p:sldId id="406" r:id="rId25"/>
    <p:sldId id="407" r:id="rId26"/>
    <p:sldId id="355" r:id="rId27"/>
    <p:sldId id="301" r:id="rId28"/>
    <p:sldId id="27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Roni Hossain" userId="9ce89eef61a166ac" providerId="LiveId" clId="{F5DE324B-EA5D-438A-802E-4D27CB853D62}"/>
    <pc:docChg chg="custSel modSld">
      <pc:chgData name="Md. Roni Hossain" userId="9ce89eef61a166ac" providerId="LiveId" clId="{F5DE324B-EA5D-438A-802E-4D27CB853D62}" dt="2022-06-04T14:05:58.188" v="1" actId="478"/>
      <pc:docMkLst>
        <pc:docMk/>
      </pc:docMkLst>
      <pc:sldChg chg="addSp delSp modSp mod">
        <pc:chgData name="Md. Roni Hossain" userId="9ce89eef61a166ac" providerId="LiveId" clId="{F5DE324B-EA5D-438A-802E-4D27CB853D62}" dt="2022-06-04T14:05:58.188" v="1" actId="478"/>
        <pc:sldMkLst>
          <pc:docMk/>
          <pc:sldMk cId="1659300731" sldId="256"/>
        </pc:sldMkLst>
        <pc:spChg chg="del mod">
          <ac:chgData name="Md. Roni Hossain" userId="9ce89eef61a166ac" providerId="LiveId" clId="{F5DE324B-EA5D-438A-802E-4D27CB853D62}" dt="2022-06-04T14:05:58.188" v="1" actId="478"/>
          <ac:spMkLst>
            <pc:docMk/>
            <pc:sldMk cId="1659300731" sldId="256"/>
            <ac:spMk id="3" creationId="{00000000-0000-0000-0000-000000000000}"/>
          </ac:spMkLst>
        </pc:spChg>
        <pc:spChg chg="add mod">
          <ac:chgData name="Md. Roni Hossain" userId="9ce89eef61a166ac" providerId="LiveId" clId="{F5DE324B-EA5D-438A-802E-4D27CB853D62}" dt="2022-06-04T14:05:58.188" v="1" actId="478"/>
          <ac:spMkLst>
            <pc:docMk/>
            <pc:sldMk cId="1659300731" sldId="256"/>
            <ac:spMk id="5" creationId="{D6ED3279-6421-DAE5-F0B3-CA2E6744C2B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2471CF-A0CA-450D-94CF-C6DD26B0BE02}" type="datetimeFigureOut">
              <a:rPr lang="en-US" smtClean="0"/>
              <a:pPr/>
              <a:t>7/18/2022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16D7D-67AD-4856-B4E1-37B16B3C9754}" type="slidenum">
              <a:rPr lang="en-US" smtClean="0"/>
              <a:pPr/>
              <a:t>‹#›</a:t>
            </a:fld>
            <a:endParaRPr lang="en-US"/>
          </a:p>
        </p:txBody>
      </p:sp>
    </p:spTree>
    <p:extLst>
      <p:ext uri="{BB962C8B-B14F-4D97-AF65-F5344CB8AC3E}">
        <p14:creationId xmlns:p14="http://schemas.microsoft.com/office/powerpoint/2010/main" val="4209619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19</a:t>
            </a:fld>
            <a:endParaRPr lang="en-US"/>
          </a:p>
        </p:txBody>
      </p:sp>
    </p:spTree>
    <p:extLst>
      <p:ext uri="{BB962C8B-B14F-4D97-AF65-F5344CB8AC3E}">
        <p14:creationId xmlns:p14="http://schemas.microsoft.com/office/powerpoint/2010/main" val="1870188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31CD090-EDC2-4466-9652-7ECF537A92EA}" type="datetimeFigureOut">
              <a:rPr lang="en-US" smtClean="0"/>
              <a:pPr/>
              <a:t>7/18/2022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40E9034-5E1C-43F5-9F49-E8B8BEF2EAE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CD090-EDC2-4466-9652-7ECF537A92EA}"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CD090-EDC2-4466-9652-7ECF537A92EA}"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31CD090-EDC2-4466-9652-7ECF537A92EA}"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1CD090-EDC2-4466-9652-7ECF537A92EA}" type="datetimeFigureOut">
              <a:rPr lang="en-US" smtClean="0"/>
              <a:pPr/>
              <a:t>7/18/2022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40E9034-5E1C-43F5-9F49-E8B8BEF2EAE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31CD090-EDC2-4466-9652-7ECF537A92EA}" type="datetimeFigureOut">
              <a:rPr lang="en-US" smtClean="0"/>
              <a:pPr/>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E9034-5E1C-43F5-9F49-E8B8BEF2EAE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31CD090-EDC2-4466-9652-7ECF537A92EA}" type="datetimeFigureOut">
              <a:rPr lang="en-US" smtClean="0"/>
              <a:pPr/>
              <a:t>7/18/2022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E9034-5E1C-43F5-9F49-E8B8BEF2EAE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31CD090-EDC2-4466-9652-7ECF537A92EA}" type="datetimeFigureOut">
              <a:rPr lang="en-US" smtClean="0"/>
              <a:pPr/>
              <a:t>7/18/2022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CD090-EDC2-4466-9652-7ECF537A92EA}" type="datetimeFigureOut">
              <a:rPr lang="en-US" smtClean="0"/>
              <a:pPr/>
              <a:t>7/18/2022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CD090-EDC2-4466-9652-7ECF537A92EA}" type="datetimeFigureOut">
              <a:rPr lang="en-US" smtClean="0"/>
              <a:pPr/>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E9034-5E1C-43F5-9F49-E8B8BEF2EAE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CD090-EDC2-4466-9652-7ECF537A92EA}" type="datetimeFigureOut">
              <a:rPr lang="en-US" smtClean="0"/>
              <a:pPr/>
              <a:t>7/18/2022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40E9034-5E1C-43F5-9F49-E8B8BEF2EAE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31CD090-EDC2-4466-9652-7ECF537A92EA}" type="datetimeFigureOut">
              <a:rPr lang="en-US" smtClean="0"/>
              <a:pPr/>
              <a:t>7/18/2022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40E9034-5E1C-43F5-9F49-E8B8BEF2EA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524000"/>
            <a:ext cx="8229600" cy="1470025"/>
          </a:xfrm>
        </p:spPr>
        <p:txBody>
          <a:bodyPr>
            <a:noAutofit/>
          </a:bodyPr>
          <a:lstStyle/>
          <a:p>
            <a:r>
              <a:rPr lang="en-US" sz="32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2043156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Demand</a:t>
            </a:r>
            <a:endParaRPr lang="en-US" sz="2400" b="1" dirty="0">
              <a:cs typeface="Arial" pitchFamily="34" charset="0"/>
            </a:endParaRPr>
          </a:p>
          <a:p>
            <a:pPr marL="461963" lvl="2" indent="-457200" algn="just">
              <a:buClr>
                <a:schemeClr val="accent1"/>
              </a:buClr>
              <a:buFont typeface="+mj-lt"/>
              <a:buAutoNum type="arabicPeriod"/>
            </a:pPr>
            <a:r>
              <a:rPr lang="en-US" sz="2400" b="1" i="1" dirty="0">
                <a:solidFill>
                  <a:srgbClr val="FF0000"/>
                </a:solidFill>
                <a:cs typeface="Arial" pitchFamily="34" charset="0"/>
              </a:rPr>
              <a:t>Relatively Elastic Demand</a:t>
            </a:r>
          </a:p>
          <a:p>
            <a:pPr marL="347663" lvl="2" indent="-342900" algn="just">
              <a:buClr>
                <a:schemeClr val="accent1"/>
              </a:buClr>
              <a:buFont typeface="+mj-lt"/>
              <a:buAutoNum type="arabicPeriod"/>
            </a:pPr>
            <a:endParaRPr lang="en-US" sz="1800" b="1" dirty="0">
              <a:cs typeface="Arial" pitchFamily="34" charset="0"/>
            </a:endParaRPr>
          </a:p>
          <a:p>
            <a:pPr marL="347663" lvl="2" indent="-342900" algn="just">
              <a:buClr>
                <a:schemeClr val="accent1"/>
              </a:buClr>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0263" y="2462213"/>
            <a:ext cx="6514537" cy="386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007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Demand</a:t>
                </a:r>
                <a:endParaRPr lang="en-US" sz="2400" b="1" dirty="0">
                  <a:cs typeface="Arial" pitchFamily="34" charset="0"/>
                </a:endParaRPr>
              </a:p>
              <a:p>
                <a:pPr marL="461963" lvl="2" indent="-457200" algn="just">
                  <a:buClr>
                    <a:schemeClr val="accent1"/>
                  </a:buClr>
                  <a:buFont typeface="+mj-lt"/>
                  <a:buAutoNum type="arabicPeriod" startAt="2"/>
                </a:pPr>
                <a:r>
                  <a:rPr lang="en-US" sz="2400" b="1" i="1" dirty="0">
                    <a:solidFill>
                      <a:srgbClr val="FF0000"/>
                    </a:solidFill>
                    <a:cs typeface="Arial" pitchFamily="34" charset="0"/>
                  </a:rPr>
                  <a:t>Relatively Inelastic Demand</a:t>
                </a:r>
              </a:p>
              <a:p>
                <a:pPr marL="347663" lvl="2" indent="-342900" algn="just">
                  <a:buClr>
                    <a:schemeClr val="accent1"/>
                  </a:buClr>
                </a:pPr>
                <a:r>
                  <a:rPr lang="en-US" sz="2400" b="1" dirty="0">
                    <a:cs typeface="Arial" pitchFamily="34" charset="0"/>
                  </a:rPr>
                  <a:t>When the relative or percentage change in quantity demand is less than the relative or percentage changes in price, it is known as relatively inelastic demand.</a:t>
                </a:r>
              </a:p>
              <a:p>
                <a:pPr marL="347663" lvl="2" indent="-342900" algn="just">
                  <a:buClr>
                    <a:schemeClr val="accent1"/>
                  </a:buClr>
                </a:pPr>
                <a:endParaRPr lang="en-US" sz="1800" b="1" dirty="0">
                  <a:cs typeface="Arial" pitchFamily="34" charset="0"/>
                </a:endParaRPr>
              </a:p>
              <a:p>
                <a:pPr marL="347663" lvl="2" indent="-342900" algn="just">
                  <a:buClr>
                    <a:schemeClr val="accent1"/>
                  </a:buClr>
                </a:pPr>
                <a:r>
                  <a:rPr lang="en-US" sz="2400" b="1" dirty="0">
                    <a:cs typeface="Arial" pitchFamily="34" charset="0"/>
                  </a:rPr>
                  <a:t>In this case price elasticity of demand would be less than one (</a:t>
                </a:r>
                <a14:m>
                  <m:oMath xmlns:m="http://schemas.openxmlformats.org/officeDocument/2006/math">
                    <m:sSup>
                      <m:sSupPr>
                        <m:ctrlPr>
                          <a:rPr lang="en-US" sz="2400" b="1" i="1">
                            <a:latin typeface="Cambria Math" panose="02040503050406030204" pitchFamily="18" charset="0"/>
                            <a:cs typeface="Arial" pitchFamily="34" charset="0"/>
                          </a:rPr>
                        </m:ctrlPr>
                      </m:sSupPr>
                      <m:e>
                        <m:r>
                          <a:rPr lang="en-US" sz="2400" b="1" i="1">
                            <a:latin typeface="Cambria Math"/>
                            <a:ea typeface="Cambria Math"/>
                            <a:cs typeface="Arial" pitchFamily="34" charset="0"/>
                          </a:rPr>
                          <m:t>𝜺</m:t>
                        </m:r>
                      </m:e>
                      <m:sup>
                        <m:r>
                          <a:rPr lang="en-US" sz="2400" b="1" i="1">
                            <a:latin typeface="Cambria Math"/>
                            <a:cs typeface="Arial" pitchFamily="34" charset="0"/>
                          </a:rPr>
                          <m:t>𝑷</m:t>
                        </m:r>
                      </m:sup>
                    </m:sSup>
                    <m:r>
                      <a:rPr lang="en-US" sz="2400" b="1" i="1">
                        <a:latin typeface="Cambria Math"/>
                        <a:cs typeface="Arial" pitchFamily="34" charset="0"/>
                      </a:rPr>
                      <m:t>&lt;</m:t>
                    </m:r>
                    <m:r>
                      <a:rPr lang="en-US" sz="2400" b="1" i="1">
                        <a:latin typeface="Cambria Math"/>
                        <a:cs typeface="Arial" pitchFamily="34" charset="0"/>
                      </a:rPr>
                      <m:t>𝟏</m:t>
                    </m:r>
                  </m:oMath>
                </a14:m>
                <a:r>
                  <a:rPr lang="en-US" sz="2400" b="1" dirty="0">
                    <a:cs typeface="Arial" pitchFamily="34" charset="0"/>
                  </a:rPr>
                  <a:t>).</a:t>
                </a:r>
              </a:p>
              <a:p>
                <a:pPr marL="290513" lvl="2" indent="-285750" algn="just">
                  <a:buClr>
                    <a:schemeClr val="accent1"/>
                  </a:buClr>
                </a:pPr>
                <a:endParaRPr lang="en-US" sz="1800" b="1" dirty="0">
                  <a:cs typeface="Arial" pitchFamily="34" charset="0"/>
                </a:endParaRPr>
              </a:p>
              <a:p>
                <a:pPr marL="347663" lvl="2" indent="-342900" algn="just">
                  <a:buClr>
                    <a:schemeClr val="accent1"/>
                  </a:buClr>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cstate="print"/>
                <a:stretch>
                  <a:fillRect l="-1037" t="-1625" r="-2000"/>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23899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Demand</a:t>
            </a:r>
            <a:endParaRPr lang="en-US" sz="2400" b="1" dirty="0">
              <a:cs typeface="Arial" pitchFamily="34" charset="0"/>
            </a:endParaRPr>
          </a:p>
          <a:p>
            <a:pPr marL="461963" lvl="2" indent="-457200" algn="just">
              <a:buClr>
                <a:schemeClr val="accent1"/>
              </a:buClr>
              <a:buFont typeface="+mj-lt"/>
              <a:buAutoNum type="arabicPeriod" startAt="2"/>
            </a:pPr>
            <a:r>
              <a:rPr lang="en-US" sz="2400" b="1" i="1" dirty="0">
                <a:solidFill>
                  <a:srgbClr val="FF0000"/>
                </a:solidFill>
                <a:cs typeface="Arial" pitchFamily="34" charset="0"/>
              </a:rPr>
              <a:t>Relatively Inelastic Demand</a:t>
            </a:r>
          </a:p>
          <a:p>
            <a:pPr marL="290513" lvl="2" indent="-285750" algn="just">
              <a:buClr>
                <a:schemeClr val="accent1"/>
              </a:buClr>
            </a:pPr>
            <a:endParaRPr lang="en-US" sz="1800" b="1" dirty="0">
              <a:cs typeface="Arial" pitchFamily="34" charset="0"/>
            </a:endParaRPr>
          </a:p>
          <a:p>
            <a:pPr marL="347663" lvl="2" indent="-342900" algn="just">
              <a:buClr>
                <a:schemeClr val="accent1"/>
              </a:buClr>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9877" y="2500313"/>
            <a:ext cx="7150451"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716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Demand</a:t>
                </a:r>
                <a:endParaRPr lang="en-US" sz="2400" b="1" dirty="0">
                  <a:cs typeface="Arial" pitchFamily="34" charset="0"/>
                </a:endParaRPr>
              </a:p>
              <a:p>
                <a:pPr marL="461963" lvl="2" indent="-457200" algn="just">
                  <a:buClr>
                    <a:schemeClr val="accent1"/>
                  </a:buClr>
                  <a:buFont typeface="+mj-lt"/>
                  <a:buAutoNum type="arabicPeriod" startAt="3"/>
                </a:pPr>
                <a:r>
                  <a:rPr lang="en-US" sz="2400" b="1" i="1" dirty="0">
                    <a:solidFill>
                      <a:srgbClr val="FF0000"/>
                    </a:solidFill>
                    <a:cs typeface="Arial" pitchFamily="34" charset="0"/>
                  </a:rPr>
                  <a:t>Unitary Elastic Demand</a:t>
                </a:r>
              </a:p>
              <a:p>
                <a:pPr marL="347663" lvl="2" indent="-342900" algn="just">
                  <a:buClr>
                    <a:schemeClr val="accent1"/>
                  </a:buClr>
                </a:pPr>
                <a:r>
                  <a:rPr lang="en-US" sz="2400" b="1" dirty="0">
                    <a:cs typeface="Arial" pitchFamily="34" charset="0"/>
                  </a:rPr>
                  <a:t>When the relative or percentage change in quantity demand is exactly equal to the relative or percentage changes in price, it is known as unitary elastic demand.</a:t>
                </a:r>
              </a:p>
              <a:p>
                <a:pPr marL="347663" lvl="2" indent="-342900" algn="just">
                  <a:buClr>
                    <a:schemeClr val="accent1"/>
                  </a:buClr>
                </a:pPr>
                <a:endParaRPr lang="en-US" sz="1400" b="1" dirty="0">
                  <a:cs typeface="Arial" pitchFamily="34" charset="0"/>
                </a:endParaRPr>
              </a:p>
              <a:p>
                <a:pPr marL="347663" lvl="2" indent="-342900" algn="just">
                  <a:buClr>
                    <a:schemeClr val="accent1"/>
                  </a:buClr>
                </a:pPr>
                <a:r>
                  <a:rPr lang="en-US" sz="2400" b="1" dirty="0">
                    <a:cs typeface="Arial" pitchFamily="34" charset="0"/>
                  </a:rPr>
                  <a:t>In this case price elasticity of demand would be equal to one (</a:t>
                </a:r>
                <a14:m>
                  <m:oMath xmlns:m="http://schemas.openxmlformats.org/officeDocument/2006/math">
                    <m:sSup>
                      <m:sSupPr>
                        <m:ctrlPr>
                          <a:rPr lang="en-US" sz="2400" b="1" i="1">
                            <a:latin typeface="Cambria Math" panose="02040503050406030204" pitchFamily="18" charset="0"/>
                            <a:cs typeface="Arial" pitchFamily="34" charset="0"/>
                          </a:rPr>
                        </m:ctrlPr>
                      </m:sSupPr>
                      <m:e>
                        <m:r>
                          <a:rPr lang="en-US" sz="2400" b="1" i="1">
                            <a:latin typeface="Cambria Math"/>
                            <a:ea typeface="Cambria Math"/>
                            <a:cs typeface="Arial" pitchFamily="34" charset="0"/>
                          </a:rPr>
                          <m:t>𝜺</m:t>
                        </m:r>
                      </m:e>
                      <m:sup>
                        <m:r>
                          <a:rPr lang="en-US" sz="2400" b="1" i="1">
                            <a:latin typeface="Cambria Math"/>
                            <a:cs typeface="Arial" pitchFamily="34" charset="0"/>
                          </a:rPr>
                          <m:t>𝑷</m:t>
                        </m:r>
                      </m:sup>
                    </m:sSup>
                    <m:r>
                      <a:rPr lang="en-US" sz="2400" b="1" i="1" smtClean="0">
                        <a:latin typeface="Cambria Math"/>
                        <a:cs typeface="Arial" pitchFamily="34" charset="0"/>
                      </a:rPr>
                      <m:t>=</m:t>
                    </m:r>
                    <m:r>
                      <a:rPr lang="en-US" sz="2400" b="1" i="1">
                        <a:latin typeface="Cambria Math"/>
                        <a:cs typeface="Arial" pitchFamily="34" charset="0"/>
                      </a:rPr>
                      <m:t>𝟏</m:t>
                    </m:r>
                  </m:oMath>
                </a14:m>
                <a:r>
                  <a:rPr lang="en-US" sz="2400" b="1" dirty="0">
                    <a:cs typeface="Arial" pitchFamily="34" charset="0"/>
                  </a:rPr>
                  <a:t>).</a:t>
                </a:r>
              </a:p>
              <a:p>
                <a:pPr marL="290513" lvl="2" indent="-285750" algn="just">
                  <a:buClr>
                    <a:schemeClr val="accent1"/>
                  </a:buClr>
                </a:pPr>
                <a:endParaRPr lang="en-US" sz="1800" b="1" dirty="0">
                  <a:cs typeface="Arial" pitchFamily="34" charset="0"/>
                </a:endParaRPr>
              </a:p>
              <a:p>
                <a:pPr marL="347663" lvl="2" indent="-342900" algn="just">
                  <a:buClr>
                    <a:schemeClr val="accent1"/>
                  </a:buClr>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cstate="print"/>
                <a:stretch>
                  <a:fillRect l="-1037" t="-1625" r="-2000"/>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77840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Demand</a:t>
            </a:r>
            <a:endParaRPr lang="en-US" sz="2400" b="1" dirty="0">
              <a:cs typeface="Arial" pitchFamily="34" charset="0"/>
            </a:endParaRPr>
          </a:p>
          <a:p>
            <a:pPr marL="461963" lvl="2" indent="-457200" algn="just">
              <a:buClr>
                <a:schemeClr val="accent1"/>
              </a:buClr>
              <a:buFont typeface="+mj-lt"/>
              <a:buAutoNum type="arabicPeriod" startAt="3"/>
            </a:pPr>
            <a:r>
              <a:rPr lang="en-US" sz="2400" b="1" i="1" dirty="0">
                <a:solidFill>
                  <a:srgbClr val="FF0000"/>
                </a:solidFill>
                <a:cs typeface="Arial" pitchFamily="34" charset="0"/>
              </a:rPr>
              <a:t>Unitary Elastic Demand</a:t>
            </a:r>
          </a:p>
          <a:p>
            <a:pPr marL="290513" lvl="2" indent="-285750" algn="just">
              <a:buClr>
                <a:schemeClr val="accent1"/>
              </a:buClr>
            </a:pPr>
            <a:endParaRPr lang="en-US" sz="1800" b="1" dirty="0">
              <a:cs typeface="Arial" pitchFamily="34" charset="0"/>
            </a:endParaRPr>
          </a:p>
          <a:p>
            <a:pPr marL="347663" lvl="2" indent="-342900" algn="just">
              <a:buClr>
                <a:schemeClr val="accent1"/>
              </a:buClr>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236" y="2471738"/>
            <a:ext cx="7177963" cy="377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73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Demand</a:t>
                </a:r>
                <a:endParaRPr lang="en-US" sz="2400" b="1" dirty="0">
                  <a:cs typeface="Arial" pitchFamily="34" charset="0"/>
                </a:endParaRPr>
              </a:p>
              <a:p>
                <a:pPr marL="461963" lvl="2" indent="-457200" algn="just">
                  <a:buClr>
                    <a:schemeClr val="accent1"/>
                  </a:buClr>
                  <a:buFont typeface="+mj-lt"/>
                  <a:buAutoNum type="arabicPeriod" startAt="4"/>
                </a:pPr>
                <a:r>
                  <a:rPr lang="en-US" sz="2400" b="1" i="1" dirty="0">
                    <a:solidFill>
                      <a:srgbClr val="FF0000"/>
                    </a:solidFill>
                    <a:cs typeface="Arial" pitchFamily="34" charset="0"/>
                  </a:rPr>
                  <a:t>Perfectly Elastic Demand</a:t>
                </a:r>
              </a:p>
              <a:p>
                <a:pPr marL="290513" lvl="2" indent="-285750" algn="just">
                  <a:buClr>
                    <a:schemeClr val="accent1"/>
                  </a:buClr>
                </a:pPr>
                <a:r>
                  <a:rPr lang="en-US" sz="2400" b="1" dirty="0">
                    <a:cs typeface="Arial" pitchFamily="34" charset="0"/>
                  </a:rPr>
                  <a:t>Perfectly elastic demand occurs as the price elasticity of demand approaches infinity and the demand curve becomes horizontal, reflecting the fact that very small changes in the price lead to huge changes in the quantity demanded.</a:t>
                </a:r>
              </a:p>
              <a:p>
                <a:pPr marL="290513" lvl="2" indent="-285750" algn="just">
                  <a:buClr>
                    <a:schemeClr val="accent1"/>
                  </a:buClr>
                </a:pPr>
                <a:endParaRPr lang="en-US" sz="2400" b="1" dirty="0">
                  <a:cs typeface="Arial" pitchFamily="34" charset="0"/>
                </a:endParaRPr>
              </a:p>
              <a:p>
                <a:pPr marL="290513" lvl="2" indent="-285750" algn="just">
                  <a:buClr>
                    <a:schemeClr val="accent1"/>
                  </a:buClr>
                </a:pPr>
                <a:r>
                  <a:rPr lang="en-US" sz="2400" b="1" dirty="0">
                    <a:cs typeface="Arial" pitchFamily="34" charset="0"/>
                  </a:rPr>
                  <a:t>In this case price elasticity of demand would be equal to infinity (</a:t>
                </a:r>
                <a14:m>
                  <m:oMath xmlns:m="http://schemas.openxmlformats.org/officeDocument/2006/math">
                    <m:sSup>
                      <m:sSupPr>
                        <m:ctrlPr>
                          <a:rPr lang="en-US" sz="2400" b="1" i="1">
                            <a:latin typeface="Cambria Math" panose="02040503050406030204" pitchFamily="18" charset="0"/>
                            <a:cs typeface="Arial" pitchFamily="34" charset="0"/>
                          </a:rPr>
                        </m:ctrlPr>
                      </m:sSupPr>
                      <m:e>
                        <m:r>
                          <a:rPr lang="en-US" sz="2400" b="1" i="1">
                            <a:latin typeface="Cambria Math"/>
                            <a:ea typeface="Cambria Math"/>
                            <a:cs typeface="Arial" pitchFamily="34" charset="0"/>
                          </a:rPr>
                          <m:t>𝜺</m:t>
                        </m:r>
                      </m:e>
                      <m:sup>
                        <m:r>
                          <a:rPr lang="en-US" sz="2400" b="1" i="1">
                            <a:latin typeface="Cambria Math"/>
                            <a:cs typeface="Arial" pitchFamily="34" charset="0"/>
                          </a:rPr>
                          <m:t>𝑷</m:t>
                        </m:r>
                      </m:sup>
                    </m:sSup>
                    <m:r>
                      <a:rPr lang="en-US" sz="2400" b="1" i="1">
                        <a:latin typeface="Cambria Math"/>
                        <a:cs typeface="Arial" pitchFamily="34" charset="0"/>
                      </a:rPr>
                      <m:t>=∞</m:t>
                    </m:r>
                  </m:oMath>
                </a14:m>
                <a:r>
                  <a:rPr lang="en-US" sz="2400" b="1" dirty="0">
                    <a:cs typeface="Arial" pitchFamily="34" charset="0"/>
                  </a:rPr>
                  <a:t>).</a:t>
                </a:r>
              </a:p>
              <a:p>
                <a:pPr marL="4763" lvl="2" indent="0" algn="just">
                  <a:buClr>
                    <a:schemeClr val="accent1"/>
                  </a:buClr>
                  <a:buNone/>
                </a:pPr>
                <a:endParaRPr lang="en-US" sz="2400" b="1" dirty="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cstate="print"/>
                <a:stretch>
                  <a:fillRect l="-1037" t="-1625" r="-2000"/>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2596387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Demand</a:t>
            </a:r>
            <a:endParaRPr lang="en-US" sz="2400" b="1" dirty="0">
              <a:cs typeface="Arial" pitchFamily="34" charset="0"/>
            </a:endParaRPr>
          </a:p>
          <a:p>
            <a:pPr marL="461963" lvl="2" indent="-457200" algn="just">
              <a:buClr>
                <a:schemeClr val="accent1"/>
              </a:buClr>
              <a:buFont typeface="+mj-lt"/>
              <a:buAutoNum type="arabicPeriod" startAt="4"/>
            </a:pPr>
            <a:r>
              <a:rPr lang="en-US" sz="2400" b="1" i="1" dirty="0">
                <a:solidFill>
                  <a:srgbClr val="FF0000"/>
                </a:solidFill>
                <a:cs typeface="Arial" pitchFamily="34" charset="0"/>
              </a:rPr>
              <a:t>Perfectly Elastic Demand</a:t>
            </a:r>
          </a:p>
          <a:p>
            <a:pPr marL="290513" lvl="2" indent="-285750" algn="just">
              <a:buClr>
                <a:schemeClr val="accent1"/>
              </a:buClr>
            </a:pPr>
            <a:endParaRPr lang="en-US" sz="2400" b="1" dirty="0">
              <a:cs typeface="Arial" pitchFamily="34" charset="0"/>
            </a:endParaRPr>
          </a:p>
          <a:p>
            <a:pPr marL="290513" lvl="2" indent="-285750" algn="just">
              <a:buClr>
                <a:schemeClr val="accent1"/>
              </a:buClr>
            </a:pPr>
            <a:endParaRPr lang="en-US" sz="2400" b="1" dirty="0">
              <a:cs typeface="Arial" pitchFamily="34" charset="0"/>
            </a:endParaRPr>
          </a:p>
          <a:p>
            <a:pPr marL="290513" lvl="2" indent="-28575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2401" y="2443163"/>
            <a:ext cx="6883399" cy="372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6121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Demand</a:t>
                </a:r>
                <a:endParaRPr lang="en-US" sz="2400" b="1" dirty="0">
                  <a:cs typeface="Arial" pitchFamily="34" charset="0"/>
                </a:endParaRPr>
              </a:p>
              <a:p>
                <a:pPr marL="461963" lvl="2" indent="-457200" algn="just">
                  <a:buClr>
                    <a:schemeClr val="accent1"/>
                  </a:buClr>
                  <a:buFont typeface="+mj-lt"/>
                  <a:buAutoNum type="arabicPeriod" startAt="5"/>
                </a:pPr>
                <a:r>
                  <a:rPr lang="en-US" sz="2400" b="1" i="1" dirty="0">
                    <a:solidFill>
                      <a:srgbClr val="FF0000"/>
                    </a:solidFill>
                    <a:cs typeface="Arial" pitchFamily="34" charset="0"/>
                  </a:rPr>
                  <a:t>Perfectly Inelastic Demand</a:t>
                </a:r>
              </a:p>
              <a:p>
                <a:pPr marL="290513" lvl="2" indent="-285750" algn="just">
                  <a:buClr>
                    <a:schemeClr val="accent1"/>
                  </a:buClr>
                </a:pPr>
                <a:r>
                  <a:rPr lang="en-US" sz="2400" b="1" dirty="0">
                    <a:cs typeface="Arial" pitchFamily="34" charset="0"/>
                  </a:rPr>
                  <a:t>When the price for a product changes –increases or decreases even when there is no change in quantity demand, it is known as perfect inelastic demand.</a:t>
                </a:r>
              </a:p>
              <a:p>
                <a:pPr marL="290513" lvl="2" indent="-285750" algn="just">
                  <a:buClr>
                    <a:schemeClr val="accent1"/>
                  </a:buClr>
                </a:pPr>
                <a:endParaRPr lang="en-US" sz="2400" b="1" dirty="0">
                  <a:cs typeface="Arial" pitchFamily="34" charset="0"/>
                </a:endParaRPr>
              </a:p>
              <a:p>
                <a:pPr marL="290513" lvl="2" indent="-285750" algn="just">
                  <a:buClr>
                    <a:schemeClr val="accent1"/>
                  </a:buClr>
                </a:pPr>
                <a:r>
                  <a:rPr lang="en-US" sz="2400" b="1" dirty="0">
                    <a:cs typeface="Arial" pitchFamily="34" charset="0"/>
                  </a:rPr>
                  <a:t>In this case price elasticity of demand would be equal to zero (</a:t>
                </a:r>
                <a14:m>
                  <m:oMath xmlns:m="http://schemas.openxmlformats.org/officeDocument/2006/math">
                    <m:sSup>
                      <m:sSupPr>
                        <m:ctrlPr>
                          <a:rPr lang="en-US" sz="2400" b="1" i="1">
                            <a:latin typeface="Cambria Math" panose="02040503050406030204" pitchFamily="18" charset="0"/>
                            <a:cs typeface="Arial" pitchFamily="34" charset="0"/>
                          </a:rPr>
                        </m:ctrlPr>
                      </m:sSupPr>
                      <m:e>
                        <m:r>
                          <a:rPr lang="en-US" sz="2400" b="1" i="1">
                            <a:latin typeface="Cambria Math"/>
                            <a:ea typeface="Cambria Math"/>
                            <a:cs typeface="Arial" pitchFamily="34" charset="0"/>
                          </a:rPr>
                          <m:t>𝜺</m:t>
                        </m:r>
                      </m:e>
                      <m:sup>
                        <m:r>
                          <a:rPr lang="en-US" sz="2400" b="1" i="1">
                            <a:latin typeface="Cambria Math"/>
                            <a:cs typeface="Arial" pitchFamily="34" charset="0"/>
                          </a:rPr>
                          <m:t>𝑷</m:t>
                        </m:r>
                      </m:sup>
                    </m:sSup>
                    <m:r>
                      <a:rPr lang="en-US" sz="2400" b="1" i="1">
                        <a:latin typeface="Cambria Math"/>
                        <a:cs typeface="Arial" pitchFamily="34" charset="0"/>
                      </a:rPr>
                      <m:t>=</m:t>
                    </m:r>
                    <m:r>
                      <a:rPr lang="en-US" sz="2400" b="1" i="1" smtClean="0">
                        <a:latin typeface="Cambria Math"/>
                        <a:cs typeface="Arial" pitchFamily="34" charset="0"/>
                      </a:rPr>
                      <m:t>𝟎</m:t>
                    </m:r>
                  </m:oMath>
                </a14:m>
                <a:r>
                  <a:rPr lang="en-US" sz="2400" b="1" dirty="0">
                    <a:cs typeface="Arial" pitchFamily="34"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cstate="print"/>
                <a:stretch>
                  <a:fillRect l="-593" t="-1625" r="-2000"/>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2072998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Demand</a:t>
            </a:r>
            <a:endParaRPr lang="en-US" sz="2400" b="1" dirty="0">
              <a:cs typeface="Arial" pitchFamily="34" charset="0"/>
            </a:endParaRPr>
          </a:p>
          <a:p>
            <a:pPr marL="461963" lvl="2" indent="-457200" algn="just">
              <a:buClr>
                <a:schemeClr val="accent1"/>
              </a:buClr>
              <a:buFont typeface="+mj-lt"/>
              <a:buAutoNum type="arabicPeriod"/>
            </a:pPr>
            <a:r>
              <a:rPr lang="en-US" sz="2400" b="1" i="1" dirty="0">
                <a:solidFill>
                  <a:srgbClr val="FF0000"/>
                </a:solidFill>
                <a:cs typeface="Arial" pitchFamily="34" charset="0"/>
              </a:rPr>
              <a:t>Perfectly Inelastic Demand</a:t>
            </a:r>
          </a:p>
          <a:p>
            <a:pPr marL="290513" lvl="2" indent="-285750" algn="just">
              <a:buClr>
                <a:schemeClr val="accent1"/>
              </a:buClr>
            </a:pPr>
            <a:endParaRPr lang="en-US" sz="2400" b="1" dirty="0">
              <a:cs typeface="Arial" pitchFamily="34" charset="0"/>
            </a:endParaRPr>
          </a:p>
          <a:p>
            <a:pPr marL="290513" lvl="2" indent="-285750" algn="just">
              <a:buClr>
                <a:schemeClr val="accent1"/>
              </a:buClr>
            </a:pPr>
            <a:endParaRPr lang="en-US" sz="2400" b="1" dirty="0">
              <a:cs typeface="Arial" pitchFamily="34" charset="0"/>
            </a:endParaRPr>
          </a:p>
          <a:p>
            <a:pPr marL="290513" lvl="2" indent="-285750" algn="just">
              <a:buClr>
                <a:schemeClr val="accent1"/>
              </a:buClr>
            </a:pPr>
            <a:endParaRPr lang="en-US" sz="2400" b="1" dirty="0">
              <a:cs typeface="Arial" pitchFamily="34" charset="0"/>
            </a:endParaRPr>
          </a:p>
          <a:p>
            <a:pPr marL="290513" lvl="2" indent="-285750" algn="just">
              <a:buClr>
                <a:schemeClr val="accent1"/>
              </a:buClr>
            </a:pPr>
            <a:endParaRPr lang="en-US" sz="2400" b="1" dirty="0">
              <a:cs typeface="Arial" pitchFamily="34" charset="0"/>
            </a:endParaRPr>
          </a:p>
          <a:p>
            <a:pPr marL="347663" lvl="2" indent="-342900" algn="just">
              <a:buClr>
                <a:schemeClr val="accent1"/>
              </a:buClr>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324100"/>
            <a:ext cx="6553200" cy="377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9473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Demand</a:t>
            </a:r>
          </a:p>
          <a:p>
            <a:pPr marL="347663" lvl="2" indent="-342900" algn="just">
              <a:buClr>
                <a:schemeClr val="accent1"/>
              </a:buClr>
              <a:buFont typeface="Wingdings" pitchFamily="2" charset="2"/>
              <a:buChar char="q"/>
            </a:pPr>
            <a:endParaRPr lang="en-US" sz="2400" b="1" dirty="0">
              <a:effectLst>
                <a:outerShdw blurRad="38100" dist="38100" dir="2700000" algn="tl">
                  <a:srgbClr val="000000">
                    <a:alpha val="43137"/>
                  </a:srgbClr>
                </a:outerShdw>
              </a:effectLst>
              <a:latin typeface="Arial" pitchFamily="34" charset="0"/>
              <a:cs typeface="Arial" pitchFamily="34" charset="0"/>
            </a:endParaRPr>
          </a:p>
          <a:p>
            <a:pPr marL="347663" lvl="2" indent="-342900" algn="just">
              <a:buClr>
                <a:schemeClr val="accent1"/>
              </a:buClr>
              <a:buFont typeface="Wingdings" pitchFamily="2" charset="2"/>
              <a:buChar char="q"/>
            </a:pPr>
            <a:endParaRPr lang="en-US" sz="2400" b="1" dirty="0">
              <a:effectLst>
                <a:outerShdw blurRad="38100" dist="38100" dir="2700000" algn="tl">
                  <a:srgbClr val="000000">
                    <a:alpha val="43137"/>
                  </a:srgbClr>
                </a:outerShdw>
              </a:effectLst>
              <a:latin typeface="Arial" pitchFamily="34" charset="0"/>
              <a:cs typeface="Arial" pitchFamily="34" charset="0"/>
            </a:endParaRPr>
          </a:p>
          <a:p>
            <a:pPr marL="347663" lvl="2" indent="-342900" algn="just">
              <a:buClr>
                <a:schemeClr val="accent1"/>
              </a:buClr>
              <a:buFont typeface="Wingdings" pitchFamily="2" charset="2"/>
              <a:buChar char="q"/>
            </a:pPr>
            <a:endParaRPr lang="en-US" sz="2400" b="1" dirty="0">
              <a:effectLst>
                <a:outerShdw blurRad="38100" dist="38100" dir="2700000" algn="tl">
                  <a:srgbClr val="000000">
                    <a:alpha val="43137"/>
                  </a:srgbClr>
                </a:outerShdw>
              </a:effectLst>
              <a:latin typeface="Arial" pitchFamily="34" charset="0"/>
              <a:cs typeface="Arial" pitchFamily="34" charset="0"/>
            </a:endParaRPr>
          </a:p>
          <a:p>
            <a:pPr marL="347663" lvl="2" indent="-342900" algn="just">
              <a:buClr>
                <a:schemeClr val="accent1"/>
              </a:buClr>
              <a:buFont typeface="Wingdings" pitchFamily="2" charset="2"/>
              <a:buChar char="q"/>
            </a:pPr>
            <a:endParaRPr lang="en-US" sz="2400" b="1" dirty="0">
              <a:effectLst>
                <a:outerShdw blurRad="38100" dist="38100" dir="2700000" algn="tl">
                  <a:srgbClr val="000000">
                    <a:alpha val="43137"/>
                  </a:srgbClr>
                </a:outerShdw>
              </a:effectLst>
              <a:latin typeface="Arial" pitchFamily="34" charset="0"/>
              <a:cs typeface="Arial" pitchFamily="34" charset="0"/>
            </a:endParaRPr>
          </a:p>
          <a:p>
            <a:pPr marL="347663" lvl="2" indent="-342900" algn="just">
              <a:buClr>
                <a:schemeClr val="accent1"/>
              </a:buClr>
              <a:buFont typeface="Wingdings" pitchFamily="2" charset="2"/>
              <a:buChar char="q"/>
            </a:pPr>
            <a:endParaRPr lang="en-US" sz="2400" b="1" dirty="0">
              <a:effectLst>
                <a:outerShdw blurRad="38100" dist="38100" dir="2700000" algn="tl">
                  <a:srgbClr val="000000">
                    <a:alpha val="43137"/>
                  </a:srgbClr>
                </a:outerShdw>
              </a:effectLst>
              <a:latin typeface="Arial" pitchFamily="34" charset="0"/>
              <a:cs typeface="Arial" pitchFamily="34" charset="0"/>
            </a:endParaRPr>
          </a:p>
          <a:p>
            <a:pPr marL="347663" lvl="2" indent="-342900" algn="just">
              <a:buClr>
                <a:schemeClr val="accent1"/>
              </a:buClr>
              <a:buFont typeface="Wingdings" pitchFamily="2" charset="2"/>
              <a:buChar char="q"/>
            </a:pPr>
            <a:endParaRPr lang="en-US" sz="2400" b="1" dirty="0">
              <a:effectLst>
                <a:outerShdw blurRad="38100" dist="38100" dir="2700000" algn="tl">
                  <a:srgbClr val="000000">
                    <a:alpha val="43137"/>
                  </a:srgbClr>
                </a:outerShdw>
              </a:effectLst>
              <a:latin typeface="Arial" pitchFamily="34" charset="0"/>
              <a:cs typeface="Arial" pitchFamily="34" charset="0"/>
            </a:endParaRPr>
          </a:p>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Find the price elasticity of demand when, </a:t>
            </a:r>
          </a:p>
          <a:p>
            <a:pPr marL="347663" lvl="2" indent="-342900" algn="just">
              <a:buClr>
                <a:schemeClr val="accent1"/>
              </a:buClr>
              <a:buFont typeface="Wingdings" pitchFamily="2" charset="2"/>
              <a:buChar char="q"/>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025" y="2055631"/>
            <a:ext cx="8413175" cy="1882411"/>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803812422"/>
              </p:ext>
            </p:extLst>
          </p:nvPr>
        </p:nvGraphicFramePr>
        <p:xfrm>
          <a:off x="1219200" y="4953000"/>
          <a:ext cx="6096000" cy="14478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82600">
                <a:tc>
                  <a:txBody>
                    <a:bodyPr/>
                    <a:lstStyle/>
                    <a:p>
                      <a:pPr algn="ctr"/>
                      <a:r>
                        <a:rPr lang="en-US" sz="2000" b="1" dirty="0"/>
                        <a:t>Price Per Unit</a:t>
                      </a:r>
                    </a:p>
                  </a:txBody>
                  <a:tcPr/>
                </a:tc>
                <a:tc>
                  <a:txBody>
                    <a:bodyPr/>
                    <a:lstStyle/>
                    <a:p>
                      <a:pPr algn="ctr"/>
                      <a:r>
                        <a:rPr lang="en-US" sz="2000" b="1" dirty="0"/>
                        <a:t>Quantity</a:t>
                      </a:r>
                    </a:p>
                  </a:txBody>
                  <a:tcPr/>
                </a:tc>
                <a:extLst>
                  <a:ext uri="{0D108BD9-81ED-4DB2-BD59-A6C34878D82A}">
                    <a16:rowId xmlns:a16="http://schemas.microsoft.com/office/drawing/2014/main" val="10000"/>
                  </a:ext>
                </a:extLst>
              </a:tr>
              <a:tr h="482600">
                <a:tc>
                  <a:txBody>
                    <a:bodyPr/>
                    <a:lstStyle/>
                    <a:p>
                      <a:pPr algn="ctr"/>
                      <a:r>
                        <a:rPr lang="en-US" sz="2000" b="1" dirty="0"/>
                        <a:t>10</a:t>
                      </a:r>
                    </a:p>
                  </a:txBody>
                  <a:tcPr/>
                </a:tc>
                <a:tc>
                  <a:txBody>
                    <a:bodyPr/>
                    <a:lstStyle/>
                    <a:p>
                      <a:pPr algn="ctr"/>
                      <a:r>
                        <a:rPr lang="en-US" sz="2000" b="1" dirty="0"/>
                        <a:t>0</a:t>
                      </a:r>
                    </a:p>
                  </a:txBody>
                  <a:tcPr/>
                </a:tc>
                <a:extLst>
                  <a:ext uri="{0D108BD9-81ED-4DB2-BD59-A6C34878D82A}">
                    <a16:rowId xmlns:a16="http://schemas.microsoft.com/office/drawing/2014/main" val="10001"/>
                  </a:ext>
                </a:extLst>
              </a:tr>
              <a:tr h="482600">
                <a:tc>
                  <a:txBody>
                    <a:bodyPr/>
                    <a:lstStyle/>
                    <a:p>
                      <a:pPr algn="ctr"/>
                      <a:r>
                        <a:rPr lang="en-US" sz="2000" b="1" dirty="0"/>
                        <a:t>9</a:t>
                      </a:r>
                    </a:p>
                  </a:txBody>
                  <a:tcPr/>
                </a:tc>
                <a:tc>
                  <a:txBody>
                    <a:bodyPr/>
                    <a:lstStyle/>
                    <a:p>
                      <a:pPr algn="ctr"/>
                      <a:r>
                        <a:rPr lang="en-US" sz="2000" b="1" dirty="0"/>
                        <a:t>10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4325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Elasticity</a:t>
            </a:r>
          </a:p>
          <a:p>
            <a:pPr marL="347663" lvl="2" indent="-342900" algn="just">
              <a:buClr>
                <a:schemeClr val="accent1"/>
              </a:buClr>
            </a:pPr>
            <a:r>
              <a:rPr lang="en-US" sz="2400" b="1" dirty="0">
                <a:cs typeface="Arial" pitchFamily="34" charset="0"/>
              </a:rPr>
              <a:t>When studying how some event or policy affects a market, we can discuss not only the direction of the effects but their magnitude as well.</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Elasticity is a measure of how much buyers and sellers respond to changes in market conditions.</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Elasticity is a measure of the responsiveness of quantity demanded or quantity supplied to changes of one of its determinants.</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1721788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Elasticity Is Not Slope</a:t>
            </a:r>
          </a:p>
          <a:p>
            <a:pPr marL="347663" lvl="2" indent="-342900" algn="just">
              <a:buClr>
                <a:schemeClr val="accent1"/>
              </a:buClr>
            </a:pPr>
            <a:r>
              <a:rPr lang="en-GB" b="1" dirty="0">
                <a:latin typeface="Arial" pitchFamily="34" charset="0"/>
                <a:cs typeface="Arial" pitchFamily="34" charset="0"/>
              </a:rPr>
              <a:t>Some tend to think that slope and price elasticity of demand are the same, but they are not.</a:t>
            </a:r>
          </a:p>
          <a:p>
            <a:pPr marL="347663" lvl="2" indent="-342900" algn="just">
              <a:buClr>
                <a:schemeClr val="accent1"/>
              </a:buClr>
            </a:pPr>
            <a:endParaRPr lang="en-GB" b="1" dirty="0">
              <a:latin typeface="Arial" pitchFamily="34" charset="0"/>
              <a:cs typeface="Arial" pitchFamily="34" charset="0"/>
            </a:endParaRPr>
          </a:p>
          <a:p>
            <a:pPr marL="347663" lvl="2" indent="-342900" algn="just">
              <a:buClr>
                <a:schemeClr val="accent1"/>
              </a:buClr>
            </a:pPr>
            <a:r>
              <a:rPr lang="en-GB" b="1" dirty="0">
                <a:latin typeface="Arial" pitchFamily="34" charset="0"/>
                <a:cs typeface="Arial" pitchFamily="34" charset="0"/>
              </a:rPr>
              <a:t>Suppose we have a demand curve in Exhibit 1.</a:t>
            </a:r>
          </a:p>
          <a:p>
            <a:pPr marL="347663" lvl="2" indent="-342900" algn="just">
              <a:buClr>
                <a:schemeClr val="accent1"/>
              </a:buClr>
            </a:pPr>
            <a:endParaRPr lang="en-GB" b="1" dirty="0">
              <a:latin typeface="Arial" pitchFamily="34" charset="0"/>
              <a:cs typeface="Arial" pitchFamily="34" charset="0"/>
            </a:endParaRPr>
          </a:p>
          <a:p>
            <a:pPr marL="347663" lvl="2" indent="-342900" algn="just">
              <a:buClr>
                <a:schemeClr val="accent1"/>
              </a:buClr>
            </a:pPr>
            <a:endParaRPr lang="en-GB" b="1" dirty="0">
              <a:latin typeface="Arial" pitchFamily="34" charset="0"/>
              <a:cs typeface="Arial" pitchFamily="34" charset="0"/>
            </a:endParaRPr>
          </a:p>
          <a:p>
            <a:pPr marL="347663" lvl="2" indent="-342900" algn="just">
              <a:buClr>
                <a:schemeClr val="accent1"/>
              </a:buClr>
            </a:pPr>
            <a:endParaRPr lang="en-GB" b="1" dirty="0">
              <a:latin typeface="Arial" pitchFamily="34" charset="0"/>
              <a:cs typeface="Arial" pitchFamily="34" charset="0"/>
            </a:endParaRPr>
          </a:p>
          <a:p>
            <a:pPr marL="347663" lvl="2" indent="-342900" algn="just">
              <a:buClr>
                <a:schemeClr val="accent1"/>
              </a:buClr>
            </a:pPr>
            <a:endParaRPr lang="en-GB" b="1" dirty="0">
              <a:latin typeface="Arial" pitchFamily="34" charset="0"/>
              <a:cs typeface="Arial" pitchFamily="34" charset="0"/>
            </a:endParaRPr>
          </a:p>
          <a:p>
            <a:pPr marL="347663" lvl="2" indent="-342900" algn="just">
              <a:buClr>
                <a:schemeClr val="accent1"/>
              </a:buClr>
            </a:pPr>
            <a:endParaRPr lang="en-GB" b="1" dirty="0">
              <a:latin typeface="Arial" pitchFamily="34" charset="0"/>
              <a:cs typeface="Arial" pitchFamily="34" charset="0"/>
            </a:endParaRPr>
          </a:p>
          <a:p>
            <a:pPr marL="347663" lvl="2" indent="-342900" algn="just">
              <a:buClr>
                <a:schemeClr val="accent1"/>
              </a:buClr>
            </a:pPr>
            <a:endParaRPr lang="en-GB" b="1" dirty="0">
              <a:latin typeface="Arial" pitchFamily="34" charset="0"/>
              <a:cs typeface="Arial" pitchFamily="34" charset="0"/>
            </a:endParaRPr>
          </a:p>
          <a:p>
            <a:pPr marL="4763" lvl="2" indent="0" algn="just">
              <a:buClr>
                <a:schemeClr val="accent1"/>
              </a:buClr>
              <a:buNone/>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pic>
        <p:nvPicPr>
          <p:cNvPr id="4" name="Picture 3" descr="Capture.PNG"/>
          <p:cNvPicPr>
            <a:picLocks noChangeAspect="1"/>
          </p:cNvPicPr>
          <p:nvPr/>
        </p:nvPicPr>
        <p:blipFill>
          <a:blip r:embed="rId2" cstate="print"/>
          <a:stretch>
            <a:fillRect/>
          </a:stretch>
        </p:blipFill>
        <p:spPr>
          <a:xfrm>
            <a:off x="914400" y="3352800"/>
            <a:ext cx="3200400" cy="2438400"/>
          </a:xfrm>
          <a:prstGeom prst="rect">
            <a:avLst/>
          </a:prstGeom>
        </p:spPr>
      </p:pic>
      <p:pic>
        <p:nvPicPr>
          <p:cNvPr id="5" name="Picture 4" descr="Capture 1.PNG"/>
          <p:cNvPicPr>
            <a:picLocks noChangeAspect="1"/>
          </p:cNvPicPr>
          <p:nvPr/>
        </p:nvPicPr>
        <p:blipFill>
          <a:blip r:embed="rId3" cstate="print"/>
          <a:stretch>
            <a:fillRect/>
          </a:stretch>
        </p:blipFill>
        <p:spPr>
          <a:xfrm>
            <a:off x="4800600" y="3733800"/>
            <a:ext cx="3200400" cy="1600200"/>
          </a:xfrm>
          <a:prstGeom prst="rect">
            <a:avLst/>
          </a:prstGeom>
        </p:spPr>
      </p:pic>
    </p:spTree>
    <p:extLst>
      <p:ext uri="{BB962C8B-B14F-4D97-AF65-F5344CB8AC3E}">
        <p14:creationId xmlns:p14="http://schemas.microsoft.com/office/powerpoint/2010/main" val="2177733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Elasticity Is Not Slope</a:t>
            </a:r>
          </a:p>
          <a:p>
            <a:pPr marL="347663" lvl="2" indent="-342900" algn="just">
              <a:buClr>
                <a:schemeClr val="accent1"/>
              </a:buClr>
            </a:pPr>
            <a:r>
              <a:rPr lang="en-GB" b="1" dirty="0">
                <a:latin typeface="Arial" pitchFamily="34" charset="0"/>
                <a:cs typeface="Arial" pitchFamily="34" charset="0"/>
              </a:rPr>
              <a:t>To calculate the price elasticity of demand between points A and B, we divide the percentage change in quantity demanded (between the two points) by the percentage change in price (between the two points). </a:t>
            </a:r>
          </a:p>
          <a:p>
            <a:pPr marL="347663" lvl="2" indent="-342900" algn="just">
              <a:buClr>
                <a:schemeClr val="accent1"/>
              </a:buClr>
            </a:pPr>
            <a:endParaRPr lang="en-GB" b="1" dirty="0">
              <a:latin typeface="Arial" pitchFamily="34" charset="0"/>
              <a:cs typeface="Arial" pitchFamily="34" charset="0"/>
            </a:endParaRPr>
          </a:p>
          <a:p>
            <a:pPr marL="347663" lvl="2" indent="-342900" algn="just">
              <a:buClr>
                <a:schemeClr val="accent1"/>
              </a:buClr>
            </a:pPr>
            <a:r>
              <a:rPr lang="en-GB" b="1" dirty="0">
                <a:latin typeface="Arial" pitchFamily="34" charset="0"/>
                <a:cs typeface="Arial" pitchFamily="34" charset="0"/>
              </a:rPr>
              <a:t>Using the price elasticity of demand formula, we get 3.67.</a:t>
            </a:r>
          </a:p>
          <a:p>
            <a:pPr marL="347663" lvl="2" indent="-342900" algn="just">
              <a:buClr>
                <a:schemeClr val="accent1"/>
              </a:buClr>
            </a:pPr>
            <a:endParaRPr lang="en-GB" b="1" dirty="0">
              <a:latin typeface="Arial" pitchFamily="34" charset="0"/>
              <a:cs typeface="Arial" pitchFamily="34" charset="0"/>
            </a:endParaRPr>
          </a:p>
          <a:p>
            <a:pPr marL="347663" lvl="2" indent="-342900" algn="just">
              <a:buClr>
                <a:schemeClr val="accent1"/>
              </a:buClr>
            </a:pPr>
            <a:r>
              <a:rPr lang="en-GB" b="1" dirty="0">
                <a:latin typeface="Arial" pitchFamily="34" charset="0"/>
                <a:cs typeface="Arial" pitchFamily="34" charset="0"/>
              </a:rPr>
              <a:t>The slope of the demand curve between points A and B is the ratio of the change in the variable on the vertical axis to the change in the variable on the horizontal axis.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2177733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Elasticity Is Not Slope</a:t>
            </a:r>
          </a:p>
          <a:p>
            <a:pPr marL="347663" lvl="2" indent="-342900" algn="just">
              <a:buClr>
                <a:schemeClr val="accent1"/>
              </a:buClr>
            </a:pPr>
            <a:r>
              <a:rPr lang="en-GB" b="1" dirty="0">
                <a:latin typeface="Arial" pitchFamily="34" charset="0"/>
                <a:cs typeface="Arial" pitchFamily="34" charset="0"/>
              </a:rPr>
              <a:t>The slope of the demand curve reflects the change, not a percentage change.</a:t>
            </a:r>
          </a:p>
          <a:p>
            <a:pPr marL="347663" lvl="2" indent="-342900" algn="just">
              <a:buClr>
                <a:schemeClr val="accent1"/>
              </a:buClr>
            </a:pPr>
            <a:endParaRPr lang="en-GB" b="1" dirty="0">
              <a:latin typeface="Arial" pitchFamily="34" charset="0"/>
              <a:cs typeface="Arial" pitchFamily="34" charset="0"/>
            </a:endParaRPr>
          </a:p>
          <a:p>
            <a:pPr marL="347663" lvl="2" indent="-342900" algn="just">
              <a:buClr>
                <a:schemeClr val="accent1"/>
              </a:buClr>
            </a:pPr>
            <a:endParaRPr lang="en-GB" b="1" dirty="0">
              <a:latin typeface="Arial" pitchFamily="34" charset="0"/>
              <a:cs typeface="Arial" pitchFamily="34" charset="0"/>
            </a:endParaRPr>
          </a:p>
          <a:p>
            <a:pPr marL="347663" lvl="2" indent="-342900" algn="just">
              <a:buClr>
                <a:schemeClr val="accent1"/>
              </a:buClr>
            </a:pPr>
            <a:endParaRPr lang="en-GB" b="1" dirty="0">
              <a:latin typeface="Arial" pitchFamily="34" charset="0"/>
              <a:cs typeface="Arial" pitchFamily="34" charset="0"/>
            </a:endParaRPr>
          </a:p>
          <a:p>
            <a:pPr marL="347663" lvl="2" indent="-342900" algn="just">
              <a:buClr>
                <a:schemeClr val="accent1"/>
              </a:buClr>
            </a:pPr>
            <a:endParaRPr lang="en-GB" b="1" dirty="0">
              <a:latin typeface="Arial" pitchFamily="34" charset="0"/>
              <a:cs typeface="Arial" pitchFamily="34" charset="0"/>
            </a:endParaRPr>
          </a:p>
          <a:p>
            <a:pPr marL="347663" lvl="2" indent="-342900" algn="just">
              <a:buClr>
                <a:schemeClr val="accent1"/>
              </a:buClr>
            </a:pPr>
            <a:r>
              <a:rPr lang="en-GB" b="1" dirty="0">
                <a:latin typeface="Arial" pitchFamily="34" charset="0"/>
                <a:cs typeface="Arial" pitchFamily="34" charset="0"/>
              </a:rPr>
              <a:t>Then find the price elasticity demand and slope between points B and C.</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pic>
        <p:nvPicPr>
          <p:cNvPr id="4" name="Picture 3" descr="Capture 2.PNG"/>
          <p:cNvPicPr>
            <a:picLocks noChangeAspect="1"/>
          </p:cNvPicPr>
          <p:nvPr/>
        </p:nvPicPr>
        <p:blipFill>
          <a:blip r:embed="rId2" cstate="print"/>
          <a:stretch>
            <a:fillRect/>
          </a:stretch>
        </p:blipFill>
        <p:spPr>
          <a:xfrm>
            <a:off x="1828800" y="2743200"/>
            <a:ext cx="5334000" cy="963954"/>
          </a:xfrm>
          <a:prstGeom prst="rect">
            <a:avLst/>
          </a:prstGeom>
        </p:spPr>
      </p:pic>
      <p:pic>
        <p:nvPicPr>
          <p:cNvPr id="5" name="Picture 4" descr="Capture.PNG"/>
          <p:cNvPicPr>
            <a:picLocks noChangeAspect="1"/>
          </p:cNvPicPr>
          <p:nvPr/>
        </p:nvPicPr>
        <p:blipFill>
          <a:blip r:embed="rId3" cstate="print"/>
          <a:stretch>
            <a:fillRect/>
          </a:stretch>
        </p:blipFill>
        <p:spPr>
          <a:xfrm>
            <a:off x="3505200" y="4419600"/>
            <a:ext cx="3200400" cy="2209800"/>
          </a:xfrm>
          <a:prstGeom prst="rect">
            <a:avLst/>
          </a:prstGeom>
        </p:spPr>
      </p:pic>
      <p:cxnSp>
        <p:nvCxnSpPr>
          <p:cNvPr id="8" name="Straight Connector 7"/>
          <p:cNvCxnSpPr/>
          <p:nvPr/>
        </p:nvCxnSpPr>
        <p:spPr>
          <a:xfrm>
            <a:off x="4419600" y="57150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91200" y="5715000"/>
            <a:ext cx="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14800" y="5562600"/>
            <a:ext cx="381000" cy="307777"/>
          </a:xfrm>
          <a:prstGeom prst="rect">
            <a:avLst/>
          </a:prstGeom>
          <a:noFill/>
        </p:spPr>
        <p:txBody>
          <a:bodyPr wrap="square" rtlCol="0">
            <a:spAutoFit/>
          </a:bodyPr>
          <a:lstStyle/>
          <a:p>
            <a:r>
              <a:rPr lang="en-GB" sz="1400" b="1" dirty="0">
                <a:solidFill>
                  <a:srgbClr val="FF0000"/>
                </a:solidFill>
              </a:rPr>
              <a:t>8</a:t>
            </a:r>
            <a:endParaRPr lang="en-US" sz="1400" b="1" dirty="0">
              <a:solidFill>
                <a:srgbClr val="FF0000"/>
              </a:solidFill>
            </a:endParaRPr>
          </a:p>
        </p:txBody>
      </p:sp>
      <p:sp>
        <p:nvSpPr>
          <p:cNvPr id="12" name="TextBox 11"/>
          <p:cNvSpPr txBox="1"/>
          <p:nvPr/>
        </p:nvSpPr>
        <p:spPr>
          <a:xfrm>
            <a:off x="5638800" y="6488668"/>
            <a:ext cx="533400" cy="307777"/>
          </a:xfrm>
          <a:prstGeom prst="rect">
            <a:avLst/>
          </a:prstGeom>
          <a:noFill/>
        </p:spPr>
        <p:txBody>
          <a:bodyPr wrap="square" rtlCol="0">
            <a:spAutoFit/>
          </a:bodyPr>
          <a:lstStyle/>
          <a:p>
            <a:r>
              <a:rPr lang="en-GB" sz="1400" b="1" dirty="0">
                <a:solidFill>
                  <a:srgbClr val="FF0000"/>
                </a:solidFill>
              </a:rPr>
              <a:t>150</a:t>
            </a:r>
            <a:endParaRPr lang="en-US" sz="1400" b="1" dirty="0">
              <a:solidFill>
                <a:srgbClr val="FF0000"/>
              </a:solidFill>
            </a:endParaRPr>
          </a:p>
        </p:txBody>
      </p:sp>
      <p:sp>
        <p:nvSpPr>
          <p:cNvPr id="13" name="TextBox 12"/>
          <p:cNvSpPr txBox="1"/>
          <p:nvPr/>
        </p:nvSpPr>
        <p:spPr>
          <a:xfrm>
            <a:off x="5791200" y="5483423"/>
            <a:ext cx="381000" cy="307777"/>
          </a:xfrm>
          <a:prstGeom prst="rect">
            <a:avLst/>
          </a:prstGeom>
          <a:noFill/>
        </p:spPr>
        <p:txBody>
          <a:bodyPr wrap="square" rtlCol="0">
            <a:spAutoFit/>
          </a:bodyPr>
          <a:lstStyle/>
          <a:p>
            <a:r>
              <a:rPr lang="en-GB" sz="1400" b="1" dirty="0">
                <a:solidFill>
                  <a:srgbClr val="FF0000"/>
                </a:solidFill>
              </a:rPr>
              <a:t>C</a:t>
            </a:r>
            <a:endParaRPr lang="en-US" sz="1400" b="1" dirty="0">
              <a:solidFill>
                <a:srgbClr val="FF0000"/>
              </a:solidFill>
            </a:endParaRPr>
          </a:p>
        </p:txBody>
      </p:sp>
    </p:spTree>
    <p:extLst>
      <p:ext uri="{BB962C8B-B14F-4D97-AF65-F5344CB8AC3E}">
        <p14:creationId xmlns:p14="http://schemas.microsoft.com/office/powerpoint/2010/main" val="2177733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lnSpcReduction="10000"/>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Determinants of the Price Elasticity of Demand</a:t>
            </a:r>
            <a:endParaRPr lang="en-US" sz="2400" b="1" dirty="0">
              <a:cs typeface="Arial" pitchFamily="34" charset="0"/>
            </a:endParaRPr>
          </a:p>
          <a:p>
            <a:pPr marL="347663" lvl="2" indent="-342900" algn="just">
              <a:buClr>
                <a:schemeClr val="accent1"/>
              </a:buClr>
            </a:pPr>
            <a:r>
              <a:rPr lang="en-US" sz="2400" b="1" dirty="0">
                <a:cs typeface="Arial" pitchFamily="34" charset="0"/>
              </a:rPr>
              <a:t>The price elasticity of demand for any good measures how willing consumers are to buy less of the good as its price rises.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Based on experience, however, we can state some general rules about what determines the price elasticity of demand.</a:t>
            </a:r>
          </a:p>
          <a:p>
            <a:pPr marL="347663" lvl="2" indent="-342900" algn="just">
              <a:buClr>
                <a:schemeClr val="accent1"/>
              </a:buClr>
            </a:pPr>
            <a:endParaRPr lang="en-US" sz="2400" b="1" dirty="0">
              <a:cs typeface="Arial" pitchFamily="34" charset="0"/>
            </a:endParaRPr>
          </a:p>
          <a:p>
            <a:pPr marL="347663" lvl="2" indent="-342900" algn="just">
              <a:buClr>
                <a:schemeClr val="accent1"/>
              </a:buClr>
              <a:buFont typeface="Wingdings" pitchFamily="2" charset="2"/>
              <a:buChar char="Ø"/>
            </a:pPr>
            <a:r>
              <a:rPr lang="en-US" sz="2400" b="1" dirty="0">
                <a:cs typeface="Arial" pitchFamily="34" charset="0"/>
              </a:rPr>
              <a:t>Availability of close substitutes</a:t>
            </a:r>
          </a:p>
          <a:p>
            <a:pPr marL="347663" lvl="2" indent="-342900" algn="just">
              <a:buClr>
                <a:schemeClr val="accent1"/>
              </a:buClr>
              <a:buFont typeface="Wingdings" pitchFamily="2" charset="2"/>
              <a:buChar char="Ø"/>
            </a:pPr>
            <a:r>
              <a:rPr lang="en-US" sz="2400" b="1" dirty="0">
                <a:cs typeface="Arial" pitchFamily="34" charset="0"/>
              </a:rPr>
              <a:t>Necessities versus luxuries</a:t>
            </a:r>
          </a:p>
          <a:p>
            <a:pPr marL="347663" lvl="2" indent="-342900" algn="just">
              <a:buClr>
                <a:schemeClr val="accent1"/>
              </a:buClr>
              <a:buFont typeface="Wingdings" pitchFamily="2" charset="2"/>
              <a:buChar char="Ø"/>
            </a:pPr>
            <a:r>
              <a:rPr lang="en-US" sz="2400" b="1" dirty="0">
                <a:cs typeface="Arial" pitchFamily="34" charset="0"/>
              </a:rPr>
              <a:t>Percentage of one’s budget spent on the good</a:t>
            </a:r>
          </a:p>
          <a:p>
            <a:pPr marL="347663" lvl="2" indent="-342900" algn="just">
              <a:buClr>
                <a:schemeClr val="accent1"/>
              </a:buClr>
              <a:buFont typeface="Wingdings" pitchFamily="2" charset="2"/>
              <a:buChar char="Ø"/>
            </a:pPr>
            <a:r>
              <a:rPr lang="en-US" sz="2400" b="1" dirty="0">
                <a:cs typeface="Arial" pitchFamily="34" charset="0"/>
              </a:rPr>
              <a:t>Time horizon</a:t>
            </a:r>
          </a:p>
          <a:p>
            <a:pPr marL="347663" lvl="2" indent="-342900" algn="just">
              <a:buClr>
                <a:schemeClr val="accent1"/>
              </a:buClr>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2177733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Determinants of the Price Elasticity of Demand</a:t>
            </a:r>
            <a:endParaRPr lang="en-US" sz="2400" b="1" dirty="0">
              <a:cs typeface="Arial" pitchFamily="34" charset="0"/>
            </a:endParaRPr>
          </a:p>
          <a:p>
            <a:pPr marL="347663" lvl="2" indent="-342900" algn="just">
              <a:buClr>
                <a:schemeClr val="accent1"/>
              </a:buClr>
              <a:buFont typeface="Wingdings" pitchFamily="2" charset="2"/>
              <a:buChar char="Ø"/>
            </a:pPr>
            <a:r>
              <a:rPr lang="en-US" sz="2400" b="1" dirty="0">
                <a:solidFill>
                  <a:srgbClr val="00B0F0"/>
                </a:solidFill>
                <a:cs typeface="Arial" pitchFamily="34" charset="0"/>
              </a:rPr>
              <a:t>Availability of close substitutes</a:t>
            </a:r>
          </a:p>
          <a:p>
            <a:pPr marL="347663" lvl="2" indent="-342900" algn="just">
              <a:buClr>
                <a:schemeClr val="accent1"/>
              </a:buClr>
            </a:pPr>
            <a:r>
              <a:rPr lang="en-US" sz="2400" b="1" i="1" dirty="0">
                <a:cs typeface="Arial" pitchFamily="34" charset="0"/>
              </a:rPr>
              <a:t>The more substitutes a good has, the higher the price elasticity of demand will be.</a:t>
            </a:r>
          </a:p>
          <a:p>
            <a:pPr marL="347663" lvl="2" indent="-342900" algn="just">
              <a:buClr>
                <a:schemeClr val="accent1"/>
              </a:buClr>
            </a:pPr>
            <a:r>
              <a:rPr lang="en-US" sz="2400" b="1" i="1" dirty="0">
                <a:cs typeface="Arial" pitchFamily="34" charset="0"/>
              </a:rPr>
              <a:t>The fewer substitutes a good has, the lower the price elasticity of demand will be.</a:t>
            </a:r>
          </a:p>
          <a:p>
            <a:pPr marL="347663" lvl="2" indent="-342900" algn="just">
              <a:buClr>
                <a:schemeClr val="accent1"/>
              </a:buClr>
            </a:pPr>
            <a:endParaRPr lang="en-US" sz="2400" b="1" dirty="0">
              <a:cs typeface="Arial" pitchFamily="34" charset="0"/>
            </a:endParaRPr>
          </a:p>
          <a:p>
            <a:pPr marL="347663" lvl="2" indent="-342900" algn="just">
              <a:buClr>
                <a:schemeClr val="accent1"/>
              </a:buClr>
              <a:buFont typeface="Wingdings" pitchFamily="2" charset="2"/>
              <a:buChar char="Ø"/>
            </a:pPr>
            <a:r>
              <a:rPr lang="en-US" sz="2400" b="1" dirty="0">
                <a:solidFill>
                  <a:srgbClr val="00B0F0"/>
                </a:solidFill>
                <a:cs typeface="Arial" pitchFamily="34" charset="0"/>
              </a:rPr>
              <a:t>Necessities versus luxuries</a:t>
            </a:r>
          </a:p>
          <a:p>
            <a:pPr marL="347663" lvl="2" indent="-342900" algn="just">
              <a:buClr>
                <a:schemeClr val="accent1"/>
              </a:buClr>
            </a:pPr>
            <a:r>
              <a:rPr lang="en-US" sz="2400" b="1" i="1" dirty="0">
                <a:cs typeface="Arial" pitchFamily="34" charset="0"/>
              </a:rPr>
              <a:t>The more that a good is considered a necessity, the lower the price elasticity of demand will be.</a:t>
            </a:r>
          </a:p>
          <a:p>
            <a:pPr marL="347663" lvl="2" indent="-342900" algn="just">
              <a:buClr>
                <a:schemeClr val="accent1"/>
              </a:buClr>
            </a:pPr>
            <a:r>
              <a:rPr lang="en-US" sz="2400" b="1" i="1" dirty="0">
                <a:cs typeface="Arial" pitchFamily="34" charset="0"/>
              </a:rPr>
              <a:t>The more that a good is considered a luxury rather than a necessity, the higher the price elasticity of demand will be.</a:t>
            </a: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788757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Determinants of the Price Elasticity of Demand</a:t>
            </a:r>
            <a:endParaRPr lang="en-US" sz="2400" b="1" dirty="0">
              <a:cs typeface="Arial" pitchFamily="34" charset="0"/>
            </a:endParaRPr>
          </a:p>
          <a:p>
            <a:pPr marL="347663" lvl="2" indent="-342900" algn="just">
              <a:buClr>
                <a:schemeClr val="accent1"/>
              </a:buClr>
              <a:buFont typeface="Wingdings" pitchFamily="2" charset="2"/>
              <a:buChar char="Ø"/>
            </a:pPr>
            <a:r>
              <a:rPr lang="en-US" sz="2400" b="1" dirty="0">
                <a:solidFill>
                  <a:srgbClr val="00B0F0"/>
                </a:solidFill>
                <a:cs typeface="Arial" pitchFamily="34" charset="0"/>
              </a:rPr>
              <a:t>Percentage of one’s budget spent on the good</a:t>
            </a:r>
          </a:p>
          <a:p>
            <a:pPr marL="347663" lvl="2" indent="-342900" algn="just">
              <a:buClr>
                <a:schemeClr val="accent1"/>
              </a:buClr>
            </a:pPr>
            <a:r>
              <a:rPr lang="en-US" sz="2400" b="1" i="1" dirty="0">
                <a:cs typeface="Arial" pitchFamily="34" charset="0"/>
              </a:rPr>
              <a:t>The greater the percentage of one’s budget that goes to purchase a good, the higher the price elasticity of demand will be.</a:t>
            </a:r>
          </a:p>
          <a:p>
            <a:pPr marL="347663" lvl="2" indent="-342900" algn="just">
              <a:buClr>
                <a:schemeClr val="accent1"/>
              </a:buClr>
            </a:pPr>
            <a:r>
              <a:rPr lang="en-US" sz="2400" b="1" i="1" dirty="0">
                <a:cs typeface="Arial" pitchFamily="34" charset="0"/>
              </a:rPr>
              <a:t>The smaller the percentage of one’s budget that goes to purchase a good, the lower the price elasticity of demand will be.</a:t>
            </a:r>
          </a:p>
          <a:p>
            <a:pPr marL="347663" lvl="2" indent="-342900" algn="just">
              <a:buClr>
                <a:schemeClr val="accent1"/>
              </a:buClr>
            </a:pPr>
            <a:endParaRPr lang="en-US" sz="2400" b="1" dirty="0">
              <a:cs typeface="Arial" pitchFamily="34" charset="0"/>
            </a:endParaRPr>
          </a:p>
          <a:p>
            <a:pPr marL="347663" lvl="2" indent="-342900" algn="just">
              <a:buClr>
                <a:schemeClr val="accent1"/>
              </a:buClr>
              <a:buFont typeface="Wingdings" pitchFamily="2" charset="2"/>
              <a:buChar char="Ø"/>
            </a:pPr>
            <a:r>
              <a:rPr lang="en-US" sz="2400" b="1" dirty="0">
                <a:solidFill>
                  <a:srgbClr val="00B0F0"/>
                </a:solidFill>
                <a:cs typeface="Arial" pitchFamily="34" charset="0"/>
              </a:rPr>
              <a:t>Time horizon</a:t>
            </a:r>
          </a:p>
          <a:p>
            <a:pPr marL="347663" lvl="2" indent="-342900" algn="just">
              <a:buClr>
                <a:schemeClr val="accent1"/>
              </a:buClr>
            </a:pPr>
            <a:r>
              <a:rPr lang="en-US" sz="2400" b="1" i="1" dirty="0">
                <a:cs typeface="Arial" pitchFamily="34" charset="0"/>
              </a:rPr>
              <a:t>The more time that passes (since the price change), the higher the price elasticity of demand for the good will be.</a:t>
            </a:r>
          </a:p>
          <a:p>
            <a:pPr marL="347663" lvl="2" indent="-342900" algn="just">
              <a:buClr>
                <a:schemeClr val="accent1"/>
              </a:buClr>
            </a:pPr>
            <a:r>
              <a:rPr lang="en-US" sz="2400" b="1" i="1" dirty="0">
                <a:cs typeface="Arial" pitchFamily="34" charset="0"/>
              </a:rPr>
              <a:t>The less time that passes, the lower the price elasticity of demand for the good will be.</a:t>
            </a:r>
            <a:endParaRPr lang="en-US" sz="2400" b="1" dirty="0">
              <a:cs typeface="Arial" pitchFamily="34" charset="0"/>
            </a:endParaRPr>
          </a:p>
          <a:p>
            <a:pPr marL="4763" lvl="2" indent="0" algn="just">
              <a:buClr>
                <a:schemeClr val="accent1"/>
              </a:buClr>
              <a:buNone/>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3347614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US" sz="2400" b="1" dirty="0">
                <a:latin typeface="Arial" pitchFamily="34" charset="0"/>
                <a:cs typeface="Arial" pitchFamily="34" charset="0"/>
              </a:rPr>
              <a:t>N. G.  </a:t>
            </a:r>
            <a:r>
              <a:rPr lang="en-US" sz="2400" b="1" dirty="0" err="1">
                <a:latin typeface="Arial" pitchFamily="34" charset="0"/>
                <a:cs typeface="Arial" pitchFamily="34" charset="0"/>
              </a:rPr>
              <a:t>Mankiw</a:t>
            </a:r>
            <a:r>
              <a:rPr lang="en-US" sz="2400" b="1" dirty="0">
                <a:latin typeface="Arial" pitchFamily="34" charset="0"/>
                <a:cs typeface="Arial" pitchFamily="34" charset="0"/>
              </a:rPr>
              <a:t>- Principles of Microeconomics, 5th Edition, Chapter – 5.</a:t>
            </a:r>
          </a:p>
          <a:p>
            <a:pPr marL="347663" lvl="2" indent="-342900" algn="just">
              <a:buFont typeface="Wingdings" pitchFamily="2" charset="2"/>
              <a:buChar char="q"/>
            </a:pPr>
            <a:endParaRPr lang="en-US" sz="2400" b="1" dirty="0">
              <a:latin typeface="Arial" pitchFamily="34" charset="0"/>
              <a:cs typeface="Arial" pitchFamily="34" charset="0"/>
            </a:endParaRPr>
          </a:p>
          <a:p>
            <a:pPr marL="347663" lvl="2" indent="-342900" algn="just">
              <a:buFont typeface="Wingdings" pitchFamily="2" charset="2"/>
              <a:buChar char="q"/>
            </a:pPr>
            <a:r>
              <a:rPr lang="en-US" sz="2400" b="1" dirty="0">
                <a:latin typeface="Arial" pitchFamily="34" charset="0"/>
                <a:cs typeface="Arial" pitchFamily="34" charset="0"/>
              </a:rPr>
              <a:t>Roger A. Arnold- Microeconomics, 10th Edition, Chapter – 6.</a:t>
            </a:r>
          </a:p>
          <a:p>
            <a:pPr marL="347663" lvl="2" indent="-342900" algn="just">
              <a:buFont typeface="Wingdings" pitchFamily="2" charset="2"/>
              <a:buChar char="q"/>
            </a:pPr>
            <a:endParaRPr lang="en-US" sz="2400"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Readings</a:t>
            </a:r>
          </a:p>
        </p:txBody>
      </p:sp>
    </p:spTree>
    <p:extLst>
      <p:ext uri="{BB962C8B-B14F-4D97-AF65-F5344CB8AC3E}">
        <p14:creationId xmlns:p14="http://schemas.microsoft.com/office/powerpoint/2010/main" val="756379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Users\Faith Computer\Desktop\99148977-text-sign-showing-any-questions-ques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363" y="379413"/>
            <a:ext cx="7793037"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939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85800" y="2743200"/>
            <a:ext cx="7772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Thank You</a:t>
            </a:r>
          </a:p>
        </p:txBody>
      </p:sp>
    </p:spTree>
    <p:extLst>
      <p:ext uri="{BB962C8B-B14F-4D97-AF65-F5344CB8AC3E}">
        <p14:creationId xmlns:p14="http://schemas.microsoft.com/office/powerpoint/2010/main" val="248373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fontScale="92500"/>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Elasticity of Demand</a:t>
                </a:r>
              </a:p>
              <a:p>
                <a:pPr marL="347663" lvl="2" indent="-342900" algn="just">
                  <a:buClr>
                    <a:schemeClr val="accent1"/>
                  </a:buClr>
                </a:pPr>
                <a:r>
                  <a:rPr lang="en-US" sz="2400" b="1" dirty="0">
                    <a:cs typeface="Arial" pitchFamily="34" charset="0"/>
                  </a:rPr>
                  <a:t>The law of demand states that a fall in the price of a good raises the quantity demanded.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 elasticity of demand measures how much the quantity demanded responds to a change in determinants of demand.</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 elasticity of demand may be defined as the ratio of the relative change in quantity demand and relative changes in one of the determinants of demand.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 Elasticity of Demand = </a:t>
                </a:r>
                <a14:m>
                  <m:oMath xmlns:m="http://schemas.openxmlformats.org/officeDocument/2006/math">
                    <m:f>
                      <m:fPr>
                        <m:ctrlPr>
                          <a:rPr lang="en-US" b="1" i="1" smtClean="0">
                            <a:latin typeface="Cambria Math" panose="02040503050406030204" pitchFamily="18" charset="0"/>
                            <a:cs typeface="Arial" pitchFamily="34" charset="0"/>
                          </a:rPr>
                        </m:ctrlPr>
                      </m:fPr>
                      <m:num>
                        <m:r>
                          <m:rPr>
                            <m:nor/>
                          </m:rPr>
                          <a:rPr lang="en-US" b="1" i="1" dirty="0" smtClean="0">
                            <a:cs typeface="Arial" pitchFamily="34" charset="0"/>
                          </a:rPr>
                          <m:t>relative</m:t>
                        </m:r>
                        <m:r>
                          <m:rPr>
                            <m:nor/>
                          </m:rPr>
                          <a:rPr lang="en-US" b="1" i="1" dirty="0">
                            <a:cs typeface="Arial" pitchFamily="34" charset="0"/>
                          </a:rPr>
                          <m:t> </m:t>
                        </m:r>
                        <m:r>
                          <m:rPr>
                            <m:nor/>
                          </m:rPr>
                          <a:rPr lang="en-US" b="1" i="1" dirty="0">
                            <a:cs typeface="Arial" pitchFamily="34" charset="0"/>
                          </a:rPr>
                          <m:t>change</m:t>
                        </m:r>
                        <m:r>
                          <m:rPr>
                            <m:nor/>
                          </m:rPr>
                          <a:rPr lang="en-US" b="1" i="1" dirty="0">
                            <a:cs typeface="Arial" pitchFamily="34" charset="0"/>
                          </a:rPr>
                          <m:t> </m:t>
                        </m:r>
                        <m:r>
                          <m:rPr>
                            <m:nor/>
                          </m:rPr>
                          <a:rPr lang="en-US" b="1" i="1" dirty="0">
                            <a:cs typeface="Arial" pitchFamily="34" charset="0"/>
                          </a:rPr>
                          <m:t>in</m:t>
                        </m:r>
                        <m:r>
                          <m:rPr>
                            <m:nor/>
                          </m:rPr>
                          <a:rPr lang="en-US" b="1" i="1" dirty="0">
                            <a:cs typeface="Arial" pitchFamily="34" charset="0"/>
                          </a:rPr>
                          <m:t> </m:t>
                        </m:r>
                        <m:r>
                          <m:rPr>
                            <m:nor/>
                          </m:rPr>
                          <a:rPr lang="en-US" b="1" i="1" dirty="0">
                            <a:cs typeface="Arial" pitchFamily="34" charset="0"/>
                          </a:rPr>
                          <m:t>quantity</m:t>
                        </m:r>
                        <m:r>
                          <m:rPr>
                            <m:nor/>
                          </m:rPr>
                          <a:rPr lang="en-US" b="1" i="1" dirty="0">
                            <a:cs typeface="Arial" pitchFamily="34" charset="0"/>
                          </a:rPr>
                          <m:t> </m:t>
                        </m:r>
                        <m:r>
                          <m:rPr>
                            <m:nor/>
                          </m:rPr>
                          <a:rPr lang="en-US" b="1" i="1" dirty="0">
                            <a:cs typeface="Arial" pitchFamily="34" charset="0"/>
                          </a:rPr>
                          <m:t>demanded</m:t>
                        </m:r>
                        <m:r>
                          <m:rPr>
                            <m:nor/>
                          </m:rPr>
                          <a:rPr lang="en-US" b="1" i="1" dirty="0">
                            <a:cs typeface="Arial" pitchFamily="34" charset="0"/>
                          </a:rPr>
                          <m:t> </m:t>
                        </m:r>
                      </m:num>
                      <m:den>
                        <m:r>
                          <m:rPr>
                            <m:nor/>
                          </m:rPr>
                          <a:rPr lang="en-US" b="1" i="1" dirty="0">
                            <a:cs typeface="Arial" pitchFamily="34" charset="0"/>
                          </a:rPr>
                          <m:t>relative</m:t>
                        </m:r>
                        <m:r>
                          <m:rPr>
                            <m:nor/>
                          </m:rPr>
                          <a:rPr lang="en-US" b="1" i="1" dirty="0">
                            <a:cs typeface="Arial" pitchFamily="34" charset="0"/>
                          </a:rPr>
                          <m:t> </m:t>
                        </m:r>
                        <m:r>
                          <m:rPr>
                            <m:nor/>
                          </m:rPr>
                          <a:rPr lang="en-US" b="1" i="1" dirty="0">
                            <a:cs typeface="Arial" pitchFamily="34" charset="0"/>
                          </a:rPr>
                          <m:t>change</m:t>
                        </m:r>
                        <m:r>
                          <m:rPr>
                            <m:nor/>
                          </m:rPr>
                          <a:rPr lang="en-US" b="1" i="1" dirty="0">
                            <a:cs typeface="Arial" pitchFamily="34" charset="0"/>
                          </a:rPr>
                          <m:t> </m:t>
                        </m:r>
                        <m:r>
                          <m:rPr>
                            <m:nor/>
                          </m:rPr>
                          <a:rPr lang="en-US" b="1" i="1" dirty="0">
                            <a:cs typeface="Arial" pitchFamily="34" charset="0"/>
                          </a:rPr>
                          <m:t>in</m:t>
                        </m:r>
                        <m:r>
                          <m:rPr>
                            <m:nor/>
                          </m:rPr>
                          <a:rPr lang="en-US" b="1" i="1" dirty="0">
                            <a:cs typeface="Arial" pitchFamily="34" charset="0"/>
                          </a:rPr>
                          <m:t> </m:t>
                        </m:r>
                        <m:r>
                          <m:rPr>
                            <m:nor/>
                          </m:rPr>
                          <a:rPr lang="en-US" b="1" i="1" dirty="0" smtClean="0">
                            <a:cs typeface="Arial" pitchFamily="34" charset="0"/>
                          </a:rPr>
                          <m:t>determinants</m:t>
                        </m:r>
                        <m:r>
                          <m:rPr>
                            <m:nor/>
                          </m:rPr>
                          <a:rPr lang="en-US" b="1" i="1" dirty="0" smtClean="0">
                            <a:cs typeface="Arial" pitchFamily="34" charset="0"/>
                          </a:rPr>
                          <m:t> </m:t>
                        </m:r>
                        <m:r>
                          <m:rPr>
                            <m:nor/>
                          </m:rPr>
                          <a:rPr lang="en-US" b="1" i="1" dirty="0" smtClean="0">
                            <a:cs typeface="Arial" pitchFamily="34" charset="0"/>
                          </a:rPr>
                          <m:t>of</m:t>
                        </m:r>
                        <m:r>
                          <m:rPr>
                            <m:nor/>
                          </m:rPr>
                          <a:rPr lang="en-US" b="1" i="1" dirty="0" smtClean="0">
                            <a:cs typeface="Arial" pitchFamily="34" charset="0"/>
                          </a:rPr>
                          <m:t>  </m:t>
                        </m:r>
                        <m:r>
                          <m:rPr>
                            <m:nor/>
                          </m:rPr>
                          <a:rPr lang="en-US" b="1" i="1" dirty="0">
                            <a:cs typeface="Arial" pitchFamily="34" charset="0"/>
                          </a:rPr>
                          <m:t>demanded</m:t>
                        </m:r>
                      </m:den>
                    </m:f>
                  </m:oMath>
                </a14:m>
                <a:endParaRPr lang="en-US" sz="2400" b="1" dirty="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cstate="print"/>
                <a:stretch>
                  <a:fillRect l="-444" t="-750" r="-1778"/>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1450101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Elasticity of Demand</a:t>
            </a:r>
            <a:endParaRPr lang="en-US" sz="2400" b="1" dirty="0">
              <a:cs typeface="Arial" pitchFamily="34" charset="0"/>
            </a:endParaRPr>
          </a:p>
          <a:p>
            <a:pPr marL="347663" lvl="2" indent="-342900" algn="just">
              <a:buClr>
                <a:schemeClr val="accent1"/>
              </a:buClr>
            </a:pPr>
            <a:r>
              <a:rPr lang="en-US" sz="2400" b="1" dirty="0">
                <a:cs typeface="Arial" pitchFamily="34" charset="0"/>
              </a:rPr>
              <a:t>There are three kinds of elasticity of demand. They are,</a:t>
            </a:r>
          </a:p>
          <a:p>
            <a:pPr marL="347663" lvl="2" indent="-342900" algn="just">
              <a:buClr>
                <a:schemeClr val="accent1"/>
              </a:buClr>
            </a:pPr>
            <a:endParaRPr lang="en-US" sz="2400" b="1" dirty="0">
              <a:cs typeface="Arial" pitchFamily="34" charset="0"/>
            </a:endParaRPr>
          </a:p>
          <a:p>
            <a:pPr marL="461963" lvl="2" indent="-457200" algn="just">
              <a:buClr>
                <a:schemeClr val="accent1"/>
              </a:buClr>
              <a:buFont typeface="+mj-lt"/>
              <a:buAutoNum type="arabicPeriod"/>
            </a:pPr>
            <a:r>
              <a:rPr lang="en-US" sz="2400" b="1" dirty="0">
                <a:cs typeface="Arial" pitchFamily="34" charset="0"/>
              </a:rPr>
              <a:t>Price Elasticity of Demand</a:t>
            </a:r>
          </a:p>
          <a:p>
            <a:pPr marL="461963" lvl="2" indent="-457200" algn="just">
              <a:buClr>
                <a:schemeClr val="accent1"/>
              </a:buClr>
              <a:buFont typeface="+mj-lt"/>
              <a:buAutoNum type="arabicPeriod"/>
            </a:pPr>
            <a:r>
              <a:rPr lang="en-US" sz="2400" b="1" dirty="0">
                <a:cs typeface="Arial" pitchFamily="34" charset="0"/>
              </a:rPr>
              <a:t>Income Elasticity of Demand</a:t>
            </a:r>
          </a:p>
          <a:p>
            <a:pPr marL="461963" lvl="2" indent="-457200" algn="just">
              <a:buClr>
                <a:schemeClr val="accent1"/>
              </a:buClr>
              <a:buFont typeface="+mj-lt"/>
              <a:buAutoNum type="arabicPeriod"/>
            </a:pPr>
            <a:r>
              <a:rPr lang="en-US" sz="2400" b="1" dirty="0">
                <a:cs typeface="Arial" pitchFamily="34" charset="0"/>
              </a:rPr>
              <a:t>Cross Price Elasticity of Demand</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83664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Demand</a:t>
            </a:r>
            <a:endParaRPr lang="en-US" sz="2400" b="1" dirty="0">
              <a:cs typeface="Arial" pitchFamily="34" charset="0"/>
            </a:endParaRPr>
          </a:p>
          <a:p>
            <a:pPr marL="347663" lvl="2" indent="-342900" algn="just">
              <a:buClr>
                <a:schemeClr val="accent1"/>
              </a:buClr>
            </a:pPr>
            <a:r>
              <a:rPr lang="en-US" sz="2400" b="1" dirty="0">
                <a:cs typeface="Arial" pitchFamily="34" charset="0"/>
              </a:rPr>
              <a:t>The Price elasticity demand may be defined as the ratio of the relative change (or percentage change) in quantity demand to the relative change (or percentage change) in price.</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To measure price elasticity demand we have two formula, </a:t>
            </a:r>
          </a:p>
          <a:p>
            <a:pPr marL="347663" lvl="2" indent="-342900" algn="just">
              <a:buClr>
                <a:schemeClr val="accent1"/>
              </a:buClr>
            </a:pPr>
            <a:endParaRPr lang="en-GB" sz="2400" b="1" dirty="0">
              <a:cs typeface="Arial" pitchFamily="34" charset="0"/>
            </a:endParaRPr>
          </a:p>
          <a:p>
            <a:pPr marL="1371600" lvl="2" indent="-457200" algn="just">
              <a:buClr>
                <a:schemeClr val="accent1"/>
              </a:buClr>
              <a:buFont typeface="Wingdings" pitchFamily="2" charset="2"/>
              <a:buChar char="Ø"/>
            </a:pPr>
            <a:r>
              <a:rPr lang="en-GB" sz="2400" b="1" i="1" dirty="0">
                <a:solidFill>
                  <a:srgbClr val="0070C0"/>
                </a:solidFill>
                <a:cs typeface="Arial" pitchFamily="34" charset="0"/>
              </a:rPr>
              <a:t>Point Elasticity of demand Method</a:t>
            </a:r>
          </a:p>
          <a:p>
            <a:pPr marL="1371600" lvl="2" indent="-457200" algn="just">
              <a:buClr>
                <a:schemeClr val="accent1"/>
              </a:buClr>
              <a:buFont typeface="Wingdings" pitchFamily="2" charset="2"/>
              <a:buChar char="Ø"/>
            </a:pPr>
            <a:r>
              <a:rPr lang="en-GB" sz="2400" b="1" i="1" dirty="0">
                <a:solidFill>
                  <a:srgbClr val="0070C0"/>
                </a:solidFill>
                <a:cs typeface="Arial" pitchFamily="34" charset="0"/>
              </a:rPr>
              <a:t>Arc Elasticity of demand Method</a:t>
            </a:r>
            <a:endParaRPr lang="en-US" sz="2400" b="1" i="1" dirty="0">
              <a:solidFill>
                <a:srgbClr val="0070C0"/>
              </a:solidFill>
              <a:cs typeface="Arial" pitchFamily="34" charset="0"/>
            </a:endParaRP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None/>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84063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Demand</a:t>
            </a:r>
            <a:endParaRPr lang="en-GB" sz="2400" b="1" dirty="0">
              <a:cs typeface="Arial" pitchFamily="34" charset="0"/>
            </a:endParaRPr>
          </a:p>
          <a:p>
            <a:pPr marL="347663" lvl="2" indent="-342900" algn="just">
              <a:buClr>
                <a:schemeClr val="accent1"/>
              </a:buClr>
              <a:buFont typeface="Wingdings" pitchFamily="2" charset="2"/>
              <a:buChar char="Ø"/>
            </a:pPr>
            <a:r>
              <a:rPr lang="en-GB" sz="2400" b="1" dirty="0">
                <a:solidFill>
                  <a:srgbClr val="0070C0"/>
                </a:solidFill>
                <a:cs typeface="Arial" pitchFamily="34" charset="0"/>
              </a:rPr>
              <a:t>Point Elasticity of demand Method</a:t>
            </a:r>
          </a:p>
          <a:p>
            <a:pPr marL="347663" lvl="2" indent="-342900" algn="just">
              <a:buClr>
                <a:schemeClr val="accent1"/>
              </a:buClr>
            </a:pPr>
            <a:r>
              <a:rPr lang="en-GB" sz="2400" b="1" dirty="0">
                <a:cs typeface="Arial" pitchFamily="34" charset="0"/>
              </a:rPr>
              <a:t>Point elasticity of demand takes the elasticity of demand at a particular point on a curve (or between two points).</a:t>
            </a:r>
          </a:p>
          <a:p>
            <a:pPr marL="347663" lvl="2" indent="-342900" algn="r">
              <a:buClr>
                <a:schemeClr val="accent1"/>
              </a:buClr>
            </a:pPr>
            <a:endParaRPr lang="en-GB" sz="2400" b="1" dirty="0">
              <a:cs typeface="Arial" pitchFamily="34" charset="0"/>
            </a:endParaRPr>
          </a:p>
          <a:p>
            <a:pPr marL="347663" lvl="2" indent="-342900" algn="r">
              <a:buClr>
                <a:schemeClr val="accent1"/>
              </a:buClr>
            </a:pPr>
            <a:r>
              <a:rPr lang="en-GB" sz="2400" b="1" dirty="0">
                <a:cs typeface="Arial" pitchFamily="34" charset="0"/>
              </a:rPr>
              <a:t>Where,		</a:t>
            </a:r>
          </a:p>
          <a:p>
            <a:pPr marL="347663" lvl="2" indent="-342900" algn="just">
              <a:buClr>
                <a:schemeClr val="accent1"/>
              </a:buClr>
            </a:pPr>
            <a:endParaRPr lang="en-GB" sz="2400" b="1" dirty="0">
              <a:cs typeface="Arial" pitchFamily="34" charset="0"/>
            </a:endParaRPr>
          </a:p>
          <a:p>
            <a:pPr marL="347663" lvl="2" indent="-342900" algn="just">
              <a:buClr>
                <a:schemeClr val="accent1"/>
              </a:buClr>
            </a:pPr>
            <a:endParaRPr lang="en-GB"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pic>
        <p:nvPicPr>
          <p:cNvPr id="4" name="Picture 3" descr="Capture 3.PNG"/>
          <p:cNvPicPr>
            <a:picLocks noChangeAspect="1"/>
          </p:cNvPicPr>
          <p:nvPr/>
        </p:nvPicPr>
        <p:blipFill>
          <a:blip r:embed="rId2" cstate="print"/>
          <a:stretch>
            <a:fillRect/>
          </a:stretch>
        </p:blipFill>
        <p:spPr>
          <a:xfrm>
            <a:off x="685801" y="3276600"/>
            <a:ext cx="5105399" cy="2971800"/>
          </a:xfrm>
          <a:prstGeom prst="rect">
            <a:avLst/>
          </a:prstGeom>
        </p:spPr>
      </p:pic>
      <p:pic>
        <p:nvPicPr>
          <p:cNvPr id="5" name="Picture 4" descr="Capture 6.PNG"/>
          <p:cNvPicPr>
            <a:picLocks noChangeAspect="1"/>
          </p:cNvPicPr>
          <p:nvPr/>
        </p:nvPicPr>
        <p:blipFill>
          <a:blip r:embed="rId3" cstate="print"/>
          <a:stretch>
            <a:fillRect/>
          </a:stretch>
        </p:blipFill>
        <p:spPr>
          <a:xfrm>
            <a:off x="6477000" y="4114800"/>
            <a:ext cx="2164268" cy="838273"/>
          </a:xfrm>
          <a:prstGeom prst="rect">
            <a:avLst/>
          </a:prstGeom>
        </p:spPr>
      </p:pic>
    </p:spTree>
    <p:extLst>
      <p:ext uri="{BB962C8B-B14F-4D97-AF65-F5344CB8AC3E}">
        <p14:creationId xmlns:p14="http://schemas.microsoft.com/office/powerpoint/2010/main" val="84063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51816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Demand</a:t>
            </a:r>
            <a:endParaRPr lang="en-GB" sz="2400" b="1" dirty="0">
              <a:cs typeface="Arial" pitchFamily="34" charset="0"/>
            </a:endParaRPr>
          </a:p>
          <a:p>
            <a:pPr marL="347663" lvl="2" indent="-342900" algn="just">
              <a:buClr>
                <a:schemeClr val="accent1"/>
              </a:buClr>
              <a:buFont typeface="Wingdings" pitchFamily="2" charset="2"/>
              <a:buChar char="Ø"/>
            </a:pPr>
            <a:r>
              <a:rPr lang="en-GB" sz="2400" b="1" dirty="0">
                <a:solidFill>
                  <a:srgbClr val="0070C0"/>
                </a:solidFill>
                <a:cs typeface="Arial" pitchFamily="34" charset="0"/>
              </a:rPr>
              <a:t>Arc Elasticity of demand Method</a:t>
            </a:r>
          </a:p>
          <a:p>
            <a:pPr marL="347663" lvl="2" indent="-342900" algn="just">
              <a:buClr>
                <a:schemeClr val="accent1"/>
              </a:buClr>
            </a:pPr>
            <a:r>
              <a:rPr lang="en-GB" sz="2400" b="1" dirty="0">
                <a:cs typeface="Arial" pitchFamily="34" charset="0"/>
              </a:rPr>
              <a:t>Arc elasticity measures elasticity at the midpoint between the two selected points:</a:t>
            </a:r>
          </a:p>
          <a:p>
            <a:pPr marL="347663" lvl="2" indent="-342900" algn="just">
              <a:buClr>
                <a:schemeClr val="accent1"/>
              </a:buClr>
            </a:pPr>
            <a:endParaRPr lang="en-GB" sz="2400" b="1" dirty="0">
              <a:cs typeface="Arial" pitchFamily="34" charset="0"/>
            </a:endParaRPr>
          </a:p>
          <a:p>
            <a:pPr marL="347663" lvl="2" indent="-342900" algn="just">
              <a:buClr>
                <a:schemeClr val="accent1"/>
              </a:buClr>
            </a:pPr>
            <a:endParaRPr lang="en-GB" sz="2400" b="1" dirty="0">
              <a:cs typeface="Arial" pitchFamily="34" charset="0"/>
            </a:endParaRPr>
          </a:p>
          <a:p>
            <a:pPr marL="347663" lvl="2" indent="-342900" algn="just">
              <a:buClr>
                <a:schemeClr val="accent1"/>
              </a:buClr>
              <a:buNone/>
            </a:pPr>
            <a:endParaRPr lang="en-GB" sz="2400" b="1" dirty="0">
              <a:cs typeface="Arial" pitchFamily="34" charset="0"/>
            </a:endParaRPr>
          </a:p>
          <a:p>
            <a:pPr marL="347663" lvl="2" indent="-342900" algn="just">
              <a:buClr>
                <a:schemeClr val="accent1"/>
              </a:buClr>
            </a:pPr>
            <a:endParaRPr lang="en-GB" sz="2400" b="1" dirty="0">
              <a:cs typeface="Arial" pitchFamily="34" charset="0"/>
            </a:endParaRPr>
          </a:p>
          <a:p>
            <a:pPr marL="347663" lvl="2" indent="-342900" algn="just">
              <a:buClr>
                <a:schemeClr val="accent1"/>
              </a:buClr>
            </a:pPr>
            <a:r>
              <a:rPr lang="en-GB" sz="2400" b="1" dirty="0">
                <a:cs typeface="Arial" pitchFamily="34" charset="0"/>
              </a:rPr>
              <a:t>Where, </a:t>
            </a:r>
          </a:p>
          <a:p>
            <a:pPr marL="347663" lvl="2" indent="-342900" algn="just">
              <a:buClr>
                <a:schemeClr val="accent1"/>
              </a:buClr>
            </a:pPr>
            <a:endParaRPr lang="en-GB" sz="2400" b="1" dirty="0">
              <a:cs typeface="Arial" pitchFamily="34" charset="0"/>
            </a:endParaRPr>
          </a:p>
          <a:p>
            <a:pPr marL="347663" lvl="2" indent="-342900" algn="just">
              <a:buClr>
                <a:schemeClr val="accent1"/>
              </a:buClr>
            </a:pPr>
            <a:endParaRPr lang="en-GB" sz="2400" b="1" dirty="0">
              <a:cs typeface="Arial" pitchFamily="34" charset="0"/>
            </a:endParaRPr>
          </a:p>
          <a:p>
            <a:pPr marL="347663" lvl="2" indent="-342900" algn="just">
              <a:buClr>
                <a:schemeClr val="accent1"/>
              </a:buClr>
            </a:pPr>
            <a:endParaRPr lang="en-GB"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pic>
        <p:nvPicPr>
          <p:cNvPr id="5" name="Picture 4" descr="Capture 4.PNG"/>
          <p:cNvPicPr>
            <a:picLocks noChangeAspect="1"/>
          </p:cNvPicPr>
          <p:nvPr/>
        </p:nvPicPr>
        <p:blipFill>
          <a:blip r:embed="rId2" cstate="print"/>
          <a:stretch>
            <a:fillRect/>
          </a:stretch>
        </p:blipFill>
        <p:spPr>
          <a:xfrm>
            <a:off x="3200400" y="3048000"/>
            <a:ext cx="3276600" cy="1600200"/>
          </a:xfrm>
          <a:prstGeom prst="rect">
            <a:avLst/>
          </a:prstGeom>
        </p:spPr>
      </p:pic>
      <p:pic>
        <p:nvPicPr>
          <p:cNvPr id="7" name="Picture 6" descr="Capture 5.PNG"/>
          <p:cNvPicPr>
            <a:picLocks noChangeAspect="1"/>
          </p:cNvPicPr>
          <p:nvPr/>
        </p:nvPicPr>
        <p:blipFill>
          <a:blip r:embed="rId3" cstate="print"/>
          <a:stretch>
            <a:fillRect/>
          </a:stretch>
        </p:blipFill>
        <p:spPr>
          <a:xfrm>
            <a:off x="3124200" y="5105400"/>
            <a:ext cx="3109230" cy="1432658"/>
          </a:xfrm>
          <a:prstGeom prst="rect">
            <a:avLst/>
          </a:prstGeom>
        </p:spPr>
      </p:pic>
    </p:spTree>
    <p:extLst>
      <p:ext uri="{BB962C8B-B14F-4D97-AF65-F5344CB8AC3E}">
        <p14:creationId xmlns:p14="http://schemas.microsoft.com/office/powerpoint/2010/main" val="84063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Demand</a:t>
            </a:r>
            <a:endParaRPr lang="en-US" sz="2400" b="1" dirty="0">
              <a:cs typeface="Arial" pitchFamily="34" charset="0"/>
            </a:endParaRPr>
          </a:p>
          <a:p>
            <a:pPr marL="347663" lvl="2" indent="-342900" algn="just">
              <a:buClr>
                <a:schemeClr val="accent1"/>
              </a:buClr>
            </a:pPr>
            <a:r>
              <a:rPr lang="en-US" sz="2400" b="1" dirty="0">
                <a:cs typeface="Arial" pitchFamily="34" charset="0"/>
              </a:rPr>
              <a:t>There are five types of price elasticity of demand. They are,</a:t>
            </a:r>
          </a:p>
          <a:p>
            <a:pPr marL="347663" lvl="2" indent="-342900" algn="just">
              <a:buClr>
                <a:schemeClr val="accent1"/>
              </a:buClr>
            </a:pPr>
            <a:endParaRPr lang="en-US" sz="2400" b="1" dirty="0">
              <a:cs typeface="Arial" pitchFamily="34" charset="0"/>
            </a:endParaRPr>
          </a:p>
          <a:p>
            <a:pPr marL="461963" lvl="2" indent="-457200" algn="just">
              <a:buClr>
                <a:schemeClr val="accent1"/>
              </a:buClr>
              <a:buFont typeface="+mj-lt"/>
              <a:buAutoNum type="arabicPeriod"/>
            </a:pPr>
            <a:r>
              <a:rPr lang="en-US" sz="2400" b="1" dirty="0">
                <a:cs typeface="Arial" pitchFamily="34" charset="0"/>
              </a:rPr>
              <a:t>Relatively Elastic Demand</a:t>
            </a:r>
          </a:p>
          <a:p>
            <a:pPr marL="461963" lvl="2" indent="-457200" algn="just">
              <a:buClr>
                <a:schemeClr val="accent1"/>
              </a:buClr>
              <a:buFont typeface="+mj-lt"/>
              <a:buAutoNum type="arabicPeriod"/>
            </a:pPr>
            <a:r>
              <a:rPr lang="en-US" sz="2400" b="1" dirty="0">
                <a:cs typeface="Arial" pitchFamily="34" charset="0"/>
              </a:rPr>
              <a:t>Relatively Inelastic Demand</a:t>
            </a:r>
          </a:p>
          <a:p>
            <a:pPr marL="461963" lvl="2" indent="-457200" algn="just">
              <a:buClr>
                <a:schemeClr val="accent1"/>
              </a:buClr>
              <a:buFont typeface="+mj-lt"/>
              <a:buAutoNum type="arabicPeriod"/>
            </a:pPr>
            <a:r>
              <a:rPr lang="en-US" sz="2400" b="1" dirty="0">
                <a:cs typeface="Arial" pitchFamily="34" charset="0"/>
              </a:rPr>
              <a:t>Unitary Elastic Demand</a:t>
            </a:r>
          </a:p>
          <a:p>
            <a:pPr marL="461963" lvl="2" indent="-457200" algn="just">
              <a:buClr>
                <a:schemeClr val="accent1"/>
              </a:buClr>
              <a:buFont typeface="+mj-lt"/>
              <a:buAutoNum type="arabicPeriod"/>
            </a:pPr>
            <a:r>
              <a:rPr lang="en-US" sz="2400" b="1" dirty="0">
                <a:cs typeface="Arial" pitchFamily="34" charset="0"/>
              </a:rPr>
              <a:t>Perfectly Elastic Demand</a:t>
            </a:r>
          </a:p>
          <a:p>
            <a:pPr marL="461963" lvl="2" indent="-457200" algn="just">
              <a:buClr>
                <a:schemeClr val="accent1"/>
              </a:buClr>
              <a:buFont typeface="+mj-lt"/>
              <a:buAutoNum type="arabicPeriod"/>
            </a:pPr>
            <a:r>
              <a:rPr lang="en-US" sz="2400" b="1" dirty="0">
                <a:cs typeface="Arial" pitchFamily="34" charset="0"/>
              </a:rPr>
              <a:t>Perfectly Inelastic Demand</a:t>
            </a: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Font typeface="+mj-lt"/>
              <a:buAutoNum type="arabicPeriod"/>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840638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Demand</a:t>
                </a:r>
                <a:endParaRPr lang="en-US" sz="2400" b="1" dirty="0">
                  <a:cs typeface="Arial" pitchFamily="34" charset="0"/>
                </a:endParaRPr>
              </a:p>
              <a:p>
                <a:pPr marL="461963" lvl="2" indent="-457200" algn="just">
                  <a:buClr>
                    <a:schemeClr val="accent1"/>
                  </a:buClr>
                  <a:buFont typeface="+mj-lt"/>
                  <a:buAutoNum type="arabicPeriod"/>
                </a:pPr>
                <a:r>
                  <a:rPr lang="en-US" sz="2400" b="1" i="1" dirty="0">
                    <a:solidFill>
                      <a:srgbClr val="FF0000"/>
                    </a:solidFill>
                    <a:cs typeface="Arial" pitchFamily="34" charset="0"/>
                  </a:rPr>
                  <a:t>Relatively Elastic Demand</a:t>
                </a:r>
              </a:p>
              <a:p>
                <a:pPr marL="347663" lvl="2" indent="-342900" algn="just">
                  <a:buClr>
                    <a:schemeClr val="accent1"/>
                  </a:buClr>
                </a:pPr>
                <a:r>
                  <a:rPr lang="en-US" sz="2400" b="1" dirty="0">
                    <a:cs typeface="Arial" pitchFamily="34" charset="0"/>
                  </a:rPr>
                  <a:t>When the relative or percentage change in quantity demand is more than the relative or percentage changes in price, it is known as relatively elastic demand.</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In this case price elasticity of demand would be more than one (</a:t>
                </a:r>
                <a14:m>
                  <m:oMath xmlns:m="http://schemas.openxmlformats.org/officeDocument/2006/math">
                    <m:sSup>
                      <m:sSupPr>
                        <m:ctrlPr>
                          <a:rPr lang="en-US" sz="2400" b="1" i="1">
                            <a:latin typeface="Cambria Math" panose="02040503050406030204" pitchFamily="18" charset="0"/>
                            <a:cs typeface="Arial" pitchFamily="34" charset="0"/>
                          </a:rPr>
                        </m:ctrlPr>
                      </m:sSupPr>
                      <m:e>
                        <m:r>
                          <a:rPr lang="en-US" sz="2400" b="1" i="1">
                            <a:latin typeface="Cambria Math"/>
                            <a:ea typeface="Cambria Math"/>
                            <a:cs typeface="Arial" pitchFamily="34" charset="0"/>
                          </a:rPr>
                          <m:t>𝜺</m:t>
                        </m:r>
                      </m:e>
                      <m:sup>
                        <m:r>
                          <a:rPr lang="en-US" sz="2400" b="1" i="1">
                            <a:latin typeface="Cambria Math"/>
                            <a:cs typeface="Arial" pitchFamily="34" charset="0"/>
                          </a:rPr>
                          <m:t>𝑷</m:t>
                        </m:r>
                      </m:sup>
                    </m:sSup>
                    <m:r>
                      <a:rPr lang="en-US" sz="2400" b="1" i="1">
                        <a:latin typeface="Cambria Math"/>
                        <a:cs typeface="Arial" pitchFamily="34" charset="0"/>
                      </a:rPr>
                      <m:t>&gt;</m:t>
                    </m:r>
                    <m:r>
                      <a:rPr lang="en-US" sz="2400" b="1" i="1" smtClean="0">
                        <a:latin typeface="Cambria Math"/>
                        <a:cs typeface="Arial" pitchFamily="34" charset="0"/>
                      </a:rPr>
                      <m:t>𝟏</m:t>
                    </m:r>
                  </m:oMath>
                </a14:m>
                <a:r>
                  <a:rPr lang="en-US" sz="2400" b="1" dirty="0">
                    <a:cs typeface="Arial" pitchFamily="34" charset="0"/>
                  </a:rPr>
                  <a:t>).</a:t>
                </a:r>
              </a:p>
              <a:p>
                <a:pPr marL="347663" lvl="2" indent="-342900" algn="just">
                  <a:buClr>
                    <a:schemeClr val="accent1"/>
                  </a:buClr>
                  <a:buFont typeface="+mj-lt"/>
                  <a:buAutoNum type="arabicPeriod"/>
                </a:pPr>
                <a:endParaRPr lang="en-US" sz="1800" b="1" dirty="0">
                  <a:cs typeface="Arial" pitchFamily="34" charset="0"/>
                </a:endParaRPr>
              </a:p>
              <a:p>
                <a:pPr marL="347663" lvl="2" indent="-342900" algn="just">
                  <a:buClr>
                    <a:schemeClr val="accent1"/>
                  </a:buClr>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cstate="print"/>
                <a:stretch>
                  <a:fillRect l="-1037" t="-1625" r="-2000"/>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2258153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1844</TotalTime>
  <Words>1249</Words>
  <Application>Microsoft Office PowerPoint</Application>
  <PresentationFormat>On-screen Show (4:3)</PresentationFormat>
  <Paragraphs>194</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Cambria Math</vt:lpstr>
      <vt:lpstr>Franklin Gothic Book</vt:lpstr>
      <vt:lpstr>Perpetua</vt:lpstr>
      <vt:lpstr>Wingdings</vt:lpstr>
      <vt:lpstr>Wingdings 2</vt:lpstr>
      <vt:lpstr>Equity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Readings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Economics 1</dc:title>
  <dc:creator>Faith Computer</dc:creator>
  <cp:lastModifiedBy>User</cp:lastModifiedBy>
  <cp:revision>127</cp:revision>
  <dcterms:created xsi:type="dcterms:W3CDTF">2018-05-06T17:42:58Z</dcterms:created>
  <dcterms:modified xsi:type="dcterms:W3CDTF">2022-07-18T15:31:19Z</dcterms:modified>
</cp:coreProperties>
</file>