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8" r:id="rId3"/>
    <p:sldId id="361" r:id="rId4"/>
    <p:sldId id="404" r:id="rId5"/>
    <p:sldId id="406" r:id="rId6"/>
    <p:sldId id="408" r:id="rId7"/>
    <p:sldId id="409" r:id="rId8"/>
    <p:sldId id="410" r:id="rId9"/>
    <p:sldId id="411" r:id="rId10"/>
    <p:sldId id="412" r:id="rId11"/>
    <p:sldId id="413" r:id="rId12"/>
    <p:sldId id="418" r:id="rId13"/>
    <p:sldId id="414" r:id="rId14"/>
    <p:sldId id="419" r:id="rId15"/>
    <p:sldId id="415" r:id="rId16"/>
    <p:sldId id="420" r:id="rId17"/>
    <p:sldId id="416" r:id="rId18"/>
    <p:sldId id="421" r:id="rId19"/>
    <p:sldId id="417" r:id="rId20"/>
    <p:sldId id="422" r:id="rId21"/>
    <p:sldId id="423" r:id="rId22"/>
    <p:sldId id="355" r:id="rId23"/>
    <p:sldId id="301"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Roni Hossain" userId="9ce89eef61a166ac" providerId="LiveId" clId="{E86C10B8-4D73-4A58-B6EA-583446E45B25}"/>
    <pc:docChg chg="custSel modSld">
      <pc:chgData name="Md. Roni Hossain" userId="9ce89eef61a166ac" providerId="LiveId" clId="{E86C10B8-4D73-4A58-B6EA-583446E45B25}" dt="2022-06-04T14:06:06.682" v="0" actId="478"/>
      <pc:docMkLst>
        <pc:docMk/>
      </pc:docMkLst>
      <pc:sldChg chg="addSp delSp modSp mod">
        <pc:chgData name="Md. Roni Hossain" userId="9ce89eef61a166ac" providerId="LiveId" clId="{E86C10B8-4D73-4A58-B6EA-583446E45B25}" dt="2022-06-04T14:06:06.682" v="0" actId="478"/>
        <pc:sldMkLst>
          <pc:docMk/>
          <pc:sldMk cId="1659300731" sldId="256"/>
        </pc:sldMkLst>
        <pc:spChg chg="del">
          <ac:chgData name="Md. Roni Hossain" userId="9ce89eef61a166ac" providerId="LiveId" clId="{E86C10B8-4D73-4A58-B6EA-583446E45B25}" dt="2022-06-04T14:06:06.682" v="0" actId="478"/>
          <ac:spMkLst>
            <pc:docMk/>
            <pc:sldMk cId="1659300731" sldId="256"/>
            <ac:spMk id="3" creationId="{00000000-0000-0000-0000-000000000000}"/>
          </ac:spMkLst>
        </pc:spChg>
        <pc:spChg chg="add mod">
          <ac:chgData name="Md. Roni Hossain" userId="9ce89eef61a166ac" providerId="LiveId" clId="{E86C10B8-4D73-4A58-B6EA-583446E45B25}" dt="2022-06-04T14:06:06.682" v="0" actId="478"/>
          <ac:spMkLst>
            <pc:docMk/>
            <pc:sldMk cId="1659300731" sldId="256"/>
            <ac:spMk id="5" creationId="{519ACC5C-2BFE-3CDD-F9F8-A4A5CE6622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2471CF-A0CA-450D-94CF-C6DD26B0BE02}" type="datetimeFigureOut">
              <a:rPr lang="en-US" smtClean="0"/>
              <a:t>6/4/2022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F16D7D-67AD-4856-B4E1-37B16B3C9754}" type="slidenum">
              <a:rPr lang="en-US" smtClean="0"/>
              <a:t>‹#›</a:t>
            </a:fld>
            <a:endParaRPr lang="en-US"/>
          </a:p>
        </p:txBody>
      </p:sp>
    </p:spTree>
    <p:extLst>
      <p:ext uri="{BB962C8B-B14F-4D97-AF65-F5344CB8AC3E}">
        <p14:creationId xmlns:p14="http://schemas.microsoft.com/office/powerpoint/2010/main" val="4209619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31CD090-EDC2-4466-9652-7ECF537A92EA}" type="datetimeFigureOut">
              <a:rPr lang="en-US" smtClean="0"/>
              <a:t>6/4/2022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40E9034-5E1C-43F5-9F49-E8B8BEF2EAE4}"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CD090-EDC2-4466-9652-7ECF537A92EA}"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CD090-EDC2-4466-9652-7ECF537A92EA}"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31CD090-EDC2-4466-9652-7ECF537A92EA}"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1CD090-EDC2-4466-9652-7ECF537A92EA}" type="datetimeFigureOut">
              <a:rPr lang="en-US" smtClean="0"/>
              <a:t>6/4/2022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40E9034-5E1C-43F5-9F49-E8B8BEF2EAE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31CD090-EDC2-4466-9652-7ECF537A92EA}"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E9034-5E1C-43F5-9F49-E8B8BEF2EAE4}"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31CD090-EDC2-4466-9652-7ECF537A92EA}" type="datetimeFigureOut">
              <a:rPr lang="en-US" smtClean="0"/>
              <a:t>6/4/2022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E9034-5E1C-43F5-9F49-E8B8BEF2EAE4}"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31CD090-EDC2-4466-9652-7ECF537A92EA}" type="datetimeFigureOut">
              <a:rPr lang="en-US" smtClean="0"/>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E9034-5E1C-43F5-9F49-E8B8BEF2EA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CD090-EDC2-4466-9652-7ECF537A92EA}" type="datetimeFigureOut">
              <a:rPr lang="en-US" smtClean="0"/>
              <a:t>6/4/2022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E9034-5E1C-43F5-9F49-E8B8BEF2EA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CD090-EDC2-4466-9652-7ECF537A92EA}"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E9034-5E1C-43F5-9F49-E8B8BEF2EAE4}"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CD090-EDC2-4466-9652-7ECF537A92EA}" type="datetimeFigureOut">
              <a:rPr lang="en-US" smtClean="0"/>
              <a:t>6/4/2022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40E9034-5E1C-43F5-9F49-E8B8BEF2EAE4}"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31CD090-EDC2-4466-9652-7ECF537A92EA}" type="datetimeFigureOut">
              <a:rPr lang="en-US" smtClean="0"/>
              <a:t>6/4/2022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40E9034-5E1C-43F5-9F49-E8B8BEF2EA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PA 103: Introduction to Microeconomics</a:t>
            </a:r>
          </a:p>
        </p:txBody>
      </p:sp>
      <p:sp>
        <p:nvSpPr>
          <p:cNvPr id="5" name="Subtitle 4">
            <a:extLst>
              <a:ext uri="{FF2B5EF4-FFF2-40B4-BE49-F238E27FC236}">
                <a16:creationId xmlns:a16="http://schemas.microsoft.com/office/drawing/2014/main" id="{519ACC5C-2BFE-3CDD-F9F8-A4A5CE66226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9300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Supply</a:t>
            </a:r>
            <a:endParaRPr lang="en-US" sz="2400" b="1" dirty="0">
              <a:cs typeface="Arial" pitchFamily="34" charset="0"/>
            </a:endParaRPr>
          </a:p>
          <a:p>
            <a:pPr marL="347663" lvl="2" indent="-342900" algn="just">
              <a:buClr>
                <a:schemeClr val="accent1"/>
              </a:buClr>
            </a:pPr>
            <a:r>
              <a:rPr lang="en-US" sz="2400" b="1" dirty="0">
                <a:cs typeface="Arial" pitchFamily="34" charset="0"/>
              </a:rPr>
              <a:t>There are five types of price elasticity of supply. They are,</a:t>
            </a:r>
          </a:p>
          <a:p>
            <a:pPr marL="347663" lvl="2" indent="-342900" algn="just">
              <a:buClr>
                <a:schemeClr val="accent1"/>
              </a:buClr>
            </a:pPr>
            <a:endParaRPr lang="en-US" sz="2400" b="1" dirty="0">
              <a:cs typeface="Arial" pitchFamily="34" charset="0"/>
            </a:endParaRPr>
          </a:p>
          <a:p>
            <a:pPr marL="461963" lvl="2" indent="-457200" algn="just">
              <a:buClr>
                <a:schemeClr val="accent1"/>
              </a:buClr>
              <a:buFont typeface="+mj-lt"/>
              <a:buAutoNum type="arabicPeriod"/>
            </a:pPr>
            <a:r>
              <a:rPr lang="en-US" sz="2400" b="1" dirty="0">
                <a:cs typeface="Arial" pitchFamily="34" charset="0"/>
              </a:rPr>
              <a:t>Relatively Elastic Supply</a:t>
            </a:r>
          </a:p>
          <a:p>
            <a:pPr marL="461963" lvl="2" indent="-457200" algn="just">
              <a:buClr>
                <a:schemeClr val="accent1"/>
              </a:buClr>
              <a:buFont typeface="+mj-lt"/>
              <a:buAutoNum type="arabicPeriod"/>
            </a:pPr>
            <a:r>
              <a:rPr lang="en-US" sz="2400" b="1" dirty="0">
                <a:cs typeface="Arial" pitchFamily="34" charset="0"/>
              </a:rPr>
              <a:t>Relatively Inelastic Supply</a:t>
            </a:r>
          </a:p>
          <a:p>
            <a:pPr marL="461963" lvl="2" indent="-457200" algn="just">
              <a:buClr>
                <a:schemeClr val="accent1"/>
              </a:buClr>
              <a:buFont typeface="+mj-lt"/>
              <a:buAutoNum type="arabicPeriod"/>
            </a:pPr>
            <a:r>
              <a:rPr lang="en-US" sz="2400" b="1" dirty="0">
                <a:cs typeface="Arial" pitchFamily="34" charset="0"/>
              </a:rPr>
              <a:t>Unitary Elastic Supply</a:t>
            </a:r>
          </a:p>
          <a:p>
            <a:pPr marL="461963" lvl="2" indent="-457200" algn="just">
              <a:buClr>
                <a:schemeClr val="accent1"/>
              </a:buClr>
              <a:buFont typeface="+mj-lt"/>
              <a:buAutoNum type="arabicPeriod"/>
            </a:pPr>
            <a:r>
              <a:rPr lang="en-US" sz="2400" b="1" dirty="0">
                <a:cs typeface="Arial" pitchFamily="34" charset="0"/>
              </a:rPr>
              <a:t>Perfectly Elastic Supply</a:t>
            </a:r>
          </a:p>
          <a:p>
            <a:pPr marL="461963" lvl="2" indent="-457200" algn="just">
              <a:buClr>
                <a:schemeClr val="accent1"/>
              </a:buClr>
              <a:buFont typeface="+mj-lt"/>
              <a:buAutoNum type="arabicPeriod"/>
            </a:pPr>
            <a:r>
              <a:rPr lang="en-US" sz="2400" b="1" dirty="0">
                <a:cs typeface="Arial" pitchFamily="34" charset="0"/>
              </a:rPr>
              <a:t>Perfectly Inelastic Supply</a:t>
            </a:r>
          </a:p>
          <a:p>
            <a:pPr marL="461963" lvl="2" indent="-457200" algn="just">
              <a:buClr>
                <a:schemeClr val="accent1"/>
              </a:buClr>
              <a:buFont typeface="+mj-lt"/>
              <a:buAutoNum type="arabicPeriod"/>
            </a:pPr>
            <a:endParaRPr lang="en-US" sz="2400" b="1" dirty="0">
              <a:cs typeface="Arial" pitchFamily="34" charset="0"/>
            </a:endParaRPr>
          </a:p>
          <a:p>
            <a:pPr marL="461963" lvl="2" indent="-457200" algn="just">
              <a:buClr>
                <a:schemeClr val="accent1"/>
              </a:buClr>
              <a:buFont typeface="+mj-lt"/>
              <a:buAutoNum type="arabicPeriod"/>
            </a:pPr>
            <a:endParaRPr lang="en-US" sz="2400" b="1" dirty="0">
              <a:cs typeface="Arial" pitchFamily="34" charset="0"/>
            </a:endParaRPr>
          </a:p>
          <a:p>
            <a:pPr marL="461963" lvl="2" indent="-457200" algn="just">
              <a:buClr>
                <a:schemeClr val="accent1"/>
              </a:buClr>
              <a:buFont typeface="+mj-lt"/>
              <a:buAutoNum type="arabicPeriod"/>
            </a:pPr>
            <a:endParaRPr lang="en-US" sz="2400" b="1" dirty="0">
              <a:cs typeface="Arial" pitchFamily="34" charset="0"/>
            </a:endParaRPr>
          </a:p>
          <a:p>
            <a:pPr marL="461963" lvl="2" indent="-457200" algn="just">
              <a:buClr>
                <a:schemeClr val="accent1"/>
              </a:buClr>
              <a:buFont typeface="+mj-lt"/>
              <a:buAutoNum type="arabicPeriod"/>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12087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Supply</a:t>
                </a:r>
                <a:endParaRPr lang="en-US" sz="2400" b="1" dirty="0">
                  <a:cs typeface="Arial" pitchFamily="34" charset="0"/>
                </a:endParaRPr>
              </a:p>
              <a:p>
                <a:pPr marL="461963" lvl="2" indent="-457200" algn="just">
                  <a:buClr>
                    <a:schemeClr val="accent1"/>
                  </a:buClr>
                  <a:buFont typeface="+mj-lt"/>
                  <a:buAutoNum type="arabicPeriod"/>
                </a:pPr>
                <a:r>
                  <a:rPr lang="en-US" sz="2400" b="1" i="1" dirty="0">
                    <a:solidFill>
                      <a:srgbClr val="FF0000"/>
                    </a:solidFill>
                    <a:cs typeface="Arial" pitchFamily="34" charset="0"/>
                  </a:rPr>
                  <a:t>Relatively Elastic Supply</a:t>
                </a:r>
              </a:p>
              <a:p>
                <a:pPr marL="347663" lvl="2" indent="-342900" algn="just">
                  <a:buClr>
                    <a:schemeClr val="accent1"/>
                  </a:buClr>
                </a:pPr>
                <a:r>
                  <a:rPr lang="en-US" sz="2400" b="1" dirty="0">
                    <a:cs typeface="Arial" pitchFamily="34" charset="0"/>
                  </a:rPr>
                  <a:t>When the relative or percentage change in quantity supply is more than the relative or percentage change in price, it is known as relatively elastic supply.</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In this case price elasticity of supply would be more than one (</a:t>
                </a:r>
                <a14:m>
                  <m:oMath xmlns:m="http://schemas.openxmlformats.org/officeDocument/2006/math">
                    <m:sSup>
                      <m:sSupPr>
                        <m:ctrlPr>
                          <a:rPr lang="en-US" sz="2400" b="1" i="1">
                            <a:latin typeface="Cambria Math" panose="02040503050406030204" pitchFamily="18" charset="0"/>
                            <a:cs typeface="Arial" pitchFamily="34" charset="0"/>
                          </a:rPr>
                        </m:ctrlPr>
                      </m:sSupPr>
                      <m:e>
                        <m:r>
                          <a:rPr lang="en-US" sz="2400" b="1" i="1">
                            <a:latin typeface="Cambria Math"/>
                            <a:ea typeface="Cambria Math"/>
                            <a:cs typeface="Arial" pitchFamily="34" charset="0"/>
                          </a:rPr>
                          <m:t>𝜺</m:t>
                        </m:r>
                      </m:e>
                      <m:sup>
                        <m:r>
                          <a:rPr lang="en-US" sz="2400" b="1" i="1">
                            <a:latin typeface="Cambria Math"/>
                            <a:cs typeface="Arial" pitchFamily="34" charset="0"/>
                          </a:rPr>
                          <m:t>𝑷</m:t>
                        </m:r>
                      </m:sup>
                    </m:sSup>
                    <m:r>
                      <a:rPr lang="en-US" sz="2400" b="1" i="1">
                        <a:latin typeface="Cambria Math"/>
                        <a:cs typeface="Arial" pitchFamily="34" charset="0"/>
                      </a:rPr>
                      <m:t>&gt;</m:t>
                    </m:r>
                    <m:r>
                      <a:rPr lang="en-US" sz="2400" b="1" i="1" smtClean="0">
                        <a:latin typeface="Cambria Math"/>
                        <a:cs typeface="Arial" pitchFamily="34" charset="0"/>
                      </a:rPr>
                      <m:t>𝟏</m:t>
                    </m:r>
                  </m:oMath>
                </a14:m>
                <a:r>
                  <a:rPr lang="en-US" sz="2400" b="1" dirty="0">
                    <a:cs typeface="Arial" pitchFamily="34" charset="0"/>
                  </a:rPr>
                  <a:t>).</a:t>
                </a:r>
              </a:p>
              <a:p>
                <a:pPr marL="347663" lvl="2" indent="-342900" algn="just">
                  <a:buClr>
                    <a:schemeClr val="accent1"/>
                  </a:buClr>
                  <a:buFont typeface="+mj-lt"/>
                  <a:buAutoNum type="arabicPeriod"/>
                </a:pPr>
                <a:endParaRPr lang="en-US" sz="1800" b="1" dirty="0">
                  <a:cs typeface="Arial" pitchFamily="34" charset="0"/>
                </a:endParaRPr>
              </a:p>
              <a:p>
                <a:pPr marL="347663" lvl="2" indent="-342900" algn="just">
                  <a:buClr>
                    <a:schemeClr val="accent1"/>
                  </a:buClr>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a:stretch>
                  <a:fillRect l="-1037" t="-1625" r="-2000"/>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164720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Supply</a:t>
            </a:r>
            <a:endParaRPr lang="en-US" sz="2400" b="1" dirty="0">
              <a:cs typeface="Arial" pitchFamily="34" charset="0"/>
            </a:endParaRPr>
          </a:p>
          <a:p>
            <a:pPr marL="461963" lvl="2" indent="-457200" algn="just">
              <a:buClr>
                <a:schemeClr val="accent1"/>
              </a:buClr>
              <a:buFont typeface="+mj-lt"/>
              <a:buAutoNum type="arabicPeriod"/>
            </a:pPr>
            <a:r>
              <a:rPr lang="en-US" sz="2400" b="1" i="1" dirty="0">
                <a:solidFill>
                  <a:srgbClr val="FF0000"/>
                </a:solidFill>
                <a:cs typeface="Arial" pitchFamily="34" charset="0"/>
              </a:rPr>
              <a:t>Relatively Elastic Supply</a:t>
            </a:r>
          </a:p>
          <a:p>
            <a:pPr marL="347663" lvl="2" indent="-342900" algn="just">
              <a:buClr>
                <a:schemeClr val="accent1"/>
              </a:buClr>
              <a:buFont typeface="+mj-lt"/>
              <a:buAutoNum type="arabicPeriod"/>
            </a:pPr>
            <a:endParaRPr lang="en-US" sz="1800" b="1" dirty="0">
              <a:cs typeface="Arial" pitchFamily="34" charset="0"/>
            </a:endParaRPr>
          </a:p>
          <a:p>
            <a:pPr marL="347663" lvl="2" indent="-342900" algn="just">
              <a:buClr>
                <a:schemeClr val="accent1"/>
              </a:buClr>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90800"/>
            <a:ext cx="71628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8324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Supply</a:t>
                </a:r>
                <a:endParaRPr lang="en-US" sz="2400" b="1" dirty="0">
                  <a:cs typeface="Arial" pitchFamily="34" charset="0"/>
                </a:endParaRPr>
              </a:p>
              <a:p>
                <a:pPr marL="461963" lvl="2" indent="-457200" algn="just">
                  <a:buClr>
                    <a:schemeClr val="accent1"/>
                  </a:buClr>
                  <a:buFont typeface="+mj-lt"/>
                  <a:buAutoNum type="arabicPeriod" startAt="2"/>
                </a:pPr>
                <a:r>
                  <a:rPr lang="en-US" sz="2400" b="1" i="1" dirty="0">
                    <a:solidFill>
                      <a:srgbClr val="FF0000"/>
                    </a:solidFill>
                    <a:cs typeface="Arial" pitchFamily="34" charset="0"/>
                  </a:rPr>
                  <a:t>Relatively Inelastic Supply</a:t>
                </a:r>
              </a:p>
              <a:p>
                <a:pPr marL="347663" lvl="2" indent="-342900" algn="just">
                  <a:buClr>
                    <a:schemeClr val="accent1"/>
                  </a:buClr>
                </a:pPr>
                <a:r>
                  <a:rPr lang="en-US" sz="2400" b="1" dirty="0">
                    <a:cs typeface="Arial" pitchFamily="34" charset="0"/>
                  </a:rPr>
                  <a:t>When the relative or percentage change in quantity supply is less than the relative or percentage change in price, it is known as relatively inelastic supply.</a:t>
                </a:r>
              </a:p>
              <a:p>
                <a:pPr marL="347663" lvl="2" indent="-342900" algn="just">
                  <a:buClr>
                    <a:schemeClr val="accent1"/>
                  </a:buClr>
                </a:pPr>
                <a:endParaRPr lang="en-US" sz="1800" b="1" dirty="0">
                  <a:cs typeface="Arial" pitchFamily="34" charset="0"/>
                </a:endParaRPr>
              </a:p>
              <a:p>
                <a:pPr marL="347663" lvl="2" indent="-342900" algn="just">
                  <a:buClr>
                    <a:schemeClr val="accent1"/>
                  </a:buClr>
                </a:pPr>
                <a:r>
                  <a:rPr lang="en-US" sz="2400" b="1" dirty="0">
                    <a:cs typeface="Arial" pitchFamily="34" charset="0"/>
                  </a:rPr>
                  <a:t>In this case price elasticity of supply would be less than one (</a:t>
                </a:r>
                <a14:m>
                  <m:oMath xmlns:m="http://schemas.openxmlformats.org/officeDocument/2006/math">
                    <m:sSup>
                      <m:sSupPr>
                        <m:ctrlPr>
                          <a:rPr lang="en-US" sz="2400" b="1" i="1">
                            <a:latin typeface="Cambria Math" panose="02040503050406030204" pitchFamily="18" charset="0"/>
                            <a:cs typeface="Arial" pitchFamily="34" charset="0"/>
                          </a:rPr>
                        </m:ctrlPr>
                      </m:sSupPr>
                      <m:e>
                        <m:r>
                          <a:rPr lang="en-US" sz="2400" b="1" i="1">
                            <a:latin typeface="Cambria Math"/>
                            <a:ea typeface="Cambria Math"/>
                            <a:cs typeface="Arial" pitchFamily="34" charset="0"/>
                          </a:rPr>
                          <m:t>𝜺</m:t>
                        </m:r>
                      </m:e>
                      <m:sup>
                        <m:r>
                          <a:rPr lang="en-US" sz="2400" b="1" i="1">
                            <a:latin typeface="Cambria Math"/>
                            <a:cs typeface="Arial" pitchFamily="34" charset="0"/>
                          </a:rPr>
                          <m:t>𝑷</m:t>
                        </m:r>
                      </m:sup>
                    </m:sSup>
                    <m:r>
                      <a:rPr lang="en-US" sz="2400" b="1" i="1">
                        <a:latin typeface="Cambria Math"/>
                        <a:cs typeface="Arial" pitchFamily="34" charset="0"/>
                      </a:rPr>
                      <m:t>&lt;</m:t>
                    </m:r>
                    <m:r>
                      <a:rPr lang="en-US" sz="2400" b="1" i="1">
                        <a:latin typeface="Cambria Math"/>
                        <a:cs typeface="Arial" pitchFamily="34" charset="0"/>
                      </a:rPr>
                      <m:t>𝟏</m:t>
                    </m:r>
                  </m:oMath>
                </a14:m>
                <a:r>
                  <a:rPr lang="en-US" sz="2400" b="1" dirty="0">
                    <a:cs typeface="Arial" pitchFamily="34" charset="0"/>
                  </a:rPr>
                  <a:t>).</a:t>
                </a:r>
              </a:p>
              <a:p>
                <a:pPr marL="290513" lvl="2" indent="-285750" algn="just">
                  <a:buClr>
                    <a:schemeClr val="accent1"/>
                  </a:buClr>
                </a:pPr>
                <a:endParaRPr lang="en-US" sz="1800" b="1" dirty="0">
                  <a:cs typeface="Arial" pitchFamily="34" charset="0"/>
                </a:endParaRPr>
              </a:p>
              <a:p>
                <a:pPr marL="347663" lvl="2" indent="-342900" algn="just">
                  <a:buClr>
                    <a:schemeClr val="accent1"/>
                  </a:buClr>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a:stretch>
                  <a:fillRect l="-1037" t="-1625" r="-2000"/>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3886984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Supply</a:t>
            </a:r>
            <a:endParaRPr lang="en-US" sz="2400" b="1" dirty="0">
              <a:cs typeface="Arial" pitchFamily="34" charset="0"/>
            </a:endParaRPr>
          </a:p>
          <a:p>
            <a:pPr marL="461963" lvl="2" indent="-457200" algn="just">
              <a:buClr>
                <a:schemeClr val="accent1"/>
              </a:buClr>
              <a:buFont typeface="+mj-lt"/>
              <a:buAutoNum type="arabicPeriod" startAt="2"/>
            </a:pPr>
            <a:r>
              <a:rPr lang="en-US" sz="2400" b="1" i="1" dirty="0">
                <a:solidFill>
                  <a:srgbClr val="FF0000"/>
                </a:solidFill>
                <a:cs typeface="Arial" pitchFamily="34" charset="0"/>
              </a:rPr>
              <a:t>Relatively Inelastic Supply</a:t>
            </a:r>
          </a:p>
          <a:p>
            <a:pPr marL="290513" lvl="2" indent="-285750" algn="just">
              <a:buClr>
                <a:schemeClr val="accent1"/>
              </a:buClr>
            </a:pPr>
            <a:endParaRPr lang="en-US" sz="1800" b="1" dirty="0">
              <a:cs typeface="Arial" pitchFamily="34" charset="0"/>
            </a:endParaRPr>
          </a:p>
          <a:p>
            <a:pPr marL="347663" lvl="2" indent="-342900" algn="just">
              <a:buClr>
                <a:schemeClr val="accent1"/>
              </a:buClr>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14600"/>
            <a:ext cx="579120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824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Supply</a:t>
                </a:r>
              </a:p>
              <a:p>
                <a:pPr marL="461963" lvl="2" indent="-457200" algn="just">
                  <a:buClr>
                    <a:schemeClr val="accent1"/>
                  </a:buClr>
                  <a:buFont typeface="+mj-lt"/>
                  <a:buAutoNum type="arabicPeriod" startAt="3"/>
                </a:pPr>
                <a:r>
                  <a:rPr lang="en-US" sz="2400" b="1" i="1" dirty="0">
                    <a:solidFill>
                      <a:srgbClr val="FF0000"/>
                    </a:solidFill>
                    <a:cs typeface="Arial" pitchFamily="34" charset="0"/>
                  </a:rPr>
                  <a:t>Unitary Elastic Supply</a:t>
                </a:r>
              </a:p>
              <a:p>
                <a:pPr marL="347663" lvl="2" indent="-342900" algn="just">
                  <a:buClr>
                    <a:schemeClr val="accent1"/>
                  </a:buClr>
                </a:pPr>
                <a:r>
                  <a:rPr lang="en-US" sz="2400" b="1" dirty="0">
                    <a:cs typeface="Arial" pitchFamily="34" charset="0"/>
                  </a:rPr>
                  <a:t>When the relative or percentage change in quantity supply is exactly equal to the relative or percentage changes in price, it is known as unitary elastic supply.</a:t>
                </a:r>
              </a:p>
              <a:p>
                <a:pPr marL="347663" lvl="2" indent="-342900" algn="just">
                  <a:buClr>
                    <a:schemeClr val="accent1"/>
                  </a:buClr>
                </a:pPr>
                <a:endParaRPr lang="en-US" sz="1400" b="1" dirty="0">
                  <a:cs typeface="Arial" pitchFamily="34" charset="0"/>
                </a:endParaRPr>
              </a:p>
              <a:p>
                <a:pPr marL="347663" lvl="2" indent="-342900" algn="just">
                  <a:buClr>
                    <a:schemeClr val="accent1"/>
                  </a:buClr>
                </a:pPr>
                <a:r>
                  <a:rPr lang="en-US" sz="2400" b="1" dirty="0">
                    <a:cs typeface="Arial" pitchFamily="34" charset="0"/>
                  </a:rPr>
                  <a:t>In this case price elasticity of supply would be equal to one (</a:t>
                </a:r>
                <a14:m>
                  <m:oMath xmlns:m="http://schemas.openxmlformats.org/officeDocument/2006/math">
                    <m:sSup>
                      <m:sSupPr>
                        <m:ctrlPr>
                          <a:rPr lang="en-US" sz="2400" b="1" i="1">
                            <a:latin typeface="Cambria Math" panose="02040503050406030204" pitchFamily="18" charset="0"/>
                            <a:cs typeface="Arial" pitchFamily="34" charset="0"/>
                          </a:rPr>
                        </m:ctrlPr>
                      </m:sSupPr>
                      <m:e>
                        <m:r>
                          <a:rPr lang="en-US" sz="2400" b="1" i="1">
                            <a:latin typeface="Cambria Math"/>
                            <a:ea typeface="Cambria Math"/>
                            <a:cs typeface="Arial" pitchFamily="34" charset="0"/>
                          </a:rPr>
                          <m:t>𝜺</m:t>
                        </m:r>
                      </m:e>
                      <m:sup>
                        <m:r>
                          <a:rPr lang="en-US" sz="2400" b="1" i="1">
                            <a:latin typeface="Cambria Math"/>
                            <a:cs typeface="Arial" pitchFamily="34" charset="0"/>
                          </a:rPr>
                          <m:t>𝑷</m:t>
                        </m:r>
                      </m:sup>
                    </m:sSup>
                    <m:r>
                      <a:rPr lang="en-US" sz="2400" b="1" i="1" smtClean="0">
                        <a:latin typeface="Cambria Math"/>
                        <a:cs typeface="Arial" pitchFamily="34" charset="0"/>
                      </a:rPr>
                      <m:t>=</m:t>
                    </m:r>
                    <m:r>
                      <a:rPr lang="en-US" sz="2400" b="1" i="1">
                        <a:latin typeface="Cambria Math"/>
                        <a:cs typeface="Arial" pitchFamily="34" charset="0"/>
                      </a:rPr>
                      <m:t>𝟏</m:t>
                    </m:r>
                  </m:oMath>
                </a14:m>
                <a:r>
                  <a:rPr lang="en-US" sz="2400" b="1" dirty="0">
                    <a:cs typeface="Arial" pitchFamily="34" charset="0"/>
                  </a:rPr>
                  <a:t>).</a:t>
                </a:r>
              </a:p>
              <a:p>
                <a:pPr marL="290513" lvl="2" indent="-285750" algn="just">
                  <a:buClr>
                    <a:schemeClr val="accent1"/>
                  </a:buClr>
                </a:pPr>
                <a:endParaRPr lang="en-US" sz="1800" b="1" dirty="0">
                  <a:cs typeface="Arial" pitchFamily="34" charset="0"/>
                </a:endParaRPr>
              </a:p>
              <a:p>
                <a:pPr marL="347663" lvl="2" indent="-342900" algn="just">
                  <a:buClr>
                    <a:schemeClr val="accent1"/>
                  </a:buClr>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a:stretch>
                  <a:fillRect l="-1037" t="-1000" r="-2000"/>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3353625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Supply</a:t>
            </a:r>
          </a:p>
          <a:p>
            <a:pPr marL="461963" lvl="2" indent="-457200" algn="just">
              <a:buClr>
                <a:schemeClr val="accent1"/>
              </a:buClr>
              <a:buFont typeface="+mj-lt"/>
              <a:buAutoNum type="arabicPeriod" startAt="3"/>
            </a:pPr>
            <a:r>
              <a:rPr lang="en-US" sz="2400" b="1" i="1" dirty="0">
                <a:solidFill>
                  <a:srgbClr val="FF0000"/>
                </a:solidFill>
                <a:cs typeface="Arial" pitchFamily="34" charset="0"/>
              </a:rPr>
              <a:t>Unitary Elastic Supply</a:t>
            </a:r>
          </a:p>
          <a:p>
            <a:pPr marL="290513" lvl="2" indent="-285750" algn="just">
              <a:buClr>
                <a:schemeClr val="accent1"/>
              </a:buClr>
            </a:pPr>
            <a:endParaRPr lang="en-US" sz="1800" b="1" dirty="0">
              <a:cs typeface="Arial" pitchFamily="34" charset="0"/>
            </a:endParaRPr>
          </a:p>
          <a:p>
            <a:pPr marL="347663" lvl="2" indent="-342900" algn="just">
              <a:buClr>
                <a:schemeClr val="accent1"/>
              </a:buClr>
            </a:pPr>
            <a:endParaRPr lang="en-US" sz="2400" b="1" dirty="0">
              <a:cs typeface="Arial" pitchFamily="34" charset="0"/>
            </a:endParaRPr>
          </a:p>
          <a:p>
            <a:pPr marL="4763" lvl="2" indent="0" algn="just">
              <a:buClr>
                <a:schemeClr val="accent1"/>
              </a:buClr>
              <a:buNone/>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600325"/>
            <a:ext cx="594360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608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Supply</a:t>
                </a:r>
                <a:endParaRPr lang="en-US" sz="2400" b="1" dirty="0">
                  <a:cs typeface="Arial" pitchFamily="34" charset="0"/>
                </a:endParaRPr>
              </a:p>
              <a:p>
                <a:pPr marL="461963" lvl="2" indent="-457200" algn="just">
                  <a:buClr>
                    <a:schemeClr val="accent1"/>
                  </a:buClr>
                  <a:buFont typeface="+mj-lt"/>
                  <a:buAutoNum type="arabicPeriod" startAt="4"/>
                </a:pPr>
                <a:r>
                  <a:rPr lang="en-US" sz="2400" b="1" i="1" dirty="0">
                    <a:solidFill>
                      <a:srgbClr val="FF0000"/>
                    </a:solidFill>
                    <a:cs typeface="Arial" pitchFamily="34" charset="0"/>
                  </a:rPr>
                  <a:t>Perfectly Elastic Supply</a:t>
                </a:r>
              </a:p>
              <a:p>
                <a:pPr marL="347663" lvl="2" indent="-342900" algn="just">
                  <a:buClr>
                    <a:schemeClr val="accent1"/>
                  </a:buClr>
                </a:pPr>
                <a:r>
                  <a:rPr lang="en-US" sz="2400" b="1" dirty="0">
                    <a:cs typeface="Arial" pitchFamily="34" charset="0"/>
                  </a:rPr>
                  <a:t>Perfectly elastic supply occurs as the price elasticity of supply approaches infinity and the supply curve becomes horizontal, reflecting the fact that very small changes in the price lead to huge changes in the quantity supplied.</a:t>
                </a:r>
              </a:p>
              <a:p>
                <a:pPr marL="290513" lvl="2" indent="-285750" algn="just">
                  <a:buClr>
                    <a:schemeClr val="accent1"/>
                  </a:buClr>
                </a:pPr>
                <a:endParaRPr lang="en-US" sz="2400" b="1" dirty="0">
                  <a:cs typeface="Arial" pitchFamily="34" charset="0"/>
                </a:endParaRPr>
              </a:p>
              <a:p>
                <a:pPr marL="290513" lvl="2" indent="-285750" algn="just">
                  <a:buClr>
                    <a:schemeClr val="accent1"/>
                  </a:buClr>
                </a:pPr>
                <a:r>
                  <a:rPr lang="en-US" sz="2400" b="1" dirty="0">
                    <a:cs typeface="Arial" pitchFamily="34" charset="0"/>
                  </a:rPr>
                  <a:t>In this case price elasticity of supply would be equal to infinity (</a:t>
                </a:r>
                <a14:m>
                  <m:oMath xmlns:m="http://schemas.openxmlformats.org/officeDocument/2006/math">
                    <m:sSup>
                      <m:sSupPr>
                        <m:ctrlPr>
                          <a:rPr lang="en-US" sz="2400" b="1" i="1">
                            <a:latin typeface="Cambria Math" panose="02040503050406030204" pitchFamily="18" charset="0"/>
                            <a:cs typeface="Arial" pitchFamily="34" charset="0"/>
                          </a:rPr>
                        </m:ctrlPr>
                      </m:sSupPr>
                      <m:e>
                        <m:r>
                          <a:rPr lang="en-US" sz="2400" b="1" i="1">
                            <a:latin typeface="Cambria Math"/>
                            <a:ea typeface="Cambria Math"/>
                            <a:cs typeface="Arial" pitchFamily="34" charset="0"/>
                          </a:rPr>
                          <m:t>𝜺</m:t>
                        </m:r>
                      </m:e>
                      <m:sup>
                        <m:r>
                          <a:rPr lang="en-US" sz="2400" b="1" i="1">
                            <a:latin typeface="Cambria Math"/>
                            <a:cs typeface="Arial" pitchFamily="34" charset="0"/>
                          </a:rPr>
                          <m:t>𝑷</m:t>
                        </m:r>
                      </m:sup>
                    </m:sSup>
                    <m:r>
                      <a:rPr lang="en-US" sz="2400" b="1" i="1">
                        <a:latin typeface="Cambria Math"/>
                        <a:cs typeface="Arial" pitchFamily="34" charset="0"/>
                      </a:rPr>
                      <m:t>=∞</m:t>
                    </m:r>
                  </m:oMath>
                </a14:m>
                <a:r>
                  <a:rPr lang="en-US" sz="2400" b="1" dirty="0">
                    <a:cs typeface="Arial" pitchFamily="34" charset="0"/>
                  </a:rPr>
                  <a:t>).</a:t>
                </a:r>
              </a:p>
              <a:p>
                <a:pPr marL="4763" lvl="2" indent="0" algn="just">
                  <a:buClr>
                    <a:schemeClr val="accent1"/>
                  </a:buClr>
                  <a:buNone/>
                </a:pPr>
                <a:endParaRPr lang="en-US" sz="2400" b="1" dirty="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a:stretch>
                  <a:fillRect l="-1037" t="-1625" r="-2000"/>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174621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Supply</a:t>
            </a:r>
            <a:endParaRPr lang="en-US" sz="2400" b="1" dirty="0">
              <a:cs typeface="Arial" pitchFamily="34" charset="0"/>
            </a:endParaRPr>
          </a:p>
          <a:p>
            <a:pPr marL="461963" lvl="2" indent="-457200" algn="just">
              <a:buClr>
                <a:schemeClr val="accent1"/>
              </a:buClr>
              <a:buFont typeface="+mj-lt"/>
              <a:buAutoNum type="arabicPeriod" startAt="4"/>
            </a:pPr>
            <a:r>
              <a:rPr lang="en-US" sz="2400" b="1" i="1" dirty="0">
                <a:solidFill>
                  <a:srgbClr val="FF0000"/>
                </a:solidFill>
                <a:cs typeface="Arial" pitchFamily="34" charset="0"/>
              </a:rPr>
              <a:t>Perfectly Elastic Supply</a:t>
            </a:r>
          </a:p>
          <a:p>
            <a:pPr marL="4763" lvl="2" indent="0" algn="just">
              <a:buClr>
                <a:schemeClr val="accent1"/>
              </a:buClr>
              <a:buNone/>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600325"/>
            <a:ext cx="5791199"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0170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Supply</a:t>
                </a:r>
                <a:endParaRPr lang="en-US" sz="2400" b="1" dirty="0">
                  <a:cs typeface="Arial" pitchFamily="34" charset="0"/>
                </a:endParaRPr>
              </a:p>
              <a:p>
                <a:pPr marL="461963" lvl="2" indent="-457200" algn="just">
                  <a:buClr>
                    <a:schemeClr val="accent1"/>
                  </a:buClr>
                  <a:buFont typeface="+mj-lt"/>
                  <a:buAutoNum type="arabicPeriod" startAt="5"/>
                </a:pPr>
                <a:r>
                  <a:rPr lang="en-US" sz="2400" b="1" i="1" dirty="0">
                    <a:solidFill>
                      <a:srgbClr val="FF0000"/>
                    </a:solidFill>
                    <a:cs typeface="Arial" pitchFamily="34" charset="0"/>
                  </a:rPr>
                  <a:t>Perfectly Inelastic Supply</a:t>
                </a:r>
              </a:p>
              <a:p>
                <a:pPr marL="347663" lvl="2" indent="-342900" algn="just">
                  <a:buClr>
                    <a:schemeClr val="accent1"/>
                  </a:buClr>
                </a:pPr>
                <a:r>
                  <a:rPr lang="en-US" sz="2400" b="1" dirty="0">
                    <a:cs typeface="Arial" pitchFamily="34" charset="0"/>
                  </a:rPr>
                  <a:t>When the price for a product changes –increases or decreases even when there is no change in quantity supply, it is known as perfect inelastic supply.</a:t>
                </a:r>
              </a:p>
              <a:p>
                <a:pPr marL="290513" lvl="2" indent="-285750" algn="just">
                  <a:buClr>
                    <a:schemeClr val="accent1"/>
                  </a:buClr>
                </a:pPr>
                <a:endParaRPr lang="en-US" sz="2400" b="1" dirty="0">
                  <a:cs typeface="Arial" pitchFamily="34" charset="0"/>
                </a:endParaRPr>
              </a:p>
              <a:p>
                <a:pPr marL="290513" lvl="2" indent="-285750" algn="just">
                  <a:buClr>
                    <a:schemeClr val="accent1"/>
                  </a:buClr>
                </a:pPr>
                <a:r>
                  <a:rPr lang="en-US" sz="2400" b="1" dirty="0">
                    <a:cs typeface="Arial" pitchFamily="34" charset="0"/>
                  </a:rPr>
                  <a:t>In this case price elasticity of supply would be equal to zero (</a:t>
                </a:r>
                <a14:m>
                  <m:oMath xmlns:m="http://schemas.openxmlformats.org/officeDocument/2006/math">
                    <m:sSup>
                      <m:sSupPr>
                        <m:ctrlPr>
                          <a:rPr lang="en-US" sz="2400" b="1" i="1">
                            <a:latin typeface="Cambria Math" panose="02040503050406030204" pitchFamily="18" charset="0"/>
                            <a:cs typeface="Arial" pitchFamily="34" charset="0"/>
                          </a:rPr>
                        </m:ctrlPr>
                      </m:sSupPr>
                      <m:e>
                        <m:r>
                          <a:rPr lang="en-US" sz="2400" b="1" i="1">
                            <a:latin typeface="Cambria Math"/>
                            <a:ea typeface="Cambria Math"/>
                            <a:cs typeface="Arial" pitchFamily="34" charset="0"/>
                          </a:rPr>
                          <m:t>𝜺</m:t>
                        </m:r>
                      </m:e>
                      <m:sup>
                        <m:r>
                          <a:rPr lang="en-US" sz="2400" b="1" i="1">
                            <a:latin typeface="Cambria Math"/>
                            <a:cs typeface="Arial" pitchFamily="34" charset="0"/>
                          </a:rPr>
                          <m:t>𝑷</m:t>
                        </m:r>
                      </m:sup>
                    </m:sSup>
                    <m:r>
                      <a:rPr lang="en-US" sz="2400" b="1" i="1">
                        <a:latin typeface="Cambria Math"/>
                        <a:cs typeface="Arial" pitchFamily="34" charset="0"/>
                      </a:rPr>
                      <m:t>=</m:t>
                    </m:r>
                    <m:r>
                      <a:rPr lang="en-US" sz="2400" b="1" i="1" smtClean="0">
                        <a:latin typeface="Cambria Math"/>
                        <a:cs typeface="Arial" pitchFamily="34" charset="0"/>
                      </a:rPr>
                      <m:t>𝟎</m:t>
                    </m:r>
                  </m:oMath>
                </a14:m>
                <a:r>
                  <a:rPr lang="en-US" sz="2400" b="1" dirty="0">
                    <a:cs typeface="Arial" pitchFamily="34"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a:stretch>
                  <a:fillRect l="-593" t="-1625" r="-2000"/>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408257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524000"/>
            <a:ext cx="8229600" cy="1470025"/>
          </a:xfrm>
        </p:spPr>
        <p:txBody>
          <a:bodyPr>
            <a:noAutofit/>
          </a:bodyPr>
          <a:lstStyle/>
          <a:p>
            <a:r>
              <a:rPr lang="en-US" sz="3200" b="1" dirty="0">
                <a:effectLst>
                  <a:outerShdw blurRad="38100" dist="38100" dir="2700000" algn="tl">
                    <a:srgbClr val="000000">
                      <a:alpha val="43137"/>
                    </a:srgbClr>
                  </a:outerShdw>
                </a:effectLst>
                <a:latin typeface="Arial" pitchFamily="34" charset="0"/>
                <a:cs typeface="Arial" pitchFamily="34" charset="0"/>
              </a:rPr>
              <a:t>Lecture 9</a:t>
            </a:r>
            <a:br>
              <a:rPr lang="en-US" sz="3200" b="1" dirty="0">
                <a:effectLst>
                  <a:outerShdw blurRad="38100" dist="38100" dir="2700000" algn="tl">
                    <a:srgbClr val="000000">
                      <a:alpha val="43137"/>
                    </a:srgbClr>
                  </a:outerShdw>
                </a:effectLst>
                <a:latin typeface="Arial" pitchFamily="34" charset="0"/>
                <a:cs typeface="Arial" pitchFamily="34" charset="0"/>
              </a:rPr>
            </a:br>
            <a:r>
              <a:rPr lang="en-US" sz="32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2043156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Supply</a:t>
            </a:r>
            <a:endParaRPr lang="en-US" sz="2400" b="1" dirty="0">
              <a:cs typeface="Arial" pitchFamily="34" charset="0"/>
            </a:endParaRPr>
          </a:p>
          <a:p>
            <a:pPr marL="461963" lvl="2" indent="-457200" algn="just">
              <a:buClr>
                <a:schemeClr val="accent1"/>
              </a:buClr>
              <a:buFont typeface="+mj-lt"/>
              <a:buAutoNum type="arabicPeriod" startAt="5"/>
            </a:pPr>
            <a:r>
              <a:rPr lang="en-US" sz="2400" b="1" i="1" dirty="0">
                <a:solidFill>
                  <a:srgbClr val="FF0000"/>
                </a:solidFill>
                <a:cs typeface="Arial" pitchFamily="34" charset="0"/>
              </a:rPr>
              <a:t>Perfectly Inelastic Supply</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43175"/>
            <a:ext cx="6857999"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9844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r>
              <a:rPr lang="en-US" sz="2800" b="1" dirty="0"/>
              <a:t>Summary of the Four Elasticity Concepts</a:t>
            </a:r>
            <a:endParaRPr lang="en-US" sz="8000" b="1" dirty="0">
              <a:cs typeface="Arial" pitchFamily="34" charset="0"/>
            </a:endParaRPr>
          </a:p>
          <a:p>
            <a:pPr marL="4763" lvl="2" indent="0" algn="just">
              <a:buClr>
                <a:schemeClr val="accent1"/>
              </a:buClr>
              <a:buNone/>
            </a:pPr>
            <a:endParaRPr lang="en-US" sz="24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167" y="1981200"/>
            <a:ext cx="778192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41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US" sz="2400" b="1" dirty="0">
                <a:latin typeface="Arial" pitchFamily="34" charset="0"/>
                <a:cs typeface="Arial" pitchFamily="34" charset="0"/>
              </a:rPr>
              <a:t>N. G.  </a:t>
            </a:r>
            <a:r>
              <a:rPr lang="en-US" sz="2400" b="1" dirty="0" err="1">
                <a:latin typeface="Arial" pitchFamily="34" charset="0"/>
                <a:cs typeface="Arial" pitchFamily="34" charset="0"/>
              </a:rPr>
              <a:t>Mankiw</a:t>
            </a:r>
            <a:r>
              <a:rPr lang="en-US" sz="2400" b="1" dirty="0">
                <a:latin typeface="Arial" pitchFamily="34" charset="0"/>
                <a:cs typeface="Arial" pitchFamily="34" charset="0"/>
              </a:rPr>
              <a:t>- Principles of Microeconomics, 5th Edition, Chapter – 5.</a:t>
            </a:r>
          </a:p>
          <a:p>
            <a:pPr marL="347663" lvl="2" indent="-342900" algn="just">
              <a:buFont typeface="Wingdings" pitchFamily="2" charset="2"/>
              <a:buChar char="q"/>
            </a:pPr>
            <a:endParaRPr lang="en-US" sz="2400" b="1" dirty="0">
              <a:latin typeface="Arial" pitchFamily="34" charset="0"/>
              <a:cs typeface="Arial" pitchFamily="34" charset="0"/>
            </a:endParaRPr>
          </a:p>
          <a:p>
            <a:pPr marL="347663" lvl="2" indent="-342900" algn="just">
              <a:buFont typeface="Wingdings" pitchFamily="2" charset="2"/>
              <a:buChar char="q"/>
            </a:pPr>
            <a:r>
              <a:rPr lang="en-US" sz="2400" b="1" dirty="0">
                <a:latin typeface="Arial" pitchFamily="34" charset="0"/>
                <a:cs typeface="Arial" pitchFamily="34" charset="0"/>
              </a:rPr>
              <a:t>Roger A. Arnold- Microeconomics, 10th Edition, Chapter – 6.</a:t>
            </a:r>
          </a:p>
          <a:p>
            <a:pPr marL="347663" lvl="2" indent="-342900" algn="just">
              <a:buFont typeface="Wingdings" pitchFamily="2" charset="2"/>
              <a:buChar char="q"/>
            </a:pPr>
            <a:endParaRPr lang="en-US" sz="2400" b="1" dirty="0">
              <a:latin typeface="Arial" pitchFamily="34" charset="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Readings</a:t>
            </a:r>
          </a:p>
        </p:txBody>
      </p:sp>
    </p:spTree>
    <p:extLst>
      <p:ext uri="{BB962C8B-B14F-4D97-AF65-F5344CB8AC3E}">
        <p14:creationId xmlns:p14="http://schemas.microsoft.com/office/powerpoint/2010/main" val="756379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C:\Users\Faith Computer\Desktop\99148977-text-sign-showing-any-questions-ques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63" y="379413"/>
            <a:ext cx="7793037"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939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85800" y="2743200"/>
            <a:ext cx="7772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Thank You</a:t>
            </a:r>
          </a:p>
        </p:txBody>
      </p:sp>
    </p:spTree>
    <p:extLst>
      <p:ext uri="{BB962C8B-B14F-4D97-AF65-F5344CB8AC3E}">
        <p14:creationId xmlns:p14="http://schemas.microsoft.com/office/powerpoint/2010/main" val="248373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Income Elasticity of Demand</a:t>
                </a:r>
              </a:p>
              <a:p>
                <a:pPr marL="347663" lvl="2" indent="-342900" algn="just">
                  <a:buClr>
                    <a:schemeClr val="accent1"/>
                  </a:buClr>
                </a:pPr>
                <a:r>
                  <a:rPr lang="en-US" sz="2400" b="1" dirty="0">
                    <a:cs typeface="Arial" pitchFamily="34" charset="0"/>
                  </a:rPr>
                  <a:t>The income elasticity of demand measures how the quantity demanded changes as consumer income changes.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It is calculated as the percentage change in quantity demanded divided by the percentage change in income.</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b="1" dirty="0">
                    <a:cs typeface="Arial" pitchFamily="34" charset="0"/>
                  </a:rPr>
                  <a:t>Income elasticity of demand = </a:t>
                </a:r>
                <a14:m>
                  <m:oMath xmlns:m="http://schemas.openxmlformats.org/officeDocument/2006/math">
                    <m:f>
                      <m:fPr>
                        <m:ctrlPr>
                          <a:rPr lang="en-US" sz="1800" b="1" i="1" smtClean="0">
                            <a:latin typeface="Cambria Math" panose="02040503050406030204" pitchFamily="18" charset="0"/>
                            <a:cs typeface="Arial" pitchFamily="34" charset="0"/>
                          </a:rPr>
                        </m:ctrlPr>
                      </m:fPr>
                      <m:num>
                        <m:r>
                          <m:rPr>
                            <m:nor/>
                          </m:rPr>
                          <a:rPr lang="en-US" sz="1800" b="1" dirty="0">
                            <a:cs typeface="Arial" pitchFamily="34" charset="0"/>
                          </a:rPr>
                          <m:t>Percentage</m:t>
                        </m:r>
                        <m:r>
                          <m:rPr>
                            <m:nor/>
                          </m:rPr>
                          <a:rPr lang="en-US" sz="1800" b="1" dirty="0">
                            <a:cs typeface="Arial" pitchFamily="34" charset="0"/>
                          </a:rPr>
                          <m:t> </m:t>
                        </m:r>
                        <m:r>
                          <m:rPr>
                            <m:nor/>
                          </m:rPr>
                          <a:rPr lang="en-US" sz="1800" b="1" dirty="0">
                            <a:cs typeface="Arial" pitchFamily="34" charset="0"/>
                          </a:rPr>
                          <m:t>change</m:t>
                        </m:r>
                        <m:r>
                          <m:rPr>
                            <m:nor/>
                          </m:rPr>
                          <a:rPr lang="en-US" sz="1800" b="1" dirty="0">
                            <a:cs typeface="Arial" pitchFamily="34" charset="0"/>
                          </a:rPr>
                          <m:t> </m:t>
                        </m:r>
                        <m:r>
                          <m:rPr>
                            <m:nor/>
                          </m:rPr>
                          <a:rPr lang="en-US" sz="1800" b="1" dirty="0">
                            <a:cs typeface="Arial" pitchFamily="34" charset="0"/>
                          </a:rPr>
                          <m:t>in</m:t>
                        </m:r>
                        <m:r>
                          <m:rPr>
                            <m:nor/>
                          </m:rPr>
                          <a:rPr lang="en-US" sz="1800" b="1" dirty="0">
                            <a:cs typeface="Arial" pitchFamily="34" charset="0"/>
                          </a:rPr>
                          <m:t> </m:t>
                        </m:r>
                        <m:r>
                          <m:rPr>
                            <m:nor/>
                          </m:rPr>
                          <a:rPr lang="en-US" sz="1800" b="1" dirty="0">
                            <a:cs typeface="Arial" pitchFamily="34" charset="0"/>
                          </a:rPr>
                          <m:t>quantity</m:t>
                        </m:r>
                        <m:r>
                          <m:rPr>
                            <m:nor/>
                          </m:rPr>
                          <a:rPr lang="en-US" sz="1800" b="1" dirty="0">
                            <a:cs typeface="Arial" pitchFamily="34" charset="0"/>
                          </a:rPr>
                          <m:t> </m:t>
                        </m:r>
                        <m:r>
                          <m:rPr>
                            <m:nor/>
                          </m:rPr>
                          <a:rPr lang="en-US" sz="1800" b="1" dirty="0">
                            <a:cs typeface="Arial" pitchFamily="34" charset="0"/>
                          </a:rPr>
                          <m:t>demanded</m:t>
                        </m:r>
                        <m:r>
                          <m:rPr>
                            <m:nor/>
                          </m:rPr>
                          <a:rPr lang="en-US" sz="1800" b="1" dirty="0">
                            <a:cs typeface="Arial" pitchFamily="34" charset="0"/>
                          </a:rPr>
                          <m:t> </m:t>
                        </m:r>
                      </m:num>
                      <m:den>
                        <m:r>
                          <m:rPr>
                            <m:nor/>
                          </m:rPr>
                          <a:rPr lang="en-US" sz="1800" b="1" dirty="0">
                            <a:cs typeface="Arial" pitchFamily="34" charset="0"/>
                          </a:rPr>
                          <m:t>Percentage</m:t>
                        </m:r>
                        <m:r>
                          <m:rPr>
                            <m:nor/>
                          </m:rPr>
                          <a:rPr lang="en-US" sz="1800" b="1" dirty="0">
                            <a:cs typeface="Arial" pitchFamily="34" charset="0"/>
                          </a:rPr>
                          <m:t> </m:t>
                        </m:r>
                        <m:r>
                          <m:rPr>
                            <m:nor/>
                          </m:rPr>
                          <a:rPr lang="en-US" sz="1800" b="1" dirty="0">
                            <a:cs typeface="Arial" pitchFamily="34" charset="0"/>
                          </a:rPr>
                          <m:t>change</m:t>
                        </m:r>
                        <m:r>
                          <m:rPr>
                            <m:nor/>
                          </m:rPr>
                          <a:rPr lang="en-US" sz="1800" b="1" dirty="0">
                            <a:cs typeface="Arial" pitchFamily="34" charset="0"/>
                          </a:rPr>
                          <m:t> </m:t>
                        </m:r>
                        <m:r>
                          <m:rPr>
                            <m:nor/>
                          </m:rPr>
                          <a:rPr lang="en-US" sz="1800" b="1" dirty="0">
                            <a:cs typeface="Arial" pitchFamily="34" charset="0"/>
                          </a:rPr>
                          <m:t>in</m:t>
                        </m:r>
                        <m:r>
                          <m:rPr>
                            <m:nor/>
                          </m:rPr>
                          <a:rPr lang="en-US" sz="1800" b="1" dirty="0">
                            <a:cs typeface="Arial" pitchFamily="34" charset="0"/>
                          </a:rPr>
                          <m:t> </m:t>
                        </m:r>
                        <m:r>
                          <m:rPr>
                            <m:nor/>
                          </m:rPr>
                          <a:rPr lang="en-US" sz="1800" b="1" dirty="0">
                            <a:cs typeface="Arial" pitchFamily="34" charset="0"/>
                          </a:rPr>
                          <m:t>income</m:t>
                        </m:r>
                        <m:r>
                          <m:rPr>
                            <m:nor/>
                          </m:rPr>
                          <a:rPr lang="en-US" sz="1800" b="1" dirty="0">
                            <a:cs typeface="Arial" pitchFamily="34" charset="0"/>
                          </a:rPr>
                          <m:t> </m:t>
                        </m:r>
                      </m:den>
                    </m:f>
                  </m:oMath>
                </a14:m>
                <a:endParaRPr lang="en-US" b="1" dirty="0">
                  <a:cs typeface="Arial" pitchFamily="34" charset="0"/>
                </a:endParaRPr>
              </a:p>
              <a:p>
                <a:pPr marL="4763" lvl="2" indent="0" algn="just">
                  <a:buClr>
                    <a:schemeClr val="accent1"/>
                  </a:buClr>
                  <a:buNone/>
                </a:pPr>
                <a14:m>
                  <m:oMathPara xmlns:m="http://schemas.openxmlformats.org/officeDocument/2006/math">
                    <m:oMathParaPr>
                      <m:jc m:val="centerGroup"/>
                    </m:oMathParaPr>
                    <m:oMath xmlns:m="http://schemas.openxmlformats.org/officeDocument/2006/math">
                      <m:r>
                        <a:rPr lang="en-US" b="1" i="1" smtClean="0">
                          <a:latin typeface="Cambria Math"/>
                          <a:cs typeface="Arial" pitchFamily="34" charset="0"/>
                        </a:rPr>
                        <m:t>                = </m:t>
                      </m:r>
                      <m:f>
                        <m:fPr>
                          <m:ctrlPr>
                            <a:rPr lang="en-US" b="1" i="1" smtClean="0">
                              <a:latin typeface="Cambria Math" panose="02040503050406030204" pitchFamily="18" charset="0"/>
                              <a:cs typeface="Arial" pitchFamily="34" charset="0"/>
                            </a:rPr>
                          </m:ctrlPr>
                        </m:fPr>
                        <m:num>
                          <m:f>
                            <m:fPr>
                              <m:ctrlPr>
                                <a:rPr lang="en-US" b="1" i="1" smtClean="0">
                                  <a:latin typeface="Cambria Math" panose="02040503050406030204" pitchFamily="18" charset="0"/>
                                  <a:cs typeface="Arial" pitchFamily="34" charset="0"/>
                                </a:rPr>
                              </m:ctrlPr>
                            </m:fPr>
                            <m:num>
                              <m:r>
                                <a:rPr lang="en-US" b="1" i="1" smtClean="0">
                                  <a:latin typeface="Cambria Math"/>
                                  <a:ea typeface="Cambria Math"/>
                                  <a:cs typeface="Arial" pitchFamily="34" charset="0"/>
                                </a:rPr>
                                <m:t>∆</m:t>
                              </m:r>
                              <m:r>
                                <a:rPr lang="en-US" b="1" i="1" smtClean="0">
                                  <a:latin typeface="Cambria Math"/>
                                  <a:ea typeface="Cambria Math"/>
                                  <a:cs typeface="Arial" pitchFamily="34" charset="0"/>
                                </a:rPr>
                                <m:t>𝑸</m:t>
                              </m:r>
                            </m:num>
                            <m:den>
                              <m:r>
                                <a:rPr lang="en-US" b="1" i="1" smtClean="0">
                                  <a:latin typeface="Cambria Math"/>
                                  <a:cs typeface="Arial" pitchFamily="34" charset="0"/>
                                </a:rPr>
                                <m:t>𝑸</m:t>
                              </m:r>
                            </m:den>
                          </m:f>
                        </m:num>
                        <m:den>
                          <m:f>
                            <m:fPr>
                              <m:ctrlPr>
                                <a:rPr lang="en-US" b="1" i="1" smtClean="0">
                                  <a:latin typeface="Cambria Math" panose="02040503050406030204" pitchFamily="18" charset="0"/>
                                  <a:cs typeface="Arial" pitchFamily="34" charset="0"/>
                                </a:rPr>
                              </m:ctrlPr>
                            </m:fPr>
                            <m:num>
                              <m:r>
                                <a:rPr lang="en-US" b="1" i="1" smtClean="0">
                                  <a:latin typeface="Cambria Math"/>
                                  <a:ea typeface="Cambria Math"/>
                                  <a:cs typeface="Arial" pitchFamily="34" charset="0"/>
                                </a:rPr>
                                <m:t>∆</m:t>
                              </m:r>
                              <m:r>
                                <a:rPr lang="en-US" b="1" i="1" smtClean="0">
                                  <a:latin typeface="Cambria Math"/>
                                  <a:ea typeface="Cambria Math"/>
                                  <a:cs typeface="Arial" pitchFamily="34" charset="0"/>
                                </a:rPr>
                                <m:t>𝒀</m:t>
                              </m:r>
                            </m:num>
                            <m:den>
                              <m:r>
                                <a:rPr lang="en-US" b="1" i="1" smtClean="0">
                                  <a:latin typeface="Cambria Math"/>
                                  <a:cs typeface="Arial" pitchFamily="34" charset="0"/>
                                </a:rPr>
                                <m:t>𝒀</m:t>
                              </m:r>
                            </m:den>
                          </m:f>
                        </m:den>
                      </m:f>
                      <m:r>
                        <a:rPr lang="en-US" b="1" i="0" smtClean="0">
                          <a:latin typeface="Cambria Math"/>
                          <a:cs typeface="Arial" pitchFamily="34" charset="0"/>
                        </a:rPr>
                        <m:t>=</m:t>
                      </m:r>
                      <m:f>
                        <m:fPr>
                          <m:ctrlPr>
                            <a:rPr lang="en-US" b="1" i="1">
                              <a:latin typeface="Cambria Math" panose="02040503050406030204" pitchFamily="18" charset="0"/>
                              <a:cs typeface="Arial" pitchFamily="34" charset="0"/>
                            </a:rPr>
                          </m:ctrlPr>
                        </m:fPr>
                        <m:num>
                          <m:r>
                            <a:rPr lang="en-US" b="1" i="1">
                              <a:latin typeface="Cambria Math"/>
                              <a:ea typeface="Cambria Math"/>
                              <a:cs typeface="Arial" pitchFamily="34" charset="0"/>
                            </a:rPr>
                            <m:t>∆</m:t>
                          </m:r>
                          <m:r>
                            <a:rPr lang="en-US" b="1" i="1">
                              <a:latin typeface="Cambria Math"/>
                              <a:ea typeface="Cambria Math"/>
                              <a:cs typeface="Arial" pitchFamily="34" charset="0"/>
                            </a:rPr>
                            <m:t>𝑸</m:t>
                          </m:r>
                        </m:num>
                        <m:den>
                          <m:r>
                            <a:rPr lang="en-US" b="1" i="1">
                              <a:latin typeface="Cambria Math"/>
                              <a:ea typeface="Cambria Math"/>
                              <a:cs typeface="Arial" pitchFamily="34" charset="0"/>
                            </a:rPr>
                            <m:t>∆</m:t>
                          </m:r>
                          <m:r>
                            <a:rPr lang="en-US" b="1" i="1" smtClean="0">
                              <a:latin typeface="Cambria Math"/>
                              <a:ea typeface="Cambria Math"/>
                              <a:cs typeface="Arial" pitchFamily="34" charset="0"/>
                            </a:rPr>
                            <m:t>𝒀</m:t>
                          </m:r>
                        </m:den>
                      </m:f>
                      <m:r>
                        <a:rPr lang="en-US" b="1" i="1" smtClean="0">
                          <a:latin typeface="Cambria Math"/>
                          <a:cs typeface="Arial" pitchFamily="34" charset="0"/>
                        </a:rPr>
                        <m:t> </m:t>
                      </m:r>
                      <m:r>
                        <a:rPr lang="en-US" b="1" i="1" smtClean="0">
                          <a:latin typeface="Cambria Math"/>
                          <a:cs typeface="Arial" pitchFamily="34" charset="0"/>
                        </a:rPr>
                        <m:t>𝑿</m:t>
                      </m:r>
                      <m:r>
                        <a:rPr lang="en-US" b="1" i="1" smtClean="0">
                          <a:latin typeface="Cambria Math"/>
                          <a:cs typeface="Arial" pitchFamily="34" charset="0"/>
                        </a:rPr>
                        <m:t> </m:t>
                      </m:r>
                      <m:f>
                        <m:fPr>
                          <m:ctrlPr>
                            <a:rPr lang="en-US" b="1" i="1">
                              <a:latin typeface="Cambria Math" panose="02040503050406030204" pitchFamily="18" charset="0"/>
                              <a:cs typeface="Arial" pitchFamily="34" charset="0"/>
                            </a:rPr>
                          </m:ctrlPr>
                        </m:fPr>
                        <m:num>
                          <m:r>
                            <a:rPr lang="en-US" b="1" i="1" smtClean="0">
                              <a:latin typeface="Cambria Math"/>
                              <a:cs typeface="Arial" pitchFamily="34" charset="0"/>
                            </a:rPr>
                            <m:t>𝒀</m:t>
                          </m:r>
                        </m:num>
                        <m:den>
                          <m:r>
                            <a:rPr lang="en-US" b="1" i="1">
                              <a:latin typeface="Cambria Math"/>
                              <a:cs typeface="Arial" pitchFamily="34" charset="0"/>
                            </a:rPr>
                            <m:t>𝑸</m:t>
                          </m:r>
                        </m:den>
                      </m:f>
                    </m:oMath>
                  </m:oMathPara>
                </a14:m>
                <a:endParaRPr lang="en-US" b="1" dirty="0">
                  <a:cs typeface="Arial" pitchFamily="34" charset="0"/>
                </a:endParaRPr>
              </a:p>
              <a:p>
                <a:pPr marL="4763" lvl="2" indent="0" algn="just">
                  <a:buClr>
                    <a:schemeClr val="accent1"/>
                  </a:buClr>
                  <a:buNone/>
                </a:pPr>
                <a:r>
                  <a:rPr lang="en-US" b="1" dirty="0">
                    <a:cs typeface="Arial" pitchFamily="34" charset="0"/>
                  </a:rPr>
                  <a:t>Where, Y = Consumer’s Income, Q = Quantity Demanded.</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a:stretch>
                  <a:fillRect l="-667" t="-1000" r="-2000" b="-1500"/>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172178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Income Elasticity of Demand</a:t>
            </a:r>
          </a:p>
          <a:p>
            <a:pPr marL="347663" lvl="2" indent="-342900" algn="just">
              <a:buClr>
                <a:schemeClr val="accent1"/>
              </a:buClr>
            </a:pPr>
            <a:r>
              <a:rPr lang="en-US" sz="2400" b="1" dirty="0">
                <a:cs typeface="Arial" pitchFamily="34" charset="0"/>
              </a:rPr>
              <a:t>In case of a normal goods, higher income raises the quantity demanded. As quantity demanded and income move in the same direction, normal goods have positive income </a:t>
            </a:r>
            <a:r>
              <a:rPr lang="en-US" sz="2400" b="1" dirty="0" err="1">
                <a:cs typeface="Arial" pitchFamily="34" charset="0"/>
              </a:rPr>
              <a:t>elasticities</a:t>
            </a:r>
            <a:r>
              <a:rPr lang="en-US" sz="2400" b="1" dirty="0">
                <a:cs typeface="Arial" pitchFamily="34" charset="0"/>
              </a:rPr>
              <a:t>.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In case of an inferior goods, higher income lowers the quantity demanded. As quantity demanded and income move in opposite directions, inferior goods have negative income </a:t>
            </a:r>
            <a:r>
              <a:rPr lang="en-US" sz="2400" b="1" dirty="0" err="1">
                <a:cs typeface="Arial" pitchFamily="34" charset="0"/>
              </a:rPr>
              <a:t>elasticities</a:t>
            </a:r>
            <a:r>
              <a:rPr lang="en-US" sz="2400" b="1" dirty="0">
                <a:cs typeface="Arial" pitchFamily="34" charset="0"/>
              </a:rPr>
              <a:t>.</a:t>
            </a:r>
            <a:endParaRPr lang="en-US"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3028440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Income Elasticity of Demand</a:t>
            </a:r>
          </a:p>
          <a:p>
            <a:pPr marL="347663" lvl="2" indent="-342900" algn="just">
              <a:buClr>
                <a:schemeClr val="accent1"/>
              </a:buClr>
            </a:pPr>
            <a:r>
              <a:rPr lang="en-US" sz="2400" b="1" dirty="0">
                <a:cs typeface="Arial" pitchFamily="34" charset="0"/>
              </a:rPr>
              <a:t>Example, </a:t>
            </a:r>
          </a:p>
          <a:p>
            <a:pPr marL="461963" lvl="2" indent="-457200" algn="just">
              <a:buClr>
                <a:schemeClr val="accent1"/>
              </a:buClr>
              <a:buFont typeface="+mj-lt"/>
              <a:buAutoNum type="arabicPeriod"/>
            </a:pPr>
            <a:r>
              <a:rPr lang="en-US" sz="2400" b="1" dirty="0">
                <a:cs typeface="Arial" pitchFamily="34" charset="0"/>
              </a:rPr>
              <a:t>Calculate the income elasticity of demand and interpret the nature of the commodity.</a:t>
            </a:r>
          </a:p>
          <a:p>
            <a:pPr marL="461963" lvl="2" indent="-457200" algn="just">
              <a:buClr>
                <a:schemeClr val="accent1"/>
              </a:buClr>
              <a:buFont typeface="+mj-lt"/>
              <a:buAutoNum type="arabicPeriod"/>
            </a:pPr>
            <a:endParaRPr lang="en-US" sz="2400" b="1" dirty="0">
              <a:cs typeface="Arial" pitchFamily="34" charset="0"/>
            </a:endParaRPr>
          </a:p>
          <a:p>
            <a:pPr marL="461963" lvl="2" indent="-457200" algn="just">
              <a:buClr>
                <a:schemeClr val="accent1"/>
              </a:buClr>
              <a:buFont typeface="+mj-lt"/>
              <a:buAutoNum type="arabicPeriod"/>
            </a:pPr>
            <a:endParaRPr lang="en-US" sz="2400" b="1" dirty="0">
              <a:cs typeface="Arial" pitchFamily="34" charset="0"/>
            </a:endParaRPr>
          </a:p>
          <a:p>
            <a:pPr marL="461963" lvl="2" indent="-457200" algn="just">
              <a:buClr>
                <a:schemeClr val="accent1"/>
              </a:buClr>
              <a:buFont typeface="+mj-lt"/>
              <a:buAutoNum type="arabicPeriod"/>
            </a:pPr>
            <a:endParaRPr lang="en-US" sz="2400" b="1" dirty="0">
              <a:cs typeface="Arial" pitchFamily="34" charset="0"/>
            </a:endParaRPr>
          </a:p>
          <a:p>
            <a:pPr marL="461963" lvl="2" indent="-457200" algn="just">
              <a:buClr>
                <a:schemeClr val="accent1"/>
              </a:buClr>
              <a:buFont typeface="+mj-lt"/>
              <a:buAutoNum type="arabicPeriod"/>
            </a:pPr>
            <a:r>
              <a:rPr lang="en-US" sz="2400" b="1" dirty="0">
                <a:cs typeface="Arial" pitchFamily="34" charset="0"/>
              </a:rPr>
              <a:t>Calculate the income elasticity of demand and interpret the nature of the commodity.</a:t>
            </a:r>
          </a:p>
          <a:p>
            <a:pPr marL="461963" lvl="2" indent="-457200" algn="just">
              <a:buClr>
                <a:schemeClr val="accent1"/>
              </a:buClr>
              <a:buFont typeface="+mj-lt"/>
              <a:buAutoNum type="arabicPeriod"/>
            </a:pPr>
            <a:endParaRPr lang="en-US" sz="2400" b="1" dirty="0">
              <a:cs typeface="Arial" pitchFamily="34" charset="0"/>
            </a:endParaRPr>
          </a:p>
          <a:p>
            <a:pPr marL="461963" lvl="2" indent="-457200" algn="just">
              <a:buClr>
                <a:schemeClr val="accent1"/>
              </a:buClr>
              <a:buFont typeface="+mj-lt"/>
              <a:buAutoNum type="arabicPeriod"/>
            </a:pPr>
            <a:endParaRPr lang="en-US" sz="2400" b="1" dirty="0">
              <a:cs typeface="Arial" pitchFamily="34" charset="0"/>
            </a:endParaRPr>
          </a:p>
          <a:p>
            <a:pPr marL="461963" lvl="2" indent="-457200" algn="just">
              <a:buClr>
                <a:schemeClr val="accent1"/>
              </a:buClr>
              <a:buFont typeface="+mj-lt"/>
              <a:buAutoNum type="arabicPeriod"/>
            </a:pPr>
            <a:endParaRPr lang="en-US" sz="2400" b="1" dirty="0">
              <a:cs typeface="Arial" pitchFamily="34" charset="0"/>
            </a:endParaRPr>
          </a:p>
          <a:p>
            <a:pPr marL="461963" lvl="2" indent="-457200" algn="just">
              <a:buClr>
                <a:schemeClr val="accent1"/>
              </a:buClr>
              <a:buFont typeface="+mj-lt"/>
              <a:buAutoNum type="arabicPeriod"/>
            </a:pPr>
            <a:endParaRPr lang="en-US"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graphicFrame>
        <p:nvGraphicFramePr>
          <p:cNvPr id="2" name="Table 1"/>
          <p:cNvGraphicFramePr>
            <a:graphicFrameLocks noGrp="1"/>
          </p:cNvGraphicFramePr>
          <p:nvPr>
            <p:extLst>
              <p:ext uri="{D42A27DB-BD31-4B8C-83A1-F6EECF244321}">
                <p14:modId xmlns:p14="http://schemas.microsoft.com/office/powerpoint/2010/main" val="98413353"/>
              </p:ext>
            </p:extLst>
          </p:nvPr>
        </p:nvGraphicFramePr>
        <p:xfrm>
          <a:off x="1676400" y="5212080"/>
          <a:ext cx="6096000" cy="1188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96240">
                <a:tc>
                  <a:txBody>
                    <a:bodyPr/>
                    <a:lstStyle/>
                    <a:p>
                      <a:pPr algn="ctr"/>
                      <a:r>
                        <a:rPr lang="en-US" b="1" dirty="0"/>
                        <a:t>Income [Y]</a:t>
                      </a:r>
                    </a:p>
                  </a:txBody>
                  <a:tcPr/>
                </a:tc>
                <a:tc>
                  <a:txBody>
                    <a:bodyPr/>
                    <a:lstStyle/>
                    <a:p>
                      <a:pPr algn="ctr"/>
                      <a:r>
                        <a:rPr lang="en-US" b="1" dirty="0"/>
                        <a:t>Quantity</a:t>
                      </a:r>
                      <a:r>
                        <a:rPr lang="en-US" b="1" baseline="0" dirty="0"/>
                        <a:t> Demanded [Q]</a:t>
                      </a:r>
                      <a:endParaRPr lang="en-US" b="1" dirty="0"/>
                    </a:p>
                  </a:txBody>
                  <a:tcPr/>
                </a:tc>
                <a:extLst>
                  <a:ext uri="{0D108BD9-81ED-4DB2-BD59-A6C34878D82A}">
                    <a16:rowId xmlns:a16="http://schemas.microsoft.com/office/drawing/2014/main" val="10000"/>
                  </a:ext>
                </a:extLst>
              </a:tr>
              <a:tr h="396240">
                <a:tc>
                  <a:txBody>
                    <a:bodyPr/>
                    <a:lstStyle/>
                    <a:p>
                      <a:pPr algn="ctr"/>
                      <a:r>
                        <a:rPr lang="en-US" b="1" dirty="0"/>
                        <a:t>10000</a:t>
                      </a:r>
                    </a:p>
                  </a:txBody>
                  <a:tcPr/>
                </a:tc>
                <a:tc>
                  <a:txBody>
                    <a:bodyPr/>
                    <a:lstStyle/>
                    <a:p>
                      <a:pPr algn="ctr"/>
                      <a:r>
                        <a:rPr lang="en-US" b="1" dirty="0"/>
                        <a:t>75</a:t>
                      </a:r>
                    </a:p>
                  </a:txBody>
                  <a:tcPr/>
                </a:tc>
                <a:extLst>
                  <a:ext uri="{0D108BD9-81ED-4DB2-BD59-A6C34878D82A}">
                    <a16:rowId xmlns:a16="http://schemas.microsoft.com/office/drawing/2014/main" val="10001"/>
                  </a:ext>
                </a:extLst>
              </a:tr>
              <a:tr h="396240">
                <a:tc>
                  <a:txBody>
                    <a:bodyPr/>
                    <a:lstStyle/>
                    <a:p>
                      <a:pPr algn="ctr"/>
                      <a:r>
                        <a:rPr lang="en-US" b="1" dirty="0"/>
                        <a:t>15000</a:t>
                      </a:r>
                    </a:p>
                  </a:txBody>
                  <a:tcPr/>
                </a:tc>
                <a:tc>
                  <a:txBody>
                    <a:bodyPr/>
                    <a:lstStyle/>
                    <a:p>
                      <a:pPr algn="ctr"/>
                      <a:r>
                        <a:rPr lang="en-US" b="1" dirty="0"/>
                        <a:t>100</a:t>
                      </a:r>
                    </a:p>
                  </a:txBody>
                  <a:tcPr/>
                </a:tc>
                <a:extLst>
                  <a:ext uri="{0D108BD9-81ED-4DB2-BD59-A6C34878D82A}">
                    <a16:rowId xmlns:a16="http://schemas.microsoft.com/office/drawing/2014/main" val="1000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7077928"/>
              </p:ext>
            </p:extLst>
          </p:nvPr>
        </p:nvGraphicFramePr>
        <p:xfrm>
          <a:off x="1524000" y="312420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Income [Y]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Quantity</a:t>
                      </a:r>
                      <a:r>
                        <a:rPr lang="en-US" b="1" baseline="0" dirty="0"/>
                        <a:t> Demanded [Q]</a:t>
                      </a:r>
                      <a:endParaRPr lang="en-US" b="1" dirty="0"/>
                    </a:p>
                  </a:txBody>
                  <a:tcPr/>
                </a:tc>
                <a:extLst>
                  <a:ext uri="{0D108BD9-81ED-4DB2-BD59-A6C34878D82A}">
                    <a16:rowId xmlns:a16="http://schemas.microsoft.com/office/drawing/2014/main" val="10000"/>
                  </a:ext>
                </a:extLst>
              </a:tr>
              <a:tr h="370840">
                <a:tc>
                  <a:txBody>
                    <a:bodyPr/>
                    <a:lstStyle/>
                    <a:p>
                      <a:pPr algn="ctr"/>
                      <a:r>
                        <a:rPr lang="en-US" b="1" dirty="0"/>
                        <a:t>70000</a:t>
                      </a:r>
                    </a:p>
                  </a:txBody>
                  <a:tcPr/>
                </a:tc>
                <a:tc>
                  <a:txBody>
                    <a:bodyPr/>
                    <a:lstStyle/>
                    <a:p>
                      <a:pPr algn="ctr"/>
                      <a:r>
                        <a:rPr lang="en-US" b="1" dirty="0"/>
                        <a:t>50</a:t>
                      </a:r>
                    </a:p>
                  </a:txBody>
                  <a:tcPr/>
                </a:tc>
                <a:extLst>
                  <a:ext uri="{0D108BD9-81ED-4DB2-BD59-A6C34878D82A}">
                    <a16:rowId xmlns:a16="http://schemas.microsoft.com/office/drawing/2014/main" val="10001"/>
                  </a:ext>
                </a:extLst>
              </a:tr>
              <a:tr h="370840">
                <a:tc>
                  <a:txBody>
                    <a:bodyPr/>
                    <a:lstStyle/>
                    <a:p>
                      <a:pPr algn="ctr"/>
                      <a:r>
                        <a:rPr lang="en-US" b="1" dirty="0"/>
                        <a:t>50000</a:t>
                      </a:r>
                    </a:p>
                  </a:txBody>
                  <a:tcPr/>
                </a:tc>
                <a:tc>
                  <a:txBody>
                    <a:bodyPr/>
                    <a:lstStyle/>
                    <a:p>
                      <a:pPr algn="ctr"/>
                      <a:r>
                        <a:rPr lang="en-US" b="1" dirty="0"/>
                        <a:t>70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28572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5181600"/>
              </a:xfrm>
            </p:spPr>
            <p:txBody>
              <a:bodyPr>
                <a:normAutofit fontScale="92500" lnSpcReduction="10000"/>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Cross Price Elasticity of Demand</a:t>
                </a:r>
              </a:p>
              <a:p>
                <a:pPr marL="347663" lvl="2" indent="-342900" algn="just">
                  <a:buClr>
                    <a:schemeClr val="accent1"/>
                  </a:buClr>
                </a:pPr>
                <a:r>
                  <a:rPr lang="en-US" sz="2400" b="1" dirty="0">
                    <a:cs typeface="Arial" pitchFamily="34" charset="0"/>
                  </a:rPr>
                  <a:t>The cross price elasticity of demand measures how the quantity demanded of a commodity changes as price of the related commodity changes.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It is calculated as the relative change in quantity demanded of a commodity [Say, X] divided by the relative change in the price of related commodity [Say, Y].</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b="1" dirty="0">
                    <a:cs typeface="Arial" pitchFamily="34" charset="0"/>
                  </a:rPr>
                  <a:t>Cross Price elasticity of demand = </a:t>
                </a:r>
                <a14:m>
                  <m:oMath xmlns:m="http://schemas.openxmlformats.org/officeDocument/2006/math">
                    <m:f>
                      <m:fPr>
                        <m:ctrlPr>
                          <a:rPr lang="en-US" sz="1800" b="1" i="1" smtClean="0">
                            <a:latin typeface="Cambria Math" panose="02040503050406030204" pitchFamily="18" charset="0"/>
                            <a:cs typeface="Arial" pitchFamily="34" charset="0"/>
                          </a:rPr>
                        </m:ctrlPr>
                      </m:fPr>
                      <m:num>
                        <m:r>
                          <m:rPr>
                            <m:nor/>
                          </m:rPr>
                          <a:rPr lang="en-US" sz="1800" b="1" i="0" smtClean="0">
                            <a:cs typeface="Arial" pitchFamily="34" charset="0"/>
                          </a:rPr>
                          <m:t>Relative</m:t>
                        </m:r>
                        <m:r>
                          <m:rPr>
                            <m:nor/>
                          </m:rPr>
                          <a:rPr lang="en-US" sz="1800" b="1" dirty="0">
                            <a:cs typeface="Arial" pitchFamily="34" charset="0"/>
                          </a:rPr>
                          <m:t> </m:t>
                        </m:r>
                        <m:r>
                          <m:rPr>
                            <m:nor/>
                          </m:rPr>
                          <a:rPr lang="en-US" sz="1800" b="1" dirty="0">
                            <a:cs typeface="Arial" pitchFamily="34" charset="0"/>
                          </a:rPr>
                          <m:t>change</m:t>
                        </m:r>
                        <m:r>
                          <m:rPr>
                            <m:nor/>
                          </m:rPr>
                          <a:rPr lang="en-US" sz="1800" b="1" dirty="0">
                            <a:cs typeface="Arial" pitchFamily="34" charset="0"/>
                          </a:rPr>
                          <m:t> </m:t>
                        </m:r>
                        <m:r>
                          <m:rPr>
                            <m:nor/>
                          </m:rPr>
                          <a:rPr lang="en-US" sz="1800" b="1" dirty="0">
                            <a:cs typeface="Arial" pitchFamily="34" charset="0"/>
                          </a:rPr>
                          <m:t>in</m:t>
                        </m:r>
                        <m:r>
                          <m:rPr>
                            <m:nor/>
                          </m:rPr>
                          <a:rPr lang="en-US" sz="1800" b="1" dirty="0">
                            <a:cs typeface="Arial" pitchFamily="34" charset="0"/>
                          </a:rPr>
                          <m:t> </m:t>
                        </m:r>
                        <m:r>
                          <m:rPr>
                            <m:nor/>
                          </m:rPr>
                          <a:rPr lang="en-US" sz="1800" b="1" dirty="0">
                            <a:cs typeface="Arial" pitchFamily="34" charset="0"/>
                          </a:rPr>
                          <m:t>quantity</m:t>
                        </m:r>
                        <m:r>
                          <m:rPr>
                            <m:nor/>
                          </m:rPr>
                          <a:rPr lang="en-US" sz="1800" b="1" dirty="0">
                            <a:cs typeface="Arial" pitchFamily="34" charset="0"/>
                          </a:rPr>
                          <m:t> </m:t>
                        </m:r>
                        <m:r>
                          <m:rPr>
                            <m:nor/>
                          </m:rPr>
                          <a:rPr lang="en-US" sz="1800" b="1" dirty="0">
                            <a:cs typeface="Arial" pitchFamily="34" charset="0"/>
                          </a:rPr>
                          <m:t>demanded</m:t>
                        </m:r>
                        <m:r>
                          <m:rPr>
                            <m:nor/>
                          </m:rPr>
                          <a:rPr lang="en-US" sz="1800" b="1" i="0" dirty="0" smtClean="0">
                            <a:cs typeface="Arial" pitchFamily="34" charset="0"/>
                          </a:rPr>
                          <m:t> </m:t>
                        </m:r>
                        <m:r>
                          <m:rPr>
                            <m:nor/>
                          </m:rPr>
                          <a:rPr lang="en-US" sz="1800" b="1" i="0" dirty="0" smtClean="0">
                            <a:cs typeface="Arial" pitchFamily="34" charset="0"/>
                          </a:rPr>
                          <m:t>of</m:t>
                        </m:r>
                        <m:r>
                          <m:rPr>
                            <m:nor/>
                          </m:rPr>
                          <a:rPr lang="en-US" sz="1800" b="1" i="0" dirty="0" smtClean="0">
                            <a:cs typeface="Arial" pitchFamily="34" charset="0"/>
                          </a:rPr>
                          <m:t> </m:t>
                        </m:r>
                        <m:r>
                          <m:rPr>
                            <m:nor/>
                          </m:rPr>
                          <a:rPr lang="en-US" sz="1800" b="1" i="0" dirty="0" smtClean="0">
                            <a:cs typeface="Arial" pitchFamily="34" charset="0"/>
                          </a:rPr>
                          <m:t>X</m:t>
                        </m:r>
                        <m:r>
                          <m:rPr>
                            <m:nor/>
                          </m:rPr>
                          <a:rPr lang="en-US" sz="1800" b="1" dirty="0">
                            <a:cs typeface="Arial" pitchFamily="34" charset="0"/>
                          </a:rPr>
                          <m:t> </m:t>
                        </m:r>
                      </m:num>
                      <m:den>
                        <m:r>
                          <m:rPr>
                            <m:nor/>
                          </m:rPr>
                          <a:rPr lang="en-US" sz="1800" b="1" i="0" dirty="0" smtClean="0">
                            <a:cs typeface="Arial" pitchFamily="34" charset="0"/>
                          </a:rPr>
                          <m:t>Relative</m:t>
                        </m:r>
                        <m:r>
                          <m:rPr>
                            <m:nor/>
                          </m:rPr>
                          <a:rPr lang="en-US" sz="1800" b="1" dirty="0">
                            <a:cs typeface="Arial" pitchFamily="34" charset="0"/>
                          </a:rPr>
                          <m:t> </m:t>
                        </m:r>
                        <m:r>
                          <m:rPr>
                            <m:nor/>
                          </m:rPr>
                          <a:rPr lang="en-US" sz="1800" b="1" dirty="0">
                            <a:cs typeface="Arial" pitchFamily="34" charset="0"/>
                          </a:rPr>
                          <m:t>change</m:t>
                        </m:r>
                        <m:r>
                          <m:rPr>
                            <m:nor/>
                          </m:rPr>
                          <a:rPr lang="en-US" sz="1800" b="1" dirty="0">
                            <a:cs typeface="Arial" pitchFamily="34" charset="0"/>
                          </a:rPr>
                          <m:t> </m:t>
                        </m:r>
                        <m:r>
                          <m:rPr>
                            <m:nor/>
                          </m:rPr>
                          <a:rPr lang="en-US" sz="1800" b="1" dirty="0">
                            <a:cs typeface="Arial" pitchFamily="34" charset="0"/>
                          </a:rPr>
                          <m:t>in</m:t>
                        </m:r>
                        <m:r>
                          <m:rPr>
                            <m:nor/>
                          </m:rPr>
                          <a:rPr lang="en-US" sz="1800" b="1" dirty="0">
                            <a:cs typeface="Arial" pitchFamily="34" charset="0"/>
                          </a:rPr>
                          <m:t> </m:t>
                        </m:r>
                        <m:r>
                          <m:rPr>
                            <m:nor/>
                          </m:rPr>
                          <a:rPr lang="en-US" sz="1800" b="1" i="0" dirty="0" smtClean="0">
                            <a:cs typeface="Arial" pitchFamily="34" charset="0"/>
                          </a:rPr>
                          <m:t>the</m:t>
                        </m:r>
                        <m:r>
                          <m:rPr>
                            <m:nor/>
                          </m:rPr>
                          <a:rPr lang="en-US" sz="1800" b="1" i="0" dirty="0" smtClean="0">
                            <a:cs typeface="Arial" pitchFamily="34" charset="0"/>
                          </a:rPr>
                          <m:t> </m:t>
                        </m:r>
                        <m:r>
                          <m:rPr>
                            <m:nor/>
                          </m:rPr>
                          <a:rPr lang="en-US" sz="1800" b="1" i="0" dirty="0" smtClean="0">
                            <a:cs typeface="Arial" pitchFamily="34" charset="0"/>
                          </a:rPr>
                          <m:t>price</m:t>
                        </m:r>
                        <m:r>
                          <m:rPr>
                            <m:nor/>
                          </m:rPr>
                          <a:rPr lang="en-US" sz="1800" b="1" i="0" dirty="0" smtClean="0">
                            <a:cs typeface="Arial" pitchFamily="34" charset="0"/>
                          </a:rPr>
                          <m:t> </m:t>
                        </m:r>
                        <m:r>
                          <m:rPr>
                            <m:nor/>
                          </m:rPr>
                          <a:rPr lang="en-US" sz="1800" b="1" i="0" dirty="0" smtClean="0">
                            <a:cs typeface="Arial" pitchFamily="34" charset="0"/>
                          </a:rPr>
                          <m:t>of</m:t>
                        </m:r>
                        <m:r>
                          <m:rPr>
                            <m:nor/>
                          </m:rPr>
                          <a:rPr lang="en-US" sz="1800" b="1" i="0" dirty="0" smtClean="0">
                            <a:cs typeface="Arial" pitchFamily="34" charset="0"/>
                          </a:rPr>
                          <m:t> </m:t>
                        </m:r>
                        <m:r>
                          <m:rPr>
                            <m:nor/>
                          </m:rPr>
                          <a:rPr lang="en-US" sz="1800" b="1" i="0" dirty="0" smtClean="0">
                            <a:cs typeface="Arial" pitchFamily="34" charset="0"/>
                          </a:rPr>
                          <m:t>Y</m:t>
                        </m:r>
                        <m:r>
                          <m:rPr>
                            <m:nor/>
                          </m:rPr>
                          <a:rPr lang="en-US" sz="1800" b="1" dirty="0">
                            <a:cs typeface="Arial" pitchFamily="34" charset="0"/>
                          </a:rPr>
                          <m:t> </m:t>
                        </m:r>
                      </m:den>
                    </m:f>
                  </m:oMath>
                </a14:m>
                <a:endParaRPr lang="en-US" b="1" dirty="0">
                  <a:cs typeface="Arial" pitchFamily="34" charset="0"/>
                </a:endParaRPr>
              </a:p>
              <a:p>
                <a:pPr marL="4763" lvl="2" indent="0" algn="just">
                  <a:buClr>
                    <a:schemeClr val="accent1"/>
                  </a:buClr>
                  <a:buNone/>
                </a:pPr>
                <a14:m>
                  <m:oMathPara xmlns:m="http://schemas.openxmlformats.org/officeDocument/2006/math">
                    <m:oMathParaPr>
                      <m:jc m:val="centerGroup"/>
                    </m:oMathParaPr>
                    <m:oMath xmlns:m="http://schemas.openxmlformats.org/officeDocument/2006/math">
                      <m:r>
                        <a:rPr lang="en-US" b="1" i="1" smtClean="0">
                          <a:latin typeface="Cambria Math"/>
                          <a:cs typeface="Arial" pitchFamily="34" charset="0"/>
                        </a:rPr>
                        <m:t>                               = </m:t>
                      </m:r>
                      <m:f>
                        <m:fPr>
                          <m:ctrlPr>
                            <a:rPr lang="en-US" b="1" i="1" smtClean="0">
                              <a:latin typeface="Cambria Math" panose="02040503050406030204" pitchFamily="18" charset="0"/>
                              <a:cs typeface="Arial" pitchFamily="34" charset="0"/>
                            </a:rPr>
                          </m:ctrlPr>
                        </m:fPr>
                        <m:num>
                          <m:f>
                            <m:fPr>
                              <m:ctrlPr>
                                <a:rPr lang="en-US" b="1" i="1" smtClean="0">
                                  <a:latin typeface="Cambria Math" panose="02040503050406030204" pitchFamily="18" charset="0"/>
                                  <a:cs typeface="Arial" pitchFamily="34" charset="0"/>
                                </a:rPr>
                              </m:ctrlPr>
                            </m:fPr>
                            <m:num>
                              <m:r>
                                <a:rPr lang="en-US" b="1" i="1" smtClean="0">
                                  <a:latin typeface="Cambria Math"/>
                                  <a:ea typeface="Cambria Math"/>
                                  <a:cs typeface="Arial" pitchFamily="34" charset="0"/>
                                </a:rPr>
                                <m:t>∆</m:t>
                              </m:r>
                              <m:sSub>
                                <m:sSubPr>
                                  <m:ctrlPr>
                                    <a:rPr lang="en-US" b="1" i="1" smtClean="0">
                                      <a:latin typeface="Cambria Math" panose="02040503050406030204" pitchFamily="18" charset="0"/>
                                      <a:ea typeface="Cambria Math"/>
                                      <a:cs typeface="Arial" pitchFamily="34" charset="0"/>
                                    </a:rPr>
                                  </m:ctrlPr>
                                </m:sSubPr>
                                <m:e>
                                  <m:r>
                                    <a:rPr lang="en-US" b="1" i="1" smtClean="0">
                                      <a:latin typeface="Cambria Math"/>
                                      <a:ea typeface="Cambria Math"/>
                                      <a:cs typeface="Arial" pitchFamily="34" charset="0"/>
                                    </a:rPr>
                                    <m:t>𝑸</m:t>
                                  </m:r>
                                </m:e>
                                <m:sub>
                                  <m:r>
                                    <a:rPr lang="en-US" b="1" i="1" smtClean="0">
                                      <a:latin typeface="Cambria Math"/>
                                      <a:ea typeface="Cambria Math"/>
                                      <a:cs typeface="Arial" pitchFamily="34" charset="0"/>
                                    </a:rPr>
                                    <m:t>𝑿</m:t>
                                  </m:r>
                                </m:sub>
                              </m:sSub>
                            </m:num>
                            <m:den>
                              <m:sSub>
                                <m:sSubPr>
                                  <m:ctrlPr>
                                    <a:rPr lang="en-US" b="1" i="1" smtClean="0">
                                      <a:latin typeface="Cambria Math" panose="02040503050406030204" pitchFamily="18" charset="0"/>
                                      <a:ea typeface="Cambria Math"/>
                                      <a:cs typeface="Arial" pitchFamily="34" charset="0"/>
                                    </a:rPr>
                                  </m:ctrlPr>
                                </m:sSubPr>
                                <m:e>
                                  <m:r>
                                    <a:rPr lang="en-US" b="1" i="1" smtClean="0">
                                      <a:latin typeface="Cambria Math"/>
                                      <a:ea typeface="Cambria Math"/>
                                      <a:cs typeface="Arial" pitchFamily="34" charset="0"/>
                                    </a:rPr>
                                    <m:t>𝑸</m:t>
                                  </m:r>
                                </m:e>
                                <m:sub>
                                  <m:r>
                                    <a:rPr lang="en-US" b="1" i="1" smtClean="0">
                                      <a:latin typeface="Cambria Math"/>
                                      <a:ea typeface="Cambria Math"/>
                                      <a:cs typeface="Arial" pitchFamily="34" charset="0"/>
                                    </a:rPr>
                                    <m:t>𝑿</m:t>
                                  </m:r>
                                </m:sub>
                              </m:sSub>
                            </m:den>
                          </m:f>
                        </m:num>
                        <m:den>
                          <m:f>
                            <m:fPr>
                              <m:ctrlPr>
                                <a:rPr lang="en-US" b="1" i="1" smtClean="0">
                                  <a:latin typeface="Cambria Math" panose="02040503050406030204" pitchFamily="18" charset="0"/>
                                  <a:cs typeface="Arial" pitchFamily="34" charset="0"/>
                                </a:rPr>
                              </m:ctrlPr>
                            </m:fPr>
                            <m:num>
                              <m:r>
                                <a:rPr lang="en-US" b="1" i="1" smtClean="0">
                                  <a:latin typeface="Cambria Math"/>
                                  <a:ea typeface="Cambria Math"/>
                                  <a:cs typeface="Arial" pitchFamily="34" charset="0"/>
                                </a:rPr>
                                <m:t>∆</m:t>
                              </m:r>
                              <m:sSub>
                                <m:sSubPr>
                                  <m:ctrlPr>
                                    <a:rPr lang="en-US" b="1" i="1" smtClean="0">
                                      <a:latin typeface="Cambria Math" panose="02040503050406030204" pitchFamily="18" charset="0"/>
                                      <a:ea typeface="Cambria Math"/>
                                      <a:cs typeface="Arial" pitchFamily="34" charset="0"/>
                                    </a:rPr>
                                  </m:ctrlPr>
                                </m:sSubPr>
                                <m:e>
                                  <m:r>
                                    <a:rPr lang="en-US" b="1" i="1" smtClean="0">
                                      <a:latin typeface="Cambria Math"/>
                                      <a:ea typeface="Cambria Math"/>
                                      <a:cs typeface="Arial" pitchFamily="34" charset="0"/>
                                    </a:rPr>
                                    <m:t>𝑷</m:t>
                                  </m:r>
                                </m:e>
                                <m:sub>
                                  <m:r>
                                    <a:rPr lang="en-US" b="1" i="1" smtClean="0">
                                      <a:latin typeface="Cambria Math"/>
                                      <a:ea typeface="Cambria Math"/>
                                      <a:cs typeface="Arial" pitchFamily="34" charset="0"/>
                                    </a:rPr>
                                    <m:t>𝒀</m:t>
                                  </m:r>
                                </m:sub>
                              </m:sSub>
                            </m:num>
                            <m:den>
                              <m:sSub>
                                <m:sSubPr>
                                  <m:ctrlPr>
                                    <a:rPr lang="en-US" b="1" i="1" smtClean="0">
                                      <a:latin typeface="Cambria Math" panose="02040503050406030204" pitchFamily="18" charset="0"/>
                                      <a:ea typeface="Cambria Math"/>
                                      <a:cs typeface="Arial" pitchFamily="34" charset="0"/>
                                    </a:rPr>
                                  </m:ctrlPr>
                                </m:sSubPr>
                                <m:e>
                                  <m:r>
                                    <a:rPr lang="en-US" b="1" i="1" smtClean="0">
                                      <a:latin typeface="Cambria Math"/>
                                      <a:ea typeface="Cambria Math"/>
                                      <a:cs typeface="Arial" pitchFamily="34" charset="0"/>
                                    </a:rPr>
                                    <m:t>𝑷</m:t>
                                  </m:r>
                                </m:e>
                                <m:sub>
                                  <m:r>
                                    <a:rPr lang="en-US" b="1" i="1" smtClean="0">
                                      <a:latin typeface="Cambria Math"/>
                                      <a:ea typeface="Cambria Math"/>
                                      <a:cs typeface="Arial" pitchFamily="34" charset="0"/>
                                    </a:rPr>
                                    <m:t>𝒀</m:t>
                                  </m:r>
                                </m:sub>
                              </m:sSub>
                            </m:den>
                          </m:f>
                        </m:den>
                      </m:f>
                      <m:r>
                        <a:rPr lang="en-US" b="1" i="0" smtClean="0">
                          <a:latin typeface="Cambria Math"/>
                          <a:cs typeface="Arial" pitchFamily="34" charset="0"/>
                        </a:rPr>
                        <m:t>=</m:t>
                      </m:r>
                      <m:f>
                        <m:fPr>
                          <m:ctrlPr>
                            <a:rPr lang="en-US" b="1" i="1">
                              <a:latin typeface="Cambria Math" panose="02040503050406030204" pitchFamily="18" charset="0"/>
                              <a:cs typeface="Arial" pitchFamily="34" charset="0"/>
                            </a:rPr>
                          </m:ctrlPr>
                        </m:fPr>
                        <m:num>
                          <m:r>
                            <a:rPr lang="en-US" b="1" i="1">
                              <a:latin typeface="Cambria Math"/>
                              <a:ea typeface="Cambria Math"/>
                              <a:cs typeface="Arial" pitchFamily="34" charset="0"/>
                            </a:rPr>
                            <m:t>∆</m:t>
                          </m:r>
                          <m:sSub>
                            <m:sSubPr>
                              <m:ctrlPr>
                                <a:rPr lang="en-US" b="1" i="1">
                                  <a:latin typeface="Cambria Math" panose="02040503050406030204" pitchFamily="18" charset="0"/>
                                  <a:ea typeface="Cambria Math"/>
                                  <a:cs typeface="Arial" pitchFamily="34" charset="0"/>
                                </a:rPr>
                              </m:ctrlPr>
                            </m:sSubPr>
                            <m:e>
                              <m:r>
                                <a:rPr lang="en-US" b="1" i="1">
                                  <a:latin typeface="Cambria Math"/>
                                  <a:ea typeface="Cambria Math"/>
                                  <a:cs typeface="Arial" pitchFamily="34" charset="0"/>
                                </a:rPr>
                                <m:t>𝑸</m:t>
                              </m:r>
                            </m:e>
                            <m:sub>
                              <m:r>
                                <a:rPr lang="en-US" b="1" i="1">
                                  <a:latin typeface="Cambria Math"/>
                                  <a:ea typeface="Cambria Math"/>
                                  <a:cs typeface="Arial" pitchFamily="34" charset="0"/>
                                </a:rPr>
                                <m:t>𝑿</m:t>
                              </m:r>
                            </m:sub>
                          </m:sSub>
                        </m:num>
                        <m:den>
                          <m:r>
                            <a:rPr lang="en-US" b="1" i="1">
                              <a:latin typeface="Cambria Math"/>
                              <a:ea typeface="Cambria Math"/>
                              <a:cs typeface="Arial" pitchFamily="34" charset="0"/>
                            </a:rPr>
                            <m:t>∆</m:t>
                          </m:r>
                          <m:sSub>
                            <m:sSubPr>
                              <m:ctrlPr>
                                <a:rPr lang="en-US" b="1" i="1">
                                  <a:latin typeface="Cambria Math" panose="02040503050406030204" pitchFamily="18" charset="0"/>
                                  <a:ea typeface="Cambria Math"/>
                                  <a:cs typeface="Arial" pitchFamily="34" charset="0"/>
                                </a:rPr>
                              </m:ctrlPr>
                            </m:sSubPr>
                            <m:e>
                              <m:r>
                                <a:rPr lang="en-US" b="1" i="1">
                                  <a:latin typeface="Cambria Math"/>
                                  <a:ea typeface="Cambria Math"/>
                                  <a:cs typeface="Arial" pitchFamily="34" charset="0"/>
                                </a:rPr>
                                <m:t>𝑷</m:t>
                              </m:r>
                            </m:e>
                            <m:sub>
                              <m:r>
                                <a:rPr lang="en-US" b="1" i="1">
                                  <a:latin typeface="Cambria Math"/>
                                  <a:ea typeface="Cambria Math"/>
                                  <a:cs typeface="Arial" pitchFamily="34" charset="0"/>
                                </a:rPr>
                                <m:t>𝒀</m:t>
                              </m:r>
                            </m:sub>
                          </m:sSub>
                        </m:den>
                      </m:f>
                      <m:r>
                        <a:rPr lang="en-US" b="1" i="1" smtClean="0">
                          <a:latin typeface="Cambria Math"/>
                          <a:cs typeface="Arial" pitchFamily="34" charset="0"/>
                        </a:rPr>
                        <m:t> ∗ </m:t>
                      </m:r>
                      <m:f>
                        <m:fPr>
                          <m:ctrlPr>
                            <a:rPr lang="en-US" b="1" i="1">
                              <a:latin typeface="Cambria Math" panose="02040503050406030204" pitchFamily="18" charset="0"/>
                              <a:cs typeface="Arial" pitchFamily="34" charset="0"/>
                            </a:rPr>
                          </m:ctrlPr>
                        </m:fPr>
                        <m:num>
                          <m:sSub>
                            <m:sSubPr>
                              <m:ctrlPr>
                                <a:rPr lang="en-US" b="1" i="1">
                                  <a:latin typeface="Cambria Math" panose="02040503050406030204" pitchFamily="18" charset="0"/>
                                  <a:ea typeface="Cambria Math"/>
                                  <a:cs typeface="Arial" pitchFamily="34" charset="0"/>
                                </a:rPr>
                              </m:ctrlPr>
                            </m:sSubPr>
                            <m:e>
                              <m:r>
                                <a:rPr lang="en-US" b="1" i="1">
                                  <a:latin typeface="Cambria Math"/>
                                  <a:ea typeface="Cambria Math"/>
                                  <a:cs typeface="Arial" pitchFamily="34" charset="0"/>
                                </a:rPr>
                                <m:t>𝑷</m:t>
                              </m:r>
                            </m:e>
                            <m:sub>
                              <m:r>
                                <a:rPr lang="en-US" b="1" i="1">
                                  <a:latin typeface="Cambria Math"/>
                                  <a:ea typeface="Cambria Math"/>
                                  <a:cs typeface="Arial" pitchFamily="34" charset="0"/>
                                </a:rPr>
                                <m:t>𝒀</m:t>
                              </m:r>
                            </m:sub>
                          </m:sSub>
                        </m:num>
                        <m:den>
                          <m:sSub>
                            <m:sSubPr>
                              <m:ctrlPr>
                                <a:rPr lang="en-US" b="1" i="1">
                                  <a:latin typeface="Cambria Math" panose="02040503050406030204" pitchFamily="18" charset="0"/>
                                  <a:ea typeface="Cambria Math"/>
                                  <a:cs typeface="Arial" pitchFamily="34" charset="0"/>
                                </a:rPr>
                              </m:ctrlPr>
                            </m:sSubPr>
                            <m:e>
                              <m:r>
                                <a:rPr lang="en-US" b="1" i="1">
                                  <a:latin typeface="Cambria Math"/>
                                  <a:ea typeface="Cambria Math"/>
                                  <a:cs typeface="Arial" pitchFamily="34" charset="0"/>
                                </a:rPr>
                                <m:t>𝑸</m:t>
                              </m:r>
                            </m:e>
                            <m:sub>
                              <m:r>
                                <a:rPr lang="en-US" b="1" i="1">
                                  <a:latin typeface="Cambria Math"/>
                                  <a:ea typeface="Cambria Math"/>
                                  <a:cs typeface="Arial" pitchFamily="34" charset="0"/>
                                </a:rPr>
                                <m:t>𝑿</m:t>
                              </m:r>
                            </m:sub>
                          </m:sSub>
                        </m:den>
                      </m:f>
                    </m:oMath>
                  </m:oMathPara>
                </a14:m>
                <a:endParaRPr lang="en-US" b="1" dirty="0">
                  <a:cs typeface="Arial" pitchFamily="34" charset="0"/>
                </a:endParaRPr>
              </a:p>
              <a:p>
                <a:pPr marL="4763" lvl="2" indent="0" algn="just">
                  <a:buClr>
                    <a:schemeClr val="accent1"/>
                  </a:buClr>
                  <a:buNone/>
                </a:pPr>
                <a:r>
                  <a:rPr lang="en-US" b="1" dirty="0">
                    <a:cs typeface="Arial" pitchFamily="34" charset="0"/>
                  </a:rPr>
                  <a:t>Where, </a:t>
                </a:r>
                <a14:m>
                  <m:oMath xmlns:m="http://schemas.openxmlformats.org/officeDocument/2006/math">
                    <m:sSub>
                      <m:sSubPr>
                        <m:ctrlPr>
                          <a:rPr lang="en-US" b="1" i="1">
                            <a:latin typeface="Cambria Math" panose="02040503050406030204" pitchFamily="18" charset="0"/>
                            <a:ea typeface="Cambria Math"/>
                            <a:cs typeface="Arial" pitchFamily="34" charset="0"/>
                          </a:rPr>
                        </m:ctrlPr>
                      </m:sSubPr>
                      <m:e>
                        <m:r>
                          <a:rPr lang="en-US" b="1" i="1">
                            <a:latin typeface="Cambria Math"/>
                            <a:ea typeface="Cambria Math"/>
                            <a:cs typeface="Arial" pitchFamily="34" charset="0"/>
                          </a:rPr>
                          <m:t>𝑷</m:t>
                        </m:r>
                      </m:e>
                      <m:sub>
                        <m:r>
                          <a:rPr lang="en-US" b="1" i="1">
                            <a:latin typeface="Cambria Math"/>
                            <a:ea typeface="Cambria Math"/>
                            <a:cs typeface="Arial" pitchFamily="34" charset="0"/>
                          </a:rPr>
                          <m:t>𝒀</m:t>
                        </m:r>
                      </m:sub>
                    </m:sSub>
                  </m:oMath>
                </a14:m>
                <a:r>
                  <a:rPr lang="en-US" b="1" dirty="0">
                    <a:cs typeface="Arial" pitchFamily="34" charset="0"/>
                  </a:rPr>
                  <a:t> = Price of Y, </a:t>
                </a:r>
                <a14:m>
                  <m:oMath xmlns:m="http://schemas.openxmlformats.org/officeDocument/2006/math">
                    <m:sSub>
                      <m:sSubPr>
                        <m:ctrlPr>
                          <a:rPr lang="en-US" b="1" i="1">
                            <a:latin typeface="Cambria Math" panose="02040503050406030204" pitchFamily="18" charset="0"/>
                            <a:ea typeface="Cambria Math"/>
                            <a:cs typeface="Arial" pitchFamily="34" charset="0"/>
                          </a:rPr>
                        </m:ctrlPr>
                      </m:sSubPr>
                      <m:e>
                        <m:r>
                          <a:rPr lang="en-US" b="1" i="1">
                            <a:latin typeface="Cambria Math"/>
                            <a:ea typeface="Cambria Math"/>
                            <a:cs typeface="Arial" pitchFamily="34" charset="0"/>
                          </a:rPr>
                          <m:t>𝑸</m:t>
                        </m:r>
                      </m:e>
                      <m:sub>
                        <m:r>
                          <a:rPr lang="en-US" b="1" i="1">
                            <a:latin typeface="Cambria Math"/>
                            <a:ea typeface="Cambria Math"/>
                            <a:cs typeface="Arial" pitchFamily="34" charset="0"/>
                          </a:rPr>
                          <m:t>𝑿</m:t>
                        </m:r>
                      </m:sub>
                    </m:sSub>
                  </m:oMath>
                </a14:m>
                <a:r>
                  <a:rPr lang="en-US" b="1" dirty="0">
                    <a:cs typeface="Arial" pitchFamily="34" charset="0"/>
                  </a:rPr>
                  <a:t> = Quantity Demanded of X.</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5181600"/>
              </a:xfrm>
              <a:blipFill rotWithShape="1">
                <a:blip r:embed="rId2"/>
                <a:stretch>
                  <a:fillRect l="-593" t="-1412" r="-1778"/>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2037812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51816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Cross Price Elasticity of Demand</a:t>
            </a:r>
          </a:p>
          <a:p>
            <a:pPr marL="347663" lvl="2" indent="-342900" algn="just">
              <a:buClr>
                <a:schemeClr val="accent1"/>
              </a:buClr>
            </a:pPr>
            <a:r>
              <a:rPr lang="en-US" sz="2400" b="1" dirty="0">
                <a:cs typeface="Arial" pitchFamily="34" charset="0"/>
              </a:rPr>
              <a:t>In case of substitutes goods, higher prices of a commodity raises the quantity demanded of its related commodity. As quantity demanded of one good and price of substitute move in the same direction, substitute goods have positive cross price </a:t>
            </a:r>
            <a:r>
              <a:rPr lang="en-US" sz="2400" b="1" dirty="0" err="1">
                <a:cs typeface="Arial" pitchFamily="34" charset="0"/>
              </a:rPr>
              <a:t>elasticities</a:t>
            </a:r>
            <a:r>
              <a:rPr lang="en-US" sz="2400" b="1" dirty="0">
                <a:cs typeface="Arial" pitchFamily="34" charset="0"/>
              </a:rPr>
              <a:t>.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In case of complementary goods, higher prices of a commodity falls the quantity demanded of its related commodity. As quantity demanded of one good and price of complementary good move in the opposite direction, complementary goods have negative cross price </a:t>
            </a:r>
            <a:r>
              <a:rPr lang="en-US" sz="2400" b="1" dirty="0" err="1">
                <a:cs typeface="Arial" pitchFamily="34" charset="0"/>
              </a:rPr>
              <a:t>elasticities</a:t>
            </a:r>
            <a:r>
              <a:rPr lang="en-US" sz="2400" b="1" dirty="0">
                <a:cs typeface="Arial" pitchFamily="34" charset="0"/>
              </a:rPr>
              <a:t>.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1046856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Cross Price Elasticity of Demand</a:t>
            </a:r>
          </a:p>
          <a:p>
            <a:pPr marL="461963" lvl="2" indent="-457200" algn="just">
              <a:buClr>
                <a:schemeClr val="accent1"/>
              </a:buClr>
              <a:buFont typeface="+mj-lt"/>
              <a:buAutoNum type="arabicPeriod"/>
            </a:pPr>
            <a:r>
              <a:rPr lang="en-US" sz="2400" b="1" dirty="0">
                <a:cs typeface="Arial" pitchFamily="34" charset="0"/>
              </a:rPr>
              <a:t>Calculate the cross price elasticity of demand and interpret the nature of the commodity.</a:t>
            </a:r>
          </a:p>
          <a:p>
            <a:pPr marL="461963" lvl="2" indent="-457200" algn="just">
              <a:buClr>
                <a:schemeClr val="accent1"/>
              </a:buClr>
              <a:buFont typeface="+mj-lt"/>
              <a:buAutoNum type="arabicPeriod"/>
            </a:pPr>
            <a:endParaRPr lang="en-US" sz="2400" b="1" dirty="0">
              <a:cs typeface="Arial" pitchFamily="34" charset="0"/>
            </a:endParaRPr>
          </a:p>
          <a:p>
            <a:pPr marL="461963" lvl="2" indent="-457200" algn="just">
              <a:buClr>
                <a:schemeClr val="accent1"/>
              </a:buClr>
              <a:buFont typeface="+mj-lt"/>
              <a:buAutoNum type="arabicPeriod"/>
            </a:pPr>
            <a:endParaRPr lang="en-US" sz="2400" b="1" dirty="0">
              <a:cs typeface="Arial" pitchFamily="34" charset="0"/>
            </a:endParaRPr>
          </a:p>
          <a:p>
            <a:pPr marL="461963" lvl="2" indent="-457200" algn="just">
              <a:buClr>
                <a:schemeClr val="accent1"/>
              </a:buClr>
              <a:buFont typeface="+mj-lt"/>
              <a:buAutoNum type="arabicPeriod"/>
            </a:pPr>
            <a:endParaRPr lang="en-US" sz="2400" b="1" dirty="0">
              <a:cs typeface="Arial" pitchFamily="34" charset="0"/>
            </a:endParaRPr>
          </a:p>
          <a:p>
            <a:pPr marL="461963" lvl="2" indent="-457200" algn="just">
              <a:buClr>
                <a:schemeClr val="accent1"/>
              </a:buClr>
              <a:buFont typeface="+mj-lt"/>
              <a:buAutoNum type="arabicPeriod"/>
            </a:pPr>
            <a:endParaRPr lang="en-US" sz="2400" b="1" dirty="0">
              <a:cs typeface="Arial" pitchFamily="34" charset="0"/>
            </a:endParaRPr>
          </a:p>
          <a:p>
            <a:pPr marL="461963" lvl="2" indent="-457200" algn="just">
              <a:buClr>
                <a:schemeClr val="accent1"/>
              </a:buClr>
              <a:buFont typeface="+mj-lt"/>
              <a:buAutoNum type="arabicPeriod"/>
            </a:pPr>
            <a:r>
              <a:rPr lang="en-US" sz="2400" b="1" dirty="0">
                <a:cs typeface="Arial" pitchFamily="34" charset="0"/>
              </a:rPr>
              <a:t>Calculate the income elasticity of demand and interpret the nature of the commodity.</a:t>
            </a:r>
          </a:p>
          <a:p>
            <a:pPr marL="461963" lvl="2" indent="-457200" algn="just">
              <a:buClr>
                <a:schemeClr val="accent1"/>
              </a:buClr>
              <a:buFont typeface="+mj-lt"/>
              <a:buAutoNum type="arabicPeriod"/>
            </a:pPr>
            <a:endParaRPr lang="en-US" sz="2400" b="1" dirty="0">
              <a:cs typeface="Arial" pitchFamily="34" charset="0"/>
            </a:endParaRPr>
          </a:p>
          <a:p>
            <a:pPr marL="461963" lvl="2" indent="-457200" algn="just">
              <a:buClr>
                <a:schemeClr val="accent1"/>
              </a:buClr>
              <a:buFont typeface="+mj-lt"/>
              <a:buAutoNum type="arabicPeriod"/>
            </a:pPr>
            <a:endParaRPr lang="en-US" sz="2400" b="1" dirty="0">
              <a:cs typeface="Arial" pitchFamily="34" charset="0"/>
            </a:endParaRPr>
          </a:p>
          <a:p>
            <a:pPr marL="461963" lvl="2" indent="-457200" algn="just">
              <a:buClr>
                <a:schemeClr val="accent1"/>
              </a:buClr>
              <a:buFont typeface="+mj-lt"/>
              <a:buAutoNum type="arabicPeriod"/>
            </a:pPr>
            <a:endParaRPr lang="en-US" sz="2400" b="1" dirty="0">
              <a:cs typeface="Arial" pitchFamily="34" charset="0"/>
            </a:endParaRPr>
          </a:p>
          <a:p>
            <a:pPr marL="461963" lvl="2" indent="-457200" algn="just">
              <a:buClr>
                <a:schemeClr val="accent1"/>
              </a:buClr>
              <a:buFont typeface="+mj-lt"/>
              <a:buAutoNum type="arabicPeriod"/>
            </a:pPr>
            <a:endParaRPr lang="en-US"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967216922"/>
                  </p:ext>
                </p:extLst>
              </p:nvPr>
            </p:nvGraphicFramePr>
            <p:xfrm>
              <a:off x="1676400" y="5181600"/>
              <a:ext cx="6096000" cy="14325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962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Price of  Y</a:t>
                          </a:r>
                        </a:p>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𝑷</m:t>
                                  </m:r>
                                </m:e>
                                <m:sub>
                                  <m:r>
                                    <a:rPr lang="en-US" b="1" i="1" smtClean="0">
                                      <a:latin typeface="Cambria Math"/>
                                    </a:rPr>
                                    <m:t>𝒀</m:t>
                                  </m:r>
                                </m:sub>
                              </m:sSub>
                            </m:oMath>
                          </a14:m>
                          <a:r>
                            <a:rPr lang="en-US"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Quantity</a:t>
                          </a:r>
                          <a:r>
                            <a:rPr lang="en-US" b="1" baseline="0" dirty="0"/>
                            <a:t> Demanded of X [</a:t>
                          </a:r>
                          <a14:m>
                            <m:oMath xmlns:m="http://schemas.openxmlformats.org/officeDocument/2006/math">
                              <m:sSub>
                                <m:sSubPr>
                                  <m:ctrlPr>
                                    <a:rPr lang="en-US" b="1" i="1" baseline="0" smtClean="0">
                                      <a:latin typeface="Cambria Math" panose="02040503050406030204" pitchFamily="18" charset="0"/>
                                    </a:rPr>
                                  </m:ctrlPr>
                                </m:sSubPr>
                                <m:e>
                                  <m:r>
                                    <a:rPr lang="en-US" b="1" i="1" baseline="0" smtClean="0">
                                      <a:latin typeface="Cambria Math"/>
                                    </a:rPr>
                                    <m:t>𝑸</m:t>
                                  </m:r>
                                </m:e>
                                <m:sub>
                                  <m:r>
                                    <a:rPr lang="en-US" b="1" i="1" baseline="0" smtClean="0">
                                      <a:latin typeface="Cambria Math"/>
                                    </a:rPr>
                                    <m:t>𝑿</m:t>
                                  </m:r>
                                </m:sub>
                              </m:sSub>
                            </m:oMath>
                          </a14:m>
                          <a:r>
                            <a:rPr lang="en-US" b="1" baseline="0" dirty="0"/>
                            <a:t>]</a:t>
                          </a:r>
                          <a:endParaRPr lang="en-US" b="1" dirty="0"/>
                        </a:p>
                      </a:txBody>
                      <a:tcPr/>
                    </a:tc>
                    <a:extLst>
                      <a:ext uri="{0D108BD9-81ED-4DB2-BD59-A6C34878D82A}">
                        <a16:rowId xmlns:a16="http://schemas.microsoft.com/office/drawing/2014/main" val="10000"/>
                      </a:ext>
                    </a:extLst>
                  </a:tr>
                  <a:tr h="396240">
                    <a:tc>
                      <a:txBody>
                        <a:bodyPr/>
                        <a:lstStyle/>
                        <a:p>
                          <a:pPr algn="ctr"/>
                          <a:r>
                            <a:rPr lang="en-US" b="1" dirty="0"/>
                            <a:t>10</a:t>
                          </a:r>
                        </a:p>
                      </a:txBody>
                      <a:tcPr/>
                    </a:tc>
                    <a:tc>
                      <a:txBody>
                        <a:bodyPr/>
                        <a:lstStyle/>
                        <a:p>
                          <a:pPr algn="ctr"/>
                          <a:r>
                            <a:rPr lang="en-US" b="1" dirty="0"/>
                            <a:t>75</a:t>
                          </a:r>
                        </a:p>
                      </a:txBody>
                      <a:tcPr/>
                    </a:tc>
                    <a:extLst>
                      <a:ext uri="{0D108BD9-81ED-4DB2-BD59-A6C34878D82A}">
                        <a16:rowId xmlns:a16="http://schemas.microsoft.com/office/drawing/2014/main" val="10001"/>
                      </a:ext>
                    </a:extLst>
                  </a:tr>
                  <a:tr h="396240">
                    <a:tc>
                      <a:txBody>
                        <a:bodyPr/>
                        <a:lstStyle/>
                        <a:p>
                          <a:pPr algn="ctr"/>
                          <a:r>
                            <a:rPr lang="en-US" b="1" dirty="0"/>
                            <a:t>15</a:t>
                          </a:r>
                        </a:p>
                      </a:txBody>
                      <a:tcPr/>
                    </a:tc>
                    <a:tc>
                      <a:txBody>
                        <a:bodyPr/>
                        <a:lstStyle/>
                        <a:p>
                          <a:pPr algn="ctr"/>
                          <a:r>
                            <a:rPr lang="en-US" b="1" dirty="0"/>
                            <a:t>100</a:t>
                          </a:r>
                        </a:p>
                      </a:txBody>
                      <a:tcPr/>
                    </a:tc>
                    <a:extLst>
                      <a:ext uri="{0D108BD9-81ED-4DB2-BD59-A6C34878D82A}">
                        <a16:rowId xmlns:a16="http://schemas.microsoft.com/office/drawing/2014/main" val="10002"/>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967216922"/>
                  </p:ext>
                </p:extLst>
              </p:nvPr>
            </p:nvGraphicFramePr>
            <p:xfrm>
              <a:off x="1676400" y="5181600"/>
              <a:ext cx="6096000" cy="1432560"/>
            </p:xfrm>
            <a:graphic>
              <a:graphicData uri="http://schemas.openxmlformats.org/drawingml/2006/table">
                <a:tbl>
                  <a:tblPr firstRow="1" bandRow="1">
                    <a:tableStyleId>{5C22544A-7EE6-4342-B048-85BDC9FD1C3A}</a:tableStyleId>
                  </a:tblPr>
                  <a:tblGrid>
                    <a:gridCol w="3048000"/>
                    <a:gridCol w="3048000"/>
                  </a:tblGrid>
                  <a:tr h="640080">
                    <a:tc>
                      <a:txBody>
                        <a:bodyPr/>
                        <a:lstStyle/>
                        <a:p>
                          <a:endParaRPr lang="en-US"/>
                        </a:p>
                      </a:txBody>
                      <a:tcPr>
                        <a:blipFill rotWithShape="1">
                          <a:blip r:embed="rId2"/>
                          <a:stretch>
                            <a:fillRect t="-4762" r="-100000" b="-134286"/>
                          </a:stretch>
                        </a:blipFill>
                      </a:tcPr>
                    </a:tc>
                    <a:tc>
                      <a:txBody>
                        <a:bodyPr/>
                        <a:lstStyle/>
                        <a:p>
                          <a:endParaRPr lang="en-US"/>
                        </a:p>
                      </a:txBody>
                      <a:tcPr>
                        <a:blipFill rotWithShape="1">
                          <a:blip r:embed="rId2"/>
                          <a:stretch>
                            <a:fillRect l="-100000" t="-4762" b="-134286"/>
                          </a:stretch>
                        </a:blipFill>
                      </a:tcPr>
                    </a:tc>
                  </a:tr>
                  <a:tr h="396240">
                    <a:tc>
                      <a:txBody>
                        <a:bodyPr/>
                        <a:lstStyle/>
                        <a:p>
                          <a:pPr algn="ctr"/>
                          <a:r>
                            <a:rPr lang="en-US" b="1" dirty="0" smtClean="0"/>
                            <a:t>10</a:t>
                          </a:r>
                          <a:endParaRPr lang="en-US" b="1" dirty="0"/>
                        </a:p>
                      </a:txBody>
                      <a:tcPr/>
                    </a:tc>
                    <a:tc>
                      <a:txBody>
                        <a:bodyPr/>
                        <a:lstStyle/>
                        <a:p>
                          <a:pPr algn="ctr"/>
                          <a:r>
                            <a:rPr lang="en-US" b="1" dirty="0" smtClean="0"/>
                            <a:t>75</a:t>
                          </a:r>
                          <a:endParaRPr lang="en-US" b="1" dirty="0"/>
                        </a:p>
                      </a:txBody>
                      <a:tcPr/>
                    </a:tc>
                  </a:tr>
                  <a:tr h="396240">
                    <a:tc>
                      <a:txBody>
                        <a:bodyPr/>
                        <a:lstStyle/>
                        <a:p>
                          <a:pPr algn="ctr"/>
                          <a:r>
                            <a:rPr lang="en-US" b="1" dirty="0" smtClean="0"/>
                            <a:t>15</a:t>
                          </a:r>
                          <a:endParaRPr lang="en-US" b="1" dirty="0"/>
                        </a:p>
                      </a:txBody>
                      <a:tcPr/>
                    </a:tc>
                    <a:tc>
                      <a:txBody>
                        <a:bodyPr/>
                        <a:lstStyle/>
                        <a:p>
                          <a:pPr algn="ctr"/>
                          <a:r>
                            <a:rPr lang="en-US" b="1" dirty="0" smtClean="0"/>
                            <a:t>100</a:t>
                          </a:r>
                          <a:endParaRPr lang="en-US" b="1"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59587265"/>
                  </p:ext>
                </p:extLst>
              </p:nvPr>
            </p:nvGraphicFramePr>
            <p:xfrm>
              <a:off x="1524000" y="2733040"/>
              <a:ext cx="6096000" cy="13817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Price of  Y</a:t>
                          </a:r>
                        </a:p>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𝑷</m:t>
                                  </m:r>
                                </m:e>
                                <m:sub>
                                  <m:r>
                                    <a:rPr lang="en-US" b="1" i="1" smtClean="0">
                                      <a:latin typeface="Cambria Math"/>
                                    </a:rPr>
                                    <m:t>𝒀</m:t>
                                  </m:r>
                                </m:sub>
                              </m:sSub>
                            </m:oMath>
                          </a14:m>
                          <a:r>
                            <a:rPr lang="en-US"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Quantity</a:t>
                          </a:r>
                          <a:r>
                            <a:rPr lang="en-US" b="1" baseline="0" dirty="0"/>
                            <a:t> Demanded of X [</a:t>
                          </a:r>
                          <a14:m>
                            <m:oMath xmlns:m="http://schemas.openxmlformats.org/officeDocument/2006/math">
                              <m:sSub>
                                <m:sSubPr>
                                  <m:ctrlPr>
                                    <a:rPr lang="en-US" b="1" i="1" baseline="0" smtClean="0">
                                      <a:latin typeface="Cambria Math" panose="02040503050406030204" pitchFamily="18" charset="0"/>
                                    </a:rPr>
                                  </m:ctrlPr>
                                </m:sSubPr>
                                <m:e>
                                  <m:r>
                                    <a:rPr lang="en-US" b="1" i="1" baseline="0" smtClean="0">
                                      <a:latin typeface="Cambria Math"/>
                                    </a:rPr>
                                    <m:t>𝑸</m:t>
                                  </m:r>
                                </m:e>
                                <m:sub>
                                  <m:r>
                                    <a:rPr lang="en-US" b="1" i="1" baseline="0" smtClean="0">
                                      <a:latin typeface="Cambria Math"/>
                                    </a:rPr>
                                    <m:t>𝑿</m:t>
                                  </m:r>
                                </m:sub>
                              </m:sSub>
                            </m:oMath>
                          </a14:m>
                          <a:r>
                            <a:rPr lang="en-US" b="1" baseline="0" dirty="0"/>
                            <a:t>]</a:t>
                          </a:r>
                          <a:endParaRPr lang="en-US" b="1" dirty="0"/>
                        </a:p>
                      </a:txBody>
                      <a:tcPr/>
                    </a:tc>
                    <a:extLst>
                      <a:ext uri="{0D108BD9-81ED-4DB2-BD59-A6C34878D82A}">
                        <a16:rowId xmlns:a16="http://schemas.microsoft.com/office/drawing/2014/main" val="10000"/>
                      </a:ext>
                    </a:extLst>
                  </a:tr>
                  <a:tr h="370840">
                    <a:tc>
                      <a:txBody>
                        <a:bodyPr/>
                        <a:lstStyle/>
                        <a:p>
                          <a:pPr algn="ctr"/>
                          <a:r>
                            <a:rPr lang="en-US" b="1" dirty="0"/>
                            <a:t>70</a:t>
                          </a:r>
                        </a:p>
                      </a:txBody>
                      <a:tcPr/>
                    </a:tc>
                    <a:tc>
                      <a:txBody>
                        <a:bodyPr/>
                        <a:lstStyle/>
                        <a:p>
                          <a:pPr algn="ctr"/>
                          <a:r>
                            <a:rPr lang="en-US" b="1" dirty="0"/>
                            <a:t>50</a:t>
                          </a:r>
                        </a:p>
                      </a:txBody>
                      <a:tcPr/>
                    </a:tc>
                    <a:extLst>
                      <a:ext uri="{0D108BD9-81ED-4DB2-BD59-A6C34878D82A}">
                        <a16:rowId xmlns:a16="http://schemas.microsoft.com/office/drawing/2014/main" val="10001"/>
                      </a:ext>
                    </a:extLst>
                  </a:tr>
                  <a:tr h="370840">
                    <a:tc>
                      <a:txBody>
                        <a:bodyPr/>
                        <a:lstStyle/>
                        <a:p>
                          <a:pPr algn="ctr"/>
                          <a:r>
                            <a:rPr lang="en-US" b="1" dirty="0"/>
                            <a:t>50</a:t>
                          </a:r>
                        </a:p>
                      </a:txBody>
                      <a:tcPr/>
                    </a:tc>
                    <a:tc>
                      <a:txBody>
                        <a:bodyPr/>
                        <a:lstStyle/>
                        <a:p>
                          <a:pPr algn="ctr"/>
                          <a:r>
                            <a:rPr lang="en-US" b="1" dirty="0"/>
                            <a:t>70</a:t>
                          </a:r>
                        </a:p>
                      </a:txBody>
                      <a:tcPr/>
                    </a:tc>
                    <a:extLst>
                      <a:ext uri="{0D108BD9-81ED-4DB2-BD59-A6C34878D82A}">
                        <a16:rowId xmlns:a16="http://schemas.microsoft.com/office/drawing/2014/main" val="1000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59587265"/>
                  </p:ext>
                </p:extLst>
              </p:nvPr>
            </p:nvGraphicFramePr>
            <p:xfrm>
              <a:off x="1524000" y="2733040"/>
              <a:ext cx="6096000" cy="1381760"/>
            </p:xfrm>
            <a:graphic>
              <a:graphicData uri="http://schemas.openxmlformats.org/drawingml/2006/table">
                <a:tbl>
                  <a:tblPr firstRow="1" bandRow="1">
                    <a:tableStyleId>{5C22544A-7EE6-4342-B048-85BDC9FD1C3A}</a:tableStyleId>
                  </a:tblPr>
                  <a:tblGrid>
                    <a:gridCol w="3048000"/>
                    <a:gridCol w="3048000"/>
                  </a:tblGrid>
                  <a:tr h="640080">
                    <a:tc>
                      <a:txBody>
                        <a:bodyPr/>
                        <a:lstStyle/>
                        <a:p>
                          <a:endParaRPr lang="en-US"/>
                        </a:p>
                      </a:txBody>
                      <a:tcPr>
                        <a:blipFill rotWithShape="1">
                          <a:blip r:embed="rId3"/>
                          <a:stretch>
                            <a:fillRect t="-4762" r="-100000" b="-130476"/>
                          </a:stretch>
                        </a:blipFill>
                      </a:tcPr>
                    </a:tc>
                    <a:tc>
                      <a:txBody>
                        <a:bodyPr/>
                        <a:lstStyle/>
                        <a:p>
                          <a:endParaRPr lang="en-US"/>
                        </a:p>
                      </a:txBody>
                      <a:tcPr>
                        <a:blipFill rotWithShape="1">
                          <a:blip r:embed="rId3"/>
                          <a:stretch>
                            <a:fillRect l="-100000" t="-4762" b="-130476"/>
                          </a:stretch>
                        </a:blipFill>
                      </a:tcPr>
                    </a:tc>
                  </a:tr>
                  <a:tr h="370840">
                    <a:tc>
                      <a:txBody>
                        <a:bodyPr/>
                        <a:lstStyle/>
                        <a:p>
                          <a:pPr algn="ctr"/>
                          <a:r>
                            <a:rPr lang="en-US" b="1" dirty="0" smtClean="0"/>
                            <a:t>70</a:t>
                          </a:r>
                          <a:endParaRPr lang="en-US" b="1" dirty="0"/>
                        </a:p>
                      </a:txBody>
                      <a:tcPr/>
                    </a:tc>
                    <a:tc>
                      <a:txBody>
                        <a:bodyPr/>
                        <a:lstStyle/>
                        <a:p>
                          <a:pPr algn="ctr"/>
                          <a:r>
                            <a:rPr lang="en-US" b="1" dirty="0" smtClean="0"/>
                            <a:t>50</a:t>
                          </a:r>
                          <a:endParaRPr lang="en-US" b="1" dirty="0"/>
                        </a:p>
                      </a:txBody>
                      <a:tcPr/>
                    </a:tc>
                  </a:tr>
                  <a:tr h="370840">
                    <a:tc>
                      <a:txBody>
                        <a:bodyPr/>
                        <a:lstStyle/>
                        <a:p>
                          <a:pPr algn="ctr"/>
                          <a:r>
                            <a:rPr lang="en-US" b="1" dirty="0" smtClean="0"/>
                            <a:t>50</a:t>
                          </a:r>
                          <a:endParaRPr lang="en-US" b="1" dirty="0"/>
                        </a:p>
                      </a:txBody>
                      <a:tcPr/>
                    </a:tc>
                    <a:tc>
                      <a:txBody>
                        <a:bodyPr/>
                        <a:lstStyle/>
                        <a:p>
                          <a:pPr algn="ctr"/>
                          <a:r>
                            <a:rPr lang="en-US" b="1" dirty="0" smtClean="0"/>
                            <a:t>70</a:t>
                          </a:r>
                          <a:endParaRPr lang="en-US" b="1" dirty="0"/>
                        </a:p>
                      </a:txBody>
                      <a:tcPr/>
                    </a:tc>
                  </a:tr>
                </a:tbl>
              </a:graphicData>
            </a:graphic>
          </p:graphicFrame>
        </mc:Fallback>
      </mc:AlternateContent>
    </p:spTree>
    <p:extLst>
      <p:ext uri="{BB962C8B-B14F-4D97-AF65-F5344CB8AC3E}">
        <p14:creationId xmlns:p14="http://schemas.microsoft.com/office/powerpoint/2010/main" val="3827473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effectLst>
                      <a:outerShdw blurRad="38100" dist="38100" dir="2700000" algn="tl">
                        <a:srgbClr val="000000">
                          <a:alpha val="43137"/>
                        </a:srgbClr>
                      </a:outerShdw>
                    </a:effectLst>
                    <a:latin typeface="Arial" pitchFamily="34" charset="0"/>
                    <a:cs typeface="Arial" pitchFamily="34" charset="0"/>
                  </a:rPr>
                  <a:t>The Price Elasticity of Supply</a:t>
                </a:r>
                <a:endParaRPr lang="en-US" sz="2400" b="1" dirty="0">
                  <a:cs typeface="Arial" pitchFamily="34" charset="0"/>
                </a:endParaRPr>
              </a:p>
              <a:p>
                <a:pPr marL="347663" lvl="2" indent="-342900" algn="just">
                  <a:buClr>
                    <a:schemeClr val="accent1"/>
                  </a:buClr>
                </a:pPr>
                <a:r>
                  <a:rPr lang="en-US" sz="2400" b="1" dirty="0">
                    <a:cs typeface="Arial" pitchFamily="34" charset="0"/>
                  </a:rPr>
                  <a:t>The price elasticity of supply may be defined as the ratio of the relative change in quantity supplied to relative change in price.</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b="1" dirty="0">
                    <a:cs typeface="Arial" pitchFamily="34" charset="0"/>
                  </a:rPr>
                  <a:t>Price Elasticity of Supply</a:t>
                </a:r>
                <a14:m>
                  <m:oMath xmlns:m="http://schemas.openxmlformats.org/officeDocument/2006/math">
                    <m:sSup>
                      <m:sSupPr>
                        <m:ctrlPr>
                          <a:rPr lang="en-US" b="1" i="1">
                            <a:latin typeface="Cambria Math" panose="02040503050406030204" pitchFamily="18" charset="0"/>
                            <a:cs typeface="Arial" pitchFamily="34" charset="0"/>
                          </a:rPr>
                        </m:ctrlPr>
                      </m:sSupPr>
                      <m:e>
                        <m:r>
                          <a:rPr lang="en-US" b="1" i="1" smtClean="0">
                            <a:latin typeface="Cambria Math"/>
                            <a:cs typeface="Arial" pitchFamily="34" charset="0"/>
                          </a:rPr>
                          <m:t>, </m:t>
                        </m:r>
                        <m:r>
                          <a:rPr lang="en-US" b="1" i="1">
                            <a:latin typeface="Cambria Math"/>
                            <a:ea typeface="Cambria Math"/>
                            <a:cs typeface="Arial" pitchFamily="34" charset="0"/>
                          </a:rPr>
                          <m:t>𝜺</m:t>
                        </m:r>
                      </m:e>
                      <m:sup>
                        <m:r>
                          <a:rPr lang="en-US" b="1" i="1">
                            <a:latin typeface="Cambria Math"/>
                            <a:cs typeface="Arial" pitchFamily="34" charset="0"/>
                          </a:rPr>
                          <m:t>𝑷</m:t>
                        </m:r>
                      </m:sup>
                    </m:sSup>
                  </m:oMath>
                </a14:m>
                <a:r>
                  <a:rPr lang="en-US" b="1" dirty="0">
                    <a:cs typeface="Arial" pitchFamily="34" charset="0"/>
                  </a:rPr>
                  <a:t> = </a:t>
                </a:r>
                <a14:m>
                  <m:oMath xmlns:m="http://schemas.openxmlformats.org/officeDocument/2006/math">
                    <m:f>
                      <m:fPr>
                        <m:ctrlPr>
                          <a:rPr lang="en-US" b="1" i="1">
                            <a:latin typeface="Cambria Math" panose="02040503050406030204" pitchFamily="18" charset="0"/>
                            <a:cs typeface="Arial" pitchFamily="34" charset="0"/>
                          </a:rPr>
                        </m:ctrlPr>
                      </m:fPr>
                      <m:num>
                        <m:r>
                          <m:rPr>
                            <m:nor/>
                          </m:rPr>
                          <a:rPr lang="en-US" b="1" i="1" dirty="0">
                            <a:cs typeface="Arial" pitchFamily="34" charset="0"/>
                          </a:rPr>
                          <m:t> </m:t>
                        </m:r>
                        <m:r>
                          <m:rPr>
                            <m:nor/>
                          </m:rPr>
                          <a:rPr lang="en-US" b="1" i="1" dirty="0" smtClean="0">
                            <a:cs typeface="Arial" pitchFamily="34" charset="0"/>
                          </a:rPr>
                          <m:t>relative</m:t>
                        </m:r>
                        <m:r>
                          <m:rPr>
                            <m:nor/>
                          </m:rPr>
                          <a:rPr lang="en-US" b="1" i="1" dirty="0" smtClean="0">
                            <a:cs typeface="Arial" pitchFamily="34" charset="0"/>
                          </a:rPr>
                          <m:t> </m:t>
                        </m:r>
                        <m:r>
                          <m:rPr>
                            <m:nor/>
                          </m:rPr>
                          <a:rPr lang="en-US" b="1" i="1" dirty="0">
                            <a:cs typeface="Arial" pitchFamily="34" charset="0"/>
                          </a:rPr>
                          <m:t>change</m:t>
                        </m:r>
                        <m:r>
                          <m:rPr>
                            <m:nor/>
                          </m:rPr>
                          <a:rPr lang="en-US" b="1" i="1" dirty="0">
                            <a:cs typeface="Arial" pitchFamily="34" charset="0"/>
                          </a:rPr>
                          <m:t> </m:t>
                        </m:r>
                        <m:r>
                          <m:rPr>
                            <m:nor/>
                          </m:rPr>
                          <a:rPr lang="en-US" b="1" i="1" dirty="0">
                            <a:cs typeface="Arial" pitchFamily="34" charset="0"/>
                          </a:rPr>
                          <m:t>in</m:t>
                        </m:r>
                        <m:r>
                          <m:rPr>
                            <m:nor/>
                          </m:rPr>
                          <a:rPr lang="en-US" b="1" i="1" dirty="0">
                            <a:cs typeface="Arial" pitchFamily="34" charset="0"/>
                          </a:rPr>
                          <m:t> </m:t>
                        </m:r>
                        <m:r>
                          <m:rPr>
                            <m:nor/>
                          </m:rPr>
                          <a:rPr lang="en-US" b="1" i="1" dirty="0">
                            <a:cs typeface="Arial" pitchFamily="34" charset="0"/>
                          </a:rPr>
                          <m:t>quantity</m:t>
                        </m:r>
                        <m:r>
                          <m:rPr>
                            <m:nor/>
                          </m:rPr>
                          <a:rPr lang="en-US" b="1" i="1" dirty="0">
                            <a:cs typeface="Arial" pitchFamily="34" charset="0"/>
                          </a:rPr>
                          <m:t> </m:t>
                        </m:r>
                        <m:r>
                          <m:rPr>
                            <m:nor/>
                          </m:rPr>
                          <a:rPr lang="en-US" b="1" i="1" dirty="0" smtClean="0">
                            <a:cs typeface="Arial" pitchFamily="34" charset="0"/>
                          </a:rPr>
                          <m:t>supplied</m:t>
                        </m:r>
                        <m:r>
                          <m:rPr>
                            <m:nor/>
                          </m:rPr>
                          <a:rPr lang="en-US" b="1" i="1" dirty="0">
                            <a:cs typeface="Arial" pitchFamily="34" charset="0"/>
                          </a:rPr>
                          <m:t> </m:t>
                        </m:r>
                      </m:num>
                      <m:den>
                        <m:r>
                          <m:rPr>
                            <m:nor/>
                          </m:rPr>
                          <a:rPr lang="en-US" b="1" i="1" dirty="0">
                            <a:cs typeface="Arial" pitchFamily="34" charset="0"/>
                          </a:rPr>
                          <m:t>relative</m:t>
                        </m:r>
                        <m:r>
                          <m:rPr>
                            <m:nor/>
                          </m:rPr>
                          <a:rPr lang="en-US" b="1" i="1" dirty="0">
                            <a:cs typeface="Arial" pitchFamily="34" charset="0"/>
                          </a:rPr>
                          <m:t> </m:t>
                        </m:r>
                        <m:r>
                          <m:rPr>
                            <m:nor/>
                          </m:rPr>
                          <a:rPr lang="en-US" b="1" i="1" dirty="0">
                            <a:cs typeface="Arial" pitchFamily="34" charset="0"/>
                          </a:rPr>
                          <m:t>change</m:t>
                        </m:r>
                        <m:r>
                          <m:rPr>
                            <m:nor/>
                          </m:rPr>
                          <a:rPr lang="en-US" b="1" i="1" dirty="0">
                            <a:cs typeface="Arial" pitchFamily="34" charset="0"/>
                          </a:rPr>
                          <m:t> </m:t>
                        </m:r>
                        <m:r>
                          <m:rPr>
                            <m:nor/>
                          </m:rPr>
                          <a:rPr lang="en-US" b="1" i="1" dirty="0">
                            <a:cs typeface="Arial" pitchFamily="34" charset="0"/>
                          </a:rPr>
                          <m:t>in</m:t>
                        </m:r>
                        <m:r>
                          <m:rPr>
                            <m:nor/>
                          </m:rPr>
                          <a:rPr lang="en-US" b="1" i="1" dirty="0">
                            <a:cs typeface="Arial" pitchFamily="34" charset="0"/>
                          </a:rPr>
                          <m:t> </m:t>
                        </m:r>
                        <m:r>
                          <m:rPr>
                            <m:nor/>
                          </m:rPr>
                          <a:rPr lang="en-US" b="1" i="1" dirty="0" smtClean="0">
                            <a:cs typeface="Arial" pitchFamily="34" charset="0"/>
                          </a:rPr>
                          <m:t>price</m:t>
                        </m:r>
                      </m:den>
                    </m:f>
                  </m:oMath>
                </a14:m>
                <a:endParaRPr lang="en-US" b="1" i="1" dirty="0">
                  <a:latin typeface="Cambria Math"/>
                  <a:cs typeface="Arial" pitchFamily="34" charset="0"/>
                </a:endParaRPr>
              </a:p>
              <a:p>
                <a:pPr marL="4763" lvl="2" indent="0" algn="just">
                  <a:buClr>
                    <a:schemeClr val="accent1"/>
                  </a:buClr>
                  <a:buNone/>
                </a:pPr>
                <a:endParaRPr lang="en-US" sz="1800" b="1" i="1" dirty="0">
                  <a:latin typeface="Cambria Math"/>
                  <a:cs typeface="Arial" pitchFamily="34" charset="0"/>
                </a:endParaRPr>
              </a:p>
              <a:p>
                <a:pPr marL="4763" lvl="2" indent="0" algn="just">
                  <a:buClr>
                    <a:schemeClr val="accent1"/>
                  </a:buClr>
                  <a:buNone/>
                </a:pPr>
                <a14:m>
                  <m:oMathPara xmlns:m="http://schemas.openxmlformats.org/officeDocument/2006/math">
                    <m:oMathParaPr>
                      <m:jc m:val="centerGroup"/>
                    </m:oMathParaPr>
                    <m:oMath xmlns:m="http://schemas.openxmlformats.org/officeDocument/2006/math">
                      <m:sSup>
                        <m:sSupPr>
                          <m:ctrlPr>
                            <a:rPr lang="en-US" sz="1800" b="1" i="1">
                              <a:latin typeface="Cambria Math" panose="02040503050406030204" pitchFamily="18" charset="0"/>
                              <a:cs typeface="Arial" pitchFamily="34" charset="0"/>
                            </a:rPr>
                          </m:ctrlPr>
                        </m:sSupPr>
                        <m:e>
                          <m:r>
                            <a:rPr lang="en-US" sz="1800" b="1" i="1">
                              <a:latin typeface="Cambria Math"/>
                              <a:ea typeface="Cambria Math"/>
                              <a:cs typeface="Arial" pitchFamily="34" charset="0"/>
                            </a:rPr>
                            <m:t>𝜺</m:t>
                          </m:r>
                        </m:e>
                        <m:sup>
                          <m:r>
                            <a:rPr lang="en-US" sz="1800" b="1" i="1">
                              <a:latin typeface="Cambria Math"/>
                              <a:cs typeface="Arial" pitchFamily="34" charset="0"/>
                            </a:rPr>
                            <m:t>𝑷</m:t>
                          </m:r>
                        </m:sup>
                      </m:sSup>
                      <m:r>
                        <a:rPr lang="en-US" sz="1800" b="1" i="1" smtClean="0">
                          <a:latin typeface="Cambria Math"/>
                          <a:cs typeface="Arial" pitchFamily="34" charset="0"/>
                        </a:rPr>
                        <m:t>= </m:t>
                      </m:r>
                      <m:f>
                        <m:fPr>
                          <m:ctrlPr>
                            <a:rPr lang="en-US" sz="1800" b="1" i="1" smtClean="0">
                              <a:latin typeface="Cambria Math" panose="02040503050406030204" pitchFamily="18" charset="0"/>
                              <a:cs typeface="Arial" pitchFamily="34" charset="0"/>
                            </a:rPr>
                          </m:ctrlPr>
                        </m:fPr>
                        <m:num>
                          <m:f>
                            <m:fPr>
                              <m:ctrlPr>
                                <a:rPr lang="en-US" sz="1800" b="1" i="1" smtClean="0">
                                  <a:latin typeface="Cambria Math" panose="02040503050406030204" pitchFamily="18" charset="0"/>
                                  <a:cs typeface="Arial" pitchFamily="34" charset="0"/>
                                </a:rPr>
                              </m:ctrlPr>
                            </m:fPr>
                            <m:num>
                              <m:r>
                                <a:rPr lang="en-US" sz="1800" b="1" i="1" smtClean="0">
                                  <a:latin typeface="Cambria Math"/>
                                  <a:ea typeface="Cambria Math"/>
                                  <a:cs typeface="Arial" pitchFamily="34" charset="0"/>
                                </a:rPr>
                                <m:t>∆</m:t>
                              </m:r>
                              <m:r>
                                <a:rPr lang="en-US" sz="1800" b="1" i="1" smtClean="0">
                                  <a:latin typeface="Cambria Math"/>
                                  <a:ea typeface="Cambria Math"/>
                                  <a:cs typeface="Arial" pitchFamily="34" charset="0"/>
                                </a:rPr>
                                <m:t>𝑸</m:t>
                              </m:r>
                            </m:num>
                            <m:den>
                              <m:r>
                                <a:rPr lang="en-US" sz="1800" b="1" i="1" smtClean="0">
                                  <a:latin typeface="Cambria Math"/>
                                  <a:cs typeface="Arial" pitchFamily="34" charset="0"/>
                                </a:rPr>
                                <m:t>𝑸</m:t>
                              </m:r>
                            </m:den>
                          </m:f>
                        </m:num>
                        <m:den>
                          <m:f>
                            <m:fPr>
                              <m:ctrlPr>
                                <a:rPr lang="en-US" sz="1800" b="1" i="1" smtClean="0">
                                  <a:latin typeface="Cambria Math" panose="02040503050406030204" pitchFamily="18" charset="0"/>
                                  <a:ea typeface="Cambria Math"/>
                                  <a:cs typeface="Arial" pitchFamily="34" charset="0"/>
                                </a:rPr>
                              </m:ctrlPr>
                            </m:fPr>
                            <m:num>
                              <m:r>
                                <a:rPr lang="en-US" sz="1800" b="1" i="1">
                                  <a:latin typeface="Cambria Math"/>
                                  <a:ea typeface="Cambria Math"/>
                                  <a:cs typeface="Arial" pitchFamily="34" charset="0"/>
                                </a:rPr>
                                <m:t>∆</m:t>
                              </m:r>
                              <m:r>
                                <a:rPr lang="en-US" sz="1800" b="1" i="1">
                                  <a:latin typeface="Cambria Math"/>
                                  <a:ea typeface="Cambria Math"/>
                                  <a:cs typeface="Arial" pitchFamily="34" charset="0"/>
                                </a:rPr>
                                <m:t>𝑷</m:t>
                              </m:r>
                            </m:num>
                            <m:den>
                              <m:r>
                                <a:rPr lang="en-US" sz="1800" b="1" i="1" smtClean="0">
                                  <a:latin typeface="Cambria Math"/>
                                  <a:ea typeface="Cambria Math"/>
                                  <a:cs typeface="Arial" pitchFamily="34" charset="0"/>
                                </a:rPr>
                                <m:t>𝑷</m:t>
                              </m:r>
                            </m:den>
                          </m:f>
                        </m:den>
                      </m:f>
                    </m:oMath>
                  </m:oMathPara>
                </a14:m>
                <a:endParaRPr lang="en-US" sz="1800" b="1" dirty="0">
                  <a:cs typeface="Arial" pitchFamily="34" charset="0"/>
                </a:endParaRPr>
              </a:p>
              <a:p>
                <a:pPr marL="4763" lvl="2" indent="0" algn="just">
                  <a:buClr>
                    <a:schemeClr val="accent1"/>
                  </a:buClr>
                  <a:buNone/>
                </a:pPr>
                <a:endParaRPr lang="en-US" sz="1800" b="1" dirty="0">
                  <a:cs typeface="Arial" pitchFamily="34" charset="0"/>
                </a:endParaRPr>
              </a:p>
              <a:p>
                <a:pPr marL="4763" lvl="2" indent="0" algn="just">
                  <a:buClr>
                    <a:schemeClr val="accent1"/>
                  </a:buClr>
                  <a:buNone/>
                </a:pPr>
                <a14:m>
                  <m:oMathPara xmlns:m="http://schemas.openxmlformats.org/officeDocument/2006/math">
                    <m:oMathParaPr>
                      <m:jc m:val="centerGroup"/>
                    </m:oMathParaPr>
                    <m:oMath xmlns:m="http://schemas.openxmlformats.org/officeDocument/2006/math">
                      <m:sSup>
                        <m:sSupPr>
                          <m:ctrlPr>
                            <a:rPr lang="en-US" sz="1800" b="1" i="1" smtClean="0">
                              <a:latin typeface="Cambria Math" panose="02040503050406030204" pitchFamily="18" charset="0"/>
                              <a:cs typeface="Arial" pitchFamily="34" charset="0"/>
                            </a:rPr>
                          </m:ctrlPr>
                        </m:sSupPr>
                        <m:e>
                          <m:r>
                            <a:rPr lang="en-US" sz="1800" b="1" i="1" smtClean="0">
                              <a:latin typeface="Cambria Math"/>
                              <a:ea typeface="Cambria Math"/>
                              <a:cs typeface="Arial" pitchFamily="34" charset="0"/>
                            </a:rPr>
                            <m:t>𝜺</m:t>
                          </m:r>
                        </m:e>
                        <m:sup>
                          <m:r>
                            <a:rPr lang="en-US" sz="1800" b="1" i="1" smtClean="0">
                              <a:latin typeface="Cambria Math"/>
                              <a:cs typeface="Arial" pitchFamily="34" charset="0"/>
                            </a:rPr>
                            <m:t>𝑷</m:t>
                          </m:r>
                        </m:sup>
                      </m:sSup>
                      <m:r>
                        <a:rPr lang="en-US" sz="1800" b="1" i="1" smtClean="0">
                          <a:latin typeface="Cambria Math"/>
                          <a:cs typeface="Arial" pitchFamily="34" charset="0"/>
                        </a:rPr>
                        <m:t>= </m:t>
                      </m:r>
                      <m:f>
                        <m:fPr>
                          <m:ctrlPr>
                            <a:rPr lang="en-US" sz="1800" b="1" i="1" smtClean="0">
                              <a:latin typeface="Cambria Math" panose="02040503050406030204" pitchFamily="18" charset="0"/>
                              <a:cs typeface="Arial" pitchFamily="34" charset="0"/>
                            </a:rPr>
                          </m:ctrlPr>
                        </m:fPr>
                        <m:num>
                          <m:r>
                            <a:rPr lang="en-US" sz="1800" b="1" i="1">
                              <a:latin typeface="Cambria Math"/>
                              <a:ea typeface="Cambria Math"/>
                              <a:cs typeface="Arial" pitchFamily="34" charset="0"/>
                            </a:rPr>
                            <m:t>∆</m:t>
                          </m:r>
                          <m:r>
                            <a:rPr lang="en-US" sz="1800" b="1" i="1">
                              <a:latin typeface="Cambria Math"/>
                              <a:ea typeface="Cambria Math"/>
                              <a:cs typeface="Arial" pitchFamily="34" charset="0"/>
                            </a:rPr>
                            <m:t>𝑸</m:t>
                          </m:r>
                        </m:num>
                        <m:den>
                          <m:r>
                            <a:rPr lang="en-US" sz="1800" b="1" i="1">
                              <a:latin typeface="Cambria Math"/>
                              <a:ea typeface="Cambria Math"/>
                              <a:cs typeface="Arial" pitchFamily="34" charset="0"/>
                            </a:rPr>
                            <m:t>∆</m:t>
                          </m:r>
                          <m:r>
                            <a:rPr lang="en-US" sz="1800" b="1" i="1">
                              <a:latin typeface="Cambria Math"/>
                              <a:ea typeface="Cambria Math"/>
                              <a:cs typeface="Arial" pitchFamily="34" charset="0"/>
                            </a:rPr>
                            <m:t>𝑷</m:t>
                          </m:r>
                        </m:den>
                      </m:f>
                      <m:r>
                        <a:rPr lang="en-US" sz="1800" b="1" i="0" smtClean="0">
                          <a:latin typeface="Cambria Math"/>
                          <a:cs typeface="Arial" pitchFamily="34" charset="0"/>
                        </a:rPr>
                        <m:t> </m:t>
                      </m:r>
                      <m:r>
                        <a:rPr lang="en-US" sz="1800" b="1" i="0" smtClean="0">
                          <a:latin typeface="Cambria Math"/>
                          <a:cs typeface="Arial" pitchFamily="34" charset="0"/>
                        </a:rPr>
                        <m:t>𝐗</m:t>
                      </m:r>
                      <m:r>
                        <a:rPr lang="en-US" sz="1800" b="1" i="0" smtClean="0">
                          <a:latin typeface="Cambria Math"/>
                          <a:cs typeface="Arial" pitchFamily="34" charset="0"/>
                        </a:rPr>
                        <m:t> </m:t>
                      </m:r>
                      <m:f>
                        <m:fPr>
                          <m:ctrlPr>
                            <a:rPr lang="en-US" sz="1800" b="1" i="1" smtClean="0">
                              <a:latin typeface="Cambria Math" panose="02040503050406030204" pitchFamily="18" charset="0"/>
                              <a:cs typeface="Arial" pitchFamily="34" charset="0"/>
                            </a:rPr>
                          </m:ctrlPr>
                        </m:fPr>
                        <m:num>
                          <m:r>
                            <a:rPr lang="en-US" sz="1800" b="1" i="1" smtClean="0">
                              <a:latin typeface="Cambria Math"/>
                              <a:cs typeface="Arial" pitchFamily="34" charset="0"/>
                            </a:rPr>
                            <m:t>𝑷</m:t>
                          </m:r>
                        </m:num>
                        <m:den>
                          <m:r>
                            <a:rPr lang="en-US" sz="1800" b="1" i="1" smtClean="0">
                              <a:latin typeface="Cambria Math"/>
                              <a:cs typeface="Arial" pitchFamily="34" charset="0"/>
                            </a:rPr>
                            <m:t>𝑸</m:t>
                          </m:r>
                        </m:den>
                      </m:f>
                    </m:oMath>
                  </m:oMathPara>
                </a14:m>
                <a:endParaRPr lang="en-US" sz="1800" b="1" dirty="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a:stretch>
                  <a:fillRect l="-593" t="-1625" r="-2000"/>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Elasticity of Demand and Supply</a:t>
            </a:r>
          </a:p>
        </p:txBody>
      </p:sp>
    </p:spTree>
    <p:extLst>
      <p:ext uri="{BB962C8B-B14F-4D97-AF65-F5344CB8AC3E}">
        <p14:creationId xmlns:p14="http://schemas.microsoft.com/office/powerpoint/2010/main" val="19540302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1803</TotalTime>
  <Words>986</Words>
  <Application>Microsoft Office PowerPoint</Application>
  <PresentationFormat>On-screen Show (4:3)</PresentationFormat>
  <Paragraphs>154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Cambria Math</vt:lpstr>
      <vt:lpstr>Franklin Gothic Book</vt:lpstr>
      <vt:lpstr>Perpetua</vt:lpstr>
      <vt:lpstr>Wingdings</vt:lpstr>
      <vt:lpstr>Wingdings 2</vt:lpstr>
      <vt:lpstr>Equity</vt:lpstr>
      <vt:lpstr>PA 103: Introduction to Microeconomics</vt:lpstr>
      <vt:lpstr>Lecture 9 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Elasticity of Demand and Supply</vt:lpstr>
      <vt:lpstr>Readings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Economics 1</dc:title>
  <dc:creator>Faith Computer</dc:creator>
  <cp:lastModifiedBy>Md. Roni Hossain</cp:lastModifiedBy>
  <cp:revision>128</cp:revision>
  <dcterms:created xsi:type="dcterms:W3CDTF">2018-05-06T17:42:58Z</dcterms:created>
  <dcterms:modified xsi:type="dcterms:W3CDTF">2022-06-04T14:06:09Z</dcterms:modified>
</cp:coreProperties>
</file>