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5" r:id="rId10"/>
    <p:sldId id="292" r:id="rId11"/>
    <p:sldId id="275" r:id="rId12"/>
    <p:sldId id="293" r:id="rId13"/>
    <p:sldId id="271" r:id="rId14"/>
    <p:sldId id="295" r:id="rId15"/>
    <p:sldId id="294" r:id="rId16"/>
    <p:sldId id="270" r:id="rId17"/>
    <p:sldId id="296" r:id="rId18"/>
    <p:sldId id="290" r:id="rId19"/>
  </p:sldIdLst>
  <p:sldSz cx="9144000" cy="5143500" type="screen16x9"/>
  <p:notesSz cx="6858000" cy="9144000"/>
  <p:embeddedFontLst>
    <p:embeddedFont>
      <p:font typeface="Fira Sans Extra Condensed" panose="020B0503050000020004"/>
      <p:regular r:id="rId23"/>
    </p:embeddedFont>
    <p:embeddedFont>
      <p:font typeface="Roboto" panose="02000000000000000000"/>
      <p:regular r:id="rId24"/>
    </p:embeddedFont>
    <p:embeddedFont>
      <p:font typeface="Fira Sans Extra Condensed SemiBold" panose="020B0503050000020004"/>
      <p:regular r:id="rId25"/>
      <p:bold r:id="rId26"/>
      <p:italic r:id="rId27"/>
      <p:boldItalic r:id="rId28"/>
    </p:embeddedFont>
    <p:embeddedFont>
      <p:font typeface="Proxima Nova Semibold" panose="02000506030000020004"/>
      <p:bold r:id="rId29"/>
    </p:embeddedFont>
    <p:embeddedFont>
      <p:font typeface="Proxima Nova" panose="02000506030000020004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omic Sans MS" panose="030F0702030302020204" pitchFamily="66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8" Type="http://schemas.openxmlformats.org/officeDocument/2006/relationships/font" Target="fonts/font16.fntdata"/><Relationship Id="rId37" Type="http://schemas.openxmlformats.org/officeDocument/2006/relationships/font" Target="fonts/font15.fntdata"/><Relationship Id="rId36" Type="http://schemas.openxmlformats.org/officeDocument/2006/relationships/font" Target="fonts/font14.fntdata"/><Relationship Id="rId35" Type="http://schemas.openxmlformats.org/officeDocument/2006/relationships/font" Target="fonts/font13.fntdata"/><Relationship Id="rId34" Type="http://schemas.openxmlformats.org/officeDocument/2006/relationships/font" Target="fonts/font12.fntdata"/><Relationship Id="rId33" Type="http://schemas.openxmlformats.org/officeDocument/2006/relationships/font" Target="fonts/font11.fntdata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4f2e5e7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4f2e5e7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96fd5876e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96fd5876e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96fd5876e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96fd5876e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 panose="020B0503050000020004"/>
                <a:ea typeface="Fira Sans Extra Condensed SemiBold" panose="020B0503050000020004"/>
                <a:cs typeface="Fira Sans Extra Condensed SemiBold" panose="020B0503050000020004"/>
                <a:sym typeface="Fira Sans Extra Condensed SemiBold" panose="020B050305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9pPr>
          </a:lstStyle>
          <a:p/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www.academia.edu/download/64499739/IRJET-V7I3310.pdf" TargetMode="External"/><Relationship Id="rId1" Type="http://schemas.openxmlformats.org/officeDocument/2006/relationships/hyperlink" Target="https://ieeexplore.ieee.org/abstract/document/10099607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637890" y="-78750"/>
            <a:ext cx="7196451" cy="2846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Medicine Recommendation </a:t>
            </a:r>
            <a:r>
              <a:rPr lang="en-US" dirty="0" smtClean="0">
                <a:solidFill>
                  <a:srgbClr val="00B050"/>
                </a:solidFill>
              </a:rPr>
              <a:t>System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2594219" y="1849347"/>
            <a:ext cx="3344244" cy="329110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Rectangle 2"/>
          <p:cNvSpPr/>
          <p:nvPr/>
        </p:nvSpPr>
        <p:spPr>
          <a:xfrm>
            <a:off x="193229" y="3800458"/>
            <a:ext cx="19768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Rabby</a:t>
            </a:r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Khan</a:t>
            </a: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213902037</a:t>
            </a: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Mostak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Ahamed</a:t>
            </a: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213902126</a:t>
            </a: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329" y="3351302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cs typeface="Arial" panose="020B0604020202020204" pitchFamily="34" charset="0"/>
              </a:rPr>
              <a:t>Submitted By</a:t>
            </a:r>
            <a:endParaRPr lang="ko-KR" altLang="en-US" sz="1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6137729" y="3266063"/>
            <a:ext cx="3321873" cy="18774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Submitted </a:t>
            </a:r>
            <a:r>
              <a:rPr lang="en-US" altLang="ko-KR" sz="1800" b="1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</a:t>
            </a:r>
            <a:endParaRPr lang="en-US" altLang="ko-KR" sz="1800" b="1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altLang="ko-KR" sz="1800" b="1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CSE-412 213_D2</a:t>
            </a:r>
            <a:endParaRPr lang="en-US" altLang="ko-KR" sz="1800" b="1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endParaRPr lang="en-US" altLang="ko-KR" sz="16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1600" b="1" dirty="0" err="1"/>
              <a:t>Sadia</a:t>
            </a:r>
            <a:r>
              <a:rPr lang="en-US" sz="1600" b="1" dirty="0"/>
              <a:t> </a:t>
            </a:r>
            <a:r>
              <a:rPr lang="en-US" sz="1600" b="1" dirty="0" err="1"/>
              <a:t>Afroze</a:t>
            </a:r>
            <a:endParaRPr lang="en-US" sz="1600" b="1" dirty="0"/>
          </a:p>
          <a:p>
            <a:r>
              <a:rPr lang="en-US" sz="1600" dirty="0"/>
              <a:t>Assistant Professor</a:t>
            </a:r>
            <a:endParaRPr lang="en-US" sz="1600" dirty="0"/>
          </a:p>
          <a:p>
            <a:r>
              <a:rPr lang="en-US" sz="1600" dirty="0"/>
              <a:t>Dept. of Computer Science and Engineering</a:t>
            </a:r>
            <a:endParaRPr lang="en-US" sz="1600" dirty="0"/>
          </a:p>
        </p:txBody>
      </p:sp>
      <p:pic>
        <p:nvPicPr>
          <p:cNvPr id="232" name="Picture 23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128" y="-1196"/>
            <a:ext cx="1260588" cy="12238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Methodology Diagram</a:t>
            </a:r>
            <a:endParaRPr dirty="0"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6153953" y="1895672"/>
            <a:ext cx="2990047" cy="2502506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fill="none" extrusionOk="0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7" extrusionOk="0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8" extrusionOk="0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115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1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19" h="5374" extrusionOk="0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9" h="7020" extrusionOk="0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" h="2409" extrusionOk="0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8" h="7020" extrusionOk="0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81" h="13767" extrusionOk="0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2" h="3987" extrusionOk="0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8" h="2191" extrusionOk="0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0" h="1144" extrusionOk="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7" h="3034" extrusionOk="0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7" h="17739" extrusionOk="0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" h="6911" extrusionOk="0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668" extrusionOk="0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681" extrusionOk="0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" h="1824" extrusionOk="0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3537" extrusionOk="0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1" h="53350" extrusionOk="0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84" extrusionOk="0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6" h="2694" extrusionOk="0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1783" extrusionOk="0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715" extrusionOk="0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7" h="54684" extrusionOk="0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1" h="4925" extrusionOk="0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8" h="2694" extrusionOk="0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7" h="1783" extrusionOk="0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1715" extrusionOk="0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9" h="5292" extrusionOk="0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3" h="43448" extrusionOk="0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5" h="8557" extrusionOk="0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2735" extrusionOk="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3" h="11318" extrusionOk="0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1062" extrusionOk="0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3579" extrusionOk="0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259" extrusionOk="0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776" extrusionOk="0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735" extrusionOk="0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116" extrusionOk="0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845" extrusionOk="0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850" extrusionOk="0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437" extrusionOk="0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7" h="13713" extrusionOk="0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899" extrusionOk="0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9" h="26675" extrusionOk="0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4" h="7373" extrusionOk="0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469614" y="850150"/>
            <a:ext cx="83542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Medicine Recommend System is </a:t>
            </a:r>
            <a:r>
              <a:rPr lang="en-US" dirty="0" smtClean="0"/>
              <a:t>implemented using </a:t>
            </a:r>
            <a:r>
              <a:rPr lang="en-US" dirty="0"/>
              <a:t>the three data mining algorithms i.e., </a:t>
            </a:r>
            <a:r>
              <a:rPr lang="en-US" dirty="0" smtClean="0"/>
              <a:t>Decision Tree </a:t>
            </a:r>
            <a:r>
              <a:rPr lang="en-US" dirty="0"/>
              <a:t>classifier, Random Forest classifier and </a:t>
            </a:r>
            <a:r>
              <a:rPr lang="en-US" dirty="0" smtClean="0"/>
              <a:t>Naive Bayes classifier.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5826" y="1918342"/>
            <a:ext cx="4941155" cy="1885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Gathered dataset with medical symptoms and corresponding diseases.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Handled missing or incomplete data.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 data for consistent input to classifiers.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Methodology Diagram</a:t>
            </a:r>
            <a:endParaRPr dirty="0"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6153953" y="1895672"/>
            <a:ext cx="2990047" cy="2502506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fill="none" extrusionOk="0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7" extrusionOk="0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8" extrusionOk="0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115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1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19" h="5374" extrusionOk="0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9" h="7020" extrusionOk="0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" h="2409" extrusionOk="0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8" h="7020" extrusionOk="0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81" h="13767" extrusionOk="0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2" h="3987" extrusionOk="0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8" h="2191" extrusionOk="0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0" h="1144" extrusionOk="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7" h="3034" extrusionOk="0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7" h="17739" extrusionOk="0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" h="6911" extrusionOk="0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668" extrusionOk="0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681" extrusionOk="0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" h="1824" extrusionOk="0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3537" extrusionOk="0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1" h="53350" extrusionOk="0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84" extrusionOk="0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6" h="2694" extrusionOk="0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1783" extrusionOk="0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715" extrusionOk="0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7" h="54684" extrusionOk="0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1" h="4925" extrusionOk="0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8" h="2694" extrusionOk="0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7" h="1783" extrusionOk="0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1715" extrusionOk="0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9" h="5292" extrusionOk="0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3" h="43448" extrusionOk="0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5" h="8557" extrusionOk="0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2735" extrusionOk="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3" h="11318" extrusionOk="0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1062" extrusionOk="0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3579" extrusionOk="0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259" extrusionOk="0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776" extrusionOk="0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735" extrusionOk="0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116" extrusionOk="0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845" extrusionOk="0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850" extrusionOk="0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437" extrusionOk="0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7" h="13713" extrusionOk="0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899" extrusionOk="0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9" h="26675" extrusionOk="0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4" h="7373" extrusionOk="0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469614" y="850150"/>
            <a:ext cx="83542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Medicine Recommend System is </a:t>
            </a:r>
            <a:r>
              <a:rPr lang="en-US" dirty="0" smtClean="0"/>
              <a:t>implemented using </a:t>
            </a:r>
            <a:r>
              <a:rPr lang="en-US" dirty="0"/>
              <a:t>the three data mining algorithms i.e., </a:t>
            </a:r>
            <a:r>
              <a:rPr lang="en-US" dirty="0" smtClean="0"/>
              <a:t>Decision Tree </a:t>
            </a:r>
            <a:r>
              <a:rPr lang="en-US" dirty="0"/>
              <a:t>classifier, Random Forest classifier and </a:t>
            </a:r>
            <a:r>
              <a:rPr lang="en-US" dirty="0" smtClean="0"/>
              <a:t>Naive Bayes classifier.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1525261"/>
            <a:ext cx="5879379" cy="2987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Training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Models: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1.Decision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Tree Classifier: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28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Built tree-based model for classification.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Random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Forest Classifier: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28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Utilized ensemble method of multiple decision trees.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Naive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Bayes Classifier: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28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 probabilistic approach for disease classification.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Prediction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Trained models to predict diseases based on symptoms.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>
            <a:spLocks noGrp="1"/>
          </p:cNvSpPr>
          <p:nvPr>
            <p:ph type="title"/>
          </p:nvPr>
        </p:nvSpPr>
        <p:spPr>
          <a:xfrm>
            <a:off x="457200" y="268518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Methodology Diagram</a:t>
            </a:r>
            <a:endParaRPr dirty="0"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878" y="1609725"/>
            <a:ext cx="3956323" cy="2972131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457200" y="912936"/>
            <a:ext cx="7782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proposed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medicine recommendation system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architecture can be broken down into several key components, each playing a vital role in the overall functionality of the system.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7200" y="23321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Applications of the Medicine Recommendation System</a:t>
            </a:r>
            <a:endParaRPr lang="en-US" dirty="0"/>
          </a:p>
        </p:txBody>
      </p:sp>
      <p:grpSp>
        <p:nvGrpSpPr>
          <p:cNvPr id="1186" name="Google Shape;1186;p29"/>
          <p:cNvGrpSpPr/>
          <p:nvPr/>
        </p:nvGrpSpPr>
        <p:grpSpPr>
          <a:xfrm>
            <a:off x="5871609" y="976044"/>
            <a:ext cx="3272391" cy="3396345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Rectangle 2"/>
          <p:cNvSpPr/>
          <p:nvPr/>
        </p:nvSpPr>
        <p:spPr>
          <a:xfrm>
            <a:off x="548605" y="1652829"/>
            <a:ext cx="4941384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 Recommendation System can be utilized in various settings, including: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Telemedicine Platforms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assist patients in receiving quick medication suggestions without needing an in-person consultation.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Enabling pharmacists to recommend appropriate medications in the absence of a doctor.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Providers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Supporting doctors in making informed decisions based on symptom analysis and historical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Allowing individuals to self-assess minor health issues and receive guidance on potential medications.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5295" y="1107690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Conclusion</a:t>
            </a:r>
            <a:endParaRPr lang="en-US" altLang="ko-KR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41" name="Google Shape;241;p16"/>
          <p:cNvGrpSpPr/>
          <p:nvPr/>
        </p:nvGrpSpPr>
        <p:grpSpPr>
          <a:xfrm>
            <a:off x="125" y="1417734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Rectangle 1"/>
          <p:cNvSpPr/>
          <p:nvPr/>
        </p:nvSpPr>
        <p:spPr>
          <a:xfrm>
            <a:off x="2732277" y="1629219"/>
            <a:ext cx="5930425" cy="140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conclusion, our Medicine Recommendation System aims to revolutionize the way patients receive treatment by providing personalized, data-driven recommendations. Through the use of machine learning algorithms, we hope to address the gaps in current systems and improve healthcare outcomes for all."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Tx/>
              <a:defRPr/>
            </a:pPr>
            <a:r>
              <a:rPr lang="en-US" kern="1200" dirty="0">
                <a:solidFill>
                  <a:prstClr val="white"/>
                </a:solidFill>
                <a:latin typeface="Comic Sans MS" panose="030F0702030302020204" pitchFamily="66" charset="0"/>
              </a:rPr>
              <a:t>References</a:t>
            </a:r>
            <a:endParaRPr lang="en-US" kern="1200" dirty="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534" name="Google Shape;2534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36" name="Google Shape;253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37" name="Google Shape;253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38" name="Google Shape;253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539" name="Google Shape;253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0" name="Google Shape;254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41" name="Google Shape;254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42" name="Google Shape;254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3" name="Google Shape;254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44" name="Google Shape;254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45" name="Google Shape;254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6" name="Google Shape;254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7" name="Google Shape;254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8" name="Google Shape;254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549" name="Google Shape;254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50" name="Google Shape;255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51" name="Google Shape;255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2" name="Google Shape;255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53" name="Google Shape;255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54" name="Google Shape;255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5" name="Google Shape;255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6" name="Google Shape;255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7" name="Google Shape;255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558" name="Google Shape;255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59" name="Google Shape;255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60" name="Google Shape;256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1" name="Google Shape;256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62" name="Google Shape;256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63" name="Google Shape;256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4" name="Google Shape;256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565" name="Google Shape;256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66" name="Google Shape;256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67" name="Google Shape;256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8" name="Google Shape;256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69" name="Google Shape;256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70" name="Google Shape;257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1" name="Google Shape;257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2" name="Google Shape;257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3" name="Google Shape;257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4" name="Google Shape;257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2" name="Rectangle 1"/>
          <p:cNvSpPr/>
          <p:nvPr/>
        </p:nvSpPr>
        <p:spPr>
          <a:xfrm>
            <a:off x="1516224" y="1764561"/>
            <a:ext cx="5184671" cy="2544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b="1" dirty="0">
                <a:solidFill>
                  <a:srgbClr val="869FB2"/>
                </a:solidFill>
                <a:hlinkClick r:id="rId1"/>
              </a:rPr>
              <a:t>https://ieeexplore.ieee.org/abstract/document/10099607/</a:t>
            </a:r>
            <a:endParaRPr lang="en-US" b="1" dirty="0">
              <a:solidFill>
                <a:srgbClr val="869FB2"/>
              </a:solidFill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endParaRPr lang="en-US" b="1" dirty="0">
              <a:solidFill>
                <a:srgbClr val="869FB2"/>
              </a:solidFill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b="1" dirty="0">
                <a:solidFill>
                  <a:srgbClr val="869FB2"/>
                </a:solidFill>
                <a:hlinkClick r:id="rId2"/>
              </a:rPr>
              <a:t>https://www.academia.edu/download/64499739/IRJET-V7I3310.pdf</a:t>
            </a:r>
            <a:endParaRPr lang="en-US" b="1" dirty="0">
              <a:solidFill>
                <a:srgbClr val="869FB2"/>
              </a:solidFill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endParaRPr lang="en-US" b="1" dirty="0">
              <a:solidFill>
                <a:srgbClr val="869FB2"/>
              </a:solidFill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b="1" dirty="0">
                <a:solidFill>
                  <a:srgbClr val="869FB2"/>
                </a:solidFill>
              </a:rPr>
              <a:t>https://www.academia.edu/download/66684115/IJARET_12_03_062.pdf</a:t>
            </a:r>
            <a:endParaRPr lang="en-US" b="1" dirty="0">
              <a:solidFill>
                <a:srgbClr val="869FB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35747" y="1094675"/>
            <a:ext cx="5680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Here </a:t>
            </a:r>
            <a:r>
              <a:rPr lang="en-US" dirty="0">
                <a:solidFill>
                  <a:schemeClr val="bg1"/>
                </a:solidFill>
              </a:rPr>
              <a:t>are the references we used to support our research.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Outline</a:t>
            </a:r>
            <a:endParaRPr lang="en-US" altLang="ko-KR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109874"/>
            <a:ext cx="2653499" cy="596100"/>
            <a:chOff x="3297249" y="1109874"/>
            <a:chExt cx="2653499" cy="59610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3969548" y="118226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dirty="0"/>
                <a:t>Introduction</a:t>
              </a:r>
              <a:endParaRPr lang="en-US" sz="1800" dirty="0"/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109875"/>
            <a:ext cx="3074542" cy="596100"/>
            <a:chOff x="6033351" y="1109875"/>
            <a:chExt cx="2769007" cy="596100"/>
          </a:xfrm>
        </p:grpSpPr>
        <p:sp>
          <p:nvSpPr>
            <p:cNvPr id="301" name="Google Shape;301;p16"/>
            <p:cNvSpPr txBox="1"/>
            <p:nvPr/>
          </p:nvSpPr>
          <p:spPr>
            <a:xfrm>
              <a:off x="6821158" y="117738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dirty="0"/>
                <a:t>Objective/ Contribution</a:t>
              </a:r>
              <a:endParaRPr lang="en-US" sz="1800" dirty="0"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033351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89598"/>
            <a:ext cx="2653500" cy="596100"/>
            <a:chOff x="3297248" y="2589598"/>
            <a:chExt cx="2653500" cy="596100"/>
          </a:xfrm>
        </p:grpSpPr>
        <p:sp>
          <p:nvSpPr>
            <p:cNvPr id="306" name="Google Shape;306;p16"/>
            <p:cNvSpPr txBox="1"/>
            <p:nvPr/>
          </p:nvSpPr>
          <p:spPr>
            <a:xfrm>
              <a:off x="3969548" y="271702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dirty="0"/>
                <a:t>Literature Review</a:t>
              </a:r>
              <a:endParaRPr lang="en-US" sz="1800" dirty="0"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4055023"/>
            <a:ext cx="2654081" cy="596100"/>
            <a:chOff x="3297248" y="4055023"/>
            <a:chExt cx="2654081" cy="596100"/>
          </a:xfrm>
        </p:grpSpPr>
        <p:sp>
          <p:nvSpPr>
            <p:cNvPr id="311" name="Google Shape;311;p16"/>
            <p:cNvSpPr txBox="1"/>
            <p:nvPr/>
          </p:nvSpPr>
          <p:spPr>
            <a:xfrm>
              <a:off x="3970129" y="416106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dirty="0"/>
                <a:t>Research Gap</a:t>
              </a:r>
              <a:endParaRPr lang="en-US" sz="1800" dirty="0"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616950"/>
            <a:ext cx="3034150" cy="596100"/>
            <a:chOff x="6033350" y="2616950"/>
            <a:chExt cx="3034150" cy="596100"/>
          </a:xfrm>
        </p:grpSpPr>
        <p:sp>
          <p:nvSpPr>
            <p:cNvPr id="316" name="Google Shape;316;p16"/>
            <p:cNvSpPr txBox="1"/>
            <p:nvPr/>
          </p:nvSpPr>
          <p:spPr>
            <a:xfrm>
              <a:off x="6788251" y="2749100"/>
              <a:ext cx="227924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dirty="0"/>
                <a:t> </a:t>
              </a:r>
              <a:r>
                <a:rPr lang="en-US" sz="1800" dirty="0" smtClean="0"/>
                <a:t>Methodology &amp; </a:t>
              </a:r>
              <a:r>
                <a:rPr lang="en-US" sz="1800" dirty="0"/>
                <a:t>Diagram</a:t>
              </a:r>
              <a:endParaRPr lang="en-US" sz="1800" dirty="0"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4056000"/>
            <a:ext cx="2736102" cy="596100"/>
            <a:chOff x="6033350" y="4056000"/>
            <a:chExt cx="2736102" cy="596100"/>
          </a:xfrm>
        </p:grpSpPr>
        <p:sp>
          <p:nvSpPr>
            <p:cNvPr id="321" name="Google Shape;321;p16"/>
            <p:cNvSpPr txBox="1"/>
            <p:nvPr/>
          </p:nvSpPr>
          <p:spPr>
            <a:xfrm>
              <a:off x="6788252" y="415155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1800" dirty="0"/>
                <a:t> Application</a:t>
              </a:r>
              <a:endParaRPr lang="en-US" sz="1800" dirty="0"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 flipH="1">
            <a:off x="6331400" y="1705975"/>
            <a:ext cx="32887" cy="910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4479426" y="1875509"/>
            <a:ext cx="4048125" cy="2747862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 Introduction</a:t>
            </a:r>
            <a:endParaRPr lang="en-US" dirty="0"/>
          </a:p>
        </p:txBody>
      </p:sp>
      <p:sp>
        <p:nvSpPr>
          <p:cNvPr id="36" name="Google Shape;332;p17"/>
          <p:cNvSpPr/>
          <p:nvPr/>
        </p:nvSpPr>
        <p:spPr>
          <a:xfrm>
            <a:off x="288838" y="1875509"/>
            <a:ext cx="3420134" cy="2747862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35;p17"/>
          <p:cNvSpPr/>
          <p:nvPr/>
        </p:nvSpPr>
        <p:spPr>
          <a:xfrm>
            <a:off x="4479426" y="1197666"/>
            <a:ext cx="867380" cy="8997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8" name="Google Shape;345;p17"/>
          <p:cNvGrpSpPr/>
          <p:nvPr/>
        </p:nvGrpSpPr>
        <p:grpSpPr>
          <a:xfrm>
            <a:off x="4633812" y="1353823"/>
            <a:ext cx="521823" cy="541234"/>
            <a:chOff x="-44512325" y="3176075"/>
            <a:chExt cx="300900" cy="300900"/>
          </a:xfrm>
        </p:grpSpPr>
        <p:sp>
          <p:nvSpPr>
            <p:cNvPr id="39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" name="Google Shape;352;p17"/>
          <p:cNvGrpSpPr/>
          <p:nvPr/>
        </p:nvGrpSpPr>
        <p:grpSpPr>
          <a:xfrm>
            <a:off x="536634" y="2359226"/>
            <a:ext cx="3694992" cy="1706774"/>
            <a:chOff x="5114996" y="2302076"/>
            <a:chExt cx="3343204" cy="1488799"/>
          </a:xfrm>
        </p:grpSpPr>
        <p:sp>
          <p:nvSpPr>
            <p:cNvPr id="4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 smtClean="0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Machine learning</a:t>
              </a:r>
              <a:endParaRPr sz="1800" b="1" dirty="0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4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r>
                <a:rPr lang="en-GB" dirty="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It’s an application of AI</a:t>
              </a:r>
              <a:endParaRPr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r>
                <a:rPr lang="en-GB" dirty="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Computers observe and analyze</a:t>
              </a:r>
              <a:endParaRPr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r>
                <a:rPr lang="en-GB" dirty="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Predict based on previous patterns</a:t>
              </a:r>
              <a:endParaRPr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r>
                <a:rPr lang="en-GB" dirty="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Pre-programmed algorithms</a:t>
              </a:r>
              <a:endParaRPr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45" name="Google Shape;334;p17"/>
          <p:cNvSpPr/>
          <p:nvPr/>
        </p:nvSpPr>
        <p:spPr>
          <a:xfrm>
            <a:off x="288838" y="136971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" name="Google Shape;337;p17"/>
          <p:cNvGrpSpPr/>
          <p:nvPr/>
        </p:nvGrpSpPr>
        <p:grpSpPr>
          <a:xfrm>
            <a:off x="445086" y="1525961"/>
            <a:ext cx="472011" cy="472011"/>
            <a:chOff x="1190625" y="238125"/>
            <a:chExt cx="5238750" cy="5238750"/>
          </a:xfrm>
        </p:grpSpPr>
        <p:sp>
          <p:nvSpPr>
            <p:cNvPr id="47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95290" y="2069108"/>
            <a:ext cx="3750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rapid advancement of technology has revolutionized various aspects of healthcare, including the diagnosis and treatment of diseases. One such innovation is the development of </a:t>
            </a:r>
            <a:r>
              <a:rPr lang="en-US" b="1" dirty="0">
                <a:solidFill>
                  <a:schemeClr val="tx1"/>
                </a:solidFill>
              </a:rPr>
              <a:t>medicine recommendation systems</a:t>
            </a:r>
            <a:r>
              <a:rPr lang="en-US" dirty="0">
                <a:solidFill>
                  <a:schemeClr val="tx1"/>
                </a:solidFill>
              </a:rPr>
              <a:t>, which leverage machine learning algorithms to provide personalized recommendations for patients based on their individual characteristics and health conditions.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39447" y="1140431"/>
            <a:ext cx="3033218" cy="3644931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1" name="Google Shape;361;p18"/>
          <p:cNvSpPr txBox="1"/>
          <p:nvPr/>
        </p:nvSpPr>
        <p:spPr>
          <a:xfrm>
            <a:off x="558744" y="1220804"/>
            <a:ext cx="3190914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i="1" dirty="0"/>
              <a:t>Traditional Methods</a:t>
            </a:r>
            <a:endParaRPr lang="en-US" sz="2000" b="1" i="1"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06347" y="12621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Literature Review</a:t>
            </a:r>
            <a:endParaRPr lang="en-US" dirty="0"/>
          </a:p>
        </p:txBody>
      </p:sp>
      <p:sp>
        <p:nvSpPr>
          <p:cNvPr id="413" name="Google Shape;413;p18"/>
          <p:cNvSpPr/>
          <p:nvPr/>
        </p:nvSpPr>
        <p:spPr>
          <a:xfrm>
            <a:off x="1644089" y="3501400"/>
            <a:ext cx="557489" cy="45249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7" name="Google Shape;417;p18"/>
          <p:cNvSpPr/>
          <p:nvPr/>
        </p:nvSpPr>
        <p:spPr>
          <a:xfrm>
            <a:off x="1914525" y="2188071"/>
            <a:ext cx="2275399" cy="1450478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999069"/>
            <a:ext cx="4725887" cy="650100"/>
            <a:chOff x="3961063" y="1231575"/>
            <a:chExt cx="4725887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049448" y="2158219"/>
            <a:ext cx="4412144" cy="331800"/>
            <a:chOff x="4122279" y="1390725"/>
            <a:chExt cx="4412144" cy="331800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252279" y="1390725"/>
              <a:ext cx="2282144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dirty="0"/>
                <a:t>Classification, Regression, Labeled Datasets</a:t>
              </a:r>
              <a:endParaRPr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79" y="1390725"/>
              <a:ext cx="194038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b="1" dirty="0"/>
                <a:t>Supervised Learning</a:t>
              </a:r>
              <a:endParaRPr b="1" dirty="0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3024581"/>
            <a:ext cx="2239220" cy="604444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24051" y="3788509"/>
            <a:ext cx="2037012" cy="282112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2" y="3861040"/>
            <a:ext cx="4674884" cy="650100"/>
            <a:chOff x="3961062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2" y="3330725"/>
              <a:ext cx="2408915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049448" y="4020189"/>
            <a:ext cx="4724682" cy="331801"/>
            <a:chOff x="4122279" y="3397024"/>
            <a:chExt cx="4586498" cy="331801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2155554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dirty="0"/>
                <a:t>Decision-Making, Feedback, Optimal Treatment Plans</a:t>
              </a:r>
              <a:endParaRPr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79" y="3397025"/>
              <a:ext cx="232052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b="1" dirty="0">
                  <a:solidFill>
                    <a:schemeClr val="bg1"/>
                  </a:solidFill>
                </a:rPr>
                <a:t>Reinforcement Learning</a:t>
              </a:r>
              <a:endParaRPr b="1" dirty="0">
                <a:solidFill>
                  <a:schemeClr val="bg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878123"/>
            <a:ext cx="4725887" cy="650100"/>
            <a:chOff x="3961063" y="2234725"/>
            <a:chExt cx="4725887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3961062" y="3037273"/>
            <a:ext cx="4674884" cy="331806"/>
            <a:chOff x="4033893" y="2393875"/>
            <a:chExt cx="4674884" cy="331806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264994" y="2393881"/>
              <a:ext cx="244378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dirty="0"/>
                <a:t>Clustering, Grouping Patients, Symptom Similarity</a:t>
              </a:r>
              <a:endParaRPr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033893" y="2393875"/>
              <a:ext cx="223110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b="1" dirty="0" smtClean="0">
                  <a:solidFill>
                    <a:schemeClr val="bg1"/>
                  </a:solidFill>
                </a:rPr>
                <a:t>Unsupervised </a:t>
              </a:r>
              <a:r>
                <a:rPr lang="en-US" b="1" dirty="0">
                  <a:solidFill>
                    <a:schemeClr val="bg1"/>
                  </a:solidFill>
                </a:rPr>
                <a:t>Learning</a:t>
              </a:r>
              <a:endParaRPr b="1" dirty="0">
                <a:solidFill>
                  <a:schemeClr val="bg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3788" y="2044517"/>
            <a:ext cx="30255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methods of medicine recommendation relied heavily on rule-based systems and expert systems, where predefined rules were used to match symptoms or patient conditions with potential treatments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78673" y="1344269"/>
            <a:ext cx="3441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Machine Learning Applications</a:t>
            </a:r>
            <a:endParaRPr lang="en-US" sz="1600" b="1" dirty="0"/>
          </a:p>
          <a:p>
            <a:endParaRPr lang="en-US" dirty="0"/>
          </a:p>
        </p:txBody>
      </p:sp>
      <p:sp>
        <p:nvSpPr>
          <p:cNvPr id="92" name="Google Shape;419;p18"/>
          <p:cNvSpPr/>
          <p:nvPr/>
        </p:nvSpPr>
        <p:spPr>
          <a:xfrm>
            <a:off x="4252662" y="1234968"/>
            <a:ext cx="3676800" cy="650100"/>
          </a:xfrm>
          <a:prstGeom prst="roundRect">
            <a:avLst>
              <a:gd name="adj" fmla="val 5000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i="1" dirty="0"/>
              <a:t>Key Research Areas</a:t>
            </a:r>
            <a:endParaRPr lang="en-US" i="1" dirty="0"/>
          </a:p>
        </p:txBody>
      </p:sp>
      <p:sp>
        <p:nvSpPr>
          <p:cNvPr id="2" name="Rectangle 1"/>
          <p:cNvSpPr/>
          <p:nvPr/>
        </p:nvSpPr>
        <p:spPr>
          <a:xfrm>
            <a:off x="1063374" y="1825236"/>
            <a:ext cx="6159357" cy="2393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Drug Repurposing: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Uses for Existing Drugs, Hidden Correlations, Large Datasets, Potential Applications for Old Drugs.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Adverse Drug Reaction Prediction: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Personalized Medicine, Risk Prediction, Patient History, Genetic Data, Environmental Factors, Preventing Side Effects.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Treatment Optimization: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Personalized Dosage, Duration, Drug Combination, Patient Characteristics, Precision Medicine, Effective Treatment Strategies, Minimizing Side Effects.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4" name="Google Shape;594;p21"/>
          <p:cNvGrpSpPr/>
          <p:nvPr/>
        </p:nvGrpSpPr>
        <p:grpSpPr>
          <a:xfrm>
            <a:off x="7068620" y="1030908"/>
            <a:ext cx="1618149" cy="3701042"/>
            <a:chOff x="4572000" y="1208850"/>
            <a:chExt cx="1885951" cy="3523124"/>
          </a:xfrm>
        </p:grpSpPr>
        <p:sp>
          <p:nvSpPr>
            <p:cNvPr id="7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24"/>
          <p:cNvGrpSpPr/>
          <p:nvPr/>
        </p:nvGrpSpPr>
        <p:grpSpPr>
          <a:xfrm>
            <a:off x="33670" y="1889917"/>
            <a:ext cx="2909328" cy="2471118"/>
            <a:chOff x="726125" y="238125"/>
            <a:chExt cx="6167750" cy="5238750"/>
          </a:xfrm>
        </p:grpSpPr>
        <p:sp>
          <p:nvSpPr>
            <p:cNvPr id="789" name="Google Shape;789;p24"/>
            <p:cNvSpPr/>
            <p:nvPr/>
          </p:nvSpPr>
          <p:spPr>
            <a:xfrm>
              <a:off x="726125" y="238125"/>
              <a:ext cx="6167750" cy="5238750"/>
            </a:xfrm>
            <a:custGeom>
              <a:avLst/>
              <a:gdLst/>
              <a:ahLst/>
              <a:cxnLst/>
              <a:rect l="l" t="t" r="r" b="b"/>
              <a:pathLst>
                <a:path w="246710" h="209550" extrusionOk="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80475" y="3381225"/>
              <a:ext cx="1092925" cy="285350"/>
            </a:xfrm>
            <a:custGeom>
              <a:avLst/>
              <a:gdLst/>
              <a:ahLst/>
              <a:cxnLst/>
              <a:rect l="l" t="t" r="r" b="b"/>
              <a:pathLst>
                <a:path w="43717" h="11414" extrusionOk="0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627775" y="3408875"/>
              <a:ext cx="1245625" cy="398875"/>
            </a:xfrm>
            <a:custGeom>
              <a:avLst/>
              <a:gdLst/>
              <a:ahLst/>
              <a:cxnLst/>
              <a:rect l="l" t="t" r="r" b="b"/>
              <a:pathLst>
                <a:path w="49825" h="15955" extrusionOk="0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26667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416725" y="1856250"/>
              <a:ext cx="330100" cy="1567450"/>
            </a:xfrm>
            <a:custGeom>
              <a:avLst/>
              <a:gdLst/>
              <a:ahLst/>
              <a:cxnLst/>
              <a:rect l="l" t="t" r="r" b="b"/>
              <a:pathLst>
                <a:path w="13204" h="62698" extrusionOk="0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39600" y="1316875"/>
              <a:ext cx="642400" cy="242550"/>
            </a:xfrm>
            <a:custGeom>
              <a:avLst/>
              <a:gdLst/>
              <a:ahLst/>
              <a:cxnLst/>
              <a:rect l="l" t="t" r="r" b="b"/>
              <a:pathLst>
                <a:path w="25696" h="9702" extrusionOk="0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600" y="1601200"/>
              <a:ext cx="642400" cy="935625"/>
            </a:xfrm>
            <a:custGeom>
              <a:avLst/>
              <a:gdLst/>
              <a:ahLst/>
              <a:cxnLst/>
              <a:rect l="l" t="t" r="r" b="b"/>
              <a:pathLst>
                <a:path w="25696" h="37425" extrusionOk="0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503050" y="1503450"/>
              <a:ext cx="1081400" cy="686500"/>
            </a:xfrm>
            <a:custGeom>
              <a:avLst/>
              <a:gdLst/>
              <a:ahLst/>
              <a:cxnLst/>
              <a:rect l="l" t="t" r="r" b="b"/>
              <a:pathLst>
                <a:path w="43256" h="27460" extrusionOk="0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503050" y="2207050"/>
              <a:ext cx="195175" cy="387675"/>
            </a:xfrm>
            <a:custGeom>
              <a:avLst/>
              <a:gdLst/>
              <a:ahLst/>
              <a:cxnLst/>
              <a:rect l="l" t="t" r="r" b="b"/>
              <a:pathLst>
                <a:path w="7807" h="15507" extrusionOk="0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514575" y="15811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14575" y="17147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244800" y="2763850"/>
              <a:ext cx="1016575" cy="721400"/>
            </a:xfrm>
            <a:custGeom>
              <a:avLst/>
              <a:gdLst/>
              <a:ahLst/>
              <a:cxnLst/>
              <a:rect l="l" t="t" r="r" b="b"/>
              <a:pathLst>
                <a:path w="40663" h="28856" extrusionOk="0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0525" y="2744125"/>
              <a:ext cx="1047825" cy="619025"/>
            </a:xfrm>
            <a:custGeom>
              <a:avLst/>
              <a:gdLst/>
              <a:ahLst/>
              <a:cxnLst/>
              <a:rect l="l" t="t" r="r" b="b"/>
              <a:pathLst>
                <a:path w="41913" h="24761" extrusionOk="0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481975" y="1997075"/>
              <a:ext cx="863225" cy="642425"/>
            </a:xfrm>
            <a:custGeom>
              <a:avLst/>
              <a:gdLst/>
              <a:ahLst/>
              <a:cxnLst/>
              <a:rect l="l" t="t" r="r" b="b"/>
              <a:pathLst>
                <a:path w="34529" h="25697" extrusionOk="0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823350" y="1374775"/>
              <a:ext cx="554850" cy="548300"/>
            </a:xfrm>
            <a:custGeom>
              <a:avLst/>
              <a:gdLst/>
              <a:ahLst/>
              <a:cxnLst/>
              <a:rect l="l" t="t" r="r" b="b"/>
              <a:pathLst>
                <a:path w="22194" h="21932" extrusionOk="0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554800" y="2456500"/>
              <a:ext cx="1028750" cy="321200"/>
            </a:xfrm>
            <a:custGeom>
              <a:avLst/>
              <a:gdLst/>
              <a:ahLst/>
              <a:cxnLst/>
              <a:rect l="l" t="t" r="r" b="b"/>
              <a:pathLst>
                <a:path w="41150" h="12848" extrusionOk="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383075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233000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807825" y="1140475"/>
              <a:ext cx="250775" cy="1716875"/>
            </a:xfrm>
            <a:custGeom>
              <a:avLst/>
              <a:gdLst/>
              <a:ahLst/>
              <a:cxnLst/>
              <a:rect l="l" t="t" r="r" b="b"/>
              <a:pathLst>
                <a:path w="10031" h="68675" extrusionOk="0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707875" y="605375"/>
              <a:ext cx="681575" cy="1406550"/>
            </a:xfrm>
            <a:custGeom>
              <a:avLst/>
              <a:gdLst/>
              <a:ahLst/>
              <a:cxnLst/>
              <a:rect l="l" t="t" r="r" b="b"/>
              <a:pathLst>
                <a:path w="27263" h="56262" extrusionOk="0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940300" y="605375"/>
              <a:ext cx="687500" cy="639125"/>
            </a:xfrm>
            <a:custGeom>
              <a:avLst/>
              <a:gdLst/>
              <a:ahLst/>
              <a:cxnLst/>
              <a:rect l="l" t="t" r="r" b="b"/>
              <a:pathLst>
                <a:path w="27500" h="25565" extrusionOk="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63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6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939550" y="694875"/>
              <a:ext cx="1050800" cy="1344350"/>
            </a:xfrm>
            <a:custGeom>
              <a:avLst/>
              <a:gdLst/>
              <a:ahLst/>
              <a:cxnLst/>
              <a:rect l="l" t="t" r="r" b="b"/>
              <a:pathLst>
                <a:path w="42032" h="53774" extrusionOk="0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97082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441325" y="3138025"/>
              <a:ext cx="481475" cy="119175"/>
            </a:xfrm>
            <a:custGeom>
              <a:avLst/>
              <a:gdLst/>
              <a:ahLst/>
              <a:cxnLst/>
              <a:rect l="l" t="t" r="r" b="b"/>
              <a:pathLst>
                <a:path w="19259" h="4767" extrusionOk="0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084150" y="2637825"/>
              <a:ext cx="931350" cy="455800"/>
            </a:xfrm>
            <a:custGeom>
              <a:avLst/>
              <a:gdLst/>
              <a:ahLst/>
              <a:cxnLst/>
              <a:rect l="l" t="t" r="r" b="b"/>
              <a:pathLst>
                <a:path w="37254" h="18232" extrusionOk="0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084150" y="2820125"/>
              <a:ext cx="931350" cy="443650"/>
            </a:xfrm>
            <a:custGeom>
              <a:avLst/>
              <a:gdLst/>
              <a:ahLst/>
              <a:cxnLst/>
              <a:rect l="l" t="t" r="r" b="b"/>
              <a:pathLst>
                <a:path w="37254" h="17746" extrusionOk="0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084150" y="3024175"/>
              <a:ext cx="931350" cy="434425"/>
            </a:xfrm>
            <a:custGeom>
              <a:avLst/>
              <a:gdLst/>
              <a:ahLst/>
              <a:cxnLst/>
              <a:rect l="l" t="t" r="r" b="b"/>
              <a:pathLst>
                <a:path w="37254" h="17377" extrusionOk="0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128575" y="3519125"/>
              <a:ext cx="933000" cy="118825"/>
            </a:xfrm>
            <a:custGeom>
              <a:avLst/>
              <a:gdLst/>
              <a:ahLst/>
              <a:cxnLst/>
              <a:rect l="l" t="t" r="r" b="b"/>
              <a:pathLst>
                <a:path w="37320" h="4753" extrusionOk="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294775" y="3652725"/>
              <a:ext cx="766800" cy="118825"/>
            </a:xfrm>
            <a:custGeom>
              <a:avLst/>
              <a:gdLst/>
              <a:ahLst/>
              <a:cxnLst/>
              <a:rect l="l" t="t" r="r" b="b"/>
              <a:pathLst>
                <a:path w="30672" h="4753" extrusionOk="0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461400" y="3703400"/>
              <a:ext cx="119150" cy="1067925"/>
            </a:xfrm>
            <a:custGeom>
              <a:avLst/>
              <a:gdLst/>
              <a:ahLst/>
              <a:cxnLst/>
              <a:rect l="l" t="t" r="r" b="b"/>
              <a:pathLst>
                <a:path w="4766" h="42717" extrusionOk="0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685825" y="3741900"/>
              <a:ext cx="403825" cy="1186075"/>
            </a:xfrm>
            <a:custGeom>
              <a:avLst/>
              <a:gdLst/>
              <a:ahLst/>
              <a:cxnLst/>
              <a:rect l="l" t="t" r="r" b="b"/>
              <a:pathLst>
                <a:path w="16153" h="47443" extrusionOk="0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121200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71900" y="1701900"/>
              <a:ext cx="510100" cy="834925"/>
            </a:xfrm>
            <a:custGeom>
              <a:avLst/>
              <a:gdLst/>
              <a:ahLst/>
              <a:cxnLst/>
              <a:rect l="l" t="t" r="r" b="b"/>
              <a:pathLst>
                <a:path w="20404" h="33397" extrusionOk="0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4109775" y="1804900"/>
              <a:ext cx="372225" cy="731925"/>
            </a:xfrm>
            <a:custGeom>
              <a:avLst/>
              <a:gdLst/>
              <a:ahLst/>
              <a:cxnLst/>
              <a:rect l="l" t="t" r="r" b="b"/>
              <a:pathLst>
                <a:path w="14889" h="29277" extrusionOk="0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84350" y="1915475"/>
              <a:ext cx="571000" cy="841175"/>
            </a:xfrm>
            <a:custGeom>
              <a:avLst/>
              <a:gdLst/>
              <a:ahLst/>
              <a:cxnLst/>
              <a:rect l="l" t="t" r="r" b="b"/>
              <a:pathLst>
                <a:path w="22840" h="33647" extrusionOk="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39600" y="2840875"/>
              <a:ext cx="999800" cy="265925"/>
            </a:xfrm>
            <a:custGeom>
              <a:avLst/>
              <a:gdLst/>
              <a:ahLst/>
              <a:cxnLst/>
              <a:rect l="l" t="t" r="r" b="b"/>
              <a:pathLst>
                <a:path w="39992" h="10637" extrusionOk="0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39600" y="2976450"/>
              <a:ext cx="999800" cy="270200"/>
            </a:xfrm>
            <a:custGeom>
              <a:avLst/>
              <a:gdLst/>
              <a:ahLst/>
              <a:cxnLst/>
              <a:rect l="l" t="t" r="r" b="b"/>
              <a:pathLst>
                <a:path w="39992" h="10808" extrusionOk="0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839600" y="3113675"/>
              <a:ext cx="998800" cy="282050"/>
            </a:xfrm>
            <a:custGeom>
              <a:avLst/>
              <a:gdLst/>
              <a:ahLst/>
              <a:cxnLst/>
              <a:rect l="l" t="t" r="r" b="b"/>
              <a:pathLst>
                <a:path w="39952" h="11282" extrusionOk="0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810225" y="580025"/>
              <a:ext cx="1066600" cy="1448350"/>
            </a:xfrm>
            <a:custGeom>
              <a:avLst/>
              <a:gdLst/>
              <a:ahLst/>
              <a:cxnLst/>
              <a:rect l="l" t="t" r="r" b="b"/>
              <a:pathLst>
                <a:path w="42664" h="57934" extrusionOk="0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802425" y="605375"/>
              <a:ext cx="687800" cy="639125"/>
            </a:xfrm>
            <a:custGeom>
              <a:avLst/>
              <a:gdLst/>
              <a:ahLst/>
              <a:cxnLst/>
              <a:rect l="l" t="t" r="r" b="b"/>
              <a:pathLst>
                <a:path w="27512" h="25565" extrusionOk="0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4481975" y="1366550"/>
              <a:ext cx="1241350" cy="823400"/>
            </a:xfrm>
            <a:custGeom>
              <a:avLst/>
              <a:gdLst/>
              <a:ahLst/>
              <a:cxnLst/>
              <a:rect l="l" t="t" r="r" b="b"/>
              <a:pathLst>
                <a:path w="49654" h="32936" extrusionOk="0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4481975" y="2128725"/>
              <a:ext cx="347550" cy="466000"/>
            </a:xfrm>
            <a:custGeom>
              <a:avLst/>
              <a:gdLst/>
              <a:ahLst/>
              <a:cxnLst/>
              <a:rect l="l" t="t" r="r" b="b"/>
              <a:pathLst>
                <a:path w="13902" h="18640" extrusionOk="0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4953900" y="2739175"/>
              <a:ext cx="118825" cy="793450"/>
            </a:xfrm>
            <a:custGeom>
              <a:avLst/>
              <a:gdLst/>
              <a:ahLst/>
              <a:cxnLst/>
              <a:rect l="l" t="t" r="r" b="b"/>
              <a:pathLst>
                <a:path w="4753" h="31738" extrusionOk="0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5085525" y="2744125"/>
              <a:ext cx="118825" cy="788500"/>
            </a:xfrm>
            <a:custGeom>
              <a:avLst/>
              <a:gdLst/>
              <a:ahLst/>
              <a:cxnLst/>
              <a:rect l="l" t="t" r="r" b="b"/>
              <a:pathLst>
                <a:path w="4753" h="31540" extrusionOk="0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5006550" y="986775"/>
              <a:ext cx="1118925" cy="1140650"/>
            </a:xfrm>
            <a:custGeom>
              <a:avLst/>
              <a:gdLst/>
              <a:ahLst/>
              <a:cxnLst/>
              <a:rect l="l" t="t" r="r" b="b"/>
              <a:pathLst>
                <a:path w="44757" h="45626" extrusionOk="0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4918025" y="908800"/>
              <a:ext cx="1323275" cy="1119900"/>
            </a:xfrm>
            <a:custGeom>
              <a:avLst/>
              <a:gdLst/>
              <a:ahLst/>
              <a:cxnLst/>
              <a:rect l="l" t="t" r="r" b="b"/>
              <a:pathLst>
                <a:path w="52931" h="44796" extrusionOk="0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5449825" y="2297550"/>
              <a:ext cx="1133725" cy="441650"/>
            </a:xfrm>
            <a:custGeom>
              <a:avLst/>
              <a:gdLst/>
              <a:ahLst/>
              <a:cxnLst/>
              <a:rect l="l" t="t" r="r" b="b"/>
              <a:pathLst>
                <a:path w="45349" h="17666" extrusionOk="0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5057875" y="1888150"/>
              <a:ext cx="1240025" cy="393300"/>
            </a:xfrm>
            <a:custGeom>
              <a:avLst/>
              <a:gdLst/>
              <a:ahLst/>
              <a:cxnLst/>
              <a:rect l="l" t="t" r="r" b="b"/>
              <a:pathLst>
                <a:path w="49601" h="15732" extrusionOk="0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61550" y="2207050"/>
              <a:ext cx="909950" cy="477200"/>
            </a:xfrm>
            <a:custGeom>
              <a:avLst/>
              <a:gdLst/>
              <a:ahLst/>
              <a:cxnLst/>
              <a:rect l="l" t="t" r="r" b="b"/>
              <a:pathLst>
                <a:path w="36398" h="19088" extrusionOk="0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015475" y="2312675"/>
              <a:ext cx="804325" cy="371575"/>
            </a:xfrm>
            <a:custGeom>
              <a:avLst/>
              <a:gdLst/>
              <a:ahLst/>
              <a:cxnLst/>
              <a:rect l="l" t="t" r="r" b="b"/>
              <a:pathLst>
                <a:path w="32173" h="14863" extrusionOk="0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061550" y="2526250"/>
              <a:ext cx="216900" cy="675650"/>
            </a:xfrm>
            <a:custGeom>
              <a:avLst/>
              <a:gdLst/>
              <a:ahLst/>
              <a:cxnLst/>
              <a:rect l="l" t="t" r="r" b="b"/>
              <a:pathLst>
                <a:path w="8676" h="27026" extrusionOk="0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061550" y="2682575"/>
              <a:ext cx="331750" cy="621350"/>
            </a:xfrm>
            <a:custGeom>
              <a:avLst/>
              <a:gdLst/>
              <a:ahLst/>
              <a:cxnLst/>
              <a:rect l="l" t="t" r="r" b="b"/>
              <a:pathLst>
                <a:path w="13270" h="24854" extrusionOk="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061550" y="2426550"/>
              <a:ext cx="561775" cy="257700"/>
            </a:xfrm>
            <a:custGeom>
              <a:avLst/>
              <a:gdLst/>
              <a:ahLst/>
              <a:cxnLst/>
              <a:rect l="l" t="t" r="r" b="b"/>
              <a:pathLst>
                <a:path w="22471" h="10308" extrusionOk="0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645575" y="1140475"/>
              <a:ext cx="250800" cy="1716875"/>
            </a:xfrm>
            <a:custGeom>
              <a:avLst/>
              <a:gdLst/>
              <a:ahLst/>
              <a:cxnLst/>
              <a:rect l="l" t="t" r="r" b="b"/>
              <a:pathLst>
                <a:path w="10032" h="68675" extrusionOk="0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091500" y="3667875"/>
              <a:ext cx="257025" cy="849400"/>
            </a:xfrm>
            <a:custGeom>
              <a:avLst/>
              <a:gdLst/>
              <a:ahLst/>
              <a:cxnLst/>
              <a:rect l="l" t="t" r="r" b="b"/>
              <a:pathLst>
                <a:path w="10281" h="33976" extrusionOk="0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61550" y="3414800"/>
              <a:ext cx="865200" cy="1064950"/>
            </a:xfrm>
            <a:custGeom>
              <a:avLst/>
              <a:gdLst/>
              <a:ahLst/>
              <a:cxnLst/>
              <a:rect l="l" t="t" r="r" b="b"/>
              <a:pathLst>
                <a:path w="34608" h="42598" extrusionOk="0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1319125" y="1581450"/>
              <a:ext cx="375525" cy="375525"/>
            </a:xfrm>
            <a:custGeom>
              <a:avLst/>
              <a:gdLst/>
              <a:ahLst/>
              <a:cxnLst/>
              <a:rect l="l" t="t" r="r" b="b"/>
              <a:pathLst>
                <a:path w="15021" h="15021" extrusionOk="0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40350" y="3435525"/>
              <a:ext cx="375500" cy="375525"/>
            </a:xfrm>
            <a:custGeom>
              <a:avLst/>
              <a:gdLst/>
              <a:ahLst/>
              <a:cxnLst/>
              <a:rect l="l" t="t" r="r" b="b"/>
              <a:pathLst>
                <a:path w="15020" h="15021" extrusionOk="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6204425" y="2754325"/>
              <a:ext cx="380450" cy="380450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45050" y="784075"/>
              <a:ext cx="481500" cy="119150"/>
            </a:xfrm>
            <a:custGeom>
              <a:avLst/>
              <a:gdLst/>
              <a:ahLst/>
              <a:cxnLst/>
              <a:rect l="l" t="t" r="r" b="b"/>
              <a:pathLst>
                <a:path w="19260" h="4766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265475" y="1018700"/>
              <a:ext cx="4767200" cy="4229150"/>
            </a:xfrm>
            <a:custGeom>
              <a:avLst/>
              <a:gdLst/>
              <a:ahLst/>
              <a:cxnLst/>
              <a:rect l="l" t="t" r="r" b="b"/>
              <a:pathLst>
                <a:path w="190688" h="169166" extrusionOk="0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52" name="Google Shape;852;p24"/>
          <p:cNvSpPr txBox="1">
            <a:spLocks noGrp="1"/>
          </p:cNvSpPr>
          <p:nvPr>
            <p:ph type="title"/>
          </p:nvPr>
        </p:nvSpPr>
        <p:spPr>
          <a:xfrm>
            <a:off x="156643" y="83673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Research Gap</a:t>
            </a:r>
            <a:endParaRPr dirty="0"/>
          </a:p>
        </p:txBody>
      </p:sp>
      <p:sp>
        <p:nvSpPr>
          <p:cNvPr id="872" name="Google Shape;872;p24"/>
          <p:cNvSpPr/>
          <p:nvPr/>
        </p:nvSpPr>
        <p:spPr>
          <a:xfrm>
            <a:off x="2865500" y="1345145"/>
            <a:ext cx="398030" cy="331731"/>
          </a:xfrm>
          <a:custGeom>
            <a:avLst/>
            <a:gdLst/>
            <a:ahLst/>
            <a:cxnLst/>
            <a:rect l="l" t="t" r="r" b="b"/>
            <a:pathLst>
              <a:path w="11623" h="9687" extrusionOk="0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Rectangle 1"/>
          <p:cNvSpPr/>
          <p:nvPr/>
        </p:nvSpPr>
        <p:spPr>
          <a:xfrm>
            <a:off x="436361" y="534395"/>
            <a:ext cx="7379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edicine </a:t>
            </a:r>
            <a:r>
              <a:rPr lang="en-US" b="1" dirty="0"/>
              <a:t>recommendation systems, several limitations and challenges remain that hinder their widespread adoption and effectiveness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20495" y="1638336"/>
            <a:ext cx="5365747" cy="2935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Predefined rules/static models; do not account for individual variability (genetics, lifestyle, history); generalized treatments.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Quality and Availability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Incomplete or biased datasets; lack of up-to-date medical data; inaccurate recommendations.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Scalability Issues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Inefficient handling of large datasets; difficulty in scaling to larger populations; lack of real-time adaptability.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Inability to Predict Long-Term Outcomes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Focus on immediate symptoms; neglects cumulative effects of treatments over time.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7317" y="1167231"/>
            <a:ext cx="2956259" cy="342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Limitations of Existing Systems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24"/>
          <p:cNvGrpSpPr/>
          <p:nvPr/>
        </p:nvGrpSpPr>
        <p:grpSpPr>
          <a:xfrm>
            <a:off x="240307" y="2137024"/>
            <a:ext cx="2709530" cy="2028801"/>
            <a:chOff x="726125" y="238125"/>
            <a:chExt cx="6167750" cy="5238750"/>
          </a:xfrm>
        </p:grpSpPr>
        <p:sp>
          <p:nvSpPr>
            <p:cNvPr id="789" name="Google Shape;789;p24"/>
            <p:cNvSpPr/>
            <p:nvPr/>
          </p:nvSpPr>
          <p:spPr>
            <a:xfrm>
              <a:off x="726125" y="238125"/>
              <a:ext cx="6167750" cy="5238750"/>
            </a:xfrm>
            <a:custGeom>
              <a:avLst/>
              <a:gdLst/>
              <a:ahLst/>
              <a:cxnLst/>
              <a:rect l="l" t="t" r="r" b="b"/>
              <a:pathLst>
                <a:path w="246710" h="209550" extrusionOk="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80475" y="3381225"/>
              <a:ext cx="1092925" cy="285350"/>
            </a:xfrm>
            <a:custGeom>
              <a:avLst/>
              <a:gdLst/>
              <a:ahLst/>
              <a:cxnLst/>
              <a:rect l="l" t="t" r="r" b="b"/>
              <a:pathLst>
                <a:path w="43717" h="11414" extrusionOk="0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627775" y="3408875"/>
              <a:ext cx="1245625" cy="398875"/>
            </a:xfrm>
            <a:custGeom>
              <a:avLst/>
              <a:gdLst/>
              <a:ahLst/>
              <a:cxnLst/>
              <a:rect l="l" t="t" r="r" b="b"/>
              <a:pathLst>
                <a:path w="49825" h="15955" extrusionOk="0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26667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416725" y="1856250"/>
              <a:ext cx="330100" cy="1567450"/>
            </a:xfrm>
            <a:custGeom>
              <a:avLst/>
              <a:gdLst/>
              <a:ahLst/>
              <a:cxnLst/>
              <a:rect l="l" t="t" r="r" b="b"/>
              <a:pathLst>
                <a:path w="13204" h="62698" extrusionOk="0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39600" y="1316875"/>
              <a:ext cx="642400" cy="242550"/>
            </a:xfrm>
            <a:custGeom>
              <a:avLst/>
              <a:gdLst/>
              <a:ahLst/>
              <a:cxnLst/>
              <a:rect l="l" t="t" r="r" b="b"/>
              <a:pathLst>
                <a:path w="25696" h="9702" extrusionOk="0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600" y="1601200"/>
              <a:ext cx="642400" cy="935625"/>
            </a:xfrm>
            <a:custGeom>
              <a:avLst/>
              <a:gdLst/>
              <a:ahLst/>
              <a:cxnLst/>
              <a:rect l="l" t="t" r="r" b="b"/>
              <a:pathLst>
                <a:path w="25696" h="37425" extrusionOk="0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503050" y="1503450"/>
              <a:ext cx="1081400" cy="686500"/>
            </a:xfrm>
            <a:custGeom>
              <a:avLst/>
              <a:gdLst/>
              <a:ahLst/>
              <a:cxnLst/>
              <a:rect l="l" t="t" r="r" b="b"/>
              <a:pathLst>
                <a:path w="43256" h="27460" extrusionOk="0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503050" y="2207050"/>
              <a:ext cx="195175" cy="387675"/>
            </a:xfrm>
            <a:custGeom>
              <a:avLst/>
              <a:gdLst/>
              <a:ahLst/>
              <a:cxnLst/>
              <a:rect l="l" t="t" r="r" b="b"/>
              <a:pathLst>
                <a:path w="7807" h="15507" extrusionOk="0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514575" y="15811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14575" y="17147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244800" y="2763850"/>
              <a:ext cx="1016575" cy="721400"/>
            </a:xfrm>
            <a:custGeom>
              <a:avLst/>
              <a:gdLst/>
              <a:ahLst/>
              <a:cxnLst/>
              <a:rect l="l" t="t" r="r" b="b"/>
              <a:pathLst>
                <a:path w="40663" h="28856" extrusionOk="0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0525" y="2744125"/>
              <a:ext cx="1047825" cy="619025"/>
            </a:xfrm>
            <a:custGeom>
              <a:avLst/>
              <a:gdLst/>
              <a:ahLst/>
              <a:cxnLst/>
              <a:rect l="l" t="t" r="r" b="b"/>
              <a:pathLst>
                <a:path w="41913" h="24761" extrusionOk="0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481975" y="1997075"/>
              <a:ext cx="863225" cy="642425"/>
            </a:xfrm>
            <a:custGeom>
              <a:avLst/>
              <a:gdLst/>
              <a:ahLst/>
              <a:cxnLst/>
              <a:rect l="l" t="t" r="r" b="b"/>
              <a:pathLst>
                <a:path w="34529" h="25697" extrusionOk="0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823350" y="1374775"/>
              <a:ext cx="554850" cy="548300"/>
            </a:xfrm>
            <a:custGeom>
              <a:avLst/>
              <a:gdLst/>
              <a:ahLst/>
              <a:cxnLst/>
              <a:rect l="l" t="t" r="r" b="b"/>
              <a:pathLst>
                <a:path w="22194" h="21932" extrusionOk="0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554800" y="2456500"/>
              <a:ext cx="1028750" cy="321200"/>
            </a:xfrm>
            <a:custGeom>
              <a:avLst/>
              <a:gdLst/>
              <a:ahLst/>
              <a:cxnLst/>
              <a:rect l="l" t="t" r="r" b="b"/>
              <a:pathLst>
                <a:path w="41150" h="12848" extrusionOk="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383075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233000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807825" y="1140475"/>
              <a:ext cx="250775" cy="1716875"/>
            </a:xfrm>
            <a:custGeom>
              <a:avLst/>
              <a:gdLst/>
              <a:ahLst/>
              <a:cxnLst/>
              <a:rect l="l" t="t" r="r" b="b"/>
              <a:pathLst>
                <a:path w="10031" h="68675" extrusionOk="0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707875" y="605375"/>
              <a:ext cx="681575" cy="1406550"/>
            </a:xfrm>
            <a:custGeom>
              <a:avLst/>
              <a:gdLst/>
              <a:ahLst/>
              <a:cxnLst/>
              <a:rect l="l" t="t" r="r" b="b"/>
              <a:pathLst>
                <a:path w="27263" h="56262" extrusionOk="0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940300" y="605375"/>
              <a:ext cx="687500" cy="639125"/>
            </a:xfrm>
            <a:custGeom>
              <a:avLst/>
              <a:gdLst/>
              <a:ahLst/>
              <a:cxnLst/>
              <a:rect l="l" t="t" r="r" b="b"/>
              <a:pathLst>
                <a:path w="27500" h="25565" extrusionOk="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63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6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939550" y="694875"/>
              <a:ext cx="1050800" cy="1344350"/>
            </a:xfrm>
            <a:custGeom>
              <a:avLst/>
              <a:gdLst/>
              <a:ahLst/>
              <a:cxnLst/>
              <a:rect l="l" t="t" r="r" b="b"/>
              <a:pathLst>
                <a:path w="42032" h="53774" extrusionOk="0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97082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441325" y="3138025"/>
              <a:ext cx="481475" cy="119175"/>
            </a:xfrm>
            <a:custGeom>
              <a:avLst/>
              <a:gdLst/>
              <a:ahLst/>
              <a:cxnLst/>
              <a:rect l="l" t="t" r="r" b="b"/>
              <a:pathLst>
                <a:path w="19259" h="4767" extrusionOk="0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084150" y="2637825"/>
              <a:ext cx="931350" cy="455800"/>
            </a:xfrm>
            <a:custGeom>
              <a:avLst/>
              <a:gdLst/>
              <a:ahLst/>
              <a:cxnLst/>
              <a:rect l="l" t="t" r="r" b="b"/>
              <a:pathLst>
                <a:path w="37254" h="18232" extrusionOk="0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084150" y="2820125"/>
              <a:ext cx="931350" cy="443650"/>
            </a:xfrm>
            <a:custGeom>
              <a:avLst/>
              <a:gdLst/>
              <a:ahLst/>
              <a:cxnLst/>
              <a:rect l="l" t="t" r="r" b="b"/>
              <a:pathLst>
                <a:path w="37254" h="17746" extrusionOk="0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084150" y="3024175"/>
              <a:ext cx="931350" cy="434425"/>
            </a:xfrm>
            <a:custGeom>
              <a:avLst/>
              <a:gdLst/>
              <a:ahLst/>
              <a:cxnLst/>
              <a:rect l="l" t="t" r="r" b="b"/>
              <a:pathLst>
                <a:path w="37254" h="17377" extrusionOk="0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128575" y="3519125"/>
              <a:ext cx="933000" cy="118825"/>
            </a:xfrm>
            <a:custGeom>
              <a:avLst/>
              <a:gdLst/>
              <a:ahLst/>
              <a:cxnLst/>
              <a:rect l="l" t="t" r="r" b="b"/>
              <a:pathLst>
                <a:path w="37320" h="4753" extrusionOk="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294775" y="3652725"/>
              <a:ext cx="766800" cy="118825"/>
            </a:xfrm>
            <a:custGeom>
              <a:avLst/>
              <a:gdLst/>
              <a:ahLst/>
              <a:cxnLst/>
              <a:rect l="l" t="t" r="r" b="b"/>
              <a:pathLst>
                <a:path w="30672" h="4753" extrusionOk="0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461400" y="3703400"/>
              <a:ext cx="119150" cy="1067925"/>
            </a:xfrm>
            <a:custGeom>
              <a:avLst/>
              <a:gdLst/>
              <a:ahLst/>
              <a:cxnLst/>
              <a:rect l="l" t="t" r="r" b="b"/>
              <a:pathLst>
                <a:path w="4766" h="42717" extrusionOk="0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685825" y="3741900"/>
              <a:ext cx="403825" cy="1186075"/>
            </a:xfrm>
            <a:custGeom>
              <a:avLst/>
              <a:gdLst/>
              <a:ahLst/>
              <a:cxnLst/>
              <a:rect l="l" t="t" r="r" b="b"/>
              <a:pathLst>
                <a:path w="16153" h="47443" extrusionOk="0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121200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71900" y="1701900"/>
              <a:ext cx="510100" cy="834925"/>
            </a:xfrm>
            <a:custGeom>
              <a:avLst/>
              <a:gdLst/>
              <a:ahLst/>
              <a:cxnLst/>
              <a:rect l="l" t="t" r="r" b="b"/>
              <a:pathLst>
                <a:path w="20404" h="33397" extrusionOk="0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4109775" y="1804900"/>
              <a:ext cx="372225" cy="731925"/>
            </a:xfrm>
            <a:custGeom>
              <a:avLst/>
              <a:gdLst/>
              <a:ahLst/>
              <a:cxnLst/>
              <a:rect l="l" t="t" r="r" b="b"/>
              <a:pathLst>
                <a:path w="14889" h="29277" extrusionOk="0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84350" y="1915475"/>
              <a:ext cx="571000" cy="841175"/>
            </a:xfrm>
            <a:custGeom>
              <a:avLst/>
              <a:gdLst/>
              <a:ahLst/>
              <a:cxnLst/>
              <a:rect l="l" t="t" r="r" b="b"/>
              <a:pathLst>
                <a:path w="22840" h="33647" extrusionOk="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39600" y="2840875"/>
              <a:ext cx="999800" cy="265925"/>
            </a:xfrm>
            <a:custGeom>
              <a:avLst/>
              <a:gdLst/>
              <a:ahLst/>
              <a:cxnLst/>
              <a:rect l="l" t="t" r="r" b="b"/>
              <a:pathLst>
                <a:path w="39992" h="10637" extrusionOk="0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39600" y="2976450"/>
              <a:ext cx="999800" cy="270200"/>
            </a:xfrm>
            <a:custGeom>
              <a:avLst/>
              <a:gdLst/>
              <a:ahLst/>
              <a:cxnLst/>
              <a:rect l="l" t="t" r="r" b="b"/>
              <a:pathLst>
                <a:path w="39992" h="10808" extrusionOk="0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839600" y="3113675"/>
              <a:ext cx="998800" cy="282050"/>
            </a:xfrm>
            <a:custGeom>
              <a:avLst/>
              <a:gdLst/>
              <a:ahLst/>
              <a:cxnLst/>
              <a:rect l="l" t="t" r="r" b="b"/>
              <a:pathLst>
                <a:path w="39952" h="11282" extrusionOk="0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810225" y="580025"/>
              <a:ext cx="1066600" cy="1448350"/>
            </a:xfrm>
            <a:custGeom>
              <a:avLst/>
              <a:gdLst/>
              <a:ahLst/>
              <a:cxnLst/>
              <a:rect l="l" t="t" r="r" b="b"/>
              <a:pathLst>
                <a:path w="42664" h="57934" extrusionOk="0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802425" y="605375"/>
              <a:ext cx="687800" cy="639125"/>
            </a:xfrm>
            <a:custGeom>
              <a:avLst/>
              <a:gdLst/>
              <a:ahLst/>
              <a:cxnLst/>
              <a:rect l="l" t="t" r="r" b="b"/>
              <a:pathLst>
                <a:path w="27512" h="25565" extrusionOk="0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4481975" y="1366550"/>
              <a:ext cx="1241350" cy="823400"/>
            </a:xfrm>
            <a:custGeom>
              <a:avLst/>
              <a:gdLst/>
              <a:ahLst/>
              <a:cxnLst/>
              <a:rect l="l" t="t" r="r" b="b"/>
              <a:pathLst>
                <a:path w="49654" h="32936" extrusionOk="0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4481975" y="2128725"/>
              <a:ext cx="347550" cy="466000"/>
            </a:xfrm>
            <a:custGeom>
              <a:avLst/>
              <a:gdLst/>
              <a:ahLst/>
              <a:cxnLst/>
              <a:rect l="l" t="t" r="r" b="b"/>
              <a:pathLst>
                <a:path w="13902" h="18640" extrusionOk="0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4953900" y="2739175"/>
              <a:ext cx="118825" cy="793450"/>
            </a:xfrm>
            <a:custGeom>
              <a:avLst/>
              <a:gdLst/>
              <a:ahLst/>
              <a:cxnLst/>
              <a:rect l="l" t="t" r="r" b="b"/>
              <a:pathLst>
                <a:path w="4753" h="31738" extrusionOk="0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5085525" y="2744125"/>
              <a:ext cx="118825" cy="788500"/>
            </a:xfrm>
            <a:custGeom>
              <a:avLst/>
              <a:gdLst/>
              <a:ahLst/>
              <a:cxnLst/>
              <a:rect l="l" t="t" r="r" b="b"/>
              <a:pathLst>
                <a:path w="4753" h="31540" extrusionOk="0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5006550" y="986775"/>
              <a:ext cx="1118925" cy="1140650"/>
            </a:xfrm>
            <a:custGeom>
              <a:avLst/>
              <a:gdLst/>
              <a:ahLst/>
              <a:cxnLst/>
              <a:rect l="l" t="t" r="r" b="b"/>
              <a:pathLst>
                <a:path w="44757" h="45626" extrusionOk="0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4918025" y="908800"/>
              <a:ext cx="1323275" cy="1119900"/>
            </a:xfrm>
            <a:custGeom>
              <a:avLst/>
              <a:gdLst/>
              <a:ahLst/>
              <a:cxnLst/>
              <a:rect l="l" t="t" r="r" b="b"/>
              <a:pathLst>
                <a:path w="52931" h="44796" extrusionOk="0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5449825" y="2297550"/>
              <a:ext cx="1133725" cy="441650"/>
            </a:xfrm>
            <a:custGeom>
              <a:avLst/>
              <a:gdLst/>
              <a:ahLst/>
              <a:cxnLst/>
              <a:rect l="l" t="t" r="r" b="b"/>
              <a:pathLst>
                <a:path w="45349" h="17666" extrusionOk="0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5057875" y="1888150"/>
              <a:ext cx="1240025" cy="393300"/>
            </a:xfrm>
            <a:custGeom>
              <a:avLst/>
              <a:gdLst/>
              <a:ahLst/>
              <a:cxnLst/>
              <a:rect l="l" t="t" r="r" b="b"/>
              <a:pathLst>
                <a:path w="49601" h="15732" extrusionOk="0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61550" y="2207050"/>
              <a:ext cx="909950" cy="477200"/>
            </a:xfrm>
            <a:custGeom>
              <a:avLst/>
              <a:gdLst/>
              <a:ahLst/>
              <a:cxnLst/>
              <a:rect l="l" t="t" r="r" b="b"/>
              <a:pathLst>
                <a:path w="36398" h="19088" extrusionOk="0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015475" y="2312675"/>
              <a:ext cx="804325" cy="371575"/>
            </a:xfrm>
            <a:custGeom>
              <a:avLst/>
              <a:gdLst/>
              <a:ahLst/>
              <a:cxnLst/>
              <a:rect l="l" t="t" r="r" b="b"/>
              <a:pathLst>
                <a:path w="32173" h="14863" extrusionOk="0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061550" y="2526250"/>
              <a:ext cx="216900" cy="675650"/>
            </a:xfrm>
            <a:custGeom>
              <a:avLst/>
              <a:gdLst/>
              <a:ahLst/>
              <a:cxnLst/>
              <a:rect l="l" t="t" r="r" b="b"/>
              <a:pathLst>
                <a:path w="8676" h="27026" extrusionOk="0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061550" y="2682575"/>
              <a:ext cx="331750" cy="621350"/>
            </a:xfrm>
            <a:custGeom>
              <a:avLst/>
              <a:gdLst/>
              <a:ahLst/>
              <a:cxnLst/>
              <a:rect l="l" t="t" r="r" b="b"/>
              <a:pathLst>
                <a:path w="13270" h="24854" extrusionOk="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061550" y="2426550"/>
              <a:ext cx="561775" cy="257700"/>
            </a:xfrm>
            <a:custGeom>
              <a:avLst/>
              <a:gdLst/>
              <a:ahLst/>
              <a:cxnLst/>
              <a:rect l="l" t="t" r="r" b="b"/>
              <a:pathLst>
                <a:path w="22471" h="10308" extrusionOk="0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645575" y="1140475"/>
              <a:ext cx="250800" cy="1716875"/>
            </a:xfrm>
            <a:custGeom>
              <a:avLst/>
              <a:gdLst/>
              <a:ahLst/>
              <a:cxnLst/>
              <a:rect l="l" t="t" r="r" b="b"/>
              <a:pathLst>
                <a:path w="10032" h="68675" extrusionOk="0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091500" y="3667875"/>
              <a:ext cx="257025" cy="849400"/>
            </a:xfrm>
            <a:custGeom>
              <a:avLst/>
              <a:gdLst/>
              <a:ahLst/>
              <a:cxnLst/>
              <a:rect l="l" t="t" r="r" b="b"/>
              <a:pathLst>
                <a:path w="10281" h="33976" extrusionOk="0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61550" y="3414800"/>
              <a:ext cx="865200" cy="1064950"/>
            </a:xfrm>
            <a:custGeom>
              <a:avLst/>
              <a:gdLst/>
              <a:ahLst/>
              <a:cxnLst/>
              <a:rect l="l" t="t" r="r" b="b"/>
              <a:pathLst>
                <a:path w="34608" h="42598" extrusionOk="0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1319125" y="1581450"/>
              <a:ext cx="375525" cy="375525"/>
            </a:xfrm>
            <a:custGeom>
              <a:avLst/>
              <a:gdLst/>
              <a:ahLst/>
              <a:cxnLst/>
              <a:rect l="l" t="t" r="r" b="b"/>
              <a:pathLst>
                <a:path w="15021" h="15021" extrusionOk="0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40350" y="3435525"/>
              <a:ext cx="375500" cy="375525"/>
            </a:xfrm>
            <a:custGeom>
              <a:avLst/>
              <a:gdLst/>
              <a:ahLst/>
              <a:cxnLst/>
              <a:rect l="l" t="t" r="r" b="b"/>
              <a:pathLst>
                <a:path w="15020" h="15021" extrusionOk="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6204425" y="2754325"/>
              <a:ext cx="380450" cy="380450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45050" y="784075"/>
              <a:ext cx="481500" cy="119150"/>
            </a:xfrm>
            <a:custGeom>
              <a:avLst/>
              <a:gdLst/>
              <a:ahLst/>
              <a:cxnLst/>
              <a:rect l="l" t="t" r="r" b="b"/>
              <a:pathLst>
                <a:path w="19260" h="4766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265475" y="1018700"/>
              <a:ext cx="4767200" cy="4229150"/>
            </a:xfrm>
            <a:custGeom>
              <a:avLst/>
              <a:gdLst/>
              <a:ahLst/>
              <a:cxnLst/>
              <a:rect l="l" t="t" r="r" b="b"/>
              <a:pathLst>
                <a:path w="190688" h="169166" extrusionOk="0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52" name="Google Shape;852;p24"/>
          <p:cNvSpPr txBox="1">
            <a:spLocks noGrp="1"/>
          </p:cNvSpPr>
          <p:nvPr>
            <p:ph type="title"/>
          </p:nvPr>
        </p:nvSpPr>
        <p:spPr>
          <a:xfrm>
            <a:off x="156643" y="215179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Research Gap</a:t>
            </a:r>
            <a:endParaRPr dirty="0"/>
          </a:p>
        </p:txBody>
      </p:sp>
      <p:sp>
        <p:nvSpPr>
          <p:cNvPr id="872" name="Google Shape;872;p24"/>
          <p:cNvSpPr/>
          <p:nvPr/>
        </p:nvSpPr>
        <p:spPr>
          <a:xfrm>
            <a:off x="5397878" y="1307900"/>
            <a:ext cx="398030" cy="331731"/>
          </a:xfrm>
          <a:custGeom>
            <a:avLst/>
            <a:gdLst/>
            <a:ahLst/>
            <a:cxnLst/>
            <a:rect l="l" t="t" r="r" b="b"/>
            <a:pathLst>
              <a:path w="11623" h="9687" extrusionOk="0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Rectangle 1"/>
          <p:cNvSpPr/>
          <p:nvPr/>
        </p:nvSpPr>
        <p:spPr>
          <a:xfrm>
            <a:off x="500815" y="843175"/>
            <a:ext cx="7379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edicine </a:t>
            </a:r>
            <a:r>
              <a:rPr lang="en-US" b="1" dirty="0"/>
              <a:t>recommendation systems, several limitations and challenges remain that hinder their widespread adoption and effectiveness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68140" y="2198786"/>
            <a:ext cx="4572000" cy="6559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 and Personalization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Multimodal Data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8140" y="1686109"/>
            <a:ext cx="2916183" cy="342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 for Advanced Algorithms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6635" y="3295500"/>
            <a:ext cx="5041319" cy="102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Incorporating Real-Time Data and Patient Preferences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Data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Incorporation</a:t>
            </a:r>
            <a:endParaRPr lang="en-US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Preferences and Engagement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Objective/Contribution</a:t>
            </a:r>
            <a:endParaRPr lang="en-US" dirty="0"/>
          </a:p>
        </p:txBody>
      </p:sp>
      <p:grpSp>
        <p:nvGrpSpPr>
          <p:cNvPr id="1658" name="Google Shape;1658;p34"/>
          <p:cNvGrpSpPr/>
          <p:nvPr/>
        </p:nvGrpSpPr>
        <p:grpSpPr>
          <a:xfrm>
            <a:off x="6275561" y="1209065"/>
            <a:ext cx="2411226" cy="3405834"/>
            <a:chOff x="5894611" y="1313840"/>
            <a:chExt cx="2411226" cy="3405834"/>
          </a:xfrm>
        </p:grpSpPr>
        <p:sp>
          <p:nvSpPr>
            <p:cNvPr id="1659" name="Google Shape;1659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fill="none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068207" y="1313840"/>
              <a:ext cx="1237631" cy="230645"/>
            </a:xfrm>
            <a:custGeom>
              <a:avLst/>
              <a:gdLst/>
              <a:ahLst/>
              <a:cxnLst/>
              <a:rect l="l" t="t" r="r" b="b"/>
              <a:pathLst>
                <a:path w="45058" h="8397" extrusionOk="0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925387" y="1377865"/>
              <a:ext cx="80892" cy="80452"/>
            </a:xfrm>
            <a:custGeom>
              <a:avLst/>
              <a:gdLst/>
              <a:ahLst/>
              <a:cxnLst/>
              <a:rect l="l" t="t" r="r" b="b"/>
              <a:pathLst>
                <a:path w="2945" h="2929" extrusionOk="0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8055881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8181046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7231112" y="1775883"/>
              <a:ext cx="262644" cy="19310"/>
            </a:xfrm>
            <a:custGeom>
              <a:avLst/>
              <a:gdLst/>
              <a:ahLst/>
              <a:cxnLst/>
              <a:rect l="l" t="t" r="r" b="b"/>
              <a:pathLst>
                <a:path w="9562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7231112" y="1839908"/>
              <a:ext cx="259348" cy="19310"/>
            </a:xfrm>
            <a:custGeom>
              <a:avLst/>
              <a:gdLst/>
              <a:ahLst/>
              <a:cxnLst/>
              <a:rect l="l" t="t" r="r" b="b"/>
              <a:pathLst>
                <a:path w="9442" h="703" extrusionOk="0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7249981" y="1904317"/>
              <a:ext cx="216279" cy="19310"/>
            </a:xfrm>
            <a:custGeom>
              <a:avLst/>
              <a:gdLst/>
              <a:ahLst/>
              <a:cxnLst/>
              <a:rect l="l" t="t" r="r" b="b"/>
              <a:pathLst>
                <a:path w="7874" h="703" extrusionOk="0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7303322" y="1968754"/>
              <a:ext cx="109595" cy="19310"/>
            </a:xfrm>
            <a:custGeom>
              <a:avLst/>
              <a:gdLst/>
              <a:ahLst/>
              <a:cxnLst/>
              <a:rect l="l" t="t" r="r" b="b"/>
              <a:pathLst>
                <a:path w="3990" h="703" extrusionOk="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256546" y="2033163"/>
              <a:ext cx="203150" cy="19310"/>
            </a:xfrm>
            <a:custGeom>
              <a:avLst/>
              <a:gdLst/>
              <a:ahLst/>
              <a:cxnLst/>
              <a:rect l="l" t="t" r="r" b="b"/>
              <a:pathLst>
                <a:path w="7396" h="703" extrusionOk="0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233556" y="2097600"/>
              <a:ext cx="249130" cy="19310"/>
            </a:xfrm>
            <a:custGeom>
              <a:avLst/>
              <a:gdLst/>
              <a:ahLst/>
              <a:cxnLst/>
              <a:rect l="l" t="t" r="r" b="b"/>
              <a:pathLst>
                <a:path w="9070" h="703" extrusionOk="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7231524" y="2161597"/>
              <a:ext cx="253195" cy="19310"/>
            </a:xfrm>
            <a:custGeom>
              <a:avLst/>
              <a:gdLst/>
              <a:ahLst/>
              <a:cxnLst/>
              <a:rect l="l" t="t" r="r" b="b"/>
              <a:pathLst>
                <a:path w="9218" h="703" extrusionOk="0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7247921" y="2226033"/>
              <a:ext cx="220399" cy="19310"/>
            </a:xfrm>
            <a:custGeom>
              <a:avLst/>
              <a:gdLst/>
              <a:ahLst/>
              <a:cxnLst/>
              <a:rect l="l" t="t" r="r" b="b"/>
              <a:pathLst>
                <a:path w="8024" h="703" extrusionOk="0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7290605" y="2290443"/>
              <a:ext cx="135030" cy="19310"/>
            </a:xfrm>
            <a:custGeom>
              <a:avLst/>
              <a:gdLst/>
              <a:ahLst/>
              <a:cxnLst/>
              <a:rect l="l" t="t" r="r" b="b"/>
              <a:pathLst>
                <a:path w="4916" h="703" extrusionOk="0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7251629" y="2354879"/>
              <a:ext cx="212983" cy="19310"/>
            </a:xfrm>
            <a:custGeom>
              <a:avLst/>
              <a:gdLst/>
              <a:ahLst/>
              <a:cxnLst/>
              <a:rect l="l" t="t" r="r" b="b"/>
              <a:pathLst>
                <a:path w="7754" h="703" extrusionOk="0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7231112" y="2419288"/>
              <a:ext cx="270033" cy="19310"/>
            </a:xfrm>
            <a:custGeom>
              <a:avLst/>
              <a:gdLst/>
              <a:ahLst/>
              <a:cxnLst/>
              <a:rect l="l" t="t" r="r" b="b"/>
              <a:pathLst>
                <a:path w="9831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7231112" y="2483313"/>
              <a:ext cx="281514" cy="19310"/>
            </a:xfrm>
            <a:custGeom>
              <a:avLst/>
              <a:gdLst/>
              <a:ahLst/>
              <a:cxnLst/>
              <a:rect l="l" t="t" r="r" b="b"/>
              <a:pathLst>
                <a:path w="10249" h="703" extrusionOk="0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203618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7231112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7206062" y="1677004"/>
              <a:ext cx="84160" cy="83721"/>
            </a:xfrm>
            <a:custGeom>
              <a:avLst/>
              <a:gdLst/>
              <a:ahLst/>
              <a:cxnLst/>
              <a:rect l="l" t="t" r="r" b="b"/>
              <a:pathLst>
                <a:path w="3064" h="3048" extrusionOk="0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7428075" y="1677004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7188429" y="2532148"/>
              <a:ext cx="83748" cy="83721"/>
            </a:xfrm>
            <a:custGeom>
              <a:avLst/>
              <a:gdLst/>
              <a:ahLst/>
              <a:cxnLst/>
              <a:rect l="l" t="t" r="r" b="b"/>
              <a:pathLst>
                <a:path w="3049" h="3048" extrusionOk="0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7442852" y="2532148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6441610" y="4590385"/>
              <a:ext cx="1040277" cy="129290"/>
            </a:xfrm>
            <a:custGeom>
              <a:avLst/>
              <a:gdLst/>
              <a:ahLst/>
              <a:cxnLst/>
              <a:rect l="l" t="t" r="r" b="b"/>
              <a:pathLst>
                <a:path w="37873" h="4707" extrusionOk="0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6105940" y="1989683"/>
              <a:ext cx="701328" cy="492849"/>
            </a:xfrm>
            <a:custGeom>
              <a:avLst/>
              <a:gdLst/>
              <a:ahLst/>
              <a:cxnLst/>
              <a:rect l="l" t="t" r="r" b="b"/>
              <a:pathLst>
                <a:path w="25533" h="17943" extrusionOk="0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997199" y="2155032"/>
              <a:ext cx="196173" cy="192492"/>
            </a:xfrm>
            <a:custGeom>
              <a:avLst/>
              <a:gdLst/>
              <a:ahLst/>
              <a:cxnLst/>
              <a:rect l="l" t="t" r="r" b="b"/>
              <a:pathLst>
                <a:path w="7142" h="7008" extrusionOk="0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63284" y="2255175"/>
              <a:ext cx="37356" cy="18898"/>
            </a:xfrm>
            <a:custGeom>
              <a:avLst/>
              <a:gdLst/>
              <a:ahLst/>
              <a:cxnLst/>
              <a:rect l="l" t="t" r="r" b="b"/>
              <a:pathLst>
                <a:path w="1360" h="688" extrusionOk="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52599" y="2283054"/>
              <a:ext cx="42300" cy="19337"/>
            </a:xfrm>
            <a:custGeom>
              <a:avLst/>
              <a:gdLst/>
              <a:ahLst/>
              <a:cxnLst/>
              <a:rect l="l" t="t" r="r" b="b"/>
              <a:pathLst>
                <a:path w="1540" h="704" extrusionOk="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098963" y="2196891"/>
              <a:ext cx="61994" cy="50925"/>
            </a:xfrm>
            <a:custGeom>
              <a:avLst/>
              <a:gdLst/>
              <a:ahLst/>
              <a:cxnLst/>
              <a:rect l="l" t="t" r="r" b="b"/>
              <a:pathLst>
                <a:path w="2257" h="1854" extrusionOk="0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73117" y="2228093"/>
              <a:ext cx="27934" cy="98498"/>
            </a:xfrm>
            <a:custGeom>
              <a:avLst/>
              <a:gdLst/>
              <a:ahLst/>
              <a:cxnLst/>
              <a:rect l="l" t="t" r="r" b="b"/>
              <a:pathLst>
                <a:path w="1017" h="3586" extrusionOk="0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604103" y="2954365"/>
              <a:ext cx="406684" cy="1483877"/>
            </a:xfrm>
            <a:custGeom>
              <a:avLst/>
              <a:gdLst/>
              <a:ahLst/>
              <a:cxnLst/>
              <a:rect l="l" t="t" r="r" b="b"/>
              <a:pathLst>
                <a:path w="14806" h="54023" extrusionOk="0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893794" y="4421328"/>
              <a:ext cx="116984" cy="135854"/>
            </a:xfrm>
            <a:custGeom>
              <a:avLst/>
              <a:gdLst/>
              <a:ahLst/>
              <a:cxnLst/>
              <a:rect l="l" t="t" r="r" b="b"/>
              <a:pathLst>
                <a:path w="4259" h="4946" extrusionOk="0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861795" y="4400398"/>
              <a:ext cx="166618" cy="74712"/>
            </a:xfrm>
            <a:custGeom>
              <a:avLst/>
              <a:gdLst/>
              <a:ahLst/>
              <a:cxnLst/>
              <a:rect l="l" t="t" r="r" b="b"/>
              <a:pathLst>
                <a:path w="6066" h="2720" extrusionOk="0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637749" y="4493977"/>
              <a:ext cx="386578" cy="185076"/>
            </a:xfrm>
            <a:custGeom>
              <a:avLst/>
              <a:gdLst/>
              <a:ahLst/>
              <a:cxnLst/>
              <a:rect l="l" t="t" r="r" b="b"/>
              <a:pathLst>
                <a:path w="14074" h="6738" extrusionOk="0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777253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805159" y="4528036"/>
              <a:ext cx="52573" cy="48013"/>
            </a:xfrm>
            <a:custGeom>
              <a:avLst/>
              <a:gdLst/>
              <a:ahLst/>
              <a:cxnLst/>
              <a:rect l="l" t="t" r="r" b="b"/>
              <a:pathLst>
                <a:path w="1914" h="1748" extrusionOk="0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754702" y="4560034"/>
              <a:ext cx="56638" cy="48865"/>
            </a:xfrm>
            <a:custGeom>
              <a:avLst/>
              <a:gdLst/>
              <a:ahLst/>
              <a:cxnLst/>
              <a:rect l="l" t="t" r="r" b="b"/>
              <a:pathLst>
                <a:path w="2062" h="1779" extrusionOk="0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818288" y="2926898"/>
              <a:ext cx="463734" cy="1521178"/>
            </a:xfrm>
            <a:custGeom>
              <a:avLst/>
              <a:gdLst/>
              <a:ahLst/>
              <a:cxnLst/>
              <a:rect l="l" t="t" r="r" b="b"/>
              <a:pathLst>
                <a:path w="16883" h="55381" extrusionOk="0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167911" y="4420092"/>
              <a:ext cx="131350" cy="137090"/>
            </a:xfrm>
            <a:custGeom>
              <a:avLst/>
              <a:gdLst/>
              <a:ahLst/>
              <a:cxnLst/>
              <a:rect l="l" t="t" r="r" b="b"/>
              <a:pathLst>
                <a:path w="4782" h="4991" extrusionOk="0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133440" y="4405342"/>
              <a:ext cx="183455" cy="74712"/>
            </a:xfrm>
            <a:custGeom>
              <a:avLst/>
              <a:gdLst/>
              <a:ahLst/>
              <a:cxnLst/>
              <a:rect l="l" t="t" r="r" b="b"/>
              <a:pathLst>
                <a:path w="6679" h="2720" extrusionOk="0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933181" y="4493977"/>
              <a:ext cx="386605" cy="185076"/>
            </a:xfrm>
            <a:custGeom>
              <a:avLst/>
              <a:gdLst/>
              <a:ahLst/>
              <a:cxnLst/>
              <a:rect l="l" t="t" r="r" b="b"/>
              <a:pathLst>
                <a:path w="14075" h="6738" extrusionOk="0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072711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100618" y="4528036"/>
              <a:ext cx="52957" cy="48013"/>
            </a:xfrm>
            <a:custGeom>
              <a:avLst/>
              <a:gdLst/>
              <a:ahLst/>
              <a:cxnLst/>
              <a:rect l="l" t="t" r="r" b="b"/>
              <a:pathLst>
                <a:path w="1928" h="1748" extrusionOk="0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050134" y="4560034"/>
              <a:ext cx="56665" cy="48865"/>
            </a:xfrm>
            <a:custGeom>
              <a:avLst/>
              <a:gdLst/>
              <a:ahLst/>
              <a:cxnLst/>
              <a:rect l="l" t="t" r="r" b="b"/>
              <a:pathLst>
                <a:path w="2063" h="1779" extrusionOk="0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6609019" y="1712683"/>
              <a:ext cx="127229" cy="219987"/>
            </a:xfrm>
            <a:custGeom>
              <a:avLst/>
              <a:gdLst/>
              <a:ahLst/>
              <a:cxnLst/>
              <a:rect l="l" t="t" r="r" b="b"/>
              <a:pathLst>
                <a:path w="4632" h="8009" extrusionOk="0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6587678" y="1823895"/>
              <a:ext cx="579042" cy="1208515"/>
            </a:xfrm>
            <a:custGeom>
              <a:avLst/>
              <a:gdLst/>
              <a:ahLst/>
              <a:cxnLst/>
              <a:rect l="l" t="t" r="r" b="b"/>
              <a:pathLst>
                <a:path w="21081" h="43998" extrusionOk="0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677549" y="1690133"/>
              <a:ext cx="206446" cy="238033"/>
            </a:xfrm>
            <a:custGeom>
              <a:avLst/>
              <a:gdLst/>
              <a:ahLst/>
              <a:cxnLst/>
              <a:rect l="l" t="t" r="r" b="b"/>
              <a:pathLst>
                <a:path w="7516" h="8666" extrusionOk="0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686173" y="1776707"/>
              <a:ext cx="49277" cy="75948"/>
            </a:xfrm>
            <a:custGeom>
              <a:avLst/>
              <a:gdLst/>
              <a:ahLst/>
              <a:cxnLst/>
              <a:rect l="l" t="t" r="r" b="b"/>
              <a:pathLst>
                <a:path w="1794" h="2765" extrusionOk="0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551586" y="1523108"/>
              <a:ext cx="335268" cy="314778"/>
            </a:xfrm>
            <a:custGeom>
              <a:avLst/>
              <a:gdLst/>
              <a:ahLst/>
              <a:cxnLst/>
              <a:rect l="l" t="t" r="r" b="b"/>
              <a:pathLst>
                <a:path w="12206" h="11460" extrusionOk="0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587266" y="1750037"/>
              <a:ext cx="36559" cy="20546"/>
            </a:xfrm>
            <a:custGeom>
              <a:avLst/>
              <a:gdLst/>
              <a:ahLst/>
              <a:cxnLst/>
              <a:rect l="l" t="t" r="r" b="b"/>
              <a:pathLst>
                <a:path w="1331" h="748" extrusionOk="0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620912" y="1703262"/>
              <a:ext cx="56665" cy="31615"/>
            </a:xfrm>
            <a:custGeom>
              <a:avLst/>
              <a:gdLst/>
              <a:ahLst/>
              <a:cxnLst/>
              <a:rect l="l" t="t" r="r" b="b"/>
              <a:pathLst>
                <a:path w="2063" h="1151" extrusionOk="0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596302" y="1656898"/>
              <a:ext cx="13569" cy="23814"/>
            </a:xfrm>
            <a:custGeom>
              <a:avLst/>
              <a:gdLst/>
              <a:ahLst/>
              <a:cxnLst/>
              <a:rect l="l" t="t" r="r" b="b"/>
              <a:pathLst>
                <a:path w="494" h="867" extrusionOk="0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588914" y="1627344"/>
              <a:ext cx="49277" cy="29582"/>
            </a:xfrm>
            <a:custGeom>
              <a:avLst/>
              <a:gdLst/>
              <a:ahLst/>
              <a:cxnLst/>
              <a:rect l="l" t="t" r="r" b="b"/>
              <a:pathLst>
                <a:path w="1794" h="1077" extrusionOk="0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717348" y="1644593"/>
              <a:ext cx="33263" cy="51309"/>
            </a:xfrm>
            <a:custGeom>
              <a:avLst/>
              <a:gdLst/>
              <a:ahLst/>
              <a:cxnLst/>
              <a:rect l="l" t="t" r="r" b="b"/>
              <a:pathLst>
                <a:path w="1211" h="1868" extrusionOk="0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725972" y="1663875"/>
              <a:ext cx="29170" cy="11921"/>
            </a:xfrm>
            <a:custGeom>
              <a:avLst/>
              <a:gdLst/>
              <a:ahLst/>
              <a:cxnLst/>
              <a:rect l="l" t="t" r="r" b="b"/>
              <a:pathLst>
                <a:path w="1062" h="434" extrusionOk="0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582761" y="1455403"/>
              <a:ext cx="382897" cy="381249"/>
            </a:xfrm>
            <a:custGeom>
              <a:avLst/>
              <a:gdLst/>
              <a:ahLst/>
              <a:cxnLst/>
              <a:rect l="l" t="t" r="r" b="b"/>
              <a:pathLst>
                <a:path w="13940" h="13880" extrusionOk="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708751" y="1555958"/>
              <a:ext cx="361527" cy="400531"/>
            </a:xfrm>
            <a:custGeom>
              <a:avLst/>
              <a:gdLst/>
              <a:ahLst/>
              <a:cxnLst/>
              <a:rect l="l" t="t" r="r" b="b"/>
              <a:pathLst>
                <a:path w="13162" h="14582" extrusionOk="0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711607" y="1706530"/>
              <a:ext cx="25050" cy="25078"/>
            </a:xfrm>
            <a:custGeom>
              <a:avLst/>
              <a:gdLst/>
              <a:ahLst/>
              <a:cxnLst/>
              <a:rect l="l" t="t" r="r" b="b"/>
              <a:pathLst>
                <a:path w="912" h="913" extrusionOk="0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385386" y="1930163"/>
              <a:ext cx="750989" cy="741952"/>
            </a:xfrm>
            <a:custGeom>
              <a:avLst/>
              <a:gdLst/>
              <a:ahLst/>
              <a:cxnLst/>
              <a:rect l="l" t="t" r="r" b="b"/>
              <a:pathLst>
                <a:path w="27341" h="27012" extrusionOk="0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894611" y="2134515"/>
              <a:ext cx="681221" cy="451016"/>
            </a:xfrm>
            <a:custGeom>
              <a:avLst/>
              <a:gdLst/>
              <a:ahLst/>
              <a:cxnLst/>
              <a:rect l="l" t="t" r="r" b="b"/>
              <a:pathLst>
                <a:path w="24801" h="16420" extrusionOk="0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251211" y="2537477"/>
              <a:ext cx="261408" cy="111628"/>
            </a:xfrm>
            <a:custGeom>
              <a:avLst/>
              <a:gdLst/>
              <a:ahLst/>
              <a:cxnLst/>
              <a:rect l="l" t="t" r="r" b="b"/>
              <a:pathLst>
                <a:path w="9517" h="4064" extrusionOk="0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252447" y="2583017"/>
              <a:ext cx="66911" cy="39828"/>
            </a:xfrm>
            <a:custGeom>
              <a:avLst/>
              <a:gdLst/>
              <a:ahLst/>
              <a:cxnLst/>
              <a:rect l="l" t="t" r="r" b="b"/>
              <a:pathLst>
                <a:path w="2436" h="1450" extrusionOk="0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276645" y="2579748"/>
              <a:ext cx="60758" cy="29967"/>
            </a:xfrm>
            <a:custGeom>
              <a:avLst/>
              <a:gdLst/>
              <a:ahLst/>
              <a:cxnLst/>
              <a:rect l="l" t="t" r="r" b="b"/>
              <a:pathLst>
                <a:path w="2212" h="1091" extrusionOk="0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Rectangle 2"/>
          <p:cNvSpPr/>
          <p:nvPr/>
        </p:nvSpPr>
        <p:spPr>
          <a:xfrm>
            <a:off x="457200" y="1338757"/>
            <a:ext cx="2024913" cy="36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Objective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928388"/>
            <a:ext cx="5459926" cy="157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an intelligent medicine recommendation system that provides personalized and accurate recommendations based on individual health data.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Leverage machine learning techniques to enhance decision-making for healthcare providers by integrating symptoms, medical history, and lifestyle factors.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Objective/Contribution</a:t>
            </a:r>
            <a:endParaRPr lang="en-US" dirty="0"/>
          </a:p>
        </p:txBody>
      </p:sp>
      <p:grpSp>
        <p:nvGrpSpPr>
          <p:cNvPr id="1658" name="Google Shape;1658;p34"/>
          <p:cNvGrpSpPr/>
          <p:nvPr/>
        </p:nvGrpSpPr>
        <p:grpSpPr>
          <a:xfrm>
            <a:off x="6275561" y="1209065"/>
            <a:ext cx="2411226" cy="3405834"/>
            <a:chOff x="5894611" y="1313840"/>
            <a:chExt cx="2411226" cy="3405834"/>
          </a:xfrm>
        </p:grpSpPr>
        <p:sp>
          <p:nvSpPr>
            <p:cNvPr id="1659" name="Google Shape;1659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fill="none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068207" y="1313840"/>
              <a:ext cx="1237631" cy="230645"/>
            </a:xfrm>
            <a:custGeom>
              <a:avLst/>
              <a:gdLst/>
              <a:ahLst/>
              <a:cxnLst/>
              <a:rect l="l" t="t" r="r" b="b"/>
              <a:pathLst>
                <a:path w="45058" h="8397" extrusionOk="0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925387" y="1377865"/>
              <a:ext cx="80892" cy="80452"/>
            </a:xfrm>
            <a:custGeom>
              <a:avLst/>
              <a:gdLst/>
              <a:ahLst/>
              <a:cxnLst/>
              <a:rect l="l" t="t" r="r" b="b"/>
              <a:pathLst>
                <a:path w="2945" h="2929" extrusionOk="0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8055881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8181046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7231112" y="1775883"/>
              <a:ext cx="262644" cy="19310"/>
            </a:xfrm>
            <a:custGeom>
              <a:avLst/>
              <a:gdLst/>
              <a:ahLst/>
              <a:cxnLst/>
              <a:rect l="l" t="t" r="r" b="b"/>
              <a:pathLst>
                <a:path w="9562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7231112" y="1839908"/>
              <a:ext cx="259348" cy="19310"/>
            </a:xfrm>
            <a:custGeom>
              <a:avLst/>
              <a:gdLst/>
              <a:ahLst/>
              <a:cxnLst/>
              <a:rect l="l" t="t" r="r" b="b"/>
              <a:pathLst>
                <a:path w="9442" h="703" extrusionOk="0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7249981" y="1904317"/>
              <a:ext cx="216279" cy="19310"/>
            </a:xfrm>
            <a:custGeom>
              <a:avLst/>
              <a:gdLst/>
              <a:ahLst/>
              <a:cxnLst/>
              <a:rect l="l" t="t" r="r" b="b"/>
              <a:pathLst>
                <a:path w="7874" h="703" extrusionOk="0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7303322" y="1968754"/>
              <a:ext cx="109595" cy="19310"/>
            </a:xfrm>
            <a:custGeom>
              <a:avLst/>
              <a:gdLst/>
              <a:ahLst/>
              <a:cxnLst/>
              <a:rect l="l" t="t" r="r" b="b"/>
              <a:pathLst>
                <a:path w="3990" h="703" extrusionOk="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256546" y="2033163"/>
              <a:ext cx="203150" cy="19310"/>
            </a:xfrm>
            <a:custGeom>
              <a:avLst/>
              <a:gdLst/>
              <a:ahLst/>
              <a:cxnLst/>
              <a:rect l="l" t="t" r="r" b="b"/>
              <a:pathLst>
                <a:path w="7396" h="703" extrusionOk="0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233556" y="2097600"/>
              <a:ext cx="249130" cy="19310"/>
            </a:xfrm>
            <a:custGeom>
              <a:avLst/>
              <a:gdLst/>
              <a:ahLst/>
              <a:cxnLst/>
              <a:rect l="l" t="t" r="r" b="b"/>
              <a:pathLst>
                <a:path w="9070" h="703" extrusionOk="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7231524" y="2161597"/>
              <a:ext cx="253195" cy="19310"/>
            </a:xfrm>
            <a:custGeom>
              <a:avLst/>
              <a:gdLst/>
              <a:ahLst/>
              <a:cxnLst/>
              <a:rect l="l" t="t" r="r" b="b"/>
              <a:pathLst>
                <a:path w="9218" h="703" extrusionOk="0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7247921" y="2226033"/>
              <a:ext cx="220399" cy="19310"/>
            </a:xfrm>
            <a:custGeom>
              <a:avLst/>
              <a:gdLst/>
              <a:ahLst/>
              <a:cxnLst/>
              <a:rect l="l" t="t" r="r" b="b"/>
              <a:pathLst>
                <a:path w="8024" h="703" extrusionOk="0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7290605" y="2290443"/>
              <a:ext cx="135030" cy="19310"/>
            </a:xfrm>
            <a:custGeom>
              <a:avLst/>
              <a:gdLst/>
              <a:ahLst/>
              <a:cxnLst/>
              <a:rect l="l" t="t" r="r" b="b"/>
              <a:pathLst>
                <a:path w="4916" h="703" extrusionOk="0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7251629" y="2354879"/>
              <a:ext cx="212983" cy="19310"/>
            </a:xfrm>
            <a:custGeom>
              <a:avLst/>
              <a:gdLst/>
              <a:ahLst/>
              <a:cxnLst/>
              <a:rect l="l" t="t" r="r" b="b"/>
              <a:pathLst>
                <a:path w="7754" h="703" extrusionOk="0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7231112" y="2419288"/>
              <a:ext cx="270033" cy="19310"/>
            </a:xfrm>
            <a:custGeom>
              <a:avLst/>
              <a:gdLst/>
              <a:ahLst/>
              <a:cxnLst/>
              <a:rect l="l" t="t" r="r" b="b"/>
              <a:pathLst>
                <a:path w="9831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7231112" y="2483313"/>
              <a:ext cx="281514" cy="19310"/>
            </a:xfrm>
            <a:custGeom>
              <a:avLst/>
              <a:gdLst/>
              <a:ahLst/>
              <a:cxnLst/>
              <a:rect l="l" t="t" r="r" b="b"/>
              <a:pathLst>
                <a:path w="10249" h="703" extrusionOk="0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203618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7231112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7206062" y="1677004"/>
              <a:ext cx="84160" cy="83721"/>
            </a:xfrm>
            <a:custGeom>
              <a:avLst/>
              <a:gdLst/>
              <a:ahLst/>
              <a:cxnLst/>
              <a:rect l="l" t="t" r="r" b="b"/>
              <a:pathLst>
                <a:path w="3064" h="3048" extrusionOk="0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7428075" y="1677004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7188429" y="2532148"/>
              <a:ext cx="83748" cy="83721"/>
            </a:xfrm>
            <a:custGeom>
              <a:avLst/>
              <a:gdLst/>
              <a:ahLst/>
              <a:cxnLst/>
              <a:rect l="l" t="t" r="r" b="b"/>
              <a:pathLst>
                <a:path w="3049" h="3048" extrusionOk="0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7442852" y="2532148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6441610" y="4590385"/>
              <a:ext cx="1040277" cy="129290"/>
            </a:xfrm>
            <a:custGeom>
              <a:avLst/>
              <a:gdLst/>
              <a:ahLst/>
              <a:cxnLst/>
              <a:rect l="l" t="t" r="r" b="b"/>
              <a:pathLst>
                <a:path w="37873" h="4707" extrusionOk="0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6105940" y="1989683"/>
              <a:ext cx="701328" cy="492849"/>
            </a:xfrm>
            <a:custGeom>
              <a:avLst/>
              <a:gdLst/>
              <a:ahLst/>
              <a:cxnLst/>
              <a:rect l="l" t="t" r="r" b="b"/>
              <a:pathLst>
                <a:path w="25533" h="17943" extrusionOk="0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997199" y="2155032"/>
              <a:ext cx="196173" cy="192492"/>
            </a:xfrm>
            <a:custGeom>
              <a:avLst/>
              <a:gdLst/>
              <a:ahLst/>
              <a:cxnLst/>
              <a:rect l="l" t="t" r="r" b="b"/>
              <a:pathLst>
                <a:path w="7142" h="7008" extrusionOk="0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63284" y="2255175"/>
              <a:ext cx="37356" cy="18898"/>
            </a:xfrm>
            <a:custGeom>
              <a:avLst/>
              <a:gdLst/>
              <a:ahLst/>
              <a:cxnLst/>
              <a:rect l="l" t="t" r="r" b="b"/>
              <a:pathLst>
                <a:path w="1360" h="688" extrusionOk="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52599" y="2283054"/>
              <a:ext cx="42300" cy="19337"/>
            </a:xfrm>
            <a:custGeom>
              <a:avLst/>
              <a:gdLst/>
              <a:ahLst/>
              <a:cxnLst/>
              <a:rect l="l" t="t" r="r" b="b"/>
              <a:pathLst>
                <a:path w="1540" h="704" extrusionOk="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098963" y="2196891"/>
              <a:ext cx="61994" cy="50925"/>
            </a:xfrm>
            <a:custGeom>
              <a:avLst/>
              <a:gdLst/>
              <a:ahLst/>
              <a:cxnLst/>
              <a:rect l="l" t="t" r="r" b="b"/>
              <a:pathLst>
                <a:path w="2257" h="1854" extrusionOk="0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73117" y="2228093"/>
              <a:ext cx="27934" cy="98498"/>
            </a:xfrm>
            <a:custGeom>
              <a:avLst/>
              <a:gdLst/>
              <a:ahLst/>
              <a:cxnLst/>
              <a:rect l="l" t="t" r="r" b="b"/>
              <a:pathLst>
                <a:path w="1017" h="3586" extrusionOk="0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604103" y="2954365"/>
              <a:ext cx="406684" cy="1483877"/>
            </a:xfrm>
            <a:custGeom>
              <a:avLst/>
              <a:gdLst/>
              <a:ahLst/>
              <a:cxnLst/>
              <a:rect l="l" t="t" r="r" b="b"/>
              <a:pathLst>
                <a:path w="14806" h="54023" extrusionOk="0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893794" y="4421328"/>
              <a:ext cx="116984" cy="135854"/>
            </a:xfrm>
            <a:custGeom>
              <a:avLst/>
              <a:gdLst/>
              <a:ahLst/>
              <a:cxnLst/>
              <a:rect l="l" t="t" r="r" b="b"/>
              <a:pathLst>
                <a:path w="4259" h="4946" extrusionOk="0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861795" y="4400398"/>
              <a:ext cx="166618" cy="74712"/>
            </a:xfrm>
            <a:custGeom>
              <a:avLst/>
              <a:gdLst/>
              <a:ahLst/>
              <a:cxnLst/>
              <a:rect l="l" t="t" r="r" b="b"/>
              <a:pathLst>
                <a:path w="6066" h="2720" extrusionOk="0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637749" y="4493977"/>
              <a:ext cx="386578" cy="185076"/>
            </a:xfrm>
            <a:custGeom>
              <a:avLst/>
              <a:gdLst/>
              <a:ahLst/>
              <a:cxnLst/>
              <a:rect l="l" t="t" r="r" b="b"/>
              <a:pathLst>
                <a:path w="14074" h="6738" extrusionOk="0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777253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805159" y="4528036"/>
              <a:ext cx="52573" cy="48013"/>
            </a:xfrm>
            <a:custGeom>
              <a:avLst/>
              <a:gdLst/>
              <a:ahLst/>
              <a:cxnLst/>
              <a:rect l="l" t="t" r="r" b="b"/>
              <a:pathLst>
                <a:path w="1914" h="1748" extrusionOk="0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754702" y="4560034"/>
              <a:ext cx="56638" cy="48865"/>
            </a:xfrm>
            <a:custGeom>
              <a:avLst/>
              <a:gdLst/>
              <a:ahLst/>
              <a:cxnLst/>
              <a:rect l="l" t="t" r="r" b="b"/>
              <a:pathLst>
                <a:path w="2062" h="1779" extrusionOk="0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818288" y="2926898"/>
              <a:ext cx="463734" cy="1521178"/>
            </a:xfrm>
            <a:custGeom>
              <a:avLst/>
              <a:gdLst/>
              <a:ahLst/>
              <a:cxnLst/>
              <a:rect l="l" t="t" r="r" b="b"/>
              <a:pathLst>
                <a:path w="16883" h="55381" extrusionOk="0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167911" y="4420092"/>
              <a:ext cx="131350" cy="137090"/>
            </a:xfrm>
            <a:custGeom>
              <a:avLst/>
              <a:gdLst/>
              <a:ahLst/>
              <a:cxnLst/>
              <a:rect l="l" t="t" r="r" b="b"/>
              <a:pathLst>
                <a:path w="4782" h="4991" extrusionOk="0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133440" y="4405342"/>
              <a:ext cx="183455" cy="74712"/>
            </a:xfrm>
            <a:custGeom>
              <a:avLst/>
              <a:gdLst/>
              <a:ahLst/>
              <a:cxnLst/>
              <a:rect l="l" t="t" r="r" b="b"/>
              <a:pathLst>
                <a:path w="6679" h="2720" extrusionOk="0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933181" y="4493977"/>
              <a:ext cx="386605" cy="185076"/>
            </a:xfrm>
            <a:custGeom>
              <a:avLst/>
              <a:gdLst/>
              <a:ahLst/>
              <a:cxnLst/>
              <a:rect l="l" t="t" r="r" b="b"/>
              <a:pathLst>
                <a:path w="14075" h="6738" extrusionOk="0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072711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100618" y="4528036"/>
              <a:ext cx="52957" cy="48013"/>
            </a:xfrm>
            <a:custGeom>
              <a:avLst/>
              <a:gdLst/>
              <a:ahLst/>
              <a:cxnLst/>
              <a:rect l="l" t="t" r="r" b="b"/>
              <a:pathLst>
                <a:path w="1928" h="1748" extrusionOk="0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050134" y="4560034"/>
              <a:ext cx="56665" cy="48865"/>
            </a:xfrm>
            <a:custGeom>
              <a:avLst/>
              <a:gdLst/>
              <a:ahLst/>
              <a:cxnLst/>
              <a:rect l="l" t="t" r="r" b="b"/>
              <a:pathLst>
                <a:path w="2063" h="1779" extrusionOk="0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6609019" y="1712683"/>
              <a:ext cx="127229" cy="219987"/>
            </a:xfrm>
            <a:custGeom>
              <a:avLst/>
              <a:gdLst/>
              <a:ahLst/>
              <a:cxnLst/>
              <a:rect l="l" t="t" r="r" b="b"/>
              <a:pathLst>
                <a:path w="4632" h="8009" extrusionOk="0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6587678" y="1823895"/>
              <a:ext cx="579042" cy="1208515"/>
            </a:xfrm>
            <a:custGeom>
              <a:avLst/>
              <a:gdLst/>
              <a:ahLst/>
              <a:cxnLst/>
              <a:rect l="l" t="t" r="r" b="b"/>
              <a:pathLst>
                <a:path w="21081" h="43998" extrusionOk="0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677549" y="1690133"/>
              <a:ext cx="206446" cy="238033"/>
            </a:xfrm>
            <a:custGeom>
              <a:avLst/>
              <a:gdLst/>
              <a:ahLst/>
              <a:cxnLst/>
              <a:rect l="l" t="t" r="r" b="b"/>
              <a:pathLst>
                <a:path w="7516" h="8666" extrusionOk="0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686173" y="1776707"/>
              <a:ext cx="49277" cy="75948"/>
            </a:xfrm>
            <a:custGeom>
              <a:avLst/>
              <a:gdLst/>
              <a:ahLst/>
              <a:cxnLst/>
              <a:rect l="l" t="t" r="r" b="b"/>
              <a:pathLst>
                <a:path w="1794" h="2765" extrusionOk="0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551586" y="1523108"/>
              <a:ext cx="335268" cy="314778"/>
            </a:xfrm>
            <a:custGeom>
              <a:avLst/>
              <a:gdLst/>
              <a:ahLst/>
              <a:cxnLst/>
              <a:rect l="l" t="t" r="r" b="b"/>
              <a:pathLst>
                <a:path w="12206" h="11460" extrusionOk="0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587266" y="1750037"/>
              <a:ext cx="36559" cy="20546"/>
            </a:xfrm>
            <a:custGeom>
              <a:avLst/>
              <a:gdLst/>
              <a:ahLst/>
              <a:cxnLst/>
              <a:rect l="l" t="t" r="r" b="b"/>
              <a:pathLst>
                <a:path w="1331" h="748" extrusionOk="0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620912" y="1703262"/>
              <a:ext cx="56665" cy="31615"/>
            </a:xfrm>
            <a:custGeom>
              <a:avLst/>
              <a:gdLst/>
              <a:ahLst/>
              <a:cxnLst/>
              <a:rect l="l" t="t" r="r" b="b"/>
              <a:pathLst>
                <a:path w="2063" h="1151" extrusionOk="0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596302" y="1656898"/>
              <a:ext cx="13569" cy="23814"/>
            </a:xfrm>
            <a:custGeom>
              <a:avLst/>
              <a:gdLst/>
              <a:ahLst/>
              <a:cxnLst/>
              <a:rect l="l" t="t" r="r" b="b"/>
              <a:pathLst>
                <a:path w="494" h="867" extrusionOk="0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588914" y="1627344"/>
              <a:ext cx="49277" cy="29582"/>
            </a:xfrm>
            <a:custGeom>
              <a:avLst/>
              <a:gdLst/>
              <a:ahLst/>
              <a:cxnLst/>
              <a:rect l="l" t="t" r="r" b="b"/>
              <a:pathLst>
                <a:path w="1794" h="1077" extrusionOk="0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717348" y="1644593"/>
              <a:ext cx="33263" cy="51309"/>
            </a:xfrm>
            <a:custGeom>
              <a:avLst/>
              <a:gdLst/>
              <a:ahLst/>
              <a:cxnLst/>
              <a:rect l="l" t="t" r="r" b="b"/>
              <a:pathLst>
                <a:path w="1211" h="1868" extrusionOk="0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725972" y="1663875"/>
              <a:ext cx="29170" cy="11921"/>
            </a:xfrm>
            <a:custGeom>
              <a:avLst/>
              <a:gdLst/>
              <a:ahLst/>
              <a:cxnLst/>
              <a:rect l="l" t="t" r="r" b="b"/>
              <a:pathLst>
                <a:path w="1062" h="434" extrusionOk="0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582761" y="1455403"/>
              <a:ext cx="382897" cy="381249"/>
            </a:xfrm>
            <a:custGeom>
              <a:avLst/>
              <a:gdLst/>
              <a:ahLst/>
              <a:cxnLst/>
              <a:rect l="l" t="t" r="r" b="b"/>
              <a:pathLst>
                <a:path w="13940" h="13880" extrusionOk="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708751" y="1555958"/>
              <a:ext cx="361527" cy="400531"/>
            </a:xfrm>
            <a:custGeom>
              <a:avLst/>
              <a:gdLst/>
              <a:ahLst/>
              <a:cxnLst/>
              <a:rect l="l" t="t" r="r" b="b"/>
              <a:pathLst>
                <a:path w="13162" h="14582" extrusionOk="0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711607" y="1706530"/>
              <a:ext cx="25050" cy="25078"/>
            </a:xfrm>
            <a:custGeom>
              <a:avLst/>
              <a:gdLst/>
              <a:ahLst/>
              <a:cxnLst/>
              <a:rect l="l" t="t" r="r" b="b"/>
              <a:pathLst>
                <a:path w="912" h="913" extrusionOk="0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385386" y="1930163"/>
              <a:ext cx="750989" cy="741952"/>
            </a:xfrm>
            <a:custGeom>
              <a:avLst/>
              <a:gdLst/>
              <a:ahLst/>
              <a:cxnLst/>
              <a:rect l="l" t="t" r="r" b="b"/>
              <a:pathLst>
                <a:path w="27341" h="27012" extrusionOk="0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894611" y="2134515"/>
              <a:ext cx="681221" cy="451016"/>
            </a:xfrm>
            <a:custGeom>
              <a:avLst/>
              <a:gdLst/>
              <a:ahLst/>
              <a:cxnLst/>
              <a:rect l="l" t="t" r="r" b="b"/>
              <a:pathLst>
                <a:path w="24801" h="16420" extrusionOk="0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251211" y="2537477"/>
              <a:ext cx="261408" cy="111628"/>
            </a:xfrm>
            <a:custGeom>
              <a:avLst/>
              <a:gdLst/>
              <a:ahLst/>
              <a:cxnLst/>
              <a:rect l="l" t="t" r="r" b="b"/>
              <a:pathLst>
                <a:path w="9517" h="4064" extrusionOk="0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252447" y="2583017"/>
              <a:ext cx="66911" cy="39828"/>
            </a:xfrm>
            <a:custGeom>
              <a:avLst/>
              <a:gdLst/>
              <a:ahLst/>
              <a:cxnLst/>
              <a:rect l="l" t="t" r="r" b="b"/>
              <a:pathLst>
                <a:path w="2436" h="1450" extrusionOk="0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276645" y="2579748"/>
              <a:ext cx="60758" cy="29967"/>
            </a:xfrm>
            <a:custGeom>
              <a:avLst/>
              <a:gdLst/>
              <a:ahLst/>
              <a:cxnLst/>
              <a:rect l="l" t="t" r="r" b="b"/>
              <a:pathLst>
                <a:path w="2212" h="1091" extrusionOk="0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Rectangle 2"/>
          <p:cNvSpPr/>
          <p:nvPr/>
        </p:nvSpPr>
        <p:spPr>
          <a:xfrm>
            <a:off x="457200" y="1338757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Specific Contributions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1791" y="1812876"/>
            <a:ext cx="6272333" cy="2264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Novel Algorithms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Prediction Accuracy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Identified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4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4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4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5597</Words>
  <Application>WPS Presentation</Application>
  <PresentationFormat>On-screen Show (16:9)</PresentationFormat>
  <Paragraphs>174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SimSun</vt:lpstr>
      <vt:lpstr>Wingdings</vt:lpstr>
      <vt:lpstr>Arial</vt:lpstr>
      <vt:lpstr>Fira Sans Extra Condensed</vt:lpstr>
      <vt:lpstr>Roboto</vt:lpstr>
      <vt:lpstr>Fira Sans Extra Condensed SemiBold</vt:lpstr>
      <vt:lpstr>Proxima Nova Semibold</vt:lpstr>
      <vt:lpstr>Proxima Nova</vt:lpstr>
      <vt:lpstr>Times New Roman</vt:lpstr>
      <vt:lpstr>Times New Roman</vt:lpstr>
      <vt:lpstr>Calibri</vt:lpstr>
      <vt:lpstr>-apple-system</vt:lpstr>
      <vt:lpstr>AMGDT</vt:lpstr>
      <vt:lpstr>Comic Sans MS</vt:lpstr>
      <vt:lpstr>Microsoft YaHei</vt:lpstr>
      <vt:lpstr>Arial Unicode MS</vt:lpstr>
      <vt:lpstr>Machine Learning Infographics by Slidesgo</vt:lpstr>
      <vt:lpstr>Slidesgo Final Pages</vt:lpstr>
      <vt:lpstr>Medicine Recommendation System</vt:lpstr>
      <vt:lpstr>Outline</vt:lpstr>
      <vt:lpstr> Introduction</vt:lpstr>
      <vt:lpstr>Literature Review</vt:lpstr>
      <vt:lpstr>Key Research Areas</vt:lpstr>
      <vt:lpstr>Research Gap</vt:lpstr>
      <vt:lpstr>Research Gap</vt:lpstr>
      <vt:lpstr>Objective/Contribution</vt:lpstr>
      <vt:lpstr>Objective/Contribution</vt:lpstr>
      <vt:lpstr>Methodology Diagram</vt:lpstr>
      <vt:lpstr>Methodology Diagram</vt:lpstr>
      <vt:lpstr>Methodology Diagram</vt:lpstr>
      <vt:lpstr>Applications of the Medicine Recommendation System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Infographics</dc:title>
  <dc:creator>HP</dc:creator>
  <cp:lastModifiedBy>Rabby Khan</cp:lastModifiedBy>
  <cp:revision>71</cp:revision>
  <dcterms:created xsi:type="dcterms:W3CDTF">2024-10-17T06:21:04Z</dcterms:created>
  <dcterms:modified xsi:type="dcterms:W3CDTF">2024-10-17T06:23:15Z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EA3EDB3E787A46CCAA12FEA918B31A8A_12</vt:lpwstr>
  </property>
  <property fmtid="{D5CDD505-2E9C-101B-9397-08002B2CF9AE}" pid="3" name="KSOProductBuildVer">
    <vt:lpwstr>1033-12.2.0.18283</vt:lpwstr>
  </property>
</Properties>
</file>