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4"/>
  </p:notesMasterIdLst>
  <p:sldIdLst>
    <p:sldId id="283" r:id="rId3"/>
    <p:sldId id="257" r:id="rId5"/>
    <p:sldId id="300" r:id="rId6"/>
    <p:sldId id="259" r:id="rId7"/>
    <p:sldId id="261" r:id="rId8"/>
    <p:sldId id="268" r:id="rId9"/>
    <p:sldId id="264" r:id="rId10"/>
    <p:sldId id="279" r:id="rId11"/>
    <p:sldId id="297" r:id="rId12"/>
    <p:sldId id="296" r:id="rId13"/>
    <p:sldId id="265" r:id="rId14"/>
    <p:sldId id="298" r:id="rId15"/>
    <p:sldId id="277" r:id="rId16"/>
    <p:sldId id="274" r:id="rId17"/>
    <p:sldId id="299" r:id="rId18"/>
    <p:sldId id="295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709"/>
    <a:srgbClr val="0909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661e22a1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661e22a1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616577f25a_37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616577f25a_37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c661e22a1f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c661e22a1f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99" name="Google Shape;399;p41"/>
          <p:cNvSpPr/>
          <p:nvPr/>
        </p:nvSpPr>
        <p:spPr>
          <a:xfrm>
            <a:off x="0" y="2980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67972" y="2487328"/>
            <a:ext cx="32613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Green </a:t>
            </a:r>
            <a:r>
              <a:rPr lang="en-US" b="1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University of Bangladesh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312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213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D8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/>
              <a:t>Rabea</a:t>
            </a:r>
            <a:r>
              <a:rPr lang="en-US" dirty="0"/>
              <a:t> </a:t>
            </a:r>
            <a:r>
              <a:rPr lang="en-US" dirty="0" err="1"/>
              <a:t>Khatun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University of Bangladesh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767972" y="3042666"/>
            <a:ext cx="31293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6" name="Google Shape;634;p4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06165" y="995264"/>
            <a:ext cx="3108079" cy="18385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636350" y="222523"/>
            <a:ext cx="55739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Group </a:t>
            </a:r>
            <a:r>
              <a:rPr lang="en-US" sz="4000" b="1" dirty="0">
                <a:solidFill>
                  <a:srgbClr val="00B05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Chat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App 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using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  <a:endParaRPr lang="en-US" sz="3200" dirty="0">
              <a:solidFill>
                <a:srgbClr val="00B05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438" y="4196811"/>
            <a:ext cx="4512156" cy="844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298496" y="2085746"/>
            <a:ext cx="1456584" cy="33855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  <a:endParaRPr lang="en-US" sz="1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82689" y="2022423"/>
            <a:ext cx="2319338" cy="40005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6509" y="2660370"/>
            <a:ext cx="1985928" cy="15222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0520" y="2715895"/>
            <a:ext cx="2107565" cy="12719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Md.Rabby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ID:-213902037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Mostak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Ahmmed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ID:-213902126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73" y="219795"/>
            <a:ext cx="4035177" cy="48374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mplementation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81833" y="826044"/>
            <a:ext cx="15520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B050"/>
                </a:solidFill>
              </a:rPr>
              <a:t>Server-Side</a:t>
            </a:r>
            <a:r>
              <a:rPr lang="en-US" sz="2000" b="1" dirty="0" smtClean="0">
                <a:solidFill>
                  <a:srgbClr val="00B050"/>
                </a:solidFill>
              </a:rPr>
              <a:t>: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0040" y="1348662"/>
            <a:ext cx="3601719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16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lang="en-US" sz="1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16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Communication</a:t>
            </a:r>
            <a:endParaRPr lang="en-US" sz="1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and Logging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Structure and Organization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Google Shape;623;p48"/>
          <p:cNvSpPr txBox="1">
            <a:spLocks noGrp="1"/>
          </p:cNvSpPr>
          <p:nvPr>
            <p:ph type="title"/>
          </p:nvPr>
        </p:nvSpPr>
        <p:spPr>
          <a:xfrm>
            <a:off x="549666" y="164387"/>
            <a:ext cx="6300300" cy="50429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8408" y="853343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Real-time Communication (</a:t>
            </a:r>
            <a:r>
              <a:rPr lang="en-US" sz="1800" b="1" dirty="0" err="1"/>
              <a:t>WebSocket</a:t>
            </a:r>
            <a:r>
              <a:rPr lang="en-US" sz="1800" b="1" dirty="0"/>
              <a:t>)</a:t>
            </a:r>
            <a:endParaRPr lang="en-US" sz="1800" b="1" dirty="0"/>
          </a:p>
        </p:txBody>
      </p:sp>
      <p:sp>
        <p:nvSpPr>
          <p:cNvPr id="8" name="Rectangle 7"/>
          <p:cNvSpPr/>
          <p:nvPr/>
        </p:nvSpPr>
        <p:spPr>
          <a:xfrm>
            <a:off x="748408" y="1419923"/>
            <a:ext cx="3628383" cy="246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protocol that provides full-duplex communication channels over a single TCP connection. It is designed to be implemented in web browsers and web servers but can be used by any client or server application</a:t>
            </a: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0D0D0D"/>
              </a:solidFill>
              <a:latin typeface="ui-sans-serif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communication in a group chat application enables efficient and instant message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946" y="1419923"/>
            <a:ext cx="2665074" cy="266507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14" name="Google Shape;314;p35"/>
          <p:cNvGrpSpPr/>
          <p:nvPr/>
        </p:nvGrpSpPr>
        <p:grpSpPr>
          <a:xfrm>
            <a:off x="3141882" y="1262256"/>
            <a:ext cx="5244710" cy="3072813"/>
            <a:chOff x="3409554" y="1138966"/>
            <a:chExt cx="5244710" cy="3072813"/>
          </a:xfrm>
        </p:grpSpPr>
        <p:sp>
          <p:nvSpPr>
            <p:cNvPr id="315" name="Google Shape;315;p35"/>
            <p:cNvSpPr/>
            <p:nvPr/>
          </p:nvSpPr>
          <p:spPr>
            <a:xfrm>
              <a:off x="3838454" y="1138966"/>
              <a:ext cx="4385300" cy="2935345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3409554" y="4130915"/>
              <a:ext cx="5244710" cy="80863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3409554" y="4066224"/>
              <a:ext cx="5243901" cy="64690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5643068" y="4066224"/>
              <a:ext cx="767972" cy="40432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52554" y="247622"/>
            <a:ext cx="47421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Functionalities /</a:t>
            </a:r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6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utput</a:t>
            </a:r>
            <a:endParaRPr lang="en-US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Screenshot 2024-06-16 1540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8250" y="1430655"/>
            <a:ext cx="3971925" cy="273875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14" name="Google Shape;314;p35"/>
          <p:cNvGrpSpPr/>
          <p:nvPr/>
        </p:nvGrpSpPr>
        <p:grpSpPr>
          <a:xfrm>
            <a:off x="3141882" y="1262256"/>
            <a:ext cx="5244710" cy="3072813"/>
            <a:chOff x="3409554" y="1138966"/>
            <a:chExt cx="5244710" cy="3072813"/>
          </a:xfrm>
        </p:grpSpPr>
        <p:sp>
          <p:nvSpPr>
            <p:cNvPr id="315" name="Google Shape;315;p35"/>
            <p:cNvSpPr/>
            <p:nvPr/>
          </p:nvSpPr>
          <p:spPr>
            <a:xfrm>
              <a:off x="3838454" y="1138966"/>
              <a:ext cx="4385300" cy="2935345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3409554" y="4130915"/>
              <a:ext cx="5244710" cy="80863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3409554" y="4066224"/>
              <a:ext cx="5243901" cy="64690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5643068" y="4066224"/>
              <a:ext cx="767972" cy="40432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52554" y="247622"/>
            <a:ext cx="47421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Functionalities /</a:t>
            </a:r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utput</a:t>
            </a:r>
            <a:endParaRPr lang="en-US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Screenshot 2024-06-16 1650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2055" y="1454150"/>
            <a:ext cx="4065905" cy="27165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68" name="Google Shape;268;p32"/>
          <p:cNvSpPr txBox="1"/>
          <p:nvPr/>
        </p:nvSpPr>
        <p:spPr>
          <a:xfrm>
            <a:off x="4572000" y="3431501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2554" y="247622"/>
            <a:ext cx="503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Future Enhancements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473" y="1521286"/>
            <a:ext cx="546071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Mobile Support: Plans for Android/</a:t>
            </a:r>
            <a:r>
              <a:rPr lang="en-US" sz="1600" dirty="0" err="1"/>
              <a:t>iOS</a:t>
            </a:r>
            <a:r>
              <a:rPr lang="en-US" sz="1600" dirty="0"/>
              <a:t> apps.</a:t>
            </a:r>
            <a:endParaRPr lang="en-US" sz="16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Advanced Features: Voice/video calls, file sharing.</a:t>
            </a:r>
            <a:endParaRPr lang="en-US" sz="16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Enhanced Security: End-to-end encryption.</a:t>
            </a:r>
            <a:endParaRPr lang="en-US" sz="16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dirty="0" smtClean="0"/>
              <a:t>Performance </a:t>
            </a:r>
            <a:r>
              <a:rPr lang="en-US" sz="1600" dirty="0"/>
              <a:t>Optimization: Further improvements.</a:t>
            </a:r>
            <a:endParaRPr lang="en-US" sz="1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3" name="Google Shape;150;p24"/>
          <p:cNvSpPr txBox="1"/>
          <p:nvPr/>
        </p:nvSpPr>
        <p:spPr>
          <a:xfrm>
            <a:off x="790789" y="356475"/>
            <a:ext cx="6024600" cy="70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4553" y="1578111"/>
            <a:ext cx="65558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lang="en-US" sz="1600" dirty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group chat application using Java involves a comprehensive understanding of both client-side and server-side technologies. Leveraging </a:t>
            </a:r>
            <a:r>
              <a:rPr lang="en-US" sz="1600" dirty="0" err="1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en-US" sz="1600" dirty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user interface, Spring Boot for backend services, and </a:t>
            </a:r>
            <a:r>
              <a:rPr lang="en-US" sz="1600" dirty="0" err="1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sz="1600" dirty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communication, this project provides a robust and scalable platform for instant messaging and group interactions</a:t>
            </a:r>
            <a:r>
              <a:rPr lang="en-US" sz="1600" dirty="0" smtClean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rgbClr val="0707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oogle Shape;1236;p51"/>
          <p:cNvGrpSpPr/>
          <p:nvPr/>
        </p:nvGrpSpPr>
        <p:grpSpPr>
          <a:xfrm>
            <a:off x="3676188" y="3421423"/>
            <a:ext cx="1347876" cy="1037562"/>
            <a:chOff x="1570037" y="1341437"/>
            <a:chExt cx="4943475" cy="4576762"/>
          </a:xfrm>
        </p:grpSpPr>
        <p:sp>
          <p:nvSpPr>
            <p:cNvPr id="28" name="Google Shape;1237;p51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" name="Google Shape;1238;p51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" name="Google Shape;1239;p51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" name="Google Shape;1240;p51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" name="Google Shape;1241;p51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" name="Google Shape;1242;p51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4" name="Google Shape;1319;p51"/>
          <p:cNvGrpSpPr/>
          <p:nvPr/>
        </p:nvGrpSpPr>
        <p:grpSpPr>
          <a:xfrm>
            <a:off x="7706838" y="1420447"/>
            <a:ext cx="1067292" cy="2421687"/>
            <a:chOff x="8095060" y="5664590"/>
            <a:chExt cx="497404" cy="594389"/>
          </a:xfrm>
        </p:grpSpPr>
        <p:grpSp>
          <p:nvGrpSpPr>
            <p:cNvPr id="35" name="Google Shape;1320;p51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48" name="Google Shape;1321;p51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" name="Google Shape;1322;p51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" name="Google Shape;1323;p51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6" name="Google Shape;1324;p51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45" name="Google Shape;1325;p51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6" name="Google Shape;1326;p51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7" name="Google Shape;1327;p51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7" name="Google Shape;1328;p51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42" name="Google Shape;1329;p51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" name="Google Shape;1330;p51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" name="Google Shape;1331;p51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38" name="Google Shape;1332;p51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39" name="Google Shape;1333;p51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0" name="Google Shape;1334;p51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1" name="Google Shape;1335;p51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5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8" name="Google Shape;324;p36"/>
          <p:cNvSpPr txBox="1"/>
          <p:nvPr/>
        </p:nvSpPr>
        <p:spPr>
          <a:xfrm>
            <a:off x="2741575" y="1395846"/>
            <a:ext cx="48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600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en-US" sz="60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Google Shape;325;p36"/>
          <p:cNvSpPr txBox="1"/>
          <p:nvPr/>
        </p:nvSpPr>
        <p:spPr>
          <a:xfrm>
            <a:off x="2586519" y="2872823"/>
            <a:ext cx="4863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83231" y="226031"/>
            <a:ext cx="6300300" cy="42588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735769" y="772954"/>
            <a:ext cx="3124200" cy="37846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Java?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and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" name="Google Shape;79;p16"/>
          <p:cNvSpPr txBox="1"/>
          <p:nvPr/>
        </p:nvSpPr>
        <p:spPr>
          <a:xfrm>
            <a:off x="603606" y="205483"/>
            <a:ext cx="4791300" cy="502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80;p16"/>
          <p:cNvSpPr txBox="1"/>
          <p:nvPr/>
        </p:nvSpPr>
        <p:spPr>
          <a:xfrm>
            <a:off x="603606" y="972146"/>
            <a:ext cx="6845158" cy="114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chat application project is designed to enable users to communicate over a network. It comprises both client and server components, implemented in Java with a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 graphical user interface (GUI).</a:t>
            </a:r>
            <a:endParaRPr lang="en-US" sz="1800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Muli"/>
              <a:buNone/>
            </a:pPr>
            <a:endParaRPr lang="en-US" sz="1800" dirty="0" smtClean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Muli"/>
              <a:buNone/>
            </a:pPr>
            <a:endParaRPr lang="en-US" sz="18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3606" y="2258769"/>
            <a:ext cx="6752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authentication, real-time messaging, group management, notifications, and media sharing</a:t>
            </a:r>
            <a:r>
              <a:rPr lang="en-US" sz="1600" dirty="0">
                <a:solidFill>
                  <a:srgbClr val="070709"/>
                </a:solidFill>
                <a:latin typeface="ui-sans-serif"/>
              </a:rPr>
              <a:t>.</a:t>
            </a:r>
            <a:endParaRPr lang="en-US" sz="1600" dirty="0">
              <a:solidFill>
                <a:srgbClr val="070709"/>
              </a:solidFill>
            </a:endParaRPr>
          </a:p>
        </p:txBody>
      </p:sp>
      <p:pic>
        <p:nvPicPr>
          <p:cNvPr id="16" name="Google Shape;634;p4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646855" y="2630818"/>
            <a:ext cx="3108079" cy="1972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55193" y="421869"/>
            <a:ext cx="27352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Why Java?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8264" y="1295535"/>
            <a:ext cx="4572000" cy="25078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is a versatile and widely used programming language.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Its object-oriented nature promotes code reusability and maintainability.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offers robust libraries and frameworks for network programming, including sockets.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large Java developer community provides extensive support and resources.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877" y="1172245"/>
            <a:ext cx="3130350" cy="345211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85281" y="-134677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854036"/>
            <a:ext cx="5892229" cy="1862700"/>
          </a:xfrm>
        </p:spPr>
        <p:txBody>
          <a:bodyPr/>
          <a:lstStyle/>
          <a:p>
            <a:pPr marL="8890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endParaRPr lang="en-US" sz="18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sz="1400" dirty="0" smtClean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 of this project is to develop a scalable, secure, and user-friendly group chat application using Java. The application aims to facilitate real-time communication among users in various groups, supporting features such as text messaging, media sharing, and notifications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46619" y="2614537"/>
            <a:ext cx="271338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Authentication:</a:t>
            </a:r>
            <a:endParaRPr lang="en-US" sz="1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Messaging:</a:t>
            </a:r>
            <a:endParaRPr lang="en-US" sz="1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Management:</a:t>
            </a:r>
            <a:endParaRPr lang="en-US" sz="1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en-US" sz="1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119" y="2469755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lang="en-US" sz="1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427238" y="101061"/>
            <a:ext cx="462280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3200" dirty="0">
                <a:solidFill>
                  <a:srgbClr val="00B05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and Design</a:t>
            </a:r>
            <a:endParaRPr lang="en-US" sz="2800" dirty="0">
              <a:solidFill>
                <a:srgbClr val="00B050"/>
              </a:solidFill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74" y="965771"/>
            <a:ext cx="5081253" cy="32980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27208" y="4442074"/>
            <a:ext cx="37026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1312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1: Chat </a:t>
            </a:r>
            <a:r>
              <a:rPr lang="en-US" b="1" dirty="0">
                <a:solidFill>
                  <a:srgbClr val="1312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Architecture Diagram</a:t>
            </a:r>
            <a:endParaRPr lang="en-US" b="1" dirty="0">
              <a:solidFill>
                <a:srgbClr val="13121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75007" y="92467"/>
            <a:ext cx="7679933" cy="52483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Design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125;p21"/>
          <p:cNvSpPr txBox="1">
            <a:spLocks noGrp="1"/>
          </p:cNvSpPr>
          <p:nvPr>
            <p:ph type="body" idx="1"/>
          </p:nvPr>
        </p:nvSpPr>
        <p:spPr>
          <a:xfrm>
            <a:off x="375007" y="1229569"/>
            <a:ext cx="2018872" cy="31472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>
              <a:buNone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Client: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US" sz="1400" dirty="0" smtClean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client is what users interact with. It can be a desktop, web, or smartphone </a:t>
            </a:r>
            <a:r>
              <a:rPr lang="en-US" sz="1400" dirty="0" smtClean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  <a:endParaRPr lang="en-US" sz="1400" dirty="0" smtClean="0">
              <a:solidFill>
                <a:srgbClr val="0707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US" sz="1400" dirty="0" smtClean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 </a:t>
            </a:r>
            <a:r>
              <a:rPr lang="en-US" sz="1400" dirty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sending messages, displaying data to the user, and storing messages and files.</a:t>
            </a:r>
            <a:endParaRPr lang="en-US" sz="1400" dirty="0">
              <a:solidFill>
                <a:srgbClr val="0707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2"/>
          </p:nvPr>
        </p:nvSpPr>
        <p:spPr>
          <a:xfrm>
            <a:off x="3022924" y="1229569"/>
            <a:ext cx="2142656" cy="3147221"/>
          </a:xfrm>
        </p:spPr>
        <p:txBody>
          <a:bodyPr/>
          <a:lstStyle/>
          <a:p>
            <a:pPr marL="127000" indent="0">
              <a:buNone/>
            </a:pP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US" sz="1400" dirty="0" smtClean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server hosts the necessary software, frameworks, and </a:t>
            </a:r>
            <a:r>
              <a:rPr lang="en-US" sz="1400" dirty="0" smtClean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databases.</a:t>
            </a:r>
            <a:endParaRPr lang="en-US" sz="1400" dirty="0" smtClean="0">
              <a:solidFill>
                <a:srgbClr val="0909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r>
              <a:rPr lang="en-US" sz="1400" dirty="0" smtClean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400" dirty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securely receives messages, identifies recipients, queues messages, and forwards them to the appropriate chat </a:t>
            </a:r>
            <a:r>
              <a:rPr lang="en-US" sz="1400" dirty="0" smtClean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clients.</a:t>
            </a:r>
            <a:endParaRPr lang="en-US" sz="1400" dirty="0">
              <a:solidFill>
                <a:srgbClr val="0909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8393" y="1095645"/>
            <a:ext cx="3162740" cy="328114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>
            <a:spLocks noGrp="1"/>
          </p:cNvSpPr>
          <p:nvPr>
            <p:ph type="title"/>
          </p:nvPr>
        </p:nvSpPr>
        <p:spPr>
          <a:xfrm>
            <a:off x="182850" y="226032"/>
            <a:ext cx="8572084" cy="49780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Google Shape;333;p37"/>
          <p:cNvSpPr txBox="1">
            <a:spLocks noGrp="1"/>
          </p:cNvSpPr>
          <p:nvPr>
            <p:ph type="body" idx="1"/>
          </p:nvPr>
        </p:nvSpPr>
        <p:spPr>
          <a:xfrm>
            <a:off x="1381875" y="1128938"/>
            <a:ext cx="3570269" cy="32158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SE (Standard Edition):</a:t>
            </a:r>
            <a:endParaRPr lang="en-US" sz="1800" dirty="0">
              <a:solidFill>
                <a:srgbClr val="0707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endParaRPr lang="en-US" sz="1800" dirty="0">
              <a:solidFill>
                <a:srgbClr val="0707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en-US" sz="1800" dirty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IDEA/Eclipse:</a:t>
            </a:r>
            <a:endParaRPr lang="en-US" sz="1800" dirty="0">
              <a:solidFill>
                <a:srgbClr val="0707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MySQL/</a:t>
            </a:r>
            <a:r>
              <a:rPr lang="en-US" sz="1800" dirty="0" err="1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sz="1800" dirty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solidFill>
                <a:srgbClr val="0707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sz="1800" dirty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lang="en-US" sz="1800" dirty="0">
              <a:solidFill>
                <a:srgbClr val="0707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707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Boot:</a:t>
            </a:r>
            <a:endParaRPr lang="en-US" sz="1800" dirty="0">
              <a:solidFill>
                <a:srgbClr val="0707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 dirty="0"/>
          </a:p>
          <a:p>
            <a:pPr marL="3429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solidFill>
                <a:srgbClr val="52A551"/>
              </a:solidFill>
            </a:endParaRPr>
          </a:p>
        </p:txBody>
      </p:sp>
      <p:sp>
        <p:nvSpPr>
          <p:cNvPr id="334" name="Google Shape;334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8"/>
          <p:cNvSpPr txBox="1">
            <a:spLocks noGrp="1"/>
          </p:cNvSpPr>
          <p:nvPr>
            <p:ph type="title"/>
          </p:nvPr>
        </p:nvSpPr>
        <p:spPr>
          <a:xfrm>
            <a:off x="549666" y="164387"/>
            <a:ext cx="6300300" cy="50429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" name="Google Shape;624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046358" y="835383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B050"/>
                </a:solidFill>
              </a:rPr>
              <a:t>Client-Side</a:t>
            </a:r>
            <a:r>
              <a:rPr lang="en-US" sz="1800" b="1" dirty="0">
                <a:solidFill>
                  <a:srgbClr val="00B050"/>
                </a:solidFill>
              </a:rPr>
              <a:t>: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9892" y="1371421"/>
            <a:ext cx="3218815" cy="4399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(UI</a:t>
            </a:r>
            <a:r>
              <a:rPr lang="en-US" sz="1600" dirty="0" smtClean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 smtClean="0">
              <a:solidFill>
                <a:srgbClr val="0909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Chat </a:t>
            </a:r>
            <a:r>
              <a:rPr lang="en-US" sz="1600" dirty="0" smtClean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endParaRPr lang="en-US" sz="1600" dirty="0" smtClean="0">
              <a:solidFill>
                <a:srgbClr val="0909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sz="1600" dirty="0" smtClean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endParaRPr lang="en-US" sz="1600" dirty="0" smtClean="0">
              <a:solidFill>
                <a:srgbClr val="0909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en-US" sz="1600" dirty="0" smtClean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endParaRPr lang="en-US" sz="1600" dirty="0" smtClean="0">
              <a:solidFill>
                <a:srgbClr val="0909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 </a:t>
            </a:r>
            <a:r>
              <a:rPr lang="en-US" sz="1600" dirty="0" smtClean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lang="en-US" sz="1600" dirty="0" smtClean="0">
              <a:solidFill>
                <a:srgbClr val="0909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Real-time </a:t>
            </a:r>
            <a:r>
              <a:rPr lang="en-US" sz="1600" dirty="0" smtClean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  <a:endParaRPr lang="en-US" sz="1600" dirty="0" smtClean="0">
              <a:solidFill>
                <a:srgbClr val="0909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and Notifications</a:t>
            </a:r>
            <a:endParaRPr lang="en-US" sz="1600" dirty="0">
              <a:solidFill>
                <a:srgbClr val="0909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0909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Structure and Organization</a:t>
            </a:r>
            <a:endParaRPr lang="en-US" sz="1600" dirty="0">
              <a:solidFill>
                <a:srgbClr val="0909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 dirty="0">
              <a:solidFill>
                <a:srgbClr val="09090B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9090B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9090B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solidFill>
                <a:srgbClr val="09090B"/>
              </a:solidFill>
              <a:latin typeface="ui-sans-serif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rgbClr val="09090B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3412</Words>
  <Application>WPS Presentation</Application>
  <PresentationFormat>On-screen Show (16:9)</PresentationFormat>
  <Paragraphs>174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SimSun</vt:lpstr>
      <vt:lpstr>Wingdings</vt:lpstr>
      <vt:lpstr>Arial</vt:lpstr>
      <vt:lpstr>Poppins</vt:lpstr>
      <vt:lpstr>AMGDT</vt:lpstr>
      <vt:lpstr>Muli</vt:lpstr>
      <vt:lpstr>Calibri</vt:lpstr>
      <vt:lpstr>Times New Roman</vt:lpstr>
      <vt:lpstr>Arial Black</vt:lpstr>
      <vt:lpstr>ui-sans-serif</vt:lpstr>
      <vt:lpstr>Calibri</vt:lpstr>
      <vt:lpstr>Palatino Linotype</vt:lpstr>
      <vt:lpstr>Satoshi</vt:lpstr>
      <vt:lpstr>Microsoft YaHei</vt:lpstr>
      <vt:lpstr>Arial Unicode MS</vt:lpstr>
      <vt:lpstr>Segoe UI Symbol</vt:lpstr>
      <vt:lpstr>Gower template</vt:lpstr>
      <vt:lpstr>PowerPoint 演示文稿</vt:lpstr>
      <vt:lpstr>Outlines</vt:lpstr>
      <vt:lpstr>PowerPoint 演示文稿</vt:lpstr>
      <vt:lpstr>Why Java?</vt:lpstr>
      <vt:lpstr>Project Overview</vt:lpstr>
      <vt:lpstr>PowerPoint 演示文稿</vt:lpstr>
      <vt:lpstr>Architecture and Design</vt:lpstr>
      <vt:lpstr>Tools and Technologies</vt:lpstr>
      <vt:lpstr>Implementation</vt:lpstr>
      <vt:lpstr>Implementation </vt:lpstr>
      <vt:lpstr>Implementation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HP</dc:creator>
  <cp:lastModifiedBy>DELL</cp:lastModifiedBy>
  <cp:revision>100</cp:revision>
  <dcterms:created xsi:type="dcterms:W3CDTF">2024-06-15T13:10:00Z</dcterms:created>
  <dcterms:modified xsi:type="dcterms:W3CDTF">2024-06-16T11:38:12Z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89A72BA79E7841FDB8B095B65F932B3C_13</vt:lpwstr>
  </property>
  <property fmtid="{D5CDD505-2E9C-101B-9397-08002B2CF9AE}" pid="3" name="KSOProductBuildVer">
    <vt:lpwstr>1033-12.2.0.17119</vt:lpwstr>
  </property>
</Properties>
</file>