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3"/>
    <p:sldId id="310" r:id="rId4"/>
    <p:sldId id="259" r:id="rId5"/>
    <p:sldId id="262" r:id="rId6"/>
    <p:sldId id="311" r:id="rId7"/>
    <p:sldId id="305" r:id="rId8"/>
    <p:sldId id="307" r:id="rId9"/>
    <p:sldId id="267" r:id="rId10"/>
    <p:sldId id="306" r:id="rId11"/>
    <p:sldId id="308" r:id="rId12"/>
    <p:sldId id="309" r:id="rId13"/>
    <p:sldId id="304"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62" y="72"/>
      </p:cViewPr>
      <p:guideLst>
        <p:guide orient="horz" pos="2880"/>
        <p:guide pos="2160"/>
      </p:guideLst>
    </p:cSldViewPr>
  </p:slideViewPr>
  <p:notesTextViewPr>
    <p:cViewPr>
      <p:scale>
        <a:sx n="100" d="100"/>
        <a:sy n="100" d="100"/>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47825" y="2409570"/>
            <a:ext cx="5848350" cy="878839"/>
          </a:xfrm>
          <a:prstGeom prst="rect">
            <a:avLst/>
          </a:prstGeom>
        </p:spPr>
        <p:txBody>
          <a:bodyPr wrap="square" lIns="0" tIns="0" rIns="0" bIns="0">
            <a:spAutoFit/>
          </a:bodyPr>
          <a:lstStyle>
            <a:lvl1pPr>
              <a:defRPr sz="2800" b="1" i="0">
                <a:solidFill>
                  <a:schemeClr val="tx1"/>
                </a:solidFill>
                <a:latin typeface="Arial" panose="020B0604020202020204"/>
                <a:cs typeface="Arial" panose="020B0604020202020204"/>
              </a:defRPr>
            </a:lvl1pPr>
          </a:lstStyle>
          <a:p/>
        </p:txBody>
      </p:sp>
      <p:sp>
        <p:nvSpPr>
          <p:cNvPr id="3" name="Holder 3"/>
          <p:cNvSpPr>
            <a:spLocks noGrp="1"/>
          </p:cNvSpPr>
          <p:nvPr>
            <p:ph type="subTitle" idx="4"/>
          </p:nvPr>
        </p:nvSpPr>
        <p:spPr>
          <a:xfrm>
            <a:off x="2708656" y="3811054"/>
            <a:ext cx="3726687" cy="1196339"/>
          </a:xfrm>
          <a:prstGeom prst="rect">
            <a:avLst/>
          </a:prstGeom>
        </p:spPr>
        <p:txBody>
          <a:bodyPr wrap="square" lIns="0" tIns="0" rIns="0" bIns="0">
            <a:spAutoFit/>
          </a:bodyPr>
          <a:lstStyle>
            <a:lvl1pPr>
              <a:defRPr sz="3200" b="1" i="0">
                <a:solidFill>
                  <a:schemeClr val="tx1"/>
                </a:solidFill>
                <a:latin typeface="Arial" panose="020B0604020202020204"/>
                <a:cs typeface="Arial" panose="020B0604020202020204"/>
              </a:defRPr>
            </a:lvl1pPr>
          </a:lstStyle>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panose="02020603050405020304"/>
                <a:cs typeface="Times New Roman" panose="02020603050405020304"/>
              </a:defRPr>
            </a:lvl1pPr>
          </a:lstStyle>
          <a:p>
            <a:pPr marL="38100">
              <a:lnSpc>
                <a:spcPts val="228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panose="02020603050405020304"/>
                <a:cs typeface="Times New Roman" panose="02020603050405020304"/>
              </a:defRPr>
            </a:lvl1pPr>
          </a:lstStyle>
          <a:p>
            <a:pPr marL="38100">
              <a:lnSpc>
                <a:spcPts val="228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panose="02020603050405020304"/>
                <a:cs typeface="Times New Roman" panose="02020603050405020304"/>
              </a:defRPr>
            </a:lvl1pPr>
          </a:lstStyle>
          <a:p>
            <a:pPr marL="38100">
              <a:lnSpc>
                <a:spcPts val="228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a:xfrm>
            <a:off x="457200" y="6377940"/>
            <a:ext cx="210312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a:xfrm>
            <a:off x="8659114" y="6482563"/>
            <a:ext cx="332740" cy="294953"/>
          </a:xfrm>
          <a:prstGeom prst="rect">
            <a:avLst/>
          </a:prstGeom>
        </p:spPr>
        <p:txBody>
          <a:bodyPr lIns="0" tIns="0" rIns="0" bIns="0"/>
          <a:lstStyle>
            <a:lvl1pPr>
              <a:defRPr sz="2000" b="1" i="0">
                <a:solidFill>
                  <a:schemeClr val="bg1"/>
                </a:solidFill>
                <a:latin typeface="Times New Roman" panose="02020603050405020304"/>
                <a:cs typeface="Times New Roman" panose="02020603050405020304"/>
              </a:defRPr>
            </a:lvl1pPr>
          </a:lstStyle>
          <a:p>
            <a:pPr marL="38100">
              <a:lnSpc>
                <a:spcPts val="228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000000"/>
          </a:solidFill>
        </p:spPr>
        <p:txBody>
          <a:bodyPr wrap="square" lIns="0" tIns="0" rIns="0" bIns="0" rtlCol="0"/>
          <a:lstStyle/>
          <a:p/>
        </p:txBody>
      </p:sp>
      <p:sp>
        <p:nvSpPr>
          <p:cNvPr id="17" name="bg object 17"/>
          <p:cNvSpPr/>
          <p:nvPr/>
        </p:nvSpPr>
        <p:spPr>
          <a:xfrm>
            <a:off x="0" y="0"/>
            <a:ext cx="9144000" cy="914400"/>
          </a:xfrm>
          <a:custGeom>
            <a:avLst/>
            <a:gdLst/>
            <a:ahLst/>
            <a:cxnLst/>
            <a:rect l="l" t="t" r="r" b="b"/>
            <a:pathLst>
              <a:path w="9144000" h="914400">
                <a:moveTo>
                  <a:pt x="0" y="914400"/>
                </a:moveTo>
                <a:lnTo>
                  <a:pt x="9144000" y="914400"/>
                </a:lnTo>
                <a:lnTo>
                  <a:pt x="9144000" y="0"/>
                </a:lnTo>
                <a:lnTo>
                  <a:pt x="0" y="0"/>
                </a:lnTo>
                <a:lnTo>
                  <a:pt x="0" y="914400"/>
                </a:lnTo>
                <a:close/>
              </a:path>
            </a:pathLst>
          </a:custGeom>
          <a:ln w="9525">
            <a:solidFill>
              <a:srgbClr val="000000"/>
            </a:solidFill>
          </a:ln>
        </p:spPr>
        <p:txBody>
          <a:bodyPr wrap="square" lIns="0" tIns="0" rIns="0" bIns="0" rtlCol="0"/>
          <a:lstStyle/>
          <a:p/>
        </p:txBody>
      </p:sp>
      <p:sp>
        <p:nvSpPr>
          <p:cNvPr id="18" name="bg object 18"/>
          <p:cNvSpPr/>
          <p:nvPr/>
        </p:nvSpPr>
        <p:spPr>
          <a:xfrm>
            <a:off x="0" y="6400800"/>
            <a:ext cx="9144000" cy="457200"/>
          </a:xfrm>
          <a:custGeom>
            <a:avLst/>
            <a:gdLst/>
            <a:ahLst/>
            <a:cxnLst/>
            <a:rect l="l" t="t" r="r" b="b"/>
            <a:pathLst>
              <a:path w="9144000" h="457200">
                <a:moveTo>
                  <a:pt x="9144000" y="0"/>
                </a:moveTo>
                <a:lnTo>
                  <a:pt x="0" y="0"/>
                </a:lnTo>
                <a:lnTo>
                  <a:pt x="0" y="457200"/>
                </a:lnTo>
                <a:lnTo>
                  <a:pt x="9144000" y="457200"/>
                </a:lnTo>
                <a:lnTo>
                  <a:pt x="9144000" y="0"/>
                </a:lnTo>
                <a:close/>
              </a:path>
            </a:pathLst>
          </a:custGeom>
          <a:solidFill>
            <a:srgbClr val="000000"/>
          </a:solidFill>
        </p:spPr>
        <p:txBody>
          <a:bodyPr wrap="square" lIns="0" tIns="0" rIns="0" bIns="0" rtlCol="0"/>
          <a:lstStyle/>
          <a:p/>
        </p:txBody>
      </p:sp>
      <p:sp>
        <p:nvSpPr>
          <p:cNvPr id="19" name="bg object 19"/>
          <p:cNvSpPr/>
          <p:nvPr/>
        </p:nvSpPr>
        <p:spPr>
          <a:xfrm>
            <a:off x="0" y="6400800"/>
            <a:ext cx="9144000" cy="457200"/>
          </a:xfrm>
          <a:custGeom>
            <a:avLst/>
            <a:gdLst/>
            <a:ahLst/>
            <a:cxnLst/>
            <a:rect l="l" t="t" r="r" b="b"/>
            <a:pathLst>
              <a:path w="9144000" h="457200">
                <a:moveTo>
                  <a:pt x="0" y="457200"/>
                </a:moveTo>
                <a:lnTo>
                  <a:pt x="9144000" y="457200"/>
                </a:lnTo>
                <a:lnTo>
                  <a:pt x="9144000" y="0"/>
                </a:lnTo>
                <a:lnTo>
                  <a:pt x="0" y="0"/>
                </a:lnTo>
                <a:lnTo>
                  <a:pt x="0" y="457200"/>
                </a:lnTo>
                <a:close/>
              </a:path>
            </a:pathLst>
          </a:custGeom>
          <a:ln w="9525">
            <a:solidFill>
              <a:srgbClr val="000000"/>
            </a:solidFill>
          </a:ln>
        </p:spPr>
        <p:txBody>
          <a:bodyPr wrap="square" lIns="0" tIns="0" rIns="0" bIns="0" rtlCol="0"/>
          <a:lstStyle/>
          <a:p/>
        </p:txBody>
      </p:sp>
      <p:sp>
        <p:nvSpPr>
          <p:cNvPr id="2" name="Holder 2"/>
          <p:cNvSpPr>
            <a:spLocks noGrp="1"/>
          </p:cNvSpPr>
          <p:nvPr>
            <p:ph type="title"/>
          </p:nvPr>
        </p:nvSpPr>
        <p:spPr>
          <a:xfrm>
            <a:off x="764540" y="374345"/>
            <a:ext cx="7614919" cy="452119"/>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04837" y="1909826"/>
            <a:ext cx="7940040" cy="3944620"/>
          </a:xfrm>
          <a:prstGeom prst="rect">
            <a:avLst/>
          </a:prstGeom>
        </p:spPr>
        <p:txBody>
          <a:bodyPr wrap="square" lIns="0" tIns="0" rIns="0" bIns="0">
            <a:spAutoFit/>
          </a:bodyPr>
          <a:lstStyle>
            <a:lvl1pPr>
              <a:defRPr b="0" i="0">
                <a:solidFill>
                  <a:schemeClr val="tx1"/>
                </a:solidFill>
              </a:defRPr>
            </a:lvl1pPr>
          </a:lstStyl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19200"/>
            <a:ext cx="8610600" cy="1969770"/>
          </a:xfrm>
        </p:spPr>
        <p:txBody>
          <a:bodyPr/>
          <a:lstStyle/>
          <a:p>
            <a:pPr algn="ctr"/>
            <a:r>
              <a:rPr lang="en-US" sz="4000" dirty="0">
                <a:latin typeface="Times New Roman" panose="02020603050405020304" pitchFamily="18" charset="0"/>
                <a:cs typeface="Times New Roman" panose="02020603050405020304" pitchFamily="18" charset="0"/>
              </a:rPr>
              <a:t>Operating System Algorithm</a:t>
            </a:r>
            <a:br>
              <a:rPr lang="en-US" sz="4000" dirty="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Simulator </a:t>
            </a:r>
            <a:r>
              <a:rPr lang="en-US" sz="4000" dirty="0">
                <a:latin typeface="Times New Roman" panose="02020603050405020304" pitchFamily="18" charset="0"/>
                <a:cs typeface="Times New Roman" panose="02020603050405020304" pitchFamily="18" charset="0"/>
              </a:rPr>
              <a:t>Using</a:t>
            </a:r>
            <a:r>
              <a:rPr lang="en-US" sz="3200" dirty="0">
                <a:latin typeface="Times New Roman" panose="02020603050405020304" pitchFamily="18" charset="0"/>
                <a:cs typeface="Times New Roman" panose="02020603050405020304" pitchFamily="18" charset="0"/>
              </a:rPr>
              <a:t> Shell </a:t>
            </a:r>
            <a:r>
              <a:rPr lang="en-US" sz="3200" dirty="0" smtClean="0">
                <a:latin typeface="Times New Roman" panose="02020603050405020304" pitchFamily="18" charset="0"/>
                <a:cs typeface="Times New Roman" panose="02020603050405020304" pitchFamily="18" charset="0"/>
              </a:rPr>
              <a:t>Script</a:t>
            </a:r>
            <a:br>
              <a:rPr lang="en-US" sz="3200" dirty="0">
                <a:latin typeface="Times New Roman" panose="02020603050405020304" pitchFamily="18" charset="0"/>
                <a:cs typeface="Times New Roman" panose="02020603050405020304" pitchFamily="18" charset="0"/>
              </a:rPr>
            </a:br>
            <a:br>
              <a:rPr lang="en-US" sz="2400" dirty="0" smtClean="0"/>
            </a:br>
            <a:endParaRPr lang="en-US" sz="2400" dirty="0"/>
          </a:p>
        </p:txBody>
      </p:sp>
      <p:sp>
        <p:nvSpPr>
          <p:cNvPr id="5" name="Rectangle 4"/>
          <p:cNvSpPr/>
          <p:nvPr/>
        </p:nvSpPr>
        <p:spPr>
          <a:xfrm>
            <a:off x="1371600" y="152400"/>
            <a:ext cx="6211252" cy="646331"/>
          </a:xfrm>
          <a:prstGeom prst="rect">
            <a:avLst/>
          </a:prstGeom>
        </p:spPr>
        <p:txBody>
          <a:bodyPr wrap="none">
            <a:spAutoFit/>
          </a:bodyPr>
          <a:lstStyle/>
          <a:p>
            <a:pPr algn="ctr"/>
            <a:r>
              <a:rPr lang="en-US" sz="3600" b="1" dirty="0">
                <a:solidFill>
                  <a:schemeClr val="bg1"/>
                </a:solidFill>
              </a:rPr>
              <a:t>Green University of Bangladesh</a:t>
            </a:r>
            <a:endParaRPr lang="en-US" sz="3600" b="1" dirty="0">
              <a:solidFill>
                <a:schemeClr val="bg1"/>
              </a:solidFill>
            </a:endParaRPr>
          </a:p>
        </p:txBody>
      </p:sp>
      <p:sp>
        <p:nvSpPr>
          <p:cNvPr id="6" name="Rectangle 5"/>
          <p:cNvSpPr/>
          <p:nvPr/>
        </p:nvSpPr>
        <p:spPr>
          <a:xfrm>
            <a:off x="381000" y="4010756"/>
            <a:ext cx="4572000" cy="1985159"/>
          </a:xfrm>
          <a:prstGeom prst="rect">
            <a:avLst/>
          </a:prstGeom>
        </p:spPr>
        <p:txBody>
          <a:bodyPr>
            <a:spAutoFit/>
          </a:bodyPr>
          <a:lstStyle/>
          <a:p>
            <a:pPr>
              <a:lnSpc>
                <a:spcPct val="150000"/>
              </a:lnSpc>
              <a:spcBef>
                <a:spcPct val="0"/>
              </a:spcBef>
              <a:buClrTx/>
              <a:buSzTx/>
              <a:buFontTx/>
              <a:buNone/>
            </a:pPr>
            <a:r>
              <a:rPr lang="en-US" sz="2000" b="1" dirty="0" err="1">
                <a:latin typeface="Times New Roman" panose="02020603050405020304" pitchFamily="18" charset="0"/>
                <a:cs typeface="Times New Roman" panose="02020603050405020304" pitchFamily="18" charset="0"/>
              </a:rPr>
              <a:t>Rabby</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Khan</a:t>
            </a:r>
            <a:endParaRPr lang="en-US" sz="2000" b="1" dirty="0" smtClean="0">
              <a:latin typeface="Times New Roman" panose="02020603050405020304" pitchFamily="18" charset="0"/>
              <a:cs typeface="Times New Roman" panose="02020603050405020304" pitchFamily="18" charset="0"/>
            </a:endParaRPr>
          </a:p>
          <a:p>
            <a:pPr>
              <a:lnSpc>
                <a:spcPct val="150000"/>
              </a:lnSpc>
              <a:spcBef>
                <a:spcPct val="0"/>
              </a:spcBef>
              <a:buClrTx/>
              <a:buSzTx/>
              <a:buFontTx/>
              <a:buNone/>
            </a:pPr>
            <a:r>
              <a:rPr lang="en-US" b="1" dirty="0" smtClean="0">
                <a:latin typeface="Times New Roman" panose="02020603050405020304" pitchFamily="18" charset="0"/>
                <a:cs typeface="Times New Roman" panose="02020603050405020304" pitchFamily="18" charset="0"/>
              </a:rPr>
              <a:t>ID</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213902037</a:t>
            </a:r>
            <a:endParaRPr lang="en-US" b="1" dirty="0">
              <a:latin typeface="Times New Roman" panose="02020603050405020304" pitchFamily="18" charset="0"/>
              <a:cs typeface="Times New Roman" panose="02020603050405020304" pitchFamily="18" charset="0"/>
            </a:endParaRPr>
          </a:p>
          <a:p>
            <a:pPr>
              <a:lnSpc>
                <a:spcPct val="150000"/>
              </a:lnSpc>
              <a:spcBef>
                <a:spcPct val="0"/>
              </a:spcBef>
              <a:buClrTx/>
              <a:buSzTx/>
              <a:buFontTx/>
              <a:buNone/>
            </a:pPr>
            <a:r>
              <a:rPr lang="en-US" sz="2000" b="1" dirty="0" err="1">
                <a:latin typeface="Times New Roman" panose="02020603050405020304" pitchFamily="18" charset="0"/>
                <a:cs typeface="Times New Roman" panose="02020603050405020304" pitchFamily="18" charset="0"/>
              </a:rPr>
              <a:t>Mostak</a:t>
            </a:r>
            <a:r>
              <a:rPr lang="en-US" sz="24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Ahmmed</a:t>
            </a:r>
            <a:endParaRPr lang="en-US" sz="2400" b="1" dirty="0">
              <a:latin typeface="Times New Roman" panose="02020603050405020304" pitchFamily="18" charset="0"/>
              <a:cs typeface="Times New Roman" panose="02020603050405020304" pitchFamily="18" charset="0"/>
            </a:endParaRPr>
          </a:p>
          <a:p>
            <a:pPr>
              <a:lnSpc>
                <a:spcPct val="150000"/>
              </a:lnSpc>
              <a:spcBef>
                <a:spcPct val="0"/>
              </a:spcBef>
              <a:buClrTx/>
              <a:buSzTx/>
              <a:buFontTx/>
              <a:buNone/>
            </a:pPr>
            <a:r>
              <a:rPr lang="en-US" sz="2000" b="1" dirty="0">
                <a:latin typeface="Times New Roman" panose="02020603050405020304" pitchFamily="18" charset="0"/>
                <a:cs typeface="Times New Roman" panose="02020603050405020304" pitchFamily="18" charset="0"/>
              </a:rPr>
              <a:t>ID:-</a:t>
            </a:r>
            <a:r>
              <a:rPr lang="en-US" b="1" dirty="0">
                <a:latin typeface="Times New Roman" panose="02020603050405020304" pitchFamily="18" charset="0"/>
                <a:cs typeface="Times New Roman" panose="02020603050405020304" pitchFamily="18" charset="0"/>
              </a:rPr>
              <a:t>213902126</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196057" y="4010756"/>
            <a:ext cx="3938844" cy="2215991"/>
          </a:xfrm>
          <a:prstGeom prst="rect">
            <a:avLst/>
          </a:prstGeom>
        </p:spPr>
        <p:txBody>
          <a:bodyPr wrap="square">
            <a:spAutoFit/>
          </a:bodyPr>
          <a:lstStyle/>
          <a:p>
            <a:r>
              <a:rPr lang="en-US" sz="2000" b="1" dirty="0">
                <a:ea typeface="Calibri" panose="020F0502020204030204"/>
                <a:cs typeface="Calibri" panose="020F0502020204030204"/>
              </a:rPr>
              <a:t>Green University of Bangladesh</a:t>
            </a:r>
            <a:endParaRPr lang="en-US" sz="2000" b="1" dirty="0"/>
          </a:p>
          <a:p>
            <a:r>
              <a:rPr lang="en-US" sz="2000" b="1" dirty="0"/>
              <a:t>CSE </a:t>
            </a:r>
            <a:r>
              <a:rPr lang="en-US" sz="2000" b="1" dirty="0" smtClean="0"/>
              <a:t>310 </a:t>
            </a:r>
            <a:r>
              <a:rPr lang="en-US" sz="2000" b="1" dirty="0"/>
              <a:t>– 213 </a:t>
            </a:r>
            <a:r>
              <a:rPr lang="en-US" sz="2000" b="1" dirty="0" smtClean="0"/>
              <a:t>D4</a:t>
            </a:r>
            <a:endParaRPr lang="en-US" sz="2000" b="1" dirty="0" smtClean="0"/>
          </a:p>
          <a:p>
            <a:endParaRPr lang="en-US" sz="2000" b="1" dirty="0"/>
          </a:p>
          <a:p>
            <a:r>
              <a:rPr lang="en-US" sz="2000" b="1" dirty="0">
                <a:latin typeface="Times New Roman" panose="02020603050405020304"/>
              </a:rPr>
              <a:t>Md. </a:t>
            </a:r>
            <a:r>
              <a:rPr lang="en-US" sz="2000" b="1" dirty="0" err="1">
                <a:latin typeface="Times New Roman" panose="02020603050405020304"/>
              </a:rPr>
              <a:t>Shoab</a:t>
            </a:r>
            <a:r>
              <a:rPr lang="en-US" sz="2000" b="1" dirty="0">
                <a:latin typeface="Times New Roman" panose="02020603050405020304"/>
              </a:rPr>
              <a:t> </a:t>
            </a:r>
            <a:r>
              <a:rPr lang="en-US" sz="2000" b="1" dirty="0" err="1">
                <a:latin typeface="Times New Roman" panose="02020603050405020304"/>
              </a:rPr>
              <a:t>Alam</a:t>
            </a:r>
            <a:endParaRPr lang="en-US" sz="2000" b="1" dirty="0">
              <a:latin typeface="Times New Roman" panose="02020603050405020304"/>
            </a:endParaRPr>
          </a:p>
          <a:p>
            <a:r>
              <a:rPr lang="en-US" sz="2000" b="1" dirty="0" smtClean="0">
                <a:latin typeface="Times New Roman" panose="02020603050405020304"/>
              </a:rPr>
              <a:t>Lecturer</a:t>
            </a:r>
            <a:endParaRPr lang="en-US" sz="2000" b="1" dirty="0">
              <a:latin typeface="Times New Roman" panose="02020603050405020304"/>
            </a:endParaRPr>
          </a:p>
          <a:p>
            <a:r>
              <a:rPr lang="en-US" sz="2000" b="1" dirty="0">
                <a:latin typeface="Times New Roman" panose="02020603050405020304"/>
              </a:rPr>
              <a:t>Green University of Bangladesh</a:t>
            </a:r>
            <a:endParaRPr lang="en-US" sz="2000" b="1" dirty="0">
              <a:latin typeface="Times New Roman" panose="02020603050405020304"/>
            </a:endParaRPr>
          </a:p>
          <a:p>
            <a:endParaRPr lang="en-US" b="1" dirty="0">
              <a:ea typeface="Calibri" panose="020F0502020204030204"/>
              <a:cs typeface="Calibri" panose="020F0502020204030204"/>
            </a:endParaRPr>
          </a:p>
        </p:txBody>
      </p:sp>
      <p:cxnSp>
        <p:nvCxnSpPr>
          <p:cNvPr id="8" name="Straight Connector 7"/>
          <p:cNvCxnSpPr/>
          <p:nvPr/>
        </p:nvCxnSpPr>
        <p:spPr>
          <a:xfrm>
            <a:off x="5196057" y="4800600"/>
            <a:ext cx="3490743" cy="0"/>
          </a:xfrm>
          <a:prstGeom prst="line">
            <a:avLst/>
          </a:prstGeom>
          <a:ln w="38100">
            <a:solidFill>
              <a:schemeClr val="bg1"/>
            </a:solidFill>
          </a:ln>
          <a:effectLst>
            <a:glow rad="2286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250611"/>
            <a:ext cx="1920719" cy="584775"/>
          </a:xfrm>
          <a:prstGeom prst="rect">
            <a:avLst/>
          </a:prstGeom>
        </p:spPr>
        <p:txBody>
          <a:bodyPr wrap="none">
            <a:spAutoFit/>
          </a:bodyPr>
          <a:lstStyle/>
          <a:p>
            <a:r>
              <a:rPr lang="en-US" sz="3200" b="1" dirty="0">
                <a:latin typeface="Segoe UI Light" panose="020B0502040204020203" pitchFamily="34" charset="0"/>
                <a:cs typeface="Segoe UI Light" panose="020B0502040204020203" pitchFamily="34" charset="0"/>
              </a:rPr>
              <a:t>limitations</a:t>
            </a:r>
            <a:endParaRPr lang="en-US" sz="3200" b="1" dirty="0">
              <a:latin typeface="Segoe UI Light" panose="020B0502040204020203" pitchFamily="34" charset="0"/>
              <a:cs typeface="Segoe UI Light" panose="020B0502040204020203" pitchFamily="34" charset="0"/>
            </a:endParaRPr>
          </a:p>
        </p:txBody>
      </p:sp>
      <p:sp>
        <p:nvSpPr>
          <p:cNvPr id="5" name="object 2"/>
          <p:cNvSpPr txBox="1">
            <a:spLocks noGrp="1"/>
          </p:cNvSpPr>
          <p:nvPr>
            <p:ph type="title"/>
          </p:nvPr>
        </p:nvSpPr>
        <p:spPr>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8" name="Rectangle 3"/>
          <p:cNvSpPr>
            <a:spLocks noChangeArrowheads="1"/>
          </p:cNvSpPr>
          <p:nvPr/>
        </p:nvSpPr>
        <p:spPr bwMode="auto">
          <a:xfrm>
            <a:off x="1905000" y="1981200"/>
            <a:ext cx="481879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0" indent="-457200" eaLnBrk="0" fontAlgn="base" hangingPunct="0">
              <a:lnSpc>
                <a:spcPct val="200000"/>
              </a:lnSpc>
              <a:spcBef>
                <a:spcPct val="0"/>
              </a:spcBef>
              <a:spcAft>
                <a:spcPct val="0"/>
              </a:spcAft>
              <a:buFont typeface="+mj-lt"/>
              <a:buAutoNum type="arabicPeriod"/>
            </a:pPr>
            <a:r>
              <a:rPr lang="en-US" sz="2400" b="1" dirty="0">
                <a:latin typeface="Segoe UI Light" panose="020B0502040204020203" pitchFamily="34" charset="0"/>
                <a:cs typeface="Segoe UI Light" panose="020B0502040204020203" pitchFamily="34" charset="0"/>
              </a:rPr>
              <a:t>Graphical user interface (</a:t>
            </a:r>
            <a:r>
              <a:rPr lang="en-US" sz="2400" b="1" dirty="0" smtClean="0">
                <a:latin typeface="Segoe UI Light" panose="020B0502040204020203" pitchFamily="34" charset="0"/>
                <a:cs typeface="Segoe UI Light" panose="020B0502040204020203" pitchFamily="34" charset="0"/>
              </a:rPr>
              <a:t>GUI):</a:t>
            </a:r>
            <a:endPar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pPr>
            <a:r>
              <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rPr>
              <a:t>Limited scope:</a:t>
            </a:r>
            <a:endParaRPr kumimoji="0" lang="en-US" sz="2400" b="1" i="0" u="none" strike="noStrike" cap="none" normalizeH="0" baseline="0" dirty="0" smtClean="0">
              <a:ln>
                <a:noFill/>
              </a:ln>
              <a:solidFill>
                <a:schemeClr val="tx1"/>
              </a:solidFill>
              <a:effectLst/>
              <a:latin typeface="Segoe UI Light" panose="020B0502040204020203" pitchFamily="34" charset="0"/>
              <a:cs typeface="Segoe UI Light" panose="020B0502040204020203" pitchFamily="34" charset="0"/>
            </a:endParaRPr>
          </a:p>
          <a:p>
            <a:pPr marL="457200" lvl="0" indent="-457200" eaLnBrk="0" fontAlgn="base" hangingPunct="0">
              <a:lnSpc>
                <a:spcPct val="200000"/>
              </a:lnSpc>
              <a:spcBef>
                <a:spcPct val="0"/>
              </a:spcBef>
              <a:spcAft>
                <a:spcPct val="0"/>
              </a:spcAft>
              <a:buFont typeface="+mj-lt"/>
              <a:buAutoNum type="arabicPeriod"/>
            </a:pPr>
            <a:r>
              <a:rPr lang="en-US" sz="2400" b="1" dirty="0" smtClean="0">
                <a:latin typeface="Segoe UI Light" panose="020B0502040204020203" pitchFamily="34" charset="0"/>
                <a:cs typeface="Segoe UI Light" panose="020B0502040204020203" pitchFamily="34" charset="0"/>
              </a:rPr>
              <a:t>Simplified simulation:</a:t>
            </a:r>
            <a:endParaRPr lang="en-US" sz="2400" b="1" dirty="0" smtClean="0">
              <a:latin typeface="Segoe UI Light" panose="020B0502040204020203" pitchFamily="34" charset="0"/>
              <a:cs typeface="Segoe UI Light" panose="020B0502040204020203" pitchFamily="34" charset="0"/>
            </a:endParaRPr>
          </a:p>
          <a:p>
            <a:pPr marL="457200" indent="-457200" eaLnBrk="0" fontAlgn="base" hangingPunct="0">
              <a:lnSpc>
                <a:spcPct val="200000"/>
              </a:lnSpc>
              <a:spcBef>
                <a:spcPct val="0"/>
              </a:spcBef>
              <a:spcAft>
                <a:spcPct val="0"/>
              </a:spcAft>
              <a:buFont typeface="+mj-lt"/>
              <a:buAutoNum type="arabicPeriod"/>
            </a:pPr>
            <a:r>
              <a:rPr lang="en-US" sz="2400" b="1" dirty="0">
                <a:latin typeface="Segoe UI Light" panose="020B0502040204020203" pitchFamily="34" charset="0"/>
                <a:cs typeface="Segoe UI Light" panose="020B0502040204020203" pitchFamily="34" charset="0"/>
              </a:rPr>
              <a:t>Include more algorithms</a:t>
            </a:r>
            <a:r>
              <a:rPr lang="en-US" sz="2400" b="1" dirty="0" smtClean="0">
                <a:latin typeface="Segoe UI Light" panose="020B0502040204020203" pitchFamily="34" charset="0"/>
                <a:cs typeface="Segoe UI Light" panose="020B0502040204020203" pitchFamily="34" charset="0"/>
              </a:rPr>
              <a:t>:</a:t>
            </a: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627" y="1143000"/>
            <a:ext cx="2031325"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11504" y="2286000"/>
            <a:ext cx="7920990" cy="1938992"/>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Operating System Algorithm Simulator serves as a powerful tool for both educational and practical purposes. It facilitates deeper understanding, fosters innovation, and ultimately contributes to the advancement of operating system technology. As we continue to refine and expand its capabilities, we look forward to further enhancing our understanding of operating system algorithms and their impact on computing systems.</a:t>
            </a:r>
            <a:endParaRPr lang="en-US" sz="2000" dirty="0">
              <a:latin typeface="Times New Roman" panose="02020603050405020304" pitchFamily="18" charset="0"/>
              <a:cs typeface="Times New Roman" panose="02020603050405020304" pitchFamily="18" charset="0"/>
            </a:endParaRPr>
          </a:p>
        </p:txBody>
      </p:sp>
      <p:sp>
        <p:nvSpPr>
          <p:cNvPr id="6" name="object 2"/>
          <p:cNvSpPr txBox="1">
            <a:spLocks noGrp="1"/>
          </p:cNvSpPr>
          <p:nvPr>
            <p:ph type="title"/>
          </p:nvPr>
        </p:nvSpPr>
        <p:spPr>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409571"/>
            <a:ext cx="8305799" cy="1248030"/>
          </a:xfrm>
        </p:spPr>
        <p:txBody>
          <a:bodyPr/>
          <a:lstStyle/>
          <a:p>
            <a:r>
              <a:rPr lang="en-IN" sz="9600" dirty="0" smtClean="0"/>
              <a:t>THANK YOU</a:t>
            </a:r>
            <a:endParaRPr lang="en-IN" sz="9600" dirty="0"/>
          </a:p>
        </p:txBody>
      </p:sp>
      <p:sp>
        <p:nvSpPr>
          <p:cNvPr id="3" name="object 2"/>
          <p:cNvSpPr txBox="1"/>
          <p:nvPr/>
        </p:nvSpPr>
        <p:spPr>
          <a:xfrm>
            <a:off x="764540" y="374345"/>
            <a:ext cx="7614919" cy="452119"/>
          </a:xfrm>
          <a:prstGeom prst="rect">
            <a:avLst/>
          </a:prstGeom>
        </p:spPr>
        <p:txBody>
          <a:bodyPr vert="horz" wrap="square" lIns="0" tIns="12065" rIns="0" bIns="0" rtlCol="0">
            <a:spAutoFit/>
          </a:bodyPr>
          <a:lstStyle>
            <a:lvl1pPr>
              <a:defRPr sz="2800" b="1" i="0">
                <a:solidFill>
                  <a:schemeClr val="tx1"/>
                </a:solidFill>
                <a:latin typeface="Arial" panose="020B0604020202020204"/>
                <a:ea typeface="+mj-ea"/>
                <a:cs typeface="Arial" panose="020B0604020202020204"/>
              </a:defRPr>
            </a:lvl1pPr>
          </a:lstStyle>
          <a:p>
            <a:r>
              <a:rPr lang="en-US" kern="0" dirty="0" smtClean="0">
                <a:solidFill>
                  <a:schemeClr val="bg1"/>
                </a:solidFill>
                <a:latin typeface="Times New Roman" panose="02020603050405020304" pitchFamily="18" charset="0"/>
                <a:cs typeface="Times New Roman" panose="02020603050405020304" pitchFamily="18" charset="0"/>
              </a:rPr>
              <a:t>Operating System Algorithm</a:t>
            </a:r>
            <a:endParaRPr lang="en-US" kern="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Arial" panose="020B0604020202020204"/>
                <a:cs typeface="Arial" panose="020B0604020202020204"/>
              </a:rPr>
              <a:t>Operating</a:t>
            </a:r>
            <a:r>
              <a:rPr sz="2800" b="1" spc="-80" dirty="0">
                <a:solidFill>
                  <a:srgbClr val="FFFFFF"/>
                </a:solidFill>
                <a:latin typeface="Arial" panose="020B0604020202020204"/>
                <a:cs typeface="Arial" panose="020B0604020202020204"/>
              </a:rPr>
              <a:t> </a:t>
            </a:r>
            <a:r>
              <a:rPr sz="2800" b="1" spc="-5" dirty="0">
                <a:solidFill>
                  <a:srgbClr val="FFFFFF"/>
                </a:solidFill>
                <a:latin typeface="Arial" panose="020B0604020202020204"/>
                <a:cs typeface="Arial" panose="020B0604020202020204"/>
              </a:rPr>
              <a:t>Systems</a:t>
            </a:r>
            <a:endParaRPr sz="2800" dirty="0">
              <a:latin typeface="Arial" panose="020B0604020202020204"/>
              <a:cs typeface="Arial" panose="020B0604020202020204"/>
            </a:endParaRPr>
          </a:p>
        </p:txBody>
      </p:sp>
      <p:sp>
        <p:nvSpPr>
          <p:cNvPr id="5" name="Rectangle 4"/>
          <p:cNvSpPr/>
          <p:nvPr/>
        </p:nvSpPr>
        <p:spPr>
          <a:xfrm>
            <a:off x="883693" y="1272104"/>
            <a:ext cx="2588260" cy="584775"/>
          </a:xfrm>
          <a:prstGeom prst="rect">
            <a:avLst/>
          </a:prstGeom>
        </p:spPr>
        <p:txBody>
          <a:bodyPr wrap="square">
            <a:spAutoFit/>
          </a:bodyPr>
          <a:lstStyle/>
          <a:p>
            <a:r>
              <a:rPr lang="en-US" altLang="en-US" sz="3200" dirty="0"/>
              <a:t>Outlines</a:t>
            </a:r>
            <a:endParaRPr lang="en-US" sz="3200" dirty="0"/>
          </a:p>
        </p:txBody>
      </p:sp>
      <p:sp>
        <p:nvSpPr>
          <p:cNvPr id="6" name="Rectangle 5"/>
          <p:cNvSpPr/>
          <p:nvPr/>
        </p:nvSpPr>
        <p:spPr>
          <a:xfrm>
            <a:off x="2438400" y="1981200"/>
            <a:ext cx="3552126" cy="3416320"/>
          </a:xfrm>
          <a:prstGeom prst="rect">
            <a:avLst/>
          </a:prstGeom>
        </p:spPr>
        <p:txBody>
          <a:bodyPr wrap="none">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Objective</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Tools </a:t>
            </a:r>
            <a:r>
              <a:rPr lang="en-US" sz="2400" dirty="0">
                <a:latin typeface="Times New Roman" panose="02020603050405020304" pitchFamily="18" charset="0"/>
                <a:cs typeface="Times New Roman" panose="02020603050405020304" pitchFamily="18" charset="0"/>
              </a:rPr>
              <a:t>and Technologies</a:t>
            </a:r>
            <a:endParaRPr lang="en-US" sz="24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Implementation</a:t>
            </a:r>
            <a:endParaRPr lang="en-US" sz="2400" dirty="0" smtClean="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Limitations</a:t>
            </a:r>
            <a:endParaRPr lang="en-US" sz="2400" dirty="0" smtClean="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4540" y="374345"/>
            <a:ext cx="738886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Arial" panose="020B0604020202020204"/>
                <a:cs typeface="Arial" panose="020B0604020202020204"/>
              </a:rPr>
              <a:t>Operating</a:t>
            </a:r>
            <a:r>
              <a:rPr sz="2800" b="1" spc="-80" dirty="0">
                <a:solidFill>
                  <a:srgbClr val="FFFFFF"/>
                </a:solidFill>
                <a:latin typeface="Arial" panose="020B0604020202020204"/>
                <a:cs typeface="Arial" panose="020B0604020202020204"/>
              </a:rPr>
              <a:t> </a:t>
            </a:r>
            <a:r>
              <a:rPr sz="2800" b="1" spc="-5" dirty="0">
                <a:solidFill>
                  <a:srgbClr val="FFFFFF"/>
                </a:solidFill>
                <a:latin typeface="Arial" panose="020B0604020202020204"/>
                <a:cs typeface="Arial" panose="020B0604020202020204"/>
              </a:rPr>
              <a:t>Systems</a:t>
            </a:r>
            <a:endParaRPr sz="2800" dirty="0">
              <a:latin typeface="Arial" panose="020B0604020202020204"/>
              <a:cs typeface="Arial" panose="020B0604020202020204"/>
            </a:endParaRPr>
          </a:p>
        </p:txBody>
      </p:sp>
      <p:sp>
        <p:nvSpPr>
          <p:cNvPr id="3" name="object 3"/>
          <p:cNvSpPr txBox="1"/>
          <p:nvPr/>
        </p:nvSpPr>
        <p:spPr>
          <a:xfrm>
            <a:off x="838200" y="1269758"/>
            <a:ext cx="279908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a:cs typeface="Arial" panose="020B0604020202020204"/>
              </a:rPr>
              <a:t>Operating</a:t>
            </a:r>
            <a:r>
              <a:rPr sz="2400" b="1" spc="-105" dirty="0">
                <a:latin typeface="Arial" panose="020B0604020202020204"/>
                <a:cs typeface="Arial" panose="020B0604020202020204"/>
              </a:rPr>
              <a:t> </a:t>
            </a:r>
            <a:r>
              <a:rPr sz="2400" b="1" spc="-5" dirty="0">
                <a:latin typeface="Arial" panose="020B0604020202020204"/>
                <a:cs typeface="Arial" panose="020B0604020202020204"/>
              </a:rPr>
              <a:t>Systems</a:t>
            </a:r>
            <a:endParaRPr sz="2400" dirty="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6172200" y="1904999"/>
            <a:ext cx="2590800" cy="3581400"/>
          </a:xfrm>
          <a:prstGeom prst="rect">
            <a:avLst/>
          </a:prstGeom>
        </p:spPr>
      </p:pic>
      <p:sp>
        <p:nvSpPr>
          <p:cNvPr id="5" name="Rectangle 4"/>
          <p:cNvSpPr/>
          <p:nvPr/>
        </p:nvSpPr>
        <p:spPr>
          <a:xfrm>
            <a:off x="228600" y="2121271"/>
            <a:ext cx="5638800" cy="2400657"/>
          </a:xfrm>
          <a:prstGeom prst="rect">
            <a:avLst/>
          </a:prstGeom>
        </p:spPr>
        <p:txBody>
          <a:bodyPr wrap="square">
            <a:spAutoFit/>
          </a:bodyPr>
          <a:lstStyle/>
          <a:p>
            <a:pPr marL="469900" indent="-457835" algn="just">
              <a:lnSpc>
                <a:spcPct val="100000"/>
              </a:lnSpc>
              <a:spcBef>
                <a:spcPts val="2020"/>
              </a:spcBef>
              <a:buFont typeface="Wingdings" panose="05000000000000000000" pitchFamily="2" charset="2"/>
              <a:buChar char="v"/>
              <a:tabLst>
                <a:tab pos="469900" algn="l"/>
              </a:tabLst>
            </a:pPr>
            <a:r>
              <a:rPr lang="en-US" sz="2000" spc="-5" dirty="0">
                <a:latin typeface="Arial MT"/>
                <a:cs typeface="Arial MT"/>
              </a:rPr>
              <a:t>The</a:t>
            </a:r>
            <a:r>
              <a:rPr lang="en-US" sz="2000" spc="55" dirty="0">
                <a:latin typeface="Arial MT"/>
                <a:cs typeface="Arial MT"/>
              </a:rPr>
              <a:t> </a:t>
            </a:r>
            <a:r>
              <a:rPr lang="en-US" sz="2000" dirty="0">
                <a:latin typeface="Arial MT"/>
                <a:cs typeface="Arial MT"/>
              </a:rPr>
              <a:t>operating</a:t>
            </a:r>
            <a:r>
              <a:rPr lang="en-US" sz="2000" spc="60" dirty="0">
                <a:latin typeface="Arial MT"/>
                <a:cs typeface="Arial MT"/>
              </a:rPr>
              <a:t> </a:t>
            </a:r>
            <a:r>
              <a:rPr lang="en-US" sz="2000" dirty="0">
                <a:latin typeface="Arial MT"/>
                <a:cs typeface="Arial MT"/>
              </a:rPr>
              <a:t>system</a:t>
            </a:r>
            <a:r>
              <a:rPr lang="en-US" sz="2000" spc="55" dirty="0">
                <a:latin typeface="Arial MT"/>
                <a:cs typeface="Arial MT"/>
              </a:rPr>
              <a:t> </a:t>
            </a:r>
            <a:r>
              <a:rPr lang="en-US" sz="2000" spc="-5" dirty="0">
                <a:latin typeface="Arial MT"/>
                <a:cs typeface="Arial MT"/>
              </a:rPr>
              <a:t>is</a:t>
            </a:r>
            <a:r>
              <a:rPr lang="en-US" sz="2000" spc="70" dirty="0">
                <a:latin typeface="Arial MT"/>
                <a:cs typeface="Arial MT"/>
              </a:rPr>
              <a:t> </a:t>
            </a:r>
            <a:r>
              <a:rPr lang="en-US" sz="2000" dirty="0">
                <a:latin typeface="Arial MT"/>
                <a:cs typeface="Arial MT"/>
              </a:rPr>
              <a:t>the</a:t>
            </a:r>
            <a:r>
              <a:rPr lang="en-US" sz="2000" spc="70" dirty="0">
                <a:latin typeface="Arial MT"/>
                <a:cs typeface="Arial MT"/>
              </a:rPr>
              <a:t> </a:t>
            </a:r>
            <a:r>
              <a:rPr lang="en-US" sz="2000" dirty="0">
                <a:latin typeface="Arial MT"/>
                <a:cs typeface="Arial MT"/>
              </a:rPr>
              <a:t>most</a:t>
            </a:r>
            <a:r>
              <a:rPr lang="en-US" sz="2000" spc="60" dirty="0">
                <a:latin typeface="Arial MT"/>
                <a:cs typeface="Arial MT"/>
              </a:rPr>
              <a:t> </a:t>
            </a:r>
            <a:r>
              <a:rPr lang="en-US" sz="2000" dirty="0">
                <a:latin typeface="Arial MT"/>
                <a:cs typeface="Arial MT"/>
              </a:rPr>
              <a:t>important</a:t>
            </a:r>
            <a:r>
              <a:rPr lang="en-US" sz="2000" spc="55" dirty="0">
                <a:latin typeface="Arial MT"/>
                <a:cs typeface="Arial MT"/>
              </a:rPr>
              <a:t> </a:t>
            </a:r>
            <a:r>
              <a:rPr lang="en-US" sz="2000" dirty="0" smtClean="0">
                <a:latin typeface="Arial MT"/>
                <a:cs typeface="Arial MT"/>
              </a:rPr>
              <a:t>program that</a:t>
            </a:r>
            <a:r>
              <a:rPr lang="en-US" sz="2000" spc="-30" dirty="0" smtClean="0">
                <a:latin typeface="Arial MT"/>
                <a:cs typeface="Arial MT"/>
              </a:rPr>
              <a:t> </a:t>
            </a:r>
            <a:r>
              <a:rPr lang="en-US" sz="2000" spc="-5" dirty="0">
                <a:latin typeface="Arial MT"/>
                <a:cs typeface="Arial MT"/>
              </a:rPr>
              <a:t>runs</a:t>
            </a:r>
            <a:r>
              <a:rPr lang="en-US" sz="2000" spc="-25" dirty="0">
                <a:latin typeface="Arial MT"/>
                <a:cs typeface="Arial MT"/>
              </a:rPr>
              <a:t> </a:t>
            </a:r>
            <a:r>
              <a:rPr lang="en-US" sz="2000" spc="-5" dirty="0">
                <a:latin typeface="Arial MT"/>
                <a:cs typeface="Arial MT"/>
              </a:rPr>
              <a:t>on</a:t>
            </a:r>
            <a:r>
              <a:rPr lang="en-US" sz="2000" spc="-10" dirty="0">
                <a:latin typeface="Arial MT"/>
                <a:cs typeface="Arial MT"/>
              </a:rPr>
              <a:t> </a:t>
            </a:r>
            <a:r>
              <a:rPr lang="en-US" sz="2000" spc="-5" dirty="0">
                <a:latin typeface="Arial MT"/>
                <a:cs typeface="Arial MT"/>
              </a:rPr>
              <a:t>a</a:t>
            </a:r>
            <a:r>
              <a:rPr lang="en-US" sz="2000" spc="-15" dirty="0">
                <a:latin typeface="Arial MT"/>
                <a:cs typeface="Arial MT"/>
              </a:rPr>
              <a:t> </a:t>
            </a:r>
            <a:r>
              <a:rPr lang="en-US" sz="2000" dirty="0">
                <a:latin typeface="Arial MT"/>
                <a:cs typeface="Arial MT"/>
              </a:rPr>
              <a:t>computer.</a:t>
            </a:r>
            <a:endParaRPr lang="en-US" sz="2000" dirty="0">
              <a:latin typeface="Arial MT"/>
              <a:cs typeface="Arial MT"/>
            </a:endParaRPr>
          </a:p>
          <a:p>
            <a:pPr marL="469900" marR="6985" indent="-457835" algn="just">
              <a:lnSpc>
                <a:spcPct val="100000"/>
              </a:lnSpc>
              <a:spcBef>
                <a:spcPts val="575"/>
              </a:spcBef>
              <a:buFont typeface="Wingdings" panose="05000000000000000000" pitchFamily="2" charset="2"/>
              <a:buChar char="v"/>
              <a:tabLst>
                <a:tab pos="469900" algn="l"/>
              </a:tabLst>
            </a:pPr>
            <a:r>
              <a:rPr lang="en-US" sz="2000" dirty="0">
                <a:latin typeface="Arial MT"/>
                <a:cs typeface="Arial MT"/>
              </a:rPr>
              <a:t>Operating system </a:t>
            </a:r>
            <a:r>
              <a:rPr lang="en-US" sz="2000" spc="-5" dirty="0">
                <a:latin typeface="Arial MT"/>
                <a:cs typeface="Arial MT"/>
              </a:rPr>
              <a:t>is an </a:t>
            </a:r>
            <a:r>
              <a:rPr lang="en-US" sz="2000" dirty="0">
                <a:latin typeface="Arial MT"/>
                <a:cs typeface="Arial MT"/>
              </a:rPr>
              <a:t>interface between computer </a:t>
            </a:r>
            <a:r>
              <a:rPr lang="en-US" sz="2000" spc="5" dirty="0">
                <a:latin typeface="Arial MT"/>
                <a:cs typeface="Arial MT"/>
              </a:rPr>
              <a:t> </a:t>
            </a:r>
            <a:r>
              <a:rPr lang="en-US" sz="2000" spc="-5" dirty="0">
                <a:latin typeface="Arial MT"/>
                <a:cs typeface="Arial MT"/>
              </a:rPr>
              <a:t>and</a:t>
            </a:r>
            <a:r>
              <a:rPr lang="en-US" sz="2000" spc="-10" dirty="0">
                <a:latin typeface="Arial MT"/>
                <a:cs typeface="Arial MT"/>
              </a:rPr>
              <a:t> </a:t>
            </a:r>
            <a:r>
              <a:rPr lang="en-US" sz="2000" dirty="0">
                <a:latin typeface="Arial MT"/>
                <a:cs typeface="Arial MT"/>
              </a:rPr>
              <a:t>user.</a:t>
            </a:r>
            <a:endParaRPr lang="en-US" sz="2000" dirty="0">
              <a:latin typeface="Arial MT"/>
              <a:cs typeface="Arial MT"/>
            </a:endParaRPr>
          </a:p>
          <a:p>
            <a:pPr marL="469900" marR="5080" indent="-457835" algn="just">
              <a:lnSpc>
                <a:spcPct val="100000"/>
              </a:lnSpc>
              <a:spcBef>
                <a:spcPts val="575"/>
              </a:spcBef>
              <a:buFont typeface="Wingdings" panose="05000000000000000000" pitchFamily="2" charset="2"/>
              <a:buChar char="v"/>
              <a:tabLst>
                <a:tab pos="469900" algn="l"/>
              </a:tabLst>
            </a:pPr>
            <a:r>
              <a:rPr lang="en-US" sz="2000" spc="-5" dirty="0">
                <a:latin typeface="Arial MT"/>
                <a:cs typeface="Arial MT"/>
              </a:rPr>
              <a:t>It</a:t>
            </a:r>
            <a:r>
              <a:rPr lang="en-US" sz="2000" dirty="0">
                <a:latin typeface="Arial MT"/>
                <a:cs typeface="Arial MT"/>
              </a:rPr>
              <a:t> </a:t>
            </a:r>
            <a:r>
              <a:rPr lang="en-US" sz="2000" spc="-5" dirty="0">
                <a:latin typeface="Arial MT"/>
                <a:cs typeface="Arial MT"/>
              </a:rPr>
              <a:t>is</a:t>
            </a:r>
            <a:r>
              <a:rPr lang="en-US" sz="2000" dirty="0">
                <a:latin typeface="Arial MT"/>
                <a:cs typeface="Arial MT"/>
              </a:rPr>
              <a:t> responsible</a:t>
            </a:r>
            <a:r>
              <a:rPr lang="en-US" sz="2000" spc="5" dirty="0">
                <a:latin typeface="Arial MT"/>
                <a:cs typeface="Arial MT"/>
              </a:rPr>
              <a:t> </a:t>
            </a:r>
            <a:r>
              <a:rPr lang="en-US" sz="2000" dirty="0">
                <a:latin typeface="Arial MT"/>
                <a:cs typeface="Arial MT"/>
              </a:rPr>
              <a:t>for</a:t>
            </a:r>
            <a:r>
              <a:rPr lang="en-US" sz="2000" spc="5" dirty="0">
                <a:latin typeface="Arial MT"/>
                <a:cs typeface="Arial MT"/>
              </a:rPr>
              <a:t> </a:t>
            </a:r>
            <a:r>
              <a:rPr lang="en-US" sz="2000" dirty="0">
                <a:latin typeface="Arial MT"/>
                <a:cs typeface="Arial MT"/>
              </a:rPr>
              <a:t>the</a:t>
            </a:r>
            <a:r>
              <a:rPr lang="en-US" sz="2000" spc="5" dirty="0">
                <a:latin typeface="Arial MT"/>
                <a:cs typeface="Arial MT"/>
              </a:rPr>
              <a:t> </a:t>
            </a:r>
            <a:r>
              <a:rPr lang="en-US" sz="2000" dirty="0">
                <a:latin typeface="Arial MT"/>
                <a:cs typeface="Arial MT"/>
              </a:rPr>
              <a:t>management</a:t>
            </a:r>
            <a:r>
              <a:rPr lang="en-US" sz="2000" spc="5" dirty="0">
                <a:latin typeface="Arial MT"/>
                <a:cs typeface="Arial MT"/>
              </a:rPr>
              <a:t> </a:t>
            </a:r>
            <a:r>
              <a:rPr lang="en-US" sz="2000" spc="-5" dirty="0">
                <a:latin typeface="Arial MT"/>
                <a:cs typeface="Arial MT"/>
              </a:rPr>
              <a:t>and </a:t>
            </a:r>
            <a:r>
              <a:rPr lang="en-US" sz="2000" spc="-655" dirty="0">
                <a:latin typeface="Arial MT"/>
                <a:cs typeface="Arial MT"/>
              </a:rPr>
              <a:t> </a:t>
            </a:r>
            <a:r>
              <a:rPr lang="en-US" sz="2000" dirty="0">
                <a:latin typeface="Arial MT"/>
                <a:cs typeface="Arial MT"/>
              </a:rPr>
              <a:t>coordination</a:t>
            </a:r>
            <a:r>
              <a:rPr lang="en-US" sz="2000" spc="5" dirty="0">
                <a:latin typeface="Arial MT"/>
                <a:cs typeface="Arial MT"/>
              </a:rPr>
              <a:t> </a:t>
            </a:r>
            <a:r>
              <a:rPr lang="en-US" sz="2000" dirty="0">
                <a:latin typeface="Arial MT"/>
                <a:cs typeface="Arial MT"/>
              </a:rPr>
              <a:t>of</a:t>
            </a:r>
            <a:r>
              <a:rPr lang="en-US" sz="2000" spc="5" dirty="0">
                <a:latin typeface="Arial MT"/>
                <a:cs typeface="Arial MT"/>
              </a:rPr>
              <a:t> </a:t>
            </a:r>
            <a:r>
              <a:rPr lang="en-US" sz="2000" dirty="0">
                <a:latin typeface="Arial MT"/>
                <a:cs typeface="Arial MT"/>
              </a:rPr>
              <a:t>activities</a:t>
            </a:r>
            <a:r>
              <a:rPr lang="en-US" sz="2000" spc="5" dirty="0">
                <a:latin typeface="Arial MT"/>
                <a:cs typeface="Arial MT"/>
              </a:rPr>
              <a:t> </a:t>
            </a:r>
            <a:r>
              <a:rPr lang="en-US" sz="2000" spc="-5" dirty="0">
                <a:latin typeface="Arial MT"/>
                <a:cs typeface="Arial MT"/>
              </a:rPr>
              <a:t>and</a:t>
            </a:r>
            <a:r>
              <a:rPr lang="en-US" sz="2000" dirty="0">
                <a:latin typeface="Arial MT"/>
                <a:cs typeface="Arial MT"/>
              </a:rPr>
              <a:t> </a:t>
            </a:r>
            <a:r>
              <a:rPr lang="en-US" sz="2000" spc="-5" dirty="0">
                <a:latin typeface="Arial MT"/>
                <a:cs typeface="Arial MT"/>
              </a:rPr>
              <a:t>the</a:t>
            </a:r>
            <a:r>
              <a:rPr lang="en-US" sz="2000" dirty="0">
                <a:latin typeface="Arial MT"/>
                <a:cs typeface="Arial MT"/>
              </a:rPr>
              <a:t> </a:t>
            </a:r>
            <a:r>
              <a:rPr lang="en-US" sz="2000" spc="-5" dirty="0">
                <a:latin typeface="Arial MT"/>
                <a:cs typeface="Arial MT"/>
              </a:rPr>
              <a:t>sharing</a:t>
            </a:r>
            <a:r>
              <a:rPr lang="en-US" sz="2000" dirty="0">
                <a:latin typeface="Arial MT"/>
                <a:cs typeface="Arial MT"/>
              </a:rPr>
              <a:t> of</a:t>
            </a:r>
            <a:r>
              <a:rPr lang="en-US" sz="2000" spc="5" dirty="0">
                <a:latin typeface="Arial MT"/>
                <a:cs typeface="Arial MT"/>
              </a:rPr>
              <a:t> </a:t>
            </a:r>
            <a:r>
              <a:rPr lang="en-US" sz="2000" dirty="0">
                <a:latin typeface="Arial MT"/>
                <a:cs typeface="Arial MT"/>
              </a:rPr>
              <a:t>the </a:t>
            </a:r>
            <a:r>
              <a:rPr lang="en-US" sz="2000" spc="5" dirty="0">
                <a:latin typeface="Arial MT"/>
                <a:cs typeface="Arial MT"/>
              </a:rPr>
              <a:t> </a:t>
            </a:r>
            <a:r>
              <a:rPr lang="en-US" sz="2000" spc="-5" dirty="0">
                <a:latin typeface="Arial MT"/>
                <a:cs typeface="Arial MT"/>
              </a:rPr>
              <a:t>resources</a:t>
            </a:r>
            <a:r>
              <a:rPr lang="en-US" sz="2000" spc="-25" dirty="0">
                <a:latin typeface="Arial MT"/>
                <a:cs typeface="Arial MT"/>
              </a:rPr>
              <a:t> </a:t>
            </a:r>
            <a:r>
              <a:rPr lang="en-US" sz="2000" dirty="0">
                <a:latin typeface="Arial MT"/>
                <a:cs typeface="Arial MT"/>
              </a:rPr>
              <a:t>of</a:t>
            </a:r>
            <a:r>
              <a:rPr lang="en-US" sz="2000" spc="-5" dirty="0">
                <a:latin typeface="Arial MT"/>
                <a:cs typeface="Arial MT"/>
              </a:rPr>
              <a:t> </a:t>
            </a:r>
            <a:r>
              <a:rPr lang="en-US" sz="2000" dirty="0">
                <a:latin typeface="Arial MT"/>
                <a:cs typeface="Arial MT"/>
              </a:rPr>
              <a:t>the</a:t>
            </a:r>
            <a:r>
              <a:rPr lang="en-US" sz="2000" spc="5" dirty="0">
                <a:latin typeface="Arial MT"/>
                <a:cs typeface="Arial MT"/>
              </a:rPr>
              <a:t> </a:t>
            </a:r>
            <a:r>
              <a:rPr lang="en-US" sz="2000" dirty="0">
                <a:latin typeface="Arial MT"/>
                <a:cs typeface="Arial MT"/>
              </a:rPr>
              <a:t>computer.</a:t>
            </a:r>
            <a:endParaRPr lang="en-US" sz="2000" dirty="0">
              <a:latin typeface="Arial MT"/>
              <a:cs typeface="Arial M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74345"/>
            <a:ext cx="5407660" cy="873957"/>
          </a:xfrm>
          <a:prstGeom prst="rect">
            <a:avLst/>
          </a:prstGeom>
        </p:spPr>
        <p:txBody>
          <a:bodyPr vert="horz" wrap="square" lIns="0" tIns="12065" rIns="0" bIns="0" rtlCol="0">
            <a:spAutoFit/>
          </a:bodyPr>
          <a:lstStyle/>
          <a:p>
            <a:pPr marL="12700">
              <a:lnSpc>
                <a:spcPct val="100000"/>
              </a:lnSpc>
              <a:spcBef>
                <a:spcPts val="95"/>
              </a:spcBef>
            </a:pPr>
            <a:r>
              <a:rPr lang="en-US" dirty="0">
                <a:latin typeface="Times New Roman" panose="02020603050405020304" pitchFamily="18" charset="0"/>
                <a:cs typeface="Times New Roman" panose="02020603050405020304" pitchFamily="18" charset="0"/>
              </a:rPr>
              <a:t>Operating System Algorithm</a:t>
            </a:r>
            <a:br>
              <a:rPr lang="en-US" dirty="0">
                <a:latin typeface="Times New Roman" panose="02020603050405020304" pitchFamily="18" charset="0"/>
                <a:cs typeface="Times New Roman" panose="02020603050405020304" pitchFamily="18" charset="0"/>
              </a:rPr>
            </a:br>
            <a:endParaRPr spc="-5" dirty="0"/>
          </a:p>
        </p:txBody>
      </p:sp>
      <p:sp>
        <p:nvSpPr>
          <p:cNvPr id="3" name="object 3"/>
          <p:cNvSpPr txBox="1"/>
          <p:nvPr/>
        </p:nvSpPr>
        <p:spPr>
          <a:xfrm>
            <a:off x="764540" y="2438400"/>
            <a:ext cx="7614920" cy="1859483"/>
          </a:xfrm>
          <a:prstGeom prst="rect">
            <a:avLst/>
          </a:prstGeom>
        </p:spPr>
        <p:txBody>
          <a:bodyPr vert="horz" wrap="square" lIns="0" tIns="12700" rIns="0" bIns="0" rtlCol="0">
            <a:spAutoFit/>
          </a:bodyPr>
          <a:lstStyle/>
          <a:p>
            <a:r>
              <a:rPr lang="en-US" sz="2400" dirty="0" smtClean="0"/>
              <a:t>The </a:t>
            </a:r>
            <a:r>
              <a:rPr lang="en-US" sz="2400" dirty="0"/>
              <a:t>objective of this project is to simulate fundamental operating system services using shell scripting. Specifically, this report focuses on simulating CPU scheduling algorithms, page replacement algorithms, and contiguous memory allocation algorithms.</a:t>
            </a:r>
            <a:endParaRPr lang="en-US" sz="2400" dirty="0"/>
          </a:p>
        </p:txBody>
      </p:sp>
      <p:sp>
        <p:nvSpPr>
          <p:cNvPr id="4" name="Rectangle 3"/>
          <p:cNvSpPr/>
          <p:nvPr/>
        </p:nvSpPr>
        <p:spPr>
          <a:xfrm>
            <a:off x="764540" y="1324859"/>
            <a:ext cx="1804725" cy="584775"/>
          </a:xfrm>
          <a:prstGeom prst="rect">
            <a:avLst/>
          </a:prstGeom>
        </p:spPr>
        <p:txBody>
          <a:bodyPr wrap="none">
            <a:spAutoFit/>
          </a:bodyPr>
          <a:lstStyle/>
          <a:p>
            <a:r>
              <a:rPr lang="en-US" sz="3200" b="1" dirty="0"/>
              <a:t>Objective</a:t>
            </a:r>
            <a:endParaRPr lang="en-US" sz="3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dirty="0">
                <a:latin typeface="Times New Roman" panose="02020603050405020304" pitchFamily="18" charset="0"/>
                <a:cs typeface="Times New Roman" panose="02020603050405020304" pitchFamily="18" charset="0"/>
              </a:rPr>
              <a:t>Operating System Algorithm</a:t>
            </a:r>
            <a:br>
              <a:rPr lang="en-US" dirty="0">
                <a:latin typeface="Times New Roman" panose="02020603050405020304" pitchFamily="18" charset="0"/>
                <a:cs typeface="Times New Roman" panose="02020603050405020304" pitchFamily="18" charset="0"/>
              </a:rPr>
            </a:br>
            <a:endParaRPr spc="-5" dirty="0"/>
          </a:p>
        </p:txBody>
      </p:sp>
      <p:sp>
        <p:nvSpPr>
          <p:cNvPr id="2" name="Rectangle 1"/>
          <p:cNvSpPr/>
          <p:nvPr/>
        </p:nvSpPr>
        <p:spPr>
          <a:xfrm>
            <a:off x="2212026" y="2165218"/>
            <a:ext cx="4719946" cy="3573927"/>
          </a:xfrm>
          <a:prstGeom prst="rect">
            <a:avLst/>
          </a:prstGeom>
        </p:spPr>
        <p:txBody>
          <a:bodyPr wrap="none">
            <a:spAutoFit/>
          </a:bodyPr>
          <a:lstStyle/>
          <a:p>
            <a:pPr marL="342900" marR="0" lvl="0" indent="-342900">
              <a:lnSpc>
                <a:spcPct val="200000"/>
              </a:lnSpc>
              <a:spcBef>
                <a:spcPts val="0"/>
              </a:spcBef>
              <a:spcAft>
                <a:spcPts val="0"/>
              </a:spcAft>
              <a:tabLst>
                <a:tab pos="457200" algn="l"/>
              </a:tabLst>
            </a:pPr>
            <a:r>
              <a:rPr lang="en-US" sz="2400" b="1" dirty="0">
                <a:solidFill>
                  <a:srgbClr val="0D0D0D"/>
                </a:solidFill>
                <a:latin typeface="Segoe UI Light" panose="020B0502040204020203" pitchFamily="34" charset="0"/>
                <a:ea typeface="Times New Roman" panose="02020603050405020304" pitchFamily="18" charset="0"/>
                <a:cs typeface="Segoe UI Light" panose="020B0502040204020203" pitchFamily="34" charset="0"/>
              </a:rPr>
              <a:t>Bash Scripting Language</a:t>
            </a:r>
            <a:r>
              <a:rPr lang="en-US" sz="2400" b="1" dirty="0" smtClean="0">
                <a:solidFill>
                  <a:srgbClr val="0D0D0D"/>
                </a:solidFill>
                <a:latin typeface="Segoe UI Light" panose="020B0502040204020203" pitchFamily="34" charset="0"/>
                <a:ea typeface="Times New Roman" panose="02020603050405020304" pitchFamily="18" charset="0"/>
                <a:cs typeface="Segoe UI Light" panose="020B0502040204020203" pitchFamily="34" charset="0"/>
              </a:rPr>
              <a:t>:</a:t>
            </a:r>
            <a:endParaRPr lang="en-US" sz="2400" b="1" dirty="0" smtClean="0">
              <a:solidFill>
                <a:srgbClr val="0D0D0D"/>
              </a:solidFill>
              <a:latin typeface="Segoe UI Light" panose="020B0502040204020203" pitchFamily="34" charset="0"/>
              <a:ea typeface="Times New Roman" panose="02020603050405020304" pitchFamily="18" charset="0"/>
              <a:cs typeface="Segoe UI Light" panose="020B0502040204020203" pitchFamily="34" charset="0"/>
            </a:endParaRPr>
          </a:p>
          <a:p>
            <a:pPr marL="342900" indent="-342900">
              <a:lnSpc>
                <a:spcPct val="200000"/>
              </a:lnSpc>
              <a:tabLst>
                <a:tab pos="457200" algn="l"/>
              </a:tabLst>
            </a:pPr>
            <a:r>
              <a:rPr lang="en-US" sz="2400" b="1" dirty="0">
                <a:latin typeface="Segoe UI Light" panose="020B0502040204020203" pitchFamily="34" charset="0"/>
                <a:cs typeface="Segoe UI Light" panose="020B0502040204020203" pitchFamily="34" charset="0"/>
              </a:rPr>
              <a:t>Text </a:t>
            </a:r>
            <a:r>
              <a:rPr lang="en-US" sz="2400" b="1" dirty="0" smtClean="0">
                <a:latin typeface="Segoe UI Light" panose="020B0502040204020203" pitchFamily="34" charset="0"/>
                <a:cs typeface="Segoe UI Light" panose="020B0502040204020203" pitchFamily="34" charset="0"/>
              </a:rPr>
              <a:t>Editors CODE:</a:t>
            </a:r>
            <a:endParaRPr lang="en-US" sz="2400" b="1" dirty="0" smtClean="0">
              <a:latin typeface="Segoe UI Light" panose="020B0502040204020203" pitchFamily="34" charset="0"/>
              <a:cs typeface="Segoe UI Light" panose="020B0502040204020203" pitchFamily="34" charset="0"/>
            </a:endParaRPr>
          </a:p>
          <a:p>
            <a:pPr marL="342900" lvl="0" indent="-342900">
              <a:lnSpc>
                <a:spcPct val="200000"/>
              </a:lnSpc>
              <a:tabLst>
                <a:tab pos="457200" algn="l"/>
              </a:tabLst>
            </a:pPr>
            <a:r>
              <a:rPr lang="en-US" sz="2400" b="1" dirty="0">
                <a:latin typeface="Segoe UI Light" panose="020B0502040204020203" pitchFamily="34" charset="0"/>
                <a:cs typeface="Segoe UI Light" panose="020B0502040204020203" pitchFamily="34" charset="0"/>
              </a:rPr>
              <a:t>Terminal Emulator:</a:t>
            </a:r>
            <a:endParaRPr lang="en-US" sz="2400" dirty="0">
              <a:latin typeface="Segoe UI Light" panose="020B0502040204020203" pitchFamily="34" charset="0"/>
              <a:cs typeface="Segoe UI Light" panose="020B0502040204020203" pitchFamily="34" charset="0"/>
            </a:endParaRPr>
          </a:p>
          <a:p>
            <a:pPr marL="342900" lvl="0" indent="-342900">
              <a:lnSpc>
                <a:spcPct val="200000"/>
              </a:lnSpc>
              <a:tabLst>
                <a:tab pos="457200" algn="l"/>
              </a:tabLst>
            </a:pPr>
            <a:r>
              <a:rPr lang="en-US" sz="2400" b="1" dirty="0">
                <a:latin typeface="Segoe UI Light" panose="020B0502040204020203" pitchFamily="34" charset="0"/>
                <a:cs typeface="Segoe UI Light" panose="020B0502040204020203" pitchFamily="34" charset="0"/>
              </a:rPr>
              <a:t>Documentation </a:t>
            </a:r>
            <a:r>
              <a:rPr lang="en-US" sz="2400" b="1" dirty="0" smtClean="0">
                <a:latin typeface="Segoe UI Light" panose="020B0502040204020203" pitchFamily="34" charset="0"/>
                <a:cs typeface="Segoe UI Light" panose="020B0502040204020203" pitchFamily="34" charset="0"/>
              </a:rPr>
              <a:t>Tools: Latex Format</a:t>
            </a:r>
            <a:endParaRPr lang="en-US" sz="2400" dirty="0">
              <a:latin typeface="Segoe UI Light" panose="020B0502040204020203" pitchFamily="34" charset="0"/>
              <a:cs typeface="Segoe UI Light" panose="020B0502040204020203" pitchFamily="34" charset="0"/>
            </a:endParaRPr>
          </a:p>
          <a:p>
            <a:pPr marL="342900" indent="-342900">
              <a:lnSpc>
                <a:spcPct val="107000"/>
              </a:lnSpc>
              <a:tabLst>
                <a:tab pos="457200" algn="l"/>
              </a:tabLst>
            </a:pPr>
            <a:endParaRPr lang="en-US" sz="1600" dirty="0"/>
          </a:p>
          <a:p>
            <a:pPr marL="342900" marR="0" lvl="0" indent="-342900">
              <a:lnSpc>
                <a:spcPct val="107000"/>
              </a:lnSpc>
              <a:spcBef>
                <a:spcPts val="0"/>
              </a:spcBef>
              <a:spcAft>
                <a:spcPts val="0"/>
              </a:spcAft>
              <a:tabLst>
                <a:tab pos="4572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98108" y="1143000"/>
            <a:ext cx="3673891" cy="738664"/>
          </a:xfrm>
          <a:prstGeom prst="rect">
            <a:avLst/>
          </a:prstGeom>
        </p:spPr>
        <p:txBody>
          <a:bodyPr wrap="none">
            <a:spAutoFit/>
          </a:bodyPr>
          <a:lstStyle/>
          <a:p>
            <a:pPr>
              <a:lnSpc>
                <a:spcPct val="150000"/>
              </a:lnSpc>
            </a:pPr>
            <a:r>
              <a:rPr lang="en-US" sz="2800" dirty="0">
                <a:latin typeface="Times New Roman" panose="02020603050405020304" pitchFamily="18" charset="0"/>
                <a:cs typeface="Times New Roman" panose="02020603050405020304" pitchFamily="18" charset="0"/>
              </a:rPr>
              <a:t>Tools and </a:t>
            </a:r>
            <a:r>
              <a:rPr lang="en-US" sz="2800" dirty="0" smtClean="0">
                <a:latin typeface="Times New Roman" panose="02020603050405020304" pitchFamily="18" charset="0"/>
                <a:cs typeface="Times New Roman" panose="02020603050405020304" pitchFamily="18" charset="0"/>
              </a:rPr>
              <a:t>Technologies: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374345"/>
            <a:ext cx="7614919" cy="430887"/>
          </a:xfrm>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Text Placeholder 2"/>
          <p:cNvSpPr>
            <a:spLocks noGrp="1"/>
          </p:cNvSpPr>
          <p:nvPr>
            <p:ph type="body" idx="1"/>
          </p:nvPr>
        </p:nvSpPr>
        <p:spPr>
          <a:xfrm>
            <a:off x="1069340" y="1965488"/>
            <a:ext cx="8074660" cy="615553"/>
          </a:xfrm>
        </p:spPr>
        <p:txBody>
          <a:bodyPr/>
          <a:lstStyle/>
          <a:p>
            <a:r>
              <a:rPr lang="en-US" sz="2000" dirty="0" smtClean="0"/>
              <a:t>The </a:t>
            </a:r>
            <a:r>
              <a:rPr lang="en-US" sz="2000" dirty="0"/>
              <a:t>project is divided into three main components, each simulating a different operating system service:</a:t>
            </a:r>
            <a:endParaRPr lang="en-US" sz="2000" dirty="0"/>
          </a:p>
        </p:txBody>
      </p:sp>
      <p:sp>
        <p:nvSpPr>
          <p:cNvPr id="5" name="Rectangle 4"/>
          <p:cNvSpPr/>
          <p:nvPr/>
        </p:nvSpPr>
        <p:spPr>
          <a:xfrm>
            <a:off x="717910" y="1195218"/>
            <a:ext cx="2390398"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Implementation</a:t>
            </a:r>
            <a:r>
              <a:rPr lang="en-US"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p>
        </p:txBody>
      </p:sp>
      <p:sp>
        <p:nvSpPr>
          <p:cNvPr id="6" name="Rectangle 5"/>
          <p:cNvSpPr/>
          <p:nvPr/>
        </p:nvSpPr>
        <p:spPr>
          <a:xfrm>
            <a:off x="1082988" y="2889646"/>
            <a:ext cx="6028690" cy="2337819"/>
          </a:xfrm>
          <a:prstGeom prst="rect">
            <a:avLst/>
          </a:prstGeom>
        </p:spPr>
        <p:txBody>
          <a:bodyPr wrap="square">
            <a:spAutoFit/>
          </a:bodyPr>
          <a:lstStyle/>
          <a:p>
            <a:pPr marR="0" lvl="0">
              <a:lnSpc>
                <a:spcPct val="107000"/>
              </a:lnSpc>
              <a:spcBef>
                <a:spcPts val="0"/>
              </a:spcBef>
              <a:spcAft>
                <a:spcPts val="600"/>
              </a:spcAft>
              <a:buSzPts val="1000"/>
              <a:tabLst>
                <a:tab pos="457200" algn="l"/>
              </a:tabLst>
            </a:pPr>
            <a:r>
              <a:rPr lang="en-US" sz="2000" b="1" dirty="0">
                <a:solidFill>
                  <a:srgbClr val="0D0D0D"/>
                </a:solidFill>
                <a:latin typeface="Segoe UI" panose="020B0502040204020203" pitchFamily="34" charset="0"/>
                <a:ea typeface="Calibri" panose="020F0502020204030204" pitchFamily="34" charset="0"/>
                <a:cs typeface="Times New Roman" panose="02020603050405020304" pitchFamily="18" charset="0"/>
              </a:rPr>
              <a:t>Menu Options: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CPU Scheduling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Page Replacement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Contiguous Memory Allocation Algorithms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Bef>
                <a:spcPts val="600"/>
              </a:spcBef>
              <a:spcAft>
                <a:spcPts val="600"/>
              </a:spcAft>
              <a:buSzPts val="1000"/>
              <a:buFont typeface="Wingdings" panose="05000000000000000000" pitchFamily="2" charset="2"/>
              <a:buChar char="q"/>
              <a:tabLst>
                <a:tab pos="914400" algn="l"/>
              </a:tabLst>
            </a:pPr>
            <a:r>
              <a:rPr lang="en-US" sz="2000" dirty="0">
                <a:solidFill>
                  <a:srgbClr val="0D0D0D"/>
                </a:solidFill>
                <a:latin typeface="Segoe UI" panose="020B0502040204020203" pitchFamily="34" charset="0"/>
                <a:ea typeface="Calibri" panose="020F0502020204030204" pitchFamily="34" charset="0"/>
                <a:cs typeface="Times New Roman" panose="02020603050405020304" pitchFamily="18" charset="0"/>
              </a:rPr>
              <a:t>Exit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540" y="1219200"/>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
        <p:nvSpPr>
          <p:cNvPr id="5" name="Rectangle 4"/>
          <p:cNvSpPr/>
          <p:nvPr/>
        </p:nvSpPr>
        <p:spPr>
          <a:xfrm>
            <a:off x="1143000" y="2135156"/>
            <a:ext cx="4640629" cy="467564"/>
          </a:xfrm>
          <a:prstGeom prst="rect">
            <a:avLst/>
          </a:prstGeom>
        </p:spPr>
        <p:txBody>
          <a:bodyPr wrap="none">
            <a:spAutoFit/>
          </a:bodyPr>
          <a:lstStyle/>
          <a:p>
            <a:pPr marR="0" lvl="1">
              <a:lnSpc>
                <a:spcPct val="107000"/>
              </a:lnSpc>
              <a:spcBef>
                <a:spcPts val="600"/>
              </a:spcBef>
              <a:spcAft>
                <a:spcPts val="600"/>
              </a:spcAft>
              <a:buSzPts val="1000"/>
              <a:tabLst>
                <a:tab pos="914400" algn="l"/>
              </a:tabLst>
            </a:pPr>
            <a:r>
              <a:rPr lang="en-US" sz="2400" b="1" dirty="0">
                <a:solidFill>
                  <a:srgbClr val="0D0D0D"/>
                </a:solidFill>
                <a:latin typeface="Segoe UI" panose="020B0502040204020203" pitchFamily="34" charset="0"/>
                <a:ea typeface="Calibri" panose="020F0502020204030204" pitchFamily="34" charset="0"/>
                <a:cs typeface="Times New Roman" panose="02020603050405020304" pitchFamily="18" charset="0"/>
              </a:rPr>
              <a:t>CPU Scheduling Algorithms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828800" y="2681780"/>
            <a:ext cx="4060792" cy="400110"/>
          </a:xfrm>
          <a:prstGeom prst="rect">
            <a:avLst/>
          </a:prstGeom>
        </p:spPr>
        <p:txBody>
          <a:bodyPr wrap="none">
            <a:spAutoFit/>
          </a:bodyPr>
          <a:lstStyle/>
          <a:p>
            <a:r>
              <a:rPr lang="en-US" sz="2000" b="1" dirty="0"/>
              <a:t>There are three </a:t>
            </a:r>
            <a:r>
              <a:rPr lang="en-US" sz="2000" b="1" dirty="0" smtClean="0"/>
              <a:t>algorithms included</a:t>
            </a:r>
            <a:r>
              <a:rPr lang="en-US" dirty="0" smtClean="0"/>
              <a:t>:</a:t>
            </a:r>
            <a:endParaRPr lang="en-US" dirty="0"/>
          </a:p>
        </p:txBody>
      </p:sp>
      <p:sp>
        <p:nvSpPr>
          <p:cNvPr id="8" name="Rectangle 7"/>
          <p:cNvSpPr/>
          <p:nvPr/>
        </p:nvSpPr>
        <p:spPr>
          <a:xfrm>
            <a:off x="2495693" y="3302489"/>
            <a:ext cx="2525050"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1. Priority </a:t>
            </a:r>
            <a:r>
              <a:rPr lang="en-US" sz="2000" b="1" dirty="0">
                <a:latin typeface="Segoe UI Light" panose="020B0502040204020203" pitchFamily="34" charset="0"/>
                <a:cs typeface="Segoe UI Light" panose="020B0502040204020203" pitchFamily="34" charset="0"/>
              </a:rPr>
              <a:t>Scheduling</a:t>
            </a:r>
            <a:r>
              <a:rPr lang="en-US" b="1" dirty="0"/>
              <a:t>:</a:t>
            </a:r>
            <a:r>
              <a:rPr lang="en-US" dirty="0"/>
              <a:t> </a:t>
            </a:r>
            <a:endParaRPr lang="en-US" dirty="0"/>
          </a:p>
        </p:txBody>
      </p:sp>
      <p:sp>
        <p:nvSpPr>
          <p:cNvPr id="9" name="Rectangle 8"/>
          <p:cNvSpPr/>
          <p:nvPr/>
        </p:nvSpPr>
        <p:spPr>
          <a:xfrm>
            <a:off x="2521851" y="3952241"/>
            <a:ext cx="3928383"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2. Shortest</a:t>
            </a:r>
            <a:r>
              <a:rPr lang="en-US" b="1" dirty="0" smtClean="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Job First (SJF) Scheduling</a:t>
            </a:r>
            <a:r>
              <a:rPr lang="en-US" b="1" dirty="0"/>
              <a:t>:</a:t>
            </a:r>
            <a:r>
              <a:rPr lang="en-US" dirty="0"/>
              <a:t> </a:t>
            </a:r>
            <a:endParaRPr lang="en-US" dirty="0"/>
          </a:p>
        </p:txBody>
      </p:sp>
      <p:sp>
        <p:nvSpPr>
          <p:cNvPr id="10" name="Rectangle 9"/>
          <p:cNvSpPr/>
          <p:nvPr/>
        </p:nvSpPr>
        <p:spPr>
          <a:xfrm>
            <a:off x="2495693" y="4567874"/>
            <a:ext cx="5034840" cy="400110"/>
          </a:xfrm>
          <a:prstGeom prst="rect">
            <a:avLst/>
          </a:prstGeom>
        </p:spPr>
        <p:txBody>
          <a:bodyPr wrap="none">
            <a:spAutoFit/>
          </a:bodyPr>
          <a:lstStyle/>
          <a:p>
            <a:r>
              <a:rPr lang="en-US" sz="2000" b="1" dirty="0" smtClean="0">
                <a:latin typeface="Segoe UI Light" panose="020B0502040204020203" pitchFamily="34" charset="0"/>
                <a:cs typeface="Segoe UI Light" panose="020B0502040204020203" pitchFamily="34" charset="0"/>
              </a:rPr>
              <a:t>3.  First </a:t>
            </a:r>
            <a:r>
              <a:rPr lang="en-US" sz="2000" b="1" dirty="0">
                <a:latin typeface="Segoe UI Light" panose="020B0502040204020203" pitchFamily="34" charset="0"/>
                <a:cs typeface="Segoe UI Light" panose="020B0502040204020203" pitchFamily="34" charset="0"/>
              </a:rPr>
              <a:t>Come First Served (FCFS) Scheduling:</a:t>
            </a:r>
            <a:endParaRPr lang="en-US" sz="2000" dirty="0">
              <a:latin typeface="Segoe UI Light" panose="020B0502040204020203" pitchFamily="34" charset="0"/>
              <a:cs typeface="Segoe UI Light" panose="020B0502040204020203" pitchFamily="34" charset="0"/>
            </a:endParaRPr>
          </a:p>
        </p:txBody>
      </p:sp>
      <p:sp>
        <p:nvSpPr>
          <p:cNvPr id="11"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4540" y="374345"/>
            <a:ext cx="6322060" cy="443070"/>
          </a:xfrm>
          <a:prstGeom prst="rect">
            <a:avLst/>
          </a:prstGeom>
        </p:spPr>
        <p:txBody>
          <a:bodyPr vert="horz" wrap="square" lIns="0" tIns="12065" rIns="0" bIns="0" rtlCol="0">
            <a:spAutoFit/>
          </a:bodyPr>
          <a:lstStyle/>
          <a:p>
            <a:pPr lvl="0"/>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object 3"/>
          <p:cNvSpPr txBox="1"/>
          <p:nvPr/>
        </p:nvSpPr>
        <p:spPr>
          <a:xfrm>
            <a:off x="990600" y="2003903"/>
            <a:ext cx="7614284" cy="443711"/>
          </a:xfrm>
          <a:prstGeom prst="rect">
            <a:avLst/>
          </a:prstGeom>
        </p:spPr>
        <p:txBody>
          <a:bodyPr vert="horz" wrap="square" lIns="0" tIns="12700" rIns="0" bIns="0" rtlCol="0">
            <a:spAutoFit/>
          </a:bodyPr>
          <a:lstStyle/>
          <a:p>
            <a:r>
              <a:rPr lang="en-US" sz="2800" b="1" dirty="0"/>
              <a:t>Contiguous Memory Allocation </a:t>
            </a:r>
            <a:r>
              <a:rPr lang="en-US" sz="2800" b="1" dirty="0" smtClean="0"/>
              <a:t>Algorithms:</a:t>
            </a:r>
            <a:endParaRPr lang="en-US" sz="2000" b="1" dirty="0"/>
          </a:p>
        </p:txBody>
      </p:sp>
      <p:sp>
        <p:nvSpPr>
          <p:cNvPr id="4" name="Rectangle 3"/>
          <p:cNvSpPr/>
          <p:nvPr/>
        </p:nvSpPr>
        <p:spPr>
          <a:xfrm>
            <a:off x="1479712" y="2954379"/>
            <a:ext cx="2473882"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1. First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5" name="Rectangle 4"/>
          <p:cNvSpPr/>
          <p:nvPr/>
        </p:nvSpPr>
        <p:spPr>
          <a:xfrm>
            <a:off x="1476634" y="3668664"/>
            <a:ext cx="2476960"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2. Best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6" name="Rectangle 5"/>
          <p:cNvSpPr/>
          <p:nvPr/>
        </p:nvSpPr>
        <p:spPr>
          <a:xfrm>
            <a:off x="1476634" y="4382949"/>
            <a:ext cx="2669705"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3. Worst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
        <p:nvSpPr>
          <p:cNvPr id="7" name="Rectangle 6"/>
          <p:cNvSpPr/>
          <p:nvPr/>
        </p:nvSpPr>
        <p:spPr>
          <a:xfrm>
            <a:off x="844152" y="1101896"/>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
        <p:nvSpPr>
          <p:cNvPr id="8" name="Rectangle 7"/>
          <p:cNvSpPr/>
          <p:nvPr/>
        </p:nvSpPr>
        <p:spPr>
          <a:xfrm>
            <a:off x="1491419" y="5097234"/>
            <a:ext cx="2529860" cy="400110"/>
          </a:xfrm>
          <a:prstGeom prst="rect">
            <a:avLst/>
          </a:prstGeom>
        </p:spPr>
        <p:txBody>
          <a:bodyPr wrap="none">
            <a:spAutoFit/>
          </a:bodyPr>
          <a:lstStyle/>
          <a:p>
            <a:r>
              <a:rPr lang="en-US" sz="2000" dirty="0">
                <a:solidFill>
                  <a:srgbClr val="0D0D0D"/>
                </a:solidFill>
                <a:latin typeface="Segoe UI" panose="020B0502040204020203" pitchFamily="34" charset="0"/>
                <a:ea typeface="Calibri" panose="020F0502020204030204" pitchFamily="34" charset="0"/>
              </a:rPr>
              <a:t>4</a:t>
            </a:r>
            <a:r>
              <a:rPr lang="en-US" sz="2000" dirty="0" smtClean="0">
                <a:solidFill>
                  <a:srgbClr val="0D0D0D"/>
                </a:solidFill>
                <a:latin typeface="Segoe UI" panose="020B0502040204020203" pitchFamily="34" charset="0"/>
                <a:ea typeface="Calibri" panose="020F0502020204030204" pitchFamily="34" charset="0"/>
              </a:rPr>
              <a:t>. Next </a:t>
            </a:r>
            <a:r>
              <a:rPr lang="en-US" sz="2000" dirty="0">
                <a:solidFill>
                  <a:srgbClr val="0D0D0D"/>
                </a:solidFill>
                <a:latin typeface="Segoe UI" panose="020B0502040204020203" pitchFamily="34" charset="0"/>
                <a:ea typeface="Calibri" panose="020F0502020204030204" pitchFamily="34" charset="0"/>
              </a:rPr>
              <a:t>Fit Allocation</a:t>
            </a:r>
            <a:endParaRPr lang="en-US" sz="20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540" y="374345"/>
            <a:ext cx="7614919" cy="430887"/>
          </a:xfrm>
        </p:spPr>
        <p:txBody>
          <a:bodyPr/>
          <a:lstStyle/>
          <a:p>
            <a:r>
              <a:rPr lang="en-US" dirty="0">
                <a:latin typeface="Times New Roman" panose="02020603050405020304" pitchFamily="18" charset="0"/>
                <a:cs typeface="Times New Roman" panose="02020603050405020304" pitchFamily="18" charset="0"/>
              </a:rPr>
              <a:t>Operating System Algorithm</a:t>
            </a:r>
            <a:endParaRPr lang="en-US" dirty="0"/>
          </a:p>
        </p:txBody>
      </p:sp>
      <p:sp>
        <p:nvSpPr>
          <p:cNvPr id="3" name="Text Placeholder 2"/>
          <p:cNvSpPr>
            <a:spLocks noGrp="1"/>
          </p:cNvSpPr>
          <p:nvPr>
            <p:ph type="body" idx="1"/>
          </p:nvPr>
        </p:nvSpPr>
        <p:spPr>
          <a:xfrm>
            <a:off x="1203960" y="2043404"/>
            <a:ext cx="7940040" cy="430887"/>
          </a:xfrm>
        </p:spPr>
        <p:txBody>
          <a:bodyPr/>
          <a:lstStyle/>
          <a:p>
            <a:r>
              <a:rPr lang="en-US" sz="2800" b="1" dirty="0" smtClean="0"/>
              <a:t>Page </a:t>
            </a:r>
            <a:r>
              <a:rPr lang="en-US" sz="2800" b="1" dirty="0"/>
              <a:t>Replacement </a:t>
            </a:r>
            <a:r>
              <a:rPr lang="en-US" sz="2800" b="1" dirty="0" smtClean="0"/>
              <a:t>Algorithms</a:t>
            </a:r>
            <a:endParaRPr lang="en-US" sz="2000" b="1" dirty="0"/>
          </a:p>
        </p:txBody>
      </p:sp>
      <p:sp>
        <p:nvSpPr>
          <p:cNvPr id="4" name="Rectangle 3"/>
          <p:cNvSpPr/>
          <p:nvPr/>
        </p:nvSpPr>
        <p:spPr>
          <a:xfrm>
            <a:off x="1454576" y="2844235"/>
            <a:ext cx="2980560" cy="421654"/>
          </a:xfrm>
          <a:prstGeom prst="rect">
            <a:avLst/>
          </a:prstGeom>
        </p:spPr>
        <p:txBody>
          <a:bodyPr wrap="none">
            <a:spAutoFit/>
          </a:bodyPr>
          <a:lstStyle/>
          <a:p>
            <a:pPr>
              <a:lnSpc>
                <a:spcPct val="107000"/>
              </a:lnSpc>
              <a:spcBef>
                <a:spcPts val="200"/>
              </a:spcBef>
            </a:pPr>
            <a:r>
              <a:rPr lang="en-US" sz="2000" dirty="0" smtClean="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1. FIFO </a:t>
            </a:r>
            <a:r>
              <a:rPr lang="en-US" sz="200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(First In First Out</a:t>
            </a:r>
            <a:r>
              <a:rPr lang="en-US"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a:t>
            </a:r>
            <a:endParaRPr lang="en-US" sz="1400"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1454576" y="3602153"/>
            <a:ext cx="3369127" cy="404983"/>
          </a:xfrm>
          <a:prstGeom prst="rect">
            <a:avLst/>
          </a:prstGeom>
        </p:spPr>
        <p:txBody>
          <a:bodyPr wrap="none">
            <a:spAutoFit/>
          </a:bodyPr>
          <a:lstStyle/>
          <a:p>
            <a:pPr>
              <a:lnSpc>
                <a:spcPct val="107000"/>
              </a:lnSpc>
              <a:spcBef>
                <a:spcPts val="200"/>
              </a:spcBef>
            </a:pPr>
            <a:r>
              <a:rPr lang="en-US" sz="2000" dirty="0" smtClean="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2. LRU </a:t>
            </a:r>
            <a:r>
              <a:rPr lang="en-US" sz="2000" dirty="0">
                <a:solidFill>
                  <a:srgbClr val="0D0D0D"/>
                </a:solidFill>
                <a:latin typeface="Segoe UI" panose="020B0502040204020203" pitchFamily="34" charset="0"/>
                <a:ea typeface="Times New Roman" panose="02020603050405020304" pitchFamily="18" charset="0"/>
                <a:cs typeface="Times New Roman" panose="02020603050405020304" pitchFamily="18" charset="0"/>
              </a:rPr>
              <a:t>(Least Recently Used)</a:t>
            </a:r>
            <a:endParaRPr lang="en-US" sz="1600"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1454576" y="4343400"/>
            <a:ext cx="3514745" cy="400110"/>
          </a:xfrm>
          <a:prstGeom prst="rect">
            <a:avLst/>
          </a:prstGeom>
        </p:spPr>
        <p:txBody>
          <a:bodyPr wrap="none">
            <a:spAutoFit/>
          </a:bodyPr>
          <a:lstStyle/>
          <a:p>
            <a:r>
              <a:rPr lang="en-US" sz="2000" dirty="0" smtClean="0">
                <a:solidFill>
                  <a:srgbClr val="0D0D0D"/>
                </a:solidFill>
                <a:latin typeface="Segoe UI" panose="020B0502040204020203" pitchFamily="34" charset="0"/>
                <a:ea typeface="Calibri" panose="020F0502020204030204" pitchFamily="34" charset="0"/>
              </a:rPr>
              <a:t>3. Optimal </a:t>
            </a:r>
            <a:r>
              <a:rPr lang="en-US" sz="2000" dirty="0">
                <a:solidFill>
                  <a:srgbClr val="0D0D0D"/>
                </a:solidFill>
                <a:latin typeface="Segoe UI" panose="020B0502040204020203" pitchFamily="34" charset="0"/>
                <a:ea typeface="Calibri" panose="020F0502020204030204" pitchFamily="34" charset="0"/>
              </a:rPr>
              <a:t>Page Replacement</a:t>
            </a:r>
            <a:endParaRPr lang="en-US" sz="2000" dirty="0"/>
          </a:p>
        </p:txBody>
      </p:sp>
      <p:sp>
        <p:nvSpPr>
          <p:cNvPr id="7" name="Rectangle 6"/>
          <p:cNvSpPr/>
          <p:nvPr/>
        </p:nvSpPr>
        <p:spPr>
          <a:xfrm>
            <a:off x="796385" y="1082843"/>
            <a:ext cx="1869423" cy="523220"/>
          </a:xfrm>
          <a:prstGeom prst="rect">
            <a:avLst/>
          </a:prstGeom>
        </p:spPr>
        <p:txBody>
          <a:bodyPr wrap="none">
            <a:spAutoFit/>
          </a:bodyPr>
          <a:lstStyle/>
          <a:p>
            <a:r>
              <a:rPr lang="en-US" sz="2800" b="1" dirty="0"/>
              <a:t>Sub-menu</a:t>
            </a:r>
            <a:r>
              <a:rPr lang="en-US" sz="2400" b="1" dirty="0"/>
              <a:t>:</a:t>
            </a:r>
            <a:r>
              <a:rPr lang="en-US" sz="2400" b="1" dirty="0">
                <a:latin typeface="Times New Roman" panose="02020603050405020304" pitchFamily="18" charset="0"/>
                <a:cs typeface="Times New Roman" panose="02020603050405020304" pitchFamily="18" charset="0"/>
              </a:rPr>
              <a:t> </a:t>
            </a:r>
            <a:endParaRPr lang="en-US" sz="2400" b="1"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WPS Presentation</Application>
  <PresentationFormat>On-screen Show (4:3)</PresentationFormat>
  <Paragraphs>125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Arial</vt:lpstr>
      <vt:lpstr>Times New Roman</vt:lpstr>
      <vt:lpstr>Times New Roman</vt:lpstr>
      <vt:lpstr>Calibri</vt:lpstr>
      <vt:lpstr>Arial MT</vt:lpstr>
      <vt:lpstr>Segoe UI Light</vt:lpstr>
      <vt:lpstr>Calibri</vt:lpstr>
      <vt:lpstr>Segoe UI</vt:lpstr>
      <vt:lpstr>Calibri Light</vt:lpstr>
      <vt:lpstr>Microsoft YaHei</vt:lpstr>
      <vt:lpstr>Arial Unicode MS</vt:lpstr>
      <vt:lpstr>Office Theme</vt:lpstr>
      <vt:lpstr>Operating System Algorithm Simulator Using Shell Script  </vt:lpstr>
      <vt:lpstr>Operating Systems</vt:lpstr>
      <vt:lpstr>PowerPoint 演示文稿</vt:lpstr>
      <vt:lpstr>Operating System Algorithm </vt:lpstr>
      <vt:lpstr>Operating System Algorithm </vt:lpstr>
      <vt:lpstr>Operating System Algorithm</vt:lpstr>
      <vt:lpstr>Operating System Algorithm</vt:lpstr>
      <vt:lpstr>Operating System Algorithm</vt:lpstr>
      <vt:lpstr>Operating System Algorithm</vt:lpstr>
      <vt:lpstr>Operating System Algorithm</vt:lpstr>
      <vt:lpstr>Operating System Algorithm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dc:creator>
  <cp:lastModifiedBy>Rabby Khan</cp:lastModifiedBy>
  <cp:revision>100</cp:revision>
  <dcterms:created xsi:type="dcterms:W3CDTF">2022-03-19T07:40:00Z</dcterms:created>
  <dcterms:modified xsi:type="dcterms:W3CDTF">2024-06-13T10:15:30Z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2015-10-12T06:00:00Z</vt:filetime>
  </property>
  <property fmtid="{D5CDD505-2E9C-101B-9397-08002B2CF9AE}" pid="3" name="Creator">
    <vt:lpwstr>Microsoft® Office PowerPoint® 2007</vt:lpwstr>
  </property>
  <property fmtid="{D5CDD505-2E9C-101B-9397-08002B2CF9AE}" pid="4" name="LastSaved">
    <vt:filetime>2022-03-19T06:00:00Z</vt:filetime>
  </property>
  <property fmtid="{D5CDD505-2E9C-101B-9397-08002B2CF9AE}" pid="5" name="ICV">
    <vt:lpwstr>60A4DBC0C9184925AA800CEAC5949BED_13</vt:lpwstr>
  </property>
  <property fmtid="{D5CDD505-2E9C-101B-9397-08002B2CF9AE}" pid="6" name="KSOProductBuildVer">
    <vt:lpwstr>1033-12.2.0.17119</vt:lpwstr>
  </property>
</Properties>
</file>