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Rubik"/>
      <p:regular r:id="rId27"/>
      <p:bold r:id="rId28"/>
      <p:italic r:id="rId29"/>
      <p:boldItalic r:id="rId30"/>
    </p:embeddedFont>
    <p:embeddedFont>
      <p:font typeface="Rubik SemiBol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Rubik-bold.fntdata"/><Relationship Id="rId27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SemiBold-regular.fntdata"/><Relationship Id="rId30" Type="http://schemas.openxmlformats.org/officeDocument/2006/relationships/font" Target="fonts/Rubik-boldItalic.fntdata"/><Relationship Id="rId11" Type="http://schemas.openxmlformats.org/officeDocument/2006/relationships/slide" Target="slides/slide6.xml"/><Relationship Id="rId33" Type="http://schemas.openxmlformats.org/officeDocument/2006/relationships/font" Target="fonts/RubikSemiBold-italic.fntdata"/><Relationship Id="rId10" Type="http://schemas.openxmlformats.org/officeDocument/2006/relationships/slide" Target="slides/slide5.xml"/><Relationship Id="rId32" Type="http://schemas.openxmlformats.org/officeDocument/2006/relationships/font" Target="fonts/Rubik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ubikSemi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569c7c16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569c7c1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3739ad3b4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3739ad3b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3739ad3b4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13739ad3b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3739ad3b4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3739ad3b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36dec4aa4_0_1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36dec4aa4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569c7c16a_3_3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569c7c16a_3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3739ad3b4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13739ad3b4_6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569c7c16a_3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d569c7c16a_3_6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3739ad3b4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3739ad3b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13739ad3b4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13739ad3b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3739ad3b4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3739ad3b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 rot="-5400000">
            <a:off x="15947801" y="492341"/>
            <a:ext cx="4992193" cy="3164712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17134150" y="1604300"/>
            <a:ext cx="578400" cy="5166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1"/>
          <p:cNvSpPr/>
          <p:nvPr/>
        </p:nvSpPr>
        <p:spPr>
          <a:xfrm>
            <a:off x="17563900" y="2800850"/>
            <a:ext cx="430200" cy="5166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11"/>
          <p:cNvGrpSpPr/>
          <p:nvPr/>
        </p:nvGrpSpPr>
        <p:grpSpPr>
          <a:xfrm>
            <a:off x="17340208" y="8805745"/>
            <a:ext cx="469577" cy="376817"/>
            <a:chOff x="4424582" y="1819850"/>
            <a:chExt cx="98427" cy="78984"/>
          </a:xfrm>
        </p:grpSpPr>
        <p:sp>
          <p:nvSpPr>
            <p:cNvPr id="41" name="Google Shape;41;p11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11"/>
          <p:cNvSpPr/>
          <p:nvPr/>
        </p:nvSpPr>
        <p:spPr>
          <a:xfrm rot="5400000">
            <a:off x="4301700" y="-3522300"/>
            <a:ext cx="9684600" cy="173316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/>
          <p:nvPr/>
        </p:nvSpPr>
        <p:spPr>
          <a:xfrm rot="-6789333">
            <a:off x="-3466207" y="3912432"/>
            <a:ext cx="4518624" cy="4379525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11"/>
          <p:cNvGrpSpPr/>
          <p:nvPr/>
        </p:nvGrpSpPr>
        <p:grpSpPr>
          <a:xfrm rot="10800000">
            <a:off x="381493" y="6524393"/>
            <a:ext cx="469577" cy="376817"/>
            <a:chOff x="4424582" y="1819850"/>
            <a:chExt cx="98427" cy="78984"/>
          </a:xfrm>
        </p:grpSpPr>
        <p:sp>
          <p:nvSpPr>
            <p:cNvPr id="46" name="Google Shape;46;p11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11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2243450" y="4602294"/>
            <a:ext cx="46110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subTitle"/>
          </p:nvPr>
        </p:nvSpPr>
        <p:spPr>
          <a:xfrm>
            <a:off x="7641992" y="4602294"/>
            <a:ext cx="46110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subTitle"/>
          </p:nvPr>
        </p:nvSpPr>
        <p:spPr>
          <a:xfrm>
            <a:off x="2243450" y="8068657"/>
            <a:ext cx="46110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4" type="subTitle"/>
          </p:nvPr>
        </p:nvSpPr>
        <p:spPr>
          <a:xfrm>
            <a:off x="7641992" y="8068657"/>
            <a:ext cx="46110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hasCustomPrompt="1" idx="5" type="title"/>
          </p:nvPr>
        </p:nvSpPr>
        <p:spPr>
          <a:xfrm>
            <a:off x="2243450" y="2477452"/>
            <a:ext cx="1469400" cy="1081800"/>
          </a:xfrm>
          <a:prstGeom prst="rect">
            <a:avLst/>
          </a:prstGeom>
          <a:noFill/>
        </p:spPr>
        <p:txBody>
          <a:bodyPr anchorCtr="0" anchor="b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hasCustomPrompt="1" idx="6" type="title"/>
          </p:nvPr>
        </p:nvSpPr>
        <p:spPr>
          <a:xfrm>
            <a:off x="2243450" y="5942778"/>
            <a:ext cx="1469400" cy="1081800"/>
          </a:xfrm>
          <a:prstGeom prst="rect">
            <a:avLst/>
          </a:prstGeom>
          <a:noFill/>
        </p:spPr>
        <p:txBody>
          <a:bodyPr anchorCtr="0" anchor="b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hasCustomPrompt="1" idx="7" type="title"/>
          </p:nvPr>
        </p:nvSpPr>
        <p:spPr>
          <a:xfrm>
            <a:off x="7641993" y="2477452"/>
            <a:ext cx="1469400" cy="1081800"/>
          </a:xfrm>
          <a:prstGeom prst="rect">
            <a:avLst/>
          </a:prstGeom>
          <a:noFill/>
        </p:spPr>
        <p:txBody>
          <a:bodyPr anchorCtr="0" anchor="b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hasCustomPrompt="1" idx="8" type="title"/>
          </p:nvPr>
        </p:nvSpPr>
        <p:spPr>
          <a:xfrm>
            <a:off x="7641993" y="5942778"/>
            <a:ext cx="1469400" cy="1081800"/>
          </a:xfrm>
          <a:prstGeom prst="rect">
            <a:avLst/>
          </a:prstGeom>
          <a:noFill/>
        </p:spPr>
        <p:txBody>
          <a:bodyPr anchorCtr="0" anchor="b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9" type="subTitle"/>
          </p:nvPr>
        </p:nvSpPr>
        <p:spPr>
          <a:xfrm>
            <a:off x="2243450" y="3774374"/>
            <a:ext cx="4611000" cy="96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3" type="subTitle"/>
          </p:nvPr>
        </p:nvSpPr>
        <p:spPr>
          <a:xfrm>
            <a:off x="7641992" y="3774374"/>
            <a:ext cx="4611000" cy="96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4" type="subTitle"/>
          </p:nvPr>
        </p:nvSpPr>
        <p:spPr>
          <a:xfrm>
            <a:off x="2243450" y="7239700"/>
            <a:ext cx="4611000" cy="96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5" type="subTitle"/>
          </p:nvPr>
        </p:nvSpPr>
        <p:spPr>
          <a:xfrm>
            <a:off x="7641992" y="7239700"/>
            <a:ext cx="4611000" cy="96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8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buNone/>
              <a:defRPr sz="2800"/>
            </a:lvl1pPr>
            <a:lvl2pPr lvl="1">
              <a:buNone/>
              <a:defRPr sz="2800"/>
            </a:lvl2pPr>
            <a:lvl3pPr lvl="2">
              <a:buNone/>
              <a:defRPr sz="2800"/>
            </a:lvl3pPr>
            <a:lvl4pPr lvl="3">
              <a:buNone/>
              <a:defRPr sz="2800"/>
            </a:lvl4pPr>
            <a:lvl5pPr lvl="4">
              <a:buNone/>
              <a:defRPr sz="2800"/>
            </a:lvl5pPr>
            <a:lvl6pPr lvl="5">
              <a:buNone/>
              <a:defRPr sz="2800"/>
            </a:lvl6pPr>
            <a:lvl7pPr lvl="6">
              <a:buNone/>
              <a:defRPr sz="2800"/>
            </a:lvl7pPr>
            <a:lvl8pPr lvl="7">
              <a:buNone/>
              <a:defRPr sz="2800"/>
            </a:lvl8pPr>
            <a:lvl9pPr lvl="8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5943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ubik"/>
              <a:buNone/>
              <a:defRPr i="0" sz="8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29200" y="4201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body"/>
          </p:nvPr>
        </p:nvSpPr>
        <p:spPr>
          <a:xfrm>
            <a:off x="5150163" y="58929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i="0" sz="8000" u="none" cap="none" strike="noStrik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933075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55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9240524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55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519150" y="4466000"/>
            <a:ext cx="55227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9243758" y="4466000"/>
            <a:ext cx="5525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idx="1" type="body"/>
          </p:nvPr>
        </p:nvSpPr>
        <p:spPr>
          <a:xfrm>
            <a:off x="9647388" y="5013425"/>
            <a:ext cx="5111700" cy="4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55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2" type="body"/>
          </p:nvPr>
        </p:nvSpPr>
        <p:spPr>
          <a:xfrm>
            <a:off x="3528913" y="5013425"/>
            <a:ext cx="59061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i="0" sz="8000" u="none" cap="none" strike="noStrik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>
            <p:ph idx="2" type="pic"/>
          </p:nvPr>
        </p:nvSpPr>
        <p:spPr>
          <a:xfrm>
            <a:off x="10776688" y="45000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2461613" y="43890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i="0" sz="8000" u="none" cap="none" strike="noStrik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i="0" sz="8000" u="none" cap="none" strike="noStrik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34125" y="4098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i="0" sz="2000" u="none" cap="none" strike="noStrik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55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i="0" sz="2000" u="none" cap="none" strike="noStrik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55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i="0" sz="2000" u="none" cap="none" strike="noStrik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i="0" sz="2000" u="none" cap="none" strike="noStrik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»"/>
              <a:defRPr i="0" sz="2000" u="none" cap="none" strike="noStrik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i="0" sz="2000" u="none" cap="none" strike="noStrik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i="0" sz="2000" u="none" cap="none" strike="noStrik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i="0" sz="2000" u="none" cap="none" strike="noStrik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i="0" sz="2000" u="none" cap="none" strike="noStrik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26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/>
        </p:nvSpPr>
        <p:spPr>
          <a:xfrm>
            <a:off x="577375" y="485325"/>
            <a:ext cx="10764000" cy="4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6000">
              <a:solidFill>
                <a:srgbClr val="1F1C5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00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Topic :</a:t>
            </a:r>
            <a:endParaRPr b="1" sz="6000">
              <a:solidFill>
                <a:srgbClr val="00487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00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Ethical Dilemmas in the Misuse of Data</a:t>
            </a:r>
            <a:r>
              <a:rPr b="1" lang="en-US" sz="600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b="1" sz="6000">
              <a:solidFill>
                <a:srgbClr val="00487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0B05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577375" y="6291025"/>
            <a:ext cx="58917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3100"/>
              <a:buFont typeface="Times New Roman"/>
              <a:buChar char="●"/>
            </a:pPr>
            <a:r>
              <a:rPr b="1"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213902029</a:t>
            </a:r>
            <a:r>
              <a:rPr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Shanto Mia</a:t>
            </a:r>
            <a:endParaRPr sz="31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3100"/>
              <a:buFont typeface="Times New Roman"/>
              <a:buChar char="●"/>
            </a:pPr>
            <a:r>
              <a:rPr b="1"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213902037</a:t>
            </a:r>
            <a:r>
              <a:rPr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Md.Rabby Khan</a:t>
            </a:r>
            <a:endParaRPr sz="31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3100"/>
              <a:buFont typeface="Times New Roman"/>
              <a:buChar char="●"/>
            </a:pPr>
            <a:r>
              <a:rPr b="1"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213902072</a:t>
            </a:r>
            <a:r>
              <a:rPr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Rabiul Hasan</a:t>
            </a:r>
            <a:endParaRPr sz="31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3100"/>
              <a:buFont typeface="Times New Roman"/>
              <a:buChar char="●"/>
            </a:pPr>
            <a:r>
              <a:rPr b="1"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213902078 </a:t>
            </a:r>
            <a:r>
              <a:rPr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Rayhan Chowdhury</a:t>
            </a:r>
            <a:endParaRPr sz="31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3100"/>
              <a:buFont typeface="Times New Roman"/>
              <a:buChar char="●"/>
            </a:pPr>
            <a:r>
              <a:rPr b="1"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213902104</a:t>
            </a:r>
            <a:r>
              <a:rPr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Md.Shipon Miah</a:t>
            </a:r>
            <a:endParaRPr sz="31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3100"/>
              <a:buFont typeface="Times New Roman"/>
              <a:buChar char="●"/>
            </a:pPr>
            <a:r>
              <a:rPr b="1"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213902126</a:t>
            </a:r>
            <a:r>
              <a:rPr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Mostak Ahmmed</a:t>
            </a:r>
            <a:endParaRPr sz="31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482925" y="5514475"/>
            <a:ext cx="33543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Submitted</a:t>
            </a:r>
            <a:r>
              <a:rPr b="1" i="0" lang="en-US" sz="30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 By</a:t>
            </a:r>
            <a:endParaRPr b="1" i="0" sz="3000" u="none" cap="none" strike="noStrik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12125625" y="5293200"/>
            <a:ext cx="54321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1F1C51"/>
                </a:solidFill>
                <a:latin typeface="Rubik"/>
                <a:ea typeface="Rubik"/>
                <a:cs typeface="Rubik"/>
                <a:sym typeface="Rubik"/>
              </a:rPr>
              <a:t>Submitted To</a:t>
            </a:r>
            <a:endParaRPr b="1" sz="3000">
              <a:solidFill>
                <a:srgbClr val="1F1C5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0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 M Kamrul Islam</a:t>
            </a:r>
            <a:endParaRPr b="1" sz="30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  <a:endParaRPr sz="30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Computer Science and Engineering</a:t>
            </a:r>
            <a:endParaRPr i="0" sz="3000" u="none" cap="none" strike="noStrike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5623" y="1955000"/>
            <a:ext cx="4303176" cy="32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/>
        </p:nvSpPr>
        <p:spPr>
          <a:xfrm>
            <a:off x="6865250" y="5860150"/>
            <a:ext cx="486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48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GED- 409 213_D1</a:t>
            </a:r>
            <a:endParaRPr b="1" sz="3600">
              <a:solidFill>
                <a:srgbClr val="0048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17055900" y="9118900"/>
            <a:ext cx="98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"/>
          <p:cNvSpPr txBox="1"/>
          <p:nvPr>
            <p:ph type="title"/>
          </p:nvPr>
        </p:nvSpPr>
        <p:spPr>
          <a:xfrm>
            <a:off x="1479750" y="1019300"/>
            <a:ext cx="16052100" cy="207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</a:rPr>
              <a:t> 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/>
              <a:t>Solution for Public Good vs. Individual Freedom</a:t>
            </a:r>
            <a:endParaRPr b="1" sz="60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33" name="Google Shape;433;p21"/>
          <p:cNvSpPr txBox="1"/>
          <p:nvPr>
            <p:ph idx="1" type="body"/>
          </p:nvPr>
        </p:nvSpPr>
        <p:spPr>
          <a:xfrm>
            <a:off x="2118475" y="3786000"/>
            <a:ext cx="11140200" cy="494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Dilemma</a:t>
            </a:r>
            <a:r>
              <a:rPr lang="en-US" sz="1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use for public welfare may restrict individual freedom</a:t>
            </a:r>
            <a:endParaRPr sz="1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(Ethical Balance)</a:t>
            </a:r>
            <a:r>
              <a:rPr lang="en-US" sz="1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anonymized data for public benefits, ensuring individual privacy</a:t>
            </a:r>
            <a:endParaRPr sz="1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434" name="Google Shape;434;p21"/>
          <p:cNvSpPr txBox="1"/>
          <p:nvPr/>
        </p:nvSpPr>
        <p:spPr>
          <a:xfrm>
            <a:off x="14300850" y="6175937"/>
            <a:ext cx="25074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5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5" name="Google Shape;435;p21"/>
          <p:cNvGrpSpPr/>
          <p:nvPr/>
        </p:nvGrpSpPr>
        <p:grpSpPr>
          <a:xfrm>
            <a:off x="14445739" y="3089813"/>
            <a:ext cx="3086120" cy="3086120"/>
            <a:chOff x="0" y="0"/>
            <a:chExt cx="812800" cy="812800"/>
          </a:xfrm>
        </p:grpSpPr>
        <p:sp>
          <p:nvSpPr>
            <p:cNvPr id="436" name="Google Shape;436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AF62"/>
            </a:solidFill>
            <a:ln cap="sq" cmpd="sng" w="1809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A4827"/>
                </a:solidFill>
              </a:endParaRPr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EA482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21"/>
          <p:cNvSpPr txBox="1"/>
          <p:nvPr/>
        </p:nvSpPr>
        <p:spPr>
          <a:xfrm>
            <a:off x="14675400" y="6393450"/>
            <a:ext cx="322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BAF62"/>
                </a:solidFill>
                <a:latin typeface="Rubik"/>
                <a:ea typeface="Rubik"/>
                <a:cs typeface="Rubik"/>
                <a:sym typeface="Rubik"/>
              </a:rPr>
              <a:t>Ethical Balance</a:t>
            </a:r>
            <a:endParaRPr>
              <a:solidFill>
                <a:srgbClr val="FBAF62"/>
              </a:solidFill>
            </a:endParaRPr>
          </a:p>
        </p:txBody>
      </p:sp>
      <p:pic>
        <p:nvPicPr>
          <p:cNvPr id="439" name="Google Shape;4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9148" y="3951700"/>
            <a:ext cx="1899300" cy="13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1"/>
          <p:cNvSpPr txBox="1"/>
          <p:nvPr/>
        </p:nvSpPr>
        <p:spPr>
          <a:xfrm>
            <a:off x="17329075" y="9283300"/>
            <a:ext cx="97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/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/>
              <a:t>Conclusion </a:t>
            </a:r>
            <a:endParaRPr sz="6000"/>
          </a:p>
        </p:txBody>
      </p:sp>
      <p:sp>
        <p:nvSpPr>
          <p:cNvPr id="446" name="Google Shape;446;p22"/>
          <p:cNvSpPr txBox="1"/>
          <p:nvPr>
            <p:ph idx="1" type="body"/>
          </p:nvPr>
        </p:nvSpPr>
        <p:spPr>
          <a:xfrm>
            <a:off x="2729100" y="3062625"/>
            <a:ext cx="10529700" cy="56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8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Balancing ethical principles with data use is essential for trust and fairness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Open the floor for questions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17219650" y="9199975"/>
            <a:ext cx="108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/>
          <p:nvPr>
            <p:ph idx="1" type="subTitle"/>
          </p:nvPr>
        </p:nvSpPr>
        <p:spPr>
          <a:xfrm>
            <a:off x="3879925" y="3696750"/>
            <a:ext cx="6787500" cy="27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600">
                <a:solidFill>
                  <a:srgbClr val="004873"/>
                </a:solidFill>
              </a:rPr>
              <a:t>Thank you</a:t>
            </a:r>
            <a:endParaRPr sz="9600">
              <a:solidFill>
                <a:srgbClr val="004873"/>
              </a:solidFill>
            </a:endParaRPr>
          </a:p>
        </p:txBody>
      </p:sp>
      <p:grpSp>
        <p:nvGrpSpPr>
          <p:cNvPr id="453" name="Google Shape;453;p23"/>
          <p:cNvGrpSpPr/>
          <p:nvPr/>
        </p:nvGrpSpPr>
        <p:grpSpPr>
          <a:xfrm>
            <a:off x="11348468" y="948844"/>
            <a:ext cx="6580711" cy="7389353"/>
            <a:chOff x="5222815" y="1012953"/>
            <a:chExt cx="3453354" cy="3591074"/>
          </a:xfrm>
        </p:grpSpPr>
        <p:sp>
          <p:nvSpPr>
            <p:cNvPr id="454" name="Google Shape;454;p23"/>
            <p:cNvSpPr/>
            <p:nvPr/>
          </p:nvSpPr>
          <p:spPr>
            <a:xfrm>
              <a:off x="5222815" y="1012953"/>
              <a:ext cx="3453354" cy="3346964"/>
            </a:xfrm>
            <a:custGeom>
              <a:rect b="b" l="l" r="r" t="t"/>
              <a:pathLst>
                <a:path extrusionOk="0" h="33626" w="34694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rgbClr val="FF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" name="Google Shape;455;p23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456" name="Google Shape;456;p23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rect b="b" l="l" r="r" t="t"/>
                <a:pathLst>
                  <a:path extrusionOk="0" h="3863" w="3807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rect b="b" l="l" r="r" t="t"/>
                <a:pathLst>
                  <a:path extrusionOk="0" h="2328" w="2448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" name="Google Shape;458;p23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459" name="Google Shape;459;p23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rect b="b" l="l" r="r" t="t"/>
                <a:pathLst>
                  <a:path extrusionOk="0" h="4713" w="4635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rgbClr val="FF6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rect b="b" l="l" r="r" t="t"/>
                <a:pathLst>
                  <a:path extrusionOk="0" h="2831" w="2979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23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462" name="Google Shape;462;p23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rect b="b" l="l" r="r" t="t"/>
                <a:pathLst>
                  <a:path extrusionOk="0" h="5307" w="525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rgbClr val="FF6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rect b="b" l="l" r="r" t="t"/>
                <a:pathLst>
                  <a:path extrusionOk="0" h="4113" w="4458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rgbClr val="FF6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rect b="b" l="l" r="r" t="t"/>
                <a:pathLst>
                  <a:path extrusionOk="0" h="3333" w="3595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23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466" name="Google Shape;466;p23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rect b="b" l="l" r="r" t="t"/>
                <a:pathLst>
                  <a:path extrusionOk="0" h="9933" w="15063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rect b="b" l="l" r="r" t="t"/>
                <a:pathLst>
                  <a:path extrusionOk="0" h="242" w="3418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rect b="b" l="l" r="r" t="t"/>
                <a:pathLst>
                  <a:path extrusionOk="0" h="242" w="138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rect b="b" l="l" r="r" t="t"/>
                <a:pathLst>
                  <a:path extrusionOk="0" h="242" w="885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rect b="b" l="l" r="r" t="t"/>
                <a:pathLst>
                  <a:path extrusionOk="0" h="242" w="355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rect b="b" l="l" r="r" t="t"/>
                <a:pathLst>
                  <a:path extrusionOk="0" h="242" w="3652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rect b="b" l="l" r="r" t="t"/>
                <a:pathLst>
                  <a:path extrusionOk="0" h="270" w="3892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rect b="b" l="l" r="r" t="t"/>
                <a:pathLst>
                  <a:path extrusionOk="0" h="263" w="418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rect b="b" l="l" r="r" t="t"/>
                <a:pathLst>
                  <a:path extrusionOk="0" h="263" w="1946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rect b="b" l="l" r="r" t="t"/>
                <a:pathLst>
                  <a:path extrusionOk="0" h="263" w="1147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rect b="b" l="l" r="r" t="t"/>
                <a:pathLst>
                  <a:path extrusionOk="0" h="263" w="1593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rect b="b" l="l" r="r" t="t"/>
                <a:pathLst>
                  <a:path extrusionOk="0" h="263" w="138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rect b="b" l="l" r="r" t="t"/>
                <a:pathLst>
                  <a:path extrusionOk="0" h="263" w="885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rect b="b" l="l" r="r" t="t"/>
                <a:pathLst>
                  <a:path extrusionOk="0" h="263" w="355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rect b="b" l="l" r="r" t="t"/>
                <a:pathLst>
                  <a:path extrusionOk="0" h="263" w="3652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rect b="b" l="l" r="r" t="t"/>
                <a:pathLst>
                  <a:path extrusionOk="0" h="263" w="2244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rect b="b" l="l" r="r" t="t"/>
                <a:pathLst>
                  <a:path extrusionOk="0" h="263" w="3213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rect b="b" l="l" r="r" t="t"/>
                <a:pathLst>
                  <a:path extrusionOk="0" h="263" w="354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rect b="b" l="l" r="r" t="t"/>
                <a:pathLst>
                  <a:path extrusionOk="0" h="263" w="271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rect b="b" l="l" r="r" t="t"/>
                <a:pathLst>
                  <a:path extrusionOk="0" h="291" w="794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rect b="b" l="l" r="r" t="t"/>
                <a:pathLst>
                  <a:path extrusionOk="0" h="475" w="29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rect b="b" l="l" r="r" t="t"/>
                <a:pathLst>
                  <a:path extrusionOk="0" h="970" w="29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23"/>
            <p:cNvSpPr/>
            <p:nvPr/>
          </p:nvSpPr>
          <p:spPr>
            <a:xfrm>
              <a:off x="5912220" y="3661765"/>
              <a:ext cx="710598" cy="111380"/>
            </a:xfrm>
            <a:custGeom>
              <a:rect b="b" l="l" r="r" t="t"/>
              <a:pathLst>
                <a:path extrusionOk="0" h="1119" w="7139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rgbClr val="E958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5912220" y="3717405"/>
              <a:ext cx="710598" cy="422526"/>
            </a:xfrm>
            <a:custGeom>
              <a:rect b="b" l="l" r="r" t="t"/>
              <a:pathLst>
                <a:path extrusionOk="0" h="4245" w="7139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rgbClr val="ABC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6056551" y="3773045"/>
              <a:ext cx="413479" cy="12044"/>
            </a:xfrm>
            <a:custGeom>
              <a:rect b="b" l="l" r="r" t="t"/>
              <a:pathLst>
                <a:path extrusionOk="0" h="121" w="4154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6056551" y="3834956"/>
              <a:ext cx="413479" cy="11347"/>
            </a:xfrm>
            <a:custGeom>
              <a:rect b="b" l="l" r="r" t="t"/>
              <a:pathLst>
                <a:path extrusionOk="0" h="114" w="4154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6056551" y="3893384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6056551" y="3951811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5971346" y="3748560"/>
              <a:ext cx="52954" cy="62608"/>
            </a:xfrm>
            <a:custGeom>
              <a:rect b="b" l="l" r="r" t="t"/>
              <a:pathLst>
                <a:path extrusionOk="0" h="629" w="532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5" name="Google Shape;495;p23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rect b="b" l="l" r="r" t="t"/>
                <a:pathLst>
                  <a:path extrusionOk="0" h="3258" w="4514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rect b="b" l="l" r="r" t="t"/>
                <a:pathLst>
                  <a:path extrusionOk="0" h="2067" w="3333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rect b="b" l="l" r="r" t="t"/>
                <a:pathLst>
                  <a:path extrusionOk="0" h="2060" w="3361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rect b="b" l="l" r="r" t="t"/>
                <a:pathLst>
                  <a:path extrusionOk="0" h="1807" w="1918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rect b="b" l="l" r="r" t="t"/>
                <a:pathLst>
                  <a:path extrusionOk="0" h="1006" w="109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rect b="b" l="l" r="r" t="t"/>
                <a:pathLst>
                  <a:path extrusionOk="0" h="6995" w="9587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rect b="b" l="l" r="r" t="t"/>
                <a:pathLst>
                  <a:path extrusionOk="0" h="58" w="16123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rect b="b" l="l" r="r" t="t"/>
                <a:pathLst>
                  <a:path extrusionOk="0" h="57" w="18012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rect b="b" l="l" r="r" t="t"/>
                <a:pathLst>
                  <a:path extrusionOk="0" h="58" w="68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rect b="b" l="l" r="r" t="t"/>
                <a:pathLst>
                  <a:path extrusionOk="0" h="6859" w="5017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rect b="b" l="l" r="r" t="t"/>
                <a:pathLst>
                  <a:path extrusionOk="0" h="9587" w="9841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rect b="b" l="l" r="r" t="t"/>
                <a:pathLst>
                  <a:path extrusionOk="0" h="326" w="1769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rect b="b" l="l" r="r" t="t"/>
                <a:pathLst>
                  <a:path extrusionOk="0" h="412" w="2123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rect b="b" l="l" r="r" t="t"/>
                <a:pathLst>
                  <a:path extrusionOk="0" h="3128" w="206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rect b="b" l="l" r="r" t="t"/>
                <a:pathLst>
                  <a:path extrusionOk="0" h="2607" w="525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rect b="b" l="l" r="r" t="t"/>
                <a:pathLst>
                  <a:path extrusionOk="0" h="7274" w="17927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rect b="b" l="l" r="r" t="t"/>
                <a:pathLst>
                  <a:path extrusionOk="0" h="2364" w="4981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rect b="b" l="l" r="r" t="t"/>
                <a:pathLst>
                  <a:path extrusionOk="0" h="3727" w="4097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rect b="b" l="l" r="r" t="t"/>
                <a:pathLst>
                  <a:path extrusionOk="0" h="7317" w="6983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rect b="b" l="l" r="r" t="t"/>
                <a:pathLst>
                  <a:path extrusionOk="0" h="3594" w="3983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rect b="b" l="l" r="r" t="t"/>
                <a:pathLst>
                  <a:path extrusionOk="0" h="4374" w="6601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rect b="b" l="l" r="r" t="t"/>
                <a:pathLst>
                  <a:path extrusionOk="0" h="370" w="652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rect b="b" l="l" r="r" t="t"/>
                <a:pathLst>
                  <a:path extrusionOk="0" h="956" w="1018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rect b="b" l="l" r="r" t="t"/>
                <a:pathLst>
                  <a:path extrusionOk="0" h="288" w="411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rect b="b" l="l" r="r" t="t"/>
                <a:pathLst>
                  <a:path extrusionOk="0" h="3955" w="3071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rect b="b" l="l" r="r" t="t"/>
                <a:pathLst>
                  <a:path extrusionOk="0" h="354" w="716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rect b="b" l="l" r="r" t="t"/>
                <a:pathLst>
                  <a:path extrusionOk="0" h="3242" w="7253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rect b="b" l="l" r="r" t="t"/>
                <a:pathLst>
                  <a:path extrusionOk="0" h="652" w="857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rect b="b" l="l" r="r" t="t"/>
                <a:pathLst>
                  <a:path extrusionOk="0" h="503" w="532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rect b="b" l="l" r="r" t="t"/>
                <a:pathLst>
                  <a:path extrusionOk="0" h="2366" w="2965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rect b="b" l="l" r="r" t="t"/>
                <a:pathLst>
                  <a:path extrusionOk="0" h="664" w="235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rect b="b" l="l" r="r" t="t"/>
                <a:pathLst>
                  <a:path extrusionOk="0" h="150" w="206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rect b="b" l="l" r="r" t="t"/>
                <a:pathLst>
                  <a:path extrusionOk="0" h="234" w="242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rect b="b" l="l" r="r" t="t"/>
                <a:pathLst>
                  <a:path extrusionOk="0" h="994" w="109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rect b="b" l="l" r="r" t="t"/>
                <a:pathLst>
                  <a:path extrusionOk="0" h="904" w="1126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rect b="b" l="l" r="r" t="t"/>
                <a:pathLst>
                  <a:path extrusionOk="0" h="532" w="1062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rect b="b" l="l" r="r" t="t"/>
                <a:pathLst>
                  <a:path extrusionOk="0" h="1444" w="942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rect b="b" l="l" r="r" t="t"/>
                <a:pathLst>
                  <a:path extrusionOk="0" h="1452" w="829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rect b="b" l="l" r="r" t="t"/>
                <a:pathLst>
                  <a:path extrusionOk="0" h="737" w="439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rect b="b" l="l" r="r" t="t"/>
                <a:pathLst>
                  <a:path extrusionOk="0" h="213" w="263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rect b="b" l="l" r="r" t="t"/>
                <a:pathLst>
                  <a:path extrusionOk="0" h="177" w="178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rect b="b" l="l" r="r" t="t"/>
                <a:pathLst>
                  <a:path extrusionOk="0" h="247" w="588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rect b="b" l="l" r="r" t="t"/>
                <a:pathLst>
                  <a:path extrusionOk="0" h="708" w="298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rect b="b" l="l" r="r" t="t"/>
                <a:pathLst>
                  <a:path extrusionOk="0" h="263" w="114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rect b="b" l="l" r="r" t="t"/>
                <a:pathLst>
                  <a:path extrusionOk="0" h="651" w="86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rect b="b" l="l" r="r" t="t"/>
                <a:pathLst>
                  <a:path extrusionOk="0" h="1974" w="645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rect b="b" l="l" r="r" t="t"/>
                <a:pathLst>
                  <a:path extrusionOk="0" h="298" w="468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3" name="Google Shape;543;p23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544" name="Google Shape;544;p23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rect b="b" l="l" r="r" t="t"/>
                <a:pathLst>
                  <a:path extrusionOk="0" h="2718" w="977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rect b="b" l="l" r="r" t="t"/>
                <a:pathLst>
                  <a:path extrusionOk="0" h="2718" w="97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rect b="b" l="l" r="r" t="t"/>
                <a:pathLst>
                  <a:path extrusionOk="0" h="663" w="355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rect b="b" l="l" r="r" t="t"/>
                <a:pathLst>
                  <a:path extrusionOk="0" h="1331" w="1479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rect b="b" l="l" r="r" t="t"/>
                <a:pathLst>
                  <a:path extrusionOk="0" h="3361" w="651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rect b="b" l="l" r="r" t="t"/>
                <a:pathLst>
                  <a:path extrusionOk="0" h="942" w="2979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rect b="b" l="l" r="r" t="t"/>
                <a:pathLst>
                  <a:path extrusionOk="0" h="942" w="1387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rect b="b" l="l" r="r" t="t"/>
                <a:pathLst>
                  <a:path extrusionOk="0" h="121" w="218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rect b="b" l="l" r="r" t="t"/>
                <a:pathLst>
                  <a:path extrusionOk="0" h="942" w="121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rect b="b" l="l" r="r" t="t"/>
                <a:pathLst>
                  <a:path extrusionOk="0" h="793" w="1006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rect b="b" l="l" r="r" t="t"/>
                <a:pathLst>
                  <a:path extrusionOk="0" h="2746" w="977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rect b="b" l="l" r="r" t="t"/>
                <a:pathLst>
                  <a:path extrusionOk="0" h="2746" w="97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rect b="b" l="l" r="r" t="t"/>
                <a:pathLst>
                  <a:path extrusionOk="0" h="1360" w="1472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rect b="b" l="l" r="r" t="t"/>
                <a:pathLst>
                  <a:path extrusionOk="0" h="3362" w="681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rect b="b" l="l" r="r" t="t"/>
                <a:pathLst>
                  <a:path extrusionOk="0" h="3362" w="652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rect b="b" l="l" r="r" t="t"/>
                <a:pathLst>
                  <a:path extrusionOk="0" h="970" w="1444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rect b="b" l="l" r="r" t="t"/>
                <a:pathLst>
                  <a:path extrusionOk="0" h="970" w="1451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rect b="b" l="l" r="r" t="t"/>
                <a:pathLst>
                  <a:path extrusionOk="0" h="122" w="914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rect b="b" l="l" r="r" t="t"/>
                <a:pathLst>
                  <a:path extrusionOk="0" h="122" w="948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rect b="b" l="l" r="r" t="t"/>
                <a:pathLst>
                  <a:path extrusionOk="0" h="914" w="114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rect b="b" l="l" r="r" t="t"/>
                <a:pathLst>
                  <a:path extrusionOk="0" h="1360" w="148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rect b="b" l="l" r="r" t="t"/>
                <a:pathLst>
                  <a:path extrusionOk="0" h="914" w="122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rect b="b" l="l" r="r" t="t"/>
                <a:pathLst>
                  <a:path extrusionOk="0" h="1811" w="1445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rect b="b" l="l" r="r" t="t"/>
                <a:pathLst>
                  <a:path extrusionOk="0" h="121" w="1062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rect b="b" l="l" r="r" t="t"/>
                <a:pathLst>
                  <a:path extrusionOk="0" h="121" w="1063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rect b="b" l="l" r="r" t="t"/>
                <a:pathLst>
                  <a:path extrusionOk="0" h="1720" w="1239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rect b="b" l="l" r="r" t="t"/>
                <a:pathLst>
                  <a:path extrusionOk="0" h="1445" w="913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rect b="b" l="l" r="r" t="t"/>
                <a:pathLst>
                  <a:path extrusionOk="0" h="394" w="56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rect b="b" l="l" r="r" t="t"/>
                <a:pathLst>
                  <a:path extrusionOk="0" h="1062" w="189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rect b="b" l="l" r="r" t="t"/>
                <a:pathLst>
                  <a:path extrusionOk="0" h="121" w="1416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rgbClr val="FF80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2" name="Google Shape;582;p23"/>
          <p:cNvSpPr txBox="1"/>
          <p:nvPr/>
        </p:nvSpPr>
        <p:spPr>
          <a:xfrm>
            <a:off x="17329075" y="9283300"/>
            <a:ext cx="9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4294967295"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6000"/>
              <a:t>Table of contents</a:t>
            </a:r>
            <a:endParaRPr b="1" sz="6000"/>
          </a:p>
        </p:txBody>
      </p:sp>
      <p:sp>
        <p:nvSpPr>
          <p:cNvPr id="78" name="Google Shape;78;p13"/>
          <p:cNvSpPr txBox="1"/>
          <p:nvPr>
            <p:ph idx="4294967295" type="title"/>
          </p:nvPr>
        </p:nvSpPr>
        <p:spPr>
          <a:xfrm>
            <a:off x="2243450" y="2477452"/>
            <a:ext cx="1469400" cy="108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b="1" sz="50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3"/>
          <p:cNvSpPr txBox="1"/>
          <p:nvPr>
            <p:ph idx="4294967295" type="title"/>
          </p:nvPr>
        </p:nvSpPr>
        <p:spPr>
          <a:xfrm>
            <a:off x="2243450" y="4418778"/>
            <a:ext cx="1469400" cy="108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b="1" sz="50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3"/>
          <p:cNvSpPr txBox="1"/>
          <p:nvPr>
            <p:ph idx="4294967295" type="title"/>
          </p:nvPr>
        </p:nvSpPr>
        <p:spPr>
          <a:xfrm>
            <a:off x="7782893" y="2379439"/>
            <a:ext cx="1469400" cy="108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b="1" sz="50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3"/>
          <p:cNvSpPr txBox="1"/>
          <p:nvPr>
            <p:ph idx="4294967295" type="title"/>
          </p:nvPr>
        </p:nvSpPr>
        <p:spPr>
          <a:xfrm>
            <a:off x="7642000" y="4905375"/>
            <a:ext cx="1469400" cy="96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 b="1" sz="48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3"/>
          <p:cNvSpPr txBox="1"/>
          <p:nvPr>
            <p:ph idx="4294967295" type="subTitle"/>
          </p:nvPr>
        </p:nvSpPr>
        <p:spPr>
          <a:xfrm>
            <a:off x="2243450" y="3517050"/>
            <a:ext cx="5151000" cy="12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000"/>
              <a:buFont typeface="Times New Roman"/>
              <a:buChar char="❏"/>
            </a:pPr>
            <a:r>
              <a:rPr lang="en-US" sz="40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>
              <a:solidFill>
                <a:srgbClr val="1F1C51"/>
              </a:solidFill>
            </a:endParaRPr>
          </a:p>
        </p:txBody>
      </p:sp>
      <p:sp>
        <p:nvSpPr>
          <p:cNvPr id="83" name="Google Shape;83;p13"/>
          <p:cNvSpPr txBox="1"/>
          <p:nvPr>
            <p:ph idx="4294967295" type="subTitle"/>
          </p:nvPr>
        </p:nvSpPr>
        <p:spPr>
          <a:xfrm>
            <a:off x="8224900" y="3504325"/>
            <a:ext cx="5468100" cy="12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000"/>
              <a:buFont typeface="Times New Roman"/>
              <a:buChar char="❏"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Theories for Data Use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3"/>
          <p:cNvSpPr txBox="1"/>
          <p:nvPr>
            <p:ph idx="4294967295" type="subTitle"/>
          </p:nvPr>
        </p:nvSpPr>
        <p:spPr>
          <a:xfrm>
            <a:off x="2243450" y="5512125"/>
            <a:ext cx="5664300" cy="12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000"/>
              <a:buFont typeface="Times New Roman"/>
              <a:buChar char="❏"/>
            </a:pPr>
            <a:r>
              <a:rPr lang="en-US" sz="40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– Cambridge Analytica</a:t>
            </a:r>
            <a:endParaRPr sz="4200">
              <a:solidFill>
                <a:srgbClr val="1F1C51"/>
              </a:solidFill>
            </a:endParaRPr>
          </a:p>
        </p:txBody>
      </p:sp>
      <p:sp>
        <p:nvSpPr>
          <p:cNvPr id="85" name="Google Shape;85;p13"/>
          <p:cNvSpPr txBox="1"/>
          <p:nvPr>
            <p:ph idx="4294967295" type="subTitle"/>
          </p:nvPr>
        </p:nvSpPr>
        <p:spPr>
          <a:xfrm>
            <a:off x="8224900" y="5812300"/>
            <a:ext cx="5151000" cy="78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❏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endParaRPr>
              <a:solidFill>
                <a:srgbClr val="1F1C51"/>
              </a:solidFill>
            </a:endParaRPr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17113575" y="9474375"/>
            <a:ext cx="928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C51"/>
                </a:solidFill>
              </a:rPr>
              <a:t> </a:t>
            </a:r>
            <a:r>
              <a:rPr b="1" lang="en-US">
                <a:solidFill>
                  <a:srgbClr val="1F1C51"/>
                </a:solidFill>
              </a:rPr>
              <a:t>     </a:t>
            </a:r>
            <a:r>
              <a:rPr b="1" lang="en-US" sz="30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30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4294967295" type="title"/>
          </p:nvPr>
        </p:nvSpPr>
        <p:spPr>
          <a:xfrm>
            <a:off x="2307993" y="6857178"/>
            <a:ext cx="1469400" cy="108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b="1" sz="50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>
            <p:ph idx="4294967295" type="subTitle"/>
          </p:nvPr>
        </p:nvSpPr>
        <p:spPr>
          <a:xfrm>
            <a:off x="2308000" y="7938975"/>
            <a:ext cx="5350500" cy="108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ct val="69135"/>
              <a:buFont typeface="Times New Roman"/>
              <a:buChar char="❏"/>
            </a:pPr>
            <a:r>
              <a:rPr lang="en-US" sz="648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Ethical Dilemmas in Data Misuse</a:t>
            </a:r>
            <a:endParaRPr sz="468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idx="4294967295" type="title"/>
          </p:nvPr>
        </p:nvSpPr>
        <p:spPr>
          <a:xfrm>
            <a:off x="7641993" y="6857178"/>
            <a:ext cx="1469400" cy="108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 b="1" sz="48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>
            <p:ph idx="4294967295" type="subTitle"/>
          </p:nvPr>
        </p:nvSpPr>
        <p:spPr>
          <a:xfrm>
            <a:off x="8224900" y="7750300"/>
            <a:ext cx="4568100" cy="12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3800"/>
              <a:buFont typeface="Times New Roman"/>
              <a:buChar char="❏"/>
            </a:pPr>
            <a:r>
              <a:rPr lang="en-US" sz="38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Q&amp;A</a:t>
            </a:r>
            <a:endParaRPr sz="4000">
              <a:solidFill>
                <a:srgbClr val="1F1C51"/>
              </a:solidFill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13693021" y="2801598"/>
            <a:ext cx="4848532" cy="5931938"/>
            <a:chOff x="4749388" y="610304"/>
            <a:chExt cx="3694120" cy="4125705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93" name="Google Shape;93;p13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94" name="Google Shape;94;p13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rect b="b" l="l" r="r" t="t"/>
                  <a:pathLst>
                    <a:path extrusionOk="0" h="603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rect b="b" l="l" r="r" t="t"/>
                  <a:pathLst>
                    <a:path extrusionOk="0" h="603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rect b="b" l="l" r="r" t="t"/>
                  <a:pathLst>
                    <a:path extrusionOk="0" h="603" w="16829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rect b="b" l="l" r="r" t="t"/>
                  <a:pathLst>
                    <a:path extrusionOk="0" h="603" w="12182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rect b="b" l="l" r="r" t="t"/>
                  <a:pathLst>
                    <a:path extrusionOk="0" h="602" w="18855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rect b="b" l="l" r="r" t="t"/>
                  <a:pathLst>
                    <a:path extrusionOk="0" h="602" w="697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rect b="b" l="l" r="r" t="t"/>
                  <a:pathLst>
                    <a:path extrusionOk="0" h="601" w="3801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rect b="b" l="l" r="r" t="t"/>
                  <a:pathLst>
                    <a:path extrusionOk="0" h="601" w="6985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rect b="b" l="l" r="r" t="t"/>
                  <a:pathLst>
                    <a:path extrusionOk="0" h="601" w="15367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rect b="b" l="l" r="r" t="t"/>
                  <a:pathLst>
                    <a:path extrusionOk="0" h="602" w="16829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rect b="b" l="l" r="r" t="t"/>
                  <a:pathLst>
                    <a:path extrusionOk="0" h="602" w="12183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</p:grpSp>
          <p:sp>
            <p:nvSpPr>
              <p:cNvPr id="124" name="Google Shape;124;p13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rect b="b" l="l" r="r" t="t"/>
                <a:pathLst>
                  <a:path extrusionOk="0" h="49115" w="26864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grpSp>
            <p:nvGrpSpPr>
              <p:cNvPr id="125" name="Google Shape;125;p13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26" name="Google Shape;126;p13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rect b="b" l="l" r="r" t="t"/>
                  <a:pathLst>
                    <a:path extrusionOk="0" h="17609" w="5836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rect b="b" l="l" r="r" t="t"/>
                  <a:pathLst>
                    <a:path extrusionOk="0" h="3555" w="3694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rect b="b" l="l" r="r" t="t"/>
                  <a:pathLst>
                    <a:path extrusionOk="0" h="4157" w="4155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rect b="b" l="l" r="r" t="t"/>
                  <a:pathLst>
                    <a:path extrusionOk="0" h="3555" w="3556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rect b="b" l="l" r="r" t="t"/>
                  <a:pathLst>
                    <a:path extrusionOk="0" h="4154" w="4156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rect b="b" l="l" r="r" t="t"/>
                  <a:pathLst>
                    <a:path extrusionOk="0" h="4155" w="4157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</p:grpSp>
          <p:grpSp>
            <p:nvGrpSpPr>
              <p:cNvPr id="139" name="Google Shape;139;p13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40" name="Google Shape;140;p13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rect b="b" l="l" r="r" t="t"/>
                  <a:pathLst>
                    <a:path extrusionOk="0" h="3618" w="5892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rect b="b" l="l" r="r" t="t"/>
                  <a:pathLst>
                    <a:path extrusionOk="0" h="36079" w="31327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rect b="b" l="l" r="r" t="t"/>
                  <a:pathLst>
                    <a:path extrusionOk="0" h="24011" w="20876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rect b="b" l="l" r="r" t="t"/>
                  <a:pathLst>
                    <a:path extrusionOk="0" h="13772" w="602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rect b="b" l="l" r="r" t="t"/>
                  <a:pathLst>
                    <a:path extrusionOk="0" h="5185" w="5185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rect b="b" l="l" r="r" t="t"/>
                  <a:pathLst>
                    <a:path extrusionOk="0" h="13785" w="609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rect b="b" l="l" r="r" t="t"/>
                  <a:pathLst>
                    <a:path extrusionOk="0" h="5185" w="5388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rect b="b" l="l" r="r" t="t"/>
                  <a:pathLst>
                    <a:path extrusionOk="0" h="3619" w="5896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rect b="b" l="l" r="r" t="t"/>
                  <a:pathLst>
                    <a:path extrusionOk="0" h="6454" w="20503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51" name="Google Shape;151;p13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rect b="b" l="l" r="r" t="t"/>
                  <a:pathLst>
                    <a:path extrusionOk="0" h="12401" w="61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</p:grpSp>
          <p:grpSp>
            <p:nvGrpSpPr>
              <p:cNvPr id="152" name="Google Shape;152;p13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53" name="Google Shape;153;p13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54" name="Google Shape;154;p13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rect b="b" l="l" r="r" t="t"/>
                  <a:pathLst>
                    <a:path extrusionOk="0" h="603" w="15091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55" name="Google Shape;155;p13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56" name="Google Shape;156;p13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rect b="b" l="l" r="r" t="t"/>
                  <a:pathLst>
                    <a:path extrusionOk="0" h="603" w="1884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rect b="b" l="l" r="r" t="t"/>
                  <a:pathLst>
                    <a:path extrusionOk="0" h="603" w="6971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59" name="Google Shape;159;p13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60" name="Google Shape;160;p13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61" name="Google Shape;161;p13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62" name="Google Shape;162;p13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63" name="Google Shape;163;p13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64" name="Google Shape;164;p13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65" name="Google Shape;165;p13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66" name="Google Shape;166;p13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rect b="b" l="l" r="r" t="t"/>
                  <a:pathLst>
                    <a:path extrusionOk="0" h="601" w="18841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67" name="Google Shape;167;p13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rect b="b" l="l" r="r" t="t"/>
                  <a:pathLst>
                    <a:path extrusionOk="0" h="601" w="6971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68" name="Google Shape;168;p13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69" name="Google Shape;169;p13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70" name="Google Shape;170;p13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71" name="Google Shape;171;p13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72" name="Google Shape;172;p13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75" name="Google Shape;175;p13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76" name="Google Shape;176;p13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rect b="b" l="l" r="r" t="t"/>
                  <a:pathLst>
                    <a:path extrusionOk="0" h="602" w="1884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77" name="Google Shape;177;p13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rect b="b" l="l" r="r" t="t"/>
                  <a:pathLst>
                    <a:path extrusionOk="0" h="602" w="6971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78" name="Google Shape;178;p13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rect b="b" l="l" r="r" t="t"/>
                  <a:pathLst>
                    <a:path extrusionOk="0" h="602" w="3787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79" name="Google Shape;179;p13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80" name="Google Shape;180;p13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81" name="Google Shape;181;p13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82" name="Google Shape;182;p13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83" name="Google Shape;183;p13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84" name="Google Shape;184;p13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  <p:sp>
              <p:nvSpPr>
                <p:cNvPr id="185" name="Google Shape;185;p13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F1C51"/>
                    </a:solidFill>
                  </a:endParaRPr>
                </a:p>
              </p:txBody>
            </p:sp>
          </p:grpSp>
        </p:grpSp>
        <p:grpSp>
          <p:nvGrpSpPr>
            <p:cNvPr id="186" name="Google Shape;186;p13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87" name="Google Shape;187;p13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rect b="b" l="l" r="r" t="t"/>
                <a:pathLst>
                  <a:path extrusionOk="0" h="3221" w="8993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rect b="b" l="l" r="r" t="t"/>
                <a:pathLst>
                  <a:path extrusionOk="0" h="49166" w="155308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rect b="b" l="l" r="r" t="t"/>
                <a:pathLst>
                  <a:path extrusionOk="0" h="40809" w="7617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rect b="b" l="l" r="r" t="t"/>
                <a:pathLst>
                  <a:path extrusionOk="0" h="41411" w="76902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rect b="b" l="l" r="r" t="t"/>
                <a:pathLst>
                  <a:path extrusionOk="0" h="29512" w="57696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rect b="b" l="l" r="r" t="t"/>
                <a:pathLst>
                  <a:path extrusionOk="0" h="30113" w="58431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rect b="b" l="l" r="r" t="t"/>
                <a:pathLst>
                  <a:path extrusionOk="0" h="144813" w="143726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rect b="b" l="l" r="r" t="t"/>
                <a:pathLst>
                  <a:path extrusionOk="0" h="145415" w="144352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rect b="b" l="l" r="r" t="t"/>
                <a:pathLst>
                  <a:path extrusionOk="0" h="49112" w="80082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rect b="b" l="l" r="r" t="t"/>
                <a:pathLst>
                  <a:path extrusionOk="0" h="49712" w="80695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rect b="b" l="l" r="r" t="t"/>
                <a:pathLst>
                  <a:path extrusionOk="0" h="13941" w="6249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rect b="b" l="l" r="r" t="t"/>
                <a:pathLst>
                  <a:path extrusionOk="0" h="22781" w="39756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rect b="b" l="l" r="r" t="t"/>
                <a:pathLst>
                  <a:path extrusionOk="0" h="23393" w="39996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rect b="b" l="l" r="r" t="t"/>
                <a:pathLst>
                  <a:path extrusionOk="0" h="20166" w="14103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rect b="b" l="l" r="r" t="t"/>
                <a:pathLst>
                  <a:path extrusionOk="0" h="35229" w="31453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rect b="b" l="l" r="r" t="t"/>
                <a:pathLst>
                  <a:path extrusionOk="0" h="35830" w="32046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rect b="b" l="l" r="r" t="t"/>
                <a:pathLst>
                  <a:path extrusionOk="0" h="2739" w="6194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rect b="b" l="l" r="r" t="t"/>
                <a:pathLst>
                  <a:path extrusionOk="0" h="8715" w="25161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rect b="b" l="l" r="r" t="t"/>
                <a:pathLst>
                  <a:path extrusionOk="0" h="9314" w="25605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rect b="b" l="l" r="r" t="t"/>
                <a:pathLst>
                  <a:path extrusionOk="0" h="6343" w="11026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rect b="b" l="l" r="r" t="t"/>
                <a:pathLst>
                  <a:path extrusionOk="0" h="5775" w="14037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rect b="b" l="l" r="r" t="t"/>
                <a:pathLst>
                  <a:path extrusionOk="0" h="7819" w="4917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rect b="b" l="l" r="r" t="t"/>
                <a:pathLst>
                  <a:path extrusionOk="0" h="5475" w="8493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rect b="b" l="l" r="r" t="t"/>
                <a:pathLst>
                  <a:path extrusionOk="0" h="3495" w="7185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rect b="b" l="l" r="r" t="t"/>
                <a:pathLst>
                  <a:path extrusionOk="0" h="4539" w="10618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rect b="b" l="l" r="r" t="t"/>
                <a:pathLst>
                  <a:path extrusionOk="0" h="5141" w="11336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rect b="b" l="l" r="r" t="t"/>
                <a:pathLst>
                  <a:path extrusionOk="0" h="2467" w="6167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rect b="b" l="l" r="r" t="t"/>
                <a:pathLst>
                  <a:path extrusionOk="0" h="3069" w="6709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rect b="b" l="l" r="r" t="t"/>
                <a:pathLst>
                  <a:path extrusionOk="0" h="11883" w="7423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rect b="b" l="l" r="r" t="t"/>
                <a:pathLst>
                  <a:path extrusionOk="0" h="12477" w="8016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rect b="b" l="l" r="r" t="t"/>
                <a:pathLst>
                  <a:path extrusionOk="0" h="5484" w="9232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rect b="b" l="l" r="r" t="t"/>
                <a:pathLst>
                  <a:path extrusionOk="0" h="6086" w="9893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rect b="b" l="l" r="r" t="t"/>
                <a:pathLst>
                  <a:path extrusionOk="0" h="2925" w="2671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rect b="b" l="l" r="r" t="t"/>
                <a:pathLst>
                  <a:path extrusionOk="0" h="3525" w="319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rect b="b" l="l" r="r" t="t"/>
                <a:pathLst>
                  <a:path extrusionOk="0" h="91393" w="76997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rect b="b" l="l" r="r" t="t"/>
                <a:pathLst>
                  <a:path extrusionOk="0" h="91993" w="77683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rect b="b" l="l" r="r" t="t"/>
                <a:pathLst>
                  <a:path extrusionOk="0" h="11813" w="18867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rect b="b" l="l" r="r" t="t"/>
                <a:pathLst>
                  <a:path extrusionOk="0" h="20525" w="20665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rect b="b" l="l" r="r" t="t"/>
                <a:pathLst>
                  <a:path extrusionOk="0" h="21124" w="21312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rect b="b" l="l" r="r" t="t"/>
                <a:pathLst>
                  <a:path extrusionOk="0" h="25797" w="20354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rect b="b" l="l" r="r" t="t"/>
                <a:pathLst>
                  <a:path extrusionOk="0" h="26396" w="21015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rect b="b" l="l" r="r" t="t"/>
                <a:pathLst>
                  <a:path extrusionOk="0" h="21994" w="19969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rect b="b" l="l" r="r" t="t"/>
                <a:pathLst>
                  <a:path extrusionOk="0" h="22593" w="20597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rect b="b" l="l" r="r" t="t"/>
                <a:pathLst>
                  <a:path extrusionOk="0" h="20335" w="19562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rect b="b" l="l" r="r" t="t"/>
                <a:pathLst>
                  <a:path extrusionOk="0" h="20934" w="20145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rect b="b" l="l" r="r" t="t"/>
                <a:pathLst>
                  <a:path extrusionOk="0" h="20516" w="19422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rect b="b" l="l" r="r" t="t"/>
                <a:pathLst>
                  <a:path extrusionOk="0" h="21117" w="20054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rect b="b" l="l" r="r" t="t"/>
                <a:pathLst>
                  <a:path extrusionOk="0" h="9784" w="6494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rect b="b" l="l" r="r" t="t"/>
                <a:pathLst>
                  <a:path extrusionOk="0" h="10384" w="7104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rect b="b" l="l" r="r" t="t"/>
                <a:pathLst>
                  <a:path extrusionOk="0" h="67391" w="762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rect b="b" l="l" r="r" t="t"/>
                <a:pathLst>
                  <a:path extrusionOk="0" h="50073" w="611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rect b="b" l="l" r="r" t="t"/>
                <a:pathLst>
                  <a:path extrusionOk="0" h="103154" w="724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rect b="b" l="l" r="r" t="t"/>
                <a:pathLst>
                  <a:path extrusionOk="0" h="10704" w="13567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rect b="b" l="l" r="r" t="t"/>
                <a:pathLst>
                  <a:path extrusionOk="0" h="11304" w="14276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rect b="b" l="l" r="r" t="t"/>
                <a:pathLst>
                  <a:path extrusionOk="0" h="14016" w="15808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rect b="b" l="l" r="r" t="t"/>
                <a:pathLst>
                  <a:path extrusionOk="0" h="14617" w="16511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rect b="b" l="l" r="r" t="t"/>
                <a:pathLst>
                  <a:path extrusionOk="0" h="9345" w="10213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rect b="b" l="l" r="r" t="t"/>
                <a:pathLst>
                  <a:path extrusionOk="0" h="9945" w="10924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rect b="b" l="l" r="r" t="t"/>
                <a:pathLst>
                  <a:path extrusionOk="0" h="12769" w="6062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rect b="b" l="l" r="r" t="t"/>
                <a:pathLst>
                  <a:path extrusionOk="0" h="13371" w="6591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rect b="b" l="l" r="r" t="t"/>
                <a:pathLst>
                  <a:path extrusionOk="0" h="9590" w="4552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rect b="b" l="l" r="r" t="t"/>
                <a:pathLst>
                  <a:path extrusionOk="0" h="10190" w="5107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rect b="b" l="l" r="r" t="t"/>
                <a:pathLst>
                  <a:path extrusionOk="0" h="13032" w="960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rect b="b" l="l" r="r" t="t"/>
                <a:pathLst>
                  <a:path extrusionOk="0" h="13635" w="9881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rect b="b" l="l" r="r" t="t"/>
                <a:pathLst>
                  <a:path extrusionOk="0" h="13370" w="6591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rect b="b" l="l" r="r" t="t"/>
                <a:pathLst>
                  <a:path extrusionOk="0" h="13370" w="6592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rect b="b" l="l" r="r" t="t"/>
                <a:pathLst>
                  <a:path extrusionOk="0" h="13300" w="9662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rect b="b" l="l" r="r" t="t"/>
                <a:pathLst>
                  <a:path extrusionOk="0" h="13903" w="10074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rect b="b" l="l" r="r" t="t"/>
                <a:pathLst>
                  <a:path extrusionOk="0" h="9989" w="7256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rect b="b" l="l" r="r" t="t"/>
                <a:pathLst>
                  <a:path extrusionOk="0" h="10590" w="7727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rect b="b" l="l" r="r" t="t"/>
                <a:pathLst>
                  <a:path extrusionOk="0" h="11445" w="12005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rect b="b" l="l" r="r" t="t"/>
                <a:pathLst>
                  <a:path extrusionOk="0" h="12047" w="12193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rect b="b" l="l" r="r" t="t"/>
                <a:pathLst>
                  <a:path extrusionOk="0" h="13903" w="10075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rect b="b" l="l" r="r" t="t"/>
                <a:pathLst>
                  <a:path extrusionOk="0" h="13902" w="10074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rect b="b" l="l" r="r" t="t"/>
                <a:pathLst>
                  <a:path extrusionOk="0" h="49296" w="68106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rect b="b" l="l" r="r" t="t"/>
                <a:pathLst>
                  <a:path extrusionOk="0" h="49898" w="68746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rect b="b" l="l" r="r" t="t"/>
                <a:pathLst>
                  <a:path extrusionOk="0" h="5110" w="3005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F1C5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title"/>
          </p:nvPr>
        </p:nvSpPr>
        <p:spPr>
          <a:xfrm>
            <a:off x="732775" y="878400"/>
            <a:ext cx="17555100" cy="199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Introduction to Data Misuse and Ethics</a:t>
            </a:r>
            <a:endParaRPr b="1" sz="6000"/>
          </a:p>
        </p:txBody>
      </p:sp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1225975" y="3262300"/>
            <a:ext cx="9817200" cy="57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Misuse:</a:t>
            </a:r>
            <a:r>
              <a:rPr lang="en-US" sz="3600">
                <a:solidFill>
                  <a:srgbClr val="0048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Exploiting data in ways that compromise privacy, fairness, or consent</a:t>
            </a:r>
            <a:endParaRPr sz="3600">
              <a:solidFill>
                <a:srgbClr val="0048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Dilemmas:</a:t>
            </a:r>
            <a:r>
              <a:rPr lang="en-US" sz="3600">
                <a:solidFill>
                  <a:srgbClr val="0048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Conflicts between business goals and ethical considerations</a:t>
            </a:r>
            <a:endParaRPr sz="3600">
              <a:solidFill>
                <a:srgbClr val="0048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r>
              <a:rPr lang="en-US" sz="3600">
                <a:solidFill>
                  <a:srgbClr val="0048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Examine ethical issues and propose solutions to balance ethics with data use</a:t>
            </a:r>
            <a:endParaRPr sz="3600">
              <a:solidFill>
                <a:srgbClr val="0048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17329075" y="9283300"/>
            <a:ext cx="80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 b="1"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000" y="2411975"/>
            <a:ext cx="7536073" cy="687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F0F7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15"/>
          <p:cNvGrpSpPr/>
          <p:nvPr/>
        </p:nvGrpSpPr>
        <p:grpSpPr>
          <a:xfrm>
            <a:off x="1028700" y="3410359"/>
            <a:ext cx="3410834" cy="3410834"/>
            <a:chOff x="0" y="0"/>
            <a:chExt cx="812800" cy="812800"/>
          </a:xfrm>
        </p:grpSpPr>
        <p:sp>
          <p:nvSpPr>
            <p:cNvPr id="287" name="Google Shape;287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5"/>
          <p:cNvGrpSpPr/>
          <p:nvPr/>
        </p:nvGrpSpPr>
        <p:grpSpPr>
          <a:xfrm>
            <a:off x="7265807" y="3410359"/>
            <a:ext cx="3410834" cy="3410834"/>
            <a:chOff x="0" y="0"/>
            <a:chExt cx="812800" cy="812800"/>
          </a:xfrm>
        </p:grpSpPr>
        <p:sp>
          <p:nvSpPr>
            <p:cNvPr id="290" name="Google Shape;290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13502915" y="3410359"/>
            <a:ext cx="3410834" cy="3410834"/>
            <a:chOff x="0" y="0"/>
            <a:chExt cx="812800" cy="812800"/>
          </a:xfrm>
        </p:grpSpPr>
        <p:sp>
          <p:nvSpPr>
            <p:cNvPr id="293" name="Google Shape;293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15"/>
          <p:cNvSpPr txBox="1"/>
          <p:nvPr/>
        </p:nvSpPr>
        <p:spPr>
          <a:xfrm>
            <a:off x="2462287" y="2317747"/>
            <a:ext cx="13363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1835925" y="1019175"/>
            <a:ext cx="1553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US" sz="600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  Case Study – Cambridge Analytica</a:t>
            </a:r>
            <a:endParaRPr b="1" sz="6000">
              <a:solidFill>
                <a:srgbClr val="00487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216838" y="3014963"/>
            <a:ext cx="3034575" cy="36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348250" y="3120651"/>
            <a:ext cx="3245950" cy="36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3585363" y="3120638"/>
            <a:ext cx="3245950" cy="361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15"/>
          <p:cNvGrpSpPr/>
          <p:nvPr/>
        </p:nvGrpSpPr>
        <p:grpSpPr>
          <a:xfrm>
            <a:off x="1835921" y="4217580"/>
            <a:ext cx="1796369" cy="1796369"/>
            <a:chOff x="0" y="0"/>
            <a:chExt cx="812800" cy="812800"/>
          </a:xfrm>
        </p:grpSpPr>
        <p:sp>
          <p:nvSpPr>
            <p:cNvPr id="301" name="Google Shape;301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3433"/>
            </a:solidFill>
            <a:ln cap="sq" cmpd="sng" w="1809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15"/>
          <p:cNvGrpSpPr/>
          <p:nvPr/>
        </p:nvGrpSpPr>
        <p:grpSpPr>
          <a:xfrm>
            <a:off x="8073028" y="4217580"/>
            <a:ext cx="1796369" cy="1796369"/>
            <a:chOff x="0" y="0"/>
            <a:chExt cx="812800" cy="812800"/>
          </a:xfrm>
        </p:grpSpPr>
        <p:sp>
          <p:nvSpPr>
            <p:cNvPr id="304" name="Google Shape;304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AF62"/>
            </a:solidFill>
            <a:ln cap="sq" cmpd="sng" w="1809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15"/>
          <p:cNvGrpSpPr/>
          <p:nvPr/>
        </p:nvGrpSpPr>
        <p:grpSpPr>
          <a:xfrm>
            <a:off x="14310136" y="4217580"/>
            <a:ext cx="1796369" cy="1796369"/>
            <a:chOff x="0" y="0"/>
            <a:chExt cx="812800" cy="812800"/>
          </a:xfrm>
        </p:grpSpPr>
        <p:sp>
          <p:nvSpPr>
            <p:cNvPr id="307" name="Google Shape;307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C0D5"/>
            </a:solidFill>
            <a:ln cap="sq" cmpd="sng" w="1809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15"/>
          <p:cNvSpPr txBox="1"/>
          <p:nvPr/>
        </p:nvSpPr>
        <p:spPr>
          <a:xfrm>
            <a:off x="1201750" y="7165997"/>
            <a:ext cx="3604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Background:</a:t>
            </a:r>
            <a:endParaRPr b="1" sz="41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7255225" y="7058300"/>
            <a:ext cx="3777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Issues: </a:t>
            </a:r>
            <a:endParaRPr b="1"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13481500" y="7100608"/>
            <a:ext cx="3604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</a:t>
            </a:r>
            <a:r>
              <a:rPr lang="en-US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100"/>
          </a:p>
        </p:txBody>
      </p:sp>
      <p:sp>
        <p:nvSpPr>
          <p:cNvPr id="312" name="Google Shape;312;p15"/>
          <p:cNvSpPr txBox="1"/>
          <p:nvPr/>
        </p:nvSpPr>
        <p:spPr>
          <a:xfrm>
            <a:off x="1028700" y="7924275"/>
            <a:ext cx="642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used without consent to influence public opinion</a:t>
            </a:r>
            <a:r>
              <a:rPr b="0" i="0" lang="en-US" sz="4100" u="none" cap="none" strike="noStrike">
                <a:solidFill>
                  <a:srgbClr val="1F1C5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-US" sz="3700" u="none" cap="none" strike="noStrike">
                <a:solidFill>
                  <a:srgbClr val="1F1C5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700">
              <a:solidFill>
                <a:srgbClr val="1F1C51"/>
              </a:solidFill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7265800" y="7924275"/>
            <a:ext cx="51396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100" u="none" cap="none" strike="noStrike">
                <a:solidFill>
                  <a:srgbClr val="0F3C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breach, user manipulation, lack of transparency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12114075" y="7924275"/>
            <a:ext cx="64212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103C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Eroded public trust, led to privacy law reforms</a:t>
            </a:r>
            <a:endParaRPr sz="4100">
              <a:solidFill>
                <a:srgbClr val="103C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03C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17329075" y="9283300"/>
            <a:ext cx="9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F0F7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1523" y="523275"/>
            <a:ext cx="9153552" cy="9750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6"/>
          <p:cNvSpPr txBox="1"/>
          <p:nvPr/>
        </p:nvSpPr>
        <p:spPr>
          <a:xfrm>
            <a:off x="1028700" y="1160225"/>
            <a:ext cx="12804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Key Ethical Dilemmas in Data Misuse</a:t>
            </a:r>
            <a:endParaRPr sz="6000"/>
          </a:p>
        </p:txBody>
      </p:sp>
      <p:sp>
        <p:nvSpPr>
          <p:cNvPr id="322" name="Google Shape;322;p16"/>
          <p:cNvSpPr txBox="1"/>
          <p:nvPr/>
        </p:nvSpPr>
        <p:spPr>
          <a:xfrm>
            <a:off x="1028700" y="3429000"/>
            <a:ext cx="12804900" cy="52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AutoNum type="arabicPeriod"/>
            </a:pPr>
            <a:r>
              <a:rPr b="1" lang="en-US" sz="3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vs. Profit</a:t>
            </a:r>
            <a:r>
              <a:rPr lang="en-US" sz="3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6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Profit motives vs. user privacy</a:t>
            </a:r>
            <a:endParaRPr sz="36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AutoNum type="arabicPeriod"/>
            </a:pPr>
            <a:r>
              <a:rPr b="1" lang="en-US" sz="3600">
                <a:solidFill>
                  <a:schemeClr val="accent6"/>
                </a:solidFill>
                <a:highlight>
                  <a:srgbClr val="E2F0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Transparency vs. Competitive Edge</a:t>
            </a:r>
            <a:r>
              <a:rPr lang="en-US" sz="3600">
                <a:solidFill>
                  <a:schemeClr val="accent6"/>
                </a:solidFill>
                <a:highlight>
                  <a:srgbClr val="E2F0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6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Transparency in data practices vs. business secrecy</a:t>
            </a:r>
            <a:endParaRPr sz="36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AutoNum type="arabicPeriod"/>
            </a:pPr>
            <a:r>
              <a:rPr b="1" lang="en-US" sz="3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Consent vs. Technological Innovation</a:t>
            </a:r>
            <a:r>
              <a:rPr lang="en-US" sz="3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6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Respecting consent amid data-driven innovation</a:t>
            </a:r>
            <a:endParaRPr sz="36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AutoNum type="arabicPeriod"/>
            </a:pPr>
            <a:r>
              <a:rPr b="1" lang="en-US" sz="3600">
                <a:solidFill>
                  <a:schemeClr val="accent6"/>
                </a:solidFill>
                <a:highlight>
                  <a:srgbClr val="E2F0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Public Good vs. Individual Freedom</a:t>
            </a:r>
            <a:r>
              <a:rPr lang="en-US" sz="3600">
                <a:solidFill>
                  <a:schemeClr val="accent6"/>
                </a:solidFill>
                <a:highlight>
                  <a:srgbClr val="E2F0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600">
                <a:solidFill>
                  <a:schemeClr val="accent1"/>
                </a:solidFill>
                <a:highlight>
                  <a:srgbClr val="E2F0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1F1C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data for societal benefits vs. individual rights</a:t>
            </a:r>
            <a:endParaRPr sz="36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000">
              <a:solidFill>
                <a:srgbClr val="1F1C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6"/>
          <p:cNvSpPr txBox="1"/>
          <p:nvPr/>
        </p:nvSpPr>
        <p:spPr>
          <a:xfrm>
            <a:off x="17329075" y="9283300"/>
            <a:ext cx="9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F0F7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7"/>
          <p:cNvGrpSpPr/>
          <p:nvPr/>
        </p:nvGrpSpPr>
        <p:grpSpPr>
          <a:xfrm>
            <a:off x="1028700" y="2884697"/>
            <a:ext cx="6225679" cy="6225679"/>
            <a:chOff x="0" y="0"/>
            <a:chExt cx="812800" cy="812800"/>
          </a:xfrm>
        </p:grpSpPr>
        <p:sp>
          <p:nvSpPr>
            <p:cNvPr id="329" name="Google Shape;329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9BBBB"/>
            </a:solidFill>
            <a:ln cap="sq" cmpd="sng" w="476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75" lIns="39375" spcFirstLastPara="1" rIns="39375" wrap="square" tIns="39375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1" name="Google Shape;3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00" y="2468575"/>
            <a:ext cx="7107101" cy="7107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17"/>
          <p:cNvGrpSpPr/>
          <p:nvPr/>
        </p:nvGrpSpPr>
        <p:grpSpPr>
          <a:xfrm>
            <a:off x="2476704" y="4430116"/>
            <a:ext cx="3134841" cy="3134841"/>
            <a:chOff x="0" y="0"/>
            <a:chExt cx="812800" cy="812800"/>
          </a:xfrm>
        </p:grpSpPr>
        <p:sp>
          <p:nvSpPr>
            <p:cNvPr id="333" name="Google Shape;333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476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25" lIns="34225" spcFirstLastPara="1" rIns="34225" wrap="square" tIns="34225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17"/>
          <p:cNvGrpSpPr/>
          <p:nvPr/>
        </p:nvGrpSpPr>
        <p:grpSpPr>
          <a:xfrm>
            <a:off x="2793728" y="2624038"/>
            <a:ext cx="14127140" cy="6547587"/>
            <a:chOff x="0" y="-192881"/>
            <a:chExt cx="18836187" cy="8730116"/>
          </a:xfrm>
        </p:grpSpPr>
        <p:grpSp>
          <p:nvGrpSpPr>
            <p:cNvPr id="336" name="Google Shape;336;p17"/>
            <p:cNvGrpSpPr/>
            <p:nvPr/>
          </p:nvGrpSpPr>
          <p:grpSpPr>
            <a:xfrm>
              <a:off x="8442123" y="-192881"/>
              <a:ext cx="9635597" cy="2802146"/>
              <a:chOff x="0" y="-38100"/>
              <a:chExt cx="1903328" cy="553510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rect b="b" l="l" r="r" t="t"/>
                <a:pathLst>
                  <a:path extrusionOk="0" h="515410" w="1903328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17"/>
            <p:cNvGrpSpPr/>
            <p:nvPr/>
          </p:nvGrpSpPr>
          <p:grpSpPr>
            <a:xfrm>
              <a:off x="16226922" y="0"/>
              <a:ext cx="2609265" cy="2609265"/>
              <a:chOff x="0" y="0"/>
              <a:chExt cx="812800" cy="812800"/>
            </a:xfrm>
          </p:grpSpPr>
          <p:sp>
            <p:nvSpPr>
              <p:cNvPr id="340" name="Google Shape;340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cap="sq" cmpd="sng" w="476250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25" lIns="34225" spcFirstLastPara="1" rIns="34225" wrap="square" tIns="34225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342;p17"/>
            <p:cNvGrpSpPr/>
            <p:nvPr/>
          </p:nvGrpSpPr>
          <p:grpSpPr>
            <a:xfrm>
              <a:off x="8441629" y="1052161"/>
              <a:ext cx="9413483" cy="1595204"/>
              <a:chOff x="0" y="-38100"/>
              <a:chExt cx="1859453" cy="315102"/>
            </a:xfrm>
          </p:grpSpPr>
          <p:sp>
            <p:nvSpPr>
              <p:cNvPr id="343" name="Google Shape;343;p17"/>
              <p:cNvSpPr/>
              <p:nvPr/>
            </p:nvSpPr>
            <p:spPr>
              <a:xfrm>
                <a:off x="0" y="0"/>
                <a:ext cx="1859453" cy="277002"/>
              </a:xfrm>
              <a:custGeom>
                <a:rect b="b" l="l" r="r" t="t"/>
                <a:pathLst>
                  <a:path extrusionOk="0" h="277002" w="1859453">
                    <a:moveTo>
                      <a:pt x="30704" y="0"/>
                    </a:moveTo>
                    <a:lnTo>
                      <a:pt x="1828749" y="0"/>
                    </a:lnTo>
                    <a:cubicBezTo>
                      <a:pt x="1845707" y="0"/>
                      <a:pt x="1859453" y="13747"/>
                      <a:pt x="1859453" y="30704"/>
                    </a:cubicBezTo>
                    <a:lnTo>
                      <a:pt x="1859453" y="246298"/>
                    </a:lnTo>
                    <a:cubicBezTo>
                      <a:pt x="1859453" y="263255"/>
                      <a:pt x="1845707" y="277002"/>
                      <a:pt x="1828749" y="277002"/>
                    </a:cubicBezTo>
                    <a:lnTo>
                      <a:pt x="30704" y="277002"/>
                    </a:lnTo>
                    <a:cubicBezTo>
                      <a:pt x="13747" y="277002"/>
                      <a:pt x="0" y="263255"/>
                      <a:pt x="0" y="246298"/>
                    </a:cubicBezTo>
                    <a:lnTo>
                      <a:pt x="0" y="30704"/>
                    </a:lnTo>
                    <a:cubicBezTo>
                      <a:pt x="0" y="13747"/>
                      <a:pt x="13747" y="0"/>
                      <a:pt x="30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7"/>
              <p:cNvSpPr txBox="1"/>
              <p:nvPr/>
            </p:nvSpPr>
            <p:spPr>
              <a:xfrm>
                <a:off x="0" y="-38100"/>
                <a:ext cx="1859453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5" name="Google Shape;345;p17"/>
            <p:cNvGrpSpPr/>
            <p:nvPr/>
          </p:nvGrpSpPr>
          <p:grpSpPr>
            <a:xfrm>
              <a:off x="16475935" y="249012"/>
              <a:ext cx="2111240" cy="2111240"/>
              <a:chOff x="0" y="0"/>
              <a:chExt cx="812800" cy="812800"/>
            </a:xfrm>
          </p:grpSpPr>
          <p:sp>
            <p:nvSpPr>
              <p:cNvPr id="346" name="Google Shape;346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25" lIns="34225" spcFirstLastPara="1" rIns="34225" wrap="square" tIns="34225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8" name="Google Shape;348;p17"/>
            <p:cNvGrpSpPr/>
            <p:nvPr/>
          </p:nvGrpSpPr>
          <p:grpSpPr>
            <a:xfrm>
              <a:off x="0" y="2637921"/>
              <a:ext cx="3334391" cy="3334391"/>
              <a:chOff x="0" y="0"/>
              <a:chExt cx="812800" cy="812800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48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25" lIns="34225" spcFirstLastPara="1" rIns="34225" wrap="square" tIns="34225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51" name="Google Shape;351;p17"/>
            <p:cNvCxnSpPr/>
            <p:nvPr/>
          </p:nvCxnSpPr>
          <p:spPr>
            <a:xfrm>
              <a:off x="3452945" y="1349167"/>
              <a:ext cx="4989178" cy="0"/>
            </a:xfrm>
            <a:prstGeom prst="straightConnector1">
              <a:avLst/>
            </a:prstGeom>
            <a:noFill/>
            <a:ln cap="flat" cmpd="sng" w="330200">
              <a:solidFill>
                <a:srgbClr val="87C0D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7"/>
            <p:cNvCxnSpPr/>
            <p:nvPr/>
          </p:nvCxnSpPr>
          <p:spPr>
            <a:xfrm flipH="1" rot="10800000">
              <a:off x="4227196" y="4307301"/>
              <a:ext cx="4519200" cy="24900"/>
            </a:xfrm>
            <a:prstGeom prst="straightConnector1">
              <a:avLst/>
            </a:prstGeom>
            <a:noFill/>
            <a:ln cap="flat" cmpd="sng" w="330200">
              <a:solidFill>
                <a:srgbClr val="FBAF6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3" name="Google Shape;353;p17"/>
            <p:cNvGrpSpPr/>
            <p:nvPr/>
          </p:nvGrpSpPr>
          <p:grpSpPr>
            <a:xfrm>
              <a:off x="8442123" y="2771984"/>
              <a:ext cx="9635597" cy="2802146"/>
              <a:chOff x="0" y="-38100"/>
              <a:chExt cx="1903328" cy="553510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rect b="b" l="l" r="r" t="t"/>
                <a:pathLst>
                  <a:path extrusionOk="0" h="515410" w="1903328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FFB1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17"/>
            <p:cNvGrpSpPr/>
            <p:nvPr/>
          </p:nvGrpSpPr>
          <p:grpSpPr>
            <a:xfrm>
              <a:off x="8441629" y="3978046"/>
              <a:ext cx="9413483" cy="1595204"/>
              <a:chOff x="0" y="-38100"/>
              <a:chExt cx="1859453" cy="315102"/>
            </a:xfrm>
          </p:grpSpPr>
          <p:sp>
            <p:nvSpPr>
              <p:cNvPr id="357" name="Google Shape;357;p17"/>
              <p:cNvSpPr/>
              <p:nvPr/>
            </p:nvSpPr>
            <p:spPr>
              <a:xfrm>
                <a:off x="0" y="0"/>
                <a:ext cx="1859453" cy="277002"/>
              </a:xfrm>
              <a:custGeom>
                <a:rect b="b" l="l" r="r" t="t"/>
                <a:pathLst>
                  <a:path extrusionOk="0" h="277002" w="1859453">
                    <a:moveTo>
                      <a:pt x="30704" y="0"/>
                    </a:moveTo>
                    <a:lnTo>
                      <a:pt x="1828749" y="0"/>
                    </a:lnTo>
                    <a:cubicBezTo>
                      <a:pt x="1845707" y="0"/>
                      <a:pt x="1859453" y="13747"/>
                      <a:pt x="1859453" y="30704"/>
                    </a:cubicBezTo>
                    <a:lnTo>
                      <a:pt x="1859453" y="246298"/>
                    </a:lnTo>
                    <a:cubicBezTo>
                      <a:pt x="1859453" y="263255"/>
                      <a:pt x="1845707" y="277002"/>
                      <a:pt x="1828749" y="277002"/>
                    </a:cubicBezTo>
                    <a:lnTo>
                      <a:pt x="30704" y="277002"/>
                    </a:lnTo>
                    <a:cubicBezTo>
                      <a:pt x="13747" y="277002"/>
                      <a:pt x="0" y="263255"/>
                      <a:pt x="0" y="246298"/>
                    </a:cubicBezTo>
                    <a:lnTo>
                      <a:pt x="0" y="30704"/>
                    </a:lnTo>
                    <a:cubicBezTo>
                      <a:pt x="0" y="13747"/>
                      <a:pt x="13747" y="0"/>
                      <a:pt x="30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7"/>
              <p:cNvSpPr txBox="1"/>
              <p:nvPr/>
            </p:nvSpPr>
            <p:spPr>
              <a:xfrm>
                <a:off x="0" y="-38100"/>
                <a:ext cx="1859453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17"/>
            <p:cNvGrpSpPr/>
            <p:nvPr/>
          </p:nvGrpSpPr>
          <p:grpSpPr>
            <a:xfrm>
              <a:off x="16226922" y="2964865"/>
              <a:ext cx="2609265" cy="2609265"/>
              <a:chOff x="0" y="0"/>
              <a:chExt cx="812800" cy="812800"/>
            </a:xfrm>
          </p:grpSpPr>
          <p:sp>
            <p:nvSpPr>
              <p:cNvPr id="360" name="Google Shape;360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cap="sq" cmpd="sng" w="476250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25" lIns="34225" spcFirstLastPara="1" rIns="34225" wrap="square" tIns="34225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17"/>
            <p:cNvGrpSpPr/>
            <p:nvPr/>
          </p:nvGrpSpPr>
          <p:grpSpPr>
            <a:xfrm>
              <a:off x="16475935" y="3213877"/>
              <a:ext cx="2111240" cy="2111240"/>
              <a:chOff x="0" y="0"/>
              <a:chExt cx="812800" cy="812800"/>
            </a:xfrm>
          </p:grpSpPr>
          <p:sp>
            <p:nvSpPr>
              <p:cNvPr id="363" name="Google Shape;363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25" lIns="34225" spcFirstLastPara="1" rIns="34225" wrap="square" tIns="34225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5" name="Google Shape;365;p17"/>
            <p:cNvCxnSpPr/>
            <p:nvPr/>
          </p:nvCxnSpPr>
          <p:spPr>
            <a:xfrm>
              <a:off x="3452945" y="7232603"/>
              <a:ext cx="4989178" cy="0"/>
            </a:xfrm>
            <a:prstGeom prst="straightConnector1">
              <a:avLst/>
            </a:prstGeom>
            <a:noFill/>
            <a:ln cap="flat" cmpd="sng" w="330200">
              <a:solidFill>
                <a:srgbClr val="FC34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6" name="Google Shape;366;p17"/>
            <p:cNvGrpSpPr/>
            <p:nvPr/>
          </p:nvGrpSpPr>
          <p:grpSpPr>
            <a:xfrm>
              <a:off x="8442123" y="5735089"/>
              <a:ext cx="9635597" cy="2802146"/>
              <a:chOff x="0" y="-38100"/>
              <a:chExt cx="1903328" cy="553510"/>
            </a:xfrm>
          </p:grpSpPr>
          <p:sp>
            <p:nvSpPr>
              <p:cNvPr id="367" name="Google Shape;367;p17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rect b="b" l="l" r="r" t="t"/>
                <a:pathLst>
                  <a:path extrusionOk="0" h="515410" w="1903328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7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17"/>
            <p:cNvGrpSpPr/>
            <p:nvPr/>
          </p:nvGrpSpPr>
          <p:grpSpPr>
            <a:xfrm>
              <a:off x="8441629" y="6942031"/>
              <a:ext cx="9388083" cy="1595204"/>
              <a:chOff x="0" y="-38100"/>
              <a:chExt cx="1854436" cy="315102"/>
            </a:xfrm>
          </p:grpSpPr>
          <p:sp>
            <p:nvSpPr>
              <p:cNvPr id="370" name="Google Shape;370;p17"/>
              <p:cNvSpPr/>
              <p:nvPr/>
            </p:nvSpPr>
            <p:spPr>
              <a:xfrm>
                <a:off x="0" y="0"/>
                <a:ext cx="1854436" cy="277002"/>
              </a:xfrm>
              <a:custGeom>
                <a:rect b="b" l="l" r="r" t="t"/>
                <a:pathLst>
                  <a:path extrusionOk="0" h="277002" w="1854436">
                    <a:moveTo>
                      <a:pt x="30787" y="0"/>
                    </a:moveTo>
                    <a:lnTo>
                      <a:pt x="1823649" y="0"/>
                    </a:lnTo>
                    <a:cubicBezTo>
                      <a:pt x="1831814" y="0"/>
                      <a:pt x="1839645" y="3244"/>
                      <a:pt x="1845419" y="9017"/>
                    </a:cubicBezTo>
                    <a:cubicBezTo>
                      <a:pt x="1851192" y="14791"/>
                      <a:pt x="1854436" y="22622"/>
                      <a:pt x="1854436" y="30787"/>
                    </a:cubicBezTo>
                    <a:lnTo>
                      <a:pt x="1854436" y="246215"/>
                    </a:lnTo>
                    <a:cubicBezTo>
                      <a:pt x="1854436" y="263218"/>
                      <a:pt x="1840652" y="277002"/>
                      <a:pt x="1823649" y="277002"/>
                    </a:cubicBezTo>
                    <a:lnTo>
                      <a:pt x="30787" y="277002"/>
                    </a:lnTo>
                    <a:cubicBezTo>
                      <a:pt x="22622" y="277002"/>
                      <a:pt x="14791" y="273758"/>
                      <a:pt x="9017" y="267985"/>
                    </a:cubicBezTo>
                    <a:cubicBezTo>
                      <a:pt x="3244" y="262211"/>
                      <a:pt x="0" y="254380"/>
                      <a:pt x="0" y="246215"/>
                    </a:cubicBezTo>
                    <a:lnTo>
                      <a:pt x="0" y="30787"/>
                    </a:lnTo>
                    <a:cubicBezTo>
                      <a:pt x="0" y="13784"/>
                      <a:pt x="13784" y="0"/>
                      <a:pt x="30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7"/>
              <p:cNvSpPr txBox="1"/>
              <p:nvPr/>
            </p:nvSpPr>
            <p:spPr>
              <a:xfrm>
                <a:off x="0" y="-38100"/>
                <a:ext cx="1854436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7"/>
            <p:cNvGrpSpPr/>
            <p:nvPr/>
          </p:nvGrpSpPr>
          <p:grpSpPr>
            <a:xfrm>
              <a:off x="16226922" y="5927970"/>
              <a:ext cx="2609265" cy="2609265"/>
              <a:chOff x="0" y="0"/>
              <a:chExt cx="812800" cy="812800"/>
            </a:xfrm>
          </p:grpSpPr>
          <p:sp>
            <p:nvSpPr>
              <p:cNvPr id="373" name="Google Shape;373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cap="sq" cmpd="sng" w="476250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25" lIns="34225" spcFirstLastPara="1" rIns="34225" wrap="square" tIns="34225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17"/>
            <p:cNvGrpSpPr/>
            <p:nvPr/>
          </p:nvGrpSpPr>
          <p:grpSpPr>
            <a:xfrm>
              <a:off x="16475935" y="6181970"/>
              <a:ext cx="2111240" cy="2111240"/>
              <a:chOff x="0" y="0"/>
              <a:chExt cx="812800" cy="812800"/>
            </a:xfrm>
          </p:grpSpPr>
          <p:sp>
            <p:nvSpPr>
              <p:cNvPr id="376" name="Google Shape;376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25" lIns="34225" spcFirstLastPara="1" rIns="34225" wrap="square" tIns="34225">
                <a:noAutofit/>
              </a:bodyPr>
              <a:lstStyle/>
              <a:p>
                <a:pPr indent="0" lvl="0" marL="0" marR="0" rtl="0" algn="ctr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8" name="Google Shape;378;p17"/>
          <p:cNvSpPr txBox="1"/>
          <p:nvPr/>
        </p:nvSpPr>
        <p:spPr>
          <a:xfrm>
            <a:off x="1641025" y="878400"/>
            <a:ext cx="1412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Ethical Theories for Data Use</a:t>
            </a:r>
            <a:endParaRPr sz="6000"/>
          </a:p>
        </p:txBody>
      </p:sp>
      <p:sp>
        <p:nvSpPr>
          <p:cNvPr id="379" name="Google Shape;379;p17"/>
          <p:cNvSpPr txBox="1"/>
          <p:nvPr/>
        </p:nvSpPr>
        <p:spPr>
          <a:xfrm>
            <a:off x="9780425" y="2947202"/>
            <a:ext cx="495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Relativism</a:t>
            </a: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7"/>
          <p:cNvSpPr txBox="1"/>
          <p:nvPr/>
        </p:nvSpPr>
        <p:spPr>
          <a:xfrm>
            <a:off x="9610600" y="3871375"/>
            <a:ext cx="541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3C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Ethical considerations vary across cultural and social contexts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7"/>
          <p:cNvSpPr txBox="1"/>
          <p:nvPr/>
        </p:nvSpPr>
        <p:spPr>
          <a:xfrm>
            <a:off x="9780425" y="5139475"/>
            <a:ext cx="39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Justice Theory:</a:t>
            </a:r>
            <a:endParaRPr b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5244090" y="1636712"/>
            <a:ext cx="779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"/>
          <p:cNvSpPr txBox="1"/>
          <p:nvPr/>
        </p:nvSpPr>
        <p:spPr>
          <a:xfrm>
            <a:off x="9780425" y="5979063"/>
            <a:ext cx="527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Promote fairness, equality, and respect for individual rights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9780424" y="7346650"/>
            <a:ext cx="32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Utilitarianism: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7"/>
          <p:cNvSpPr txBox="1"/>
          <p:nvPr/>
        </p:nvSpPr>
        <p:spPr>
          <a:xfrm>
            <a:off x="9610600" y="8248950"/>
            <a:ext cx="595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Maximize societal benefit while minimizing individual harm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6" name="Google Shape;3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5701" y="3301876"/>
            <a:ext cx="1000331" cy="9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0497" y="5532401"/>
            <a:ext cx="85825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65700" y="7722299"/>
            <a:ext cx="858250" cy="97089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7"/>
          <p:cNvSpPr txBox="1"/>
          <p:nvPr/>
        </p:nvSpPr>
        <p:spPr>
          <a:xfrm>
            <a:off x="17329075" y="9283300"/>
            <a:ext cx="9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6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 txBox="1"/>
          <p:nvPr>
            <p:ph type="title"/>
          </p:nvPr>
        </p:nvSpPr>
        <p:spPr>
          <a:xfrm>
            <a:off x="1479750" y="757700"/>
            <a:ext cx="15328500" cy="153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/>
              <a:t>Solution for Privacy vs. Profit</a:t>
            </a:r>
            <a:endParaRPr b="1" sz="6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395" name="Google Shape;395;p18"/>
          <p:cNvSpPr txBox="1"/>
          <p:nvPr>
            <p:ph idx="1" type="body"/>
          </p:nvPr>
        </p:nvSpPr>
        <p:spPr>
          <a:xfrm>
            <a:off x="2118475" y="2766675"/>
            <a:ext cx="11140200" cy="59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Dilemma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Profit generation often relies on user data, risking privacy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Using Utilitarianism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Focus on aggregated data analysis to enhance profit without compromising individual privacy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396" name="Google Shape;396;p18"/>
          <p:cNvSpPr txBox="1"/>
          <p:nvPr/>
        </p:nvSpPr>
        <p:spPr>
          <a:xfrm>
            <a:off x="14300850" y="6175937"/>
            <a:ext cx="25074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5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18"/>
          <p:cNvGrpSpPr/>
          <p:nvPr/>
        </p:nvGrpSpPr>
        <p:grpSpPr>
          <a:xfrm>
            <a:off x="14445739" y="3089813"/>
            <a:ext cx="3086120" cy="3086120"/>
            <a:chOff x="0" y="0"/>
            <a:chExt cx="812800" cy="812800"/>
          </a:xfrm>
        </p:grpSpPr>
        <p:sp>
          <p:nvSpPr>
            <p:cNvPr id="398" name="Google Shape;398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AF62"/>
            </a:solidFill>
            <a:ln cap="sq" cmpd="sng" w="1809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0" name="Google Shape;400;p18"/>
          <p:cNvCxnSpPr/>
          <p:nvPr/>
        </p:nvCxnSpPr>
        <p:spPr>
          <a:xfrm>
            <a:off x="15482105" y="2444100"/>
            <a:ext cx="1013400" cy="4800"/>
          </a:xfrm>
          <a:prstGeom prst="straightConnector1">
            <a:avLst/>
          </a:prstGeom>
          <a:noFill/>
          <a:ln cap="flat" cmpd="sng" w="95250">
            <a:solidFill>
              <a:srgbClr val="FBAF6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1" name="Google Shape;401;p18"/>
          <p:cNvSpPr txBox="1"/>
          <p:nvPr/>
        </p:nvSpPr>
        <p:spPr>
          <a:xfrm>
            <a:off x="1374250" y="864300"/>
            <a:ext cx="1779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2" name="Google Shape;402;p18"/>
          <p:cNvSpPr txBox="1"/>
          <p:nvPr/>
        </p:nvSpPr>
        <p:spPr>
          <a:xfrm>
            <a:off x="14675400" y="6393450"/>
            <a:ext cx="26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BAF62"/>
                </a:solidFill>
                <a:latin typeface="Rubik"/>
                <a:ea typeface="Rubik"/>
                <a:cs typeface="Rubik"/>
                <a:sym typeface="Rubik"/>
              </a:rPr>
              <a:t>Utilitarianism</a:t>
            </a:r>
            <a:endParaRPr/>
          </a:p>
        </p:txBody>
      </p:sp>
      <p:pic>
        <p:nvPicPr>
          <p:cNvPr id="403" name="Google Shape;4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0563" y="3863193"/>
            <a:ext cx="1885300" cy="153937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8"/>
          <p:cNvSpPr txBox="1"/>
          <p:nvPr/>
        </p:nvSpPr>
        <p:spPr>
          <a:xfrm>
            <a:off x="17329075" y="9283300"/>
            <a:ext cx="9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/>
          <p:nvPr>
            <p:ph type="title"/>
          </p:nvPr>
        </p:nvSpPr>
        <p:spPr>
          <a:xfrm>
            <a:off x="1479750" y="1207200"/>
            <a:ext cx="16808100" cy="146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</a:rPr>
              <a:t> 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1"/>
                </a:solidFill>
              </a:rPr>
              <a:t>Solution for Transparency vs. Competitive   Edge</a:t>
            </a:r>
            <a:endParaRPr b="1" sz="6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10" name="Google Shape;410;p19"/>
          <p:cNvSpPr txBox="1"/>
          <p:nvPr>
            <p:ph idx="1" type="body"/>
          </p:nvPr>
        </p:nvSpPr>
        <p:spPr>
          <a:xfrm>
            <a:off x="2118475" y="3089825"/>
            <a:ext cx="11140200" cy="563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Dilemma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Revealing data practices could weaken competitive advantage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Using Relativism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Disclose only essential practices affecting user data, safeguard business-sensitive information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411" name="Google Shape;411;p19"/>
          <p:cNvSpPr txBox="1"/>
          <p:nvPr/>
        </p:nvSpPr>
        <p:spPr>
          <a:xfrm>
            <a:off x="14300850" y="6175937"/>
            <a:ext cx="25074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5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14675400" y="6393450"/>
            <a:ext cx="322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1325" y="3687300"/>
            <a:ext cx="3225900" cy="37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9"/>
          <p:cNvSpPr txBox="1"/>
          <p:nvPr/>
        </p:nvSpPr>
        <p:spPr>
          <a:xfrm>
            <a:off x="17329075" y="9283300"/>
            <a:ext cx="9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/>
          <p:nvPr>
            <p:ph type="title"/>
          </p:nvPr>
        </p:nvSpPr>
        <p:spPr>
          <a:xfrm>
            <a:off x="1479750" y="1019300"/>
            <a:ext cx="15904800" cy="12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</a:rPr>
              <a:t> 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/>
              <a:t>Solution for User Consent vs. Innovation</a:t>
            </a:r>
            <a:endParaRPr b="1" sz="60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20" name="Google Shape;420;p20"/>
          <p:cNvSpPr txBox="1"/>
          <p:nvPr>
            <p:ph idx="1" type="body"/>
          </p:nvPr>
        </p:nvSpPr>
        <p:spPr>
          <a:xfrm>
            <a:off x="2118475" y="2766675"/>
            <a:ext cx="11140200" cy="59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Dilemma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Innovation requires data, often without full user consent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Using Justice Theory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Offer clear consent options to honor user rights, maintain fairness in data use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421" name="Google Shape;421;p20"/>
          <p:cNvSpPr txBox="1"/>
          <p:nvPr/>
        </p:nvSpPr>
        <p:spPr>
          <a:xfrm>
            <a:off x="14300850" y="6175937"/>
            <a:ext cx="25074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5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20"/>
          <p:cNvGrpSpPr/>
          <p:nvPr/>
        </p:nvGrpSpPr>
        <p:grpSpPr>
          <a:xfrm>
            <a:off x="14445739" y="3089813"/>
            <a:ext cx="3086120" cy="3086120"/>
            <a:chOff x="0" y="0"/>
            <a:chExt cx="812800" cy="812800"/>
          </a:xfrm>
        </p:grpSpPr>
        <p:sp>
          <p:nvSpPr>
            <p:cNvPr id="423" name="Google Shape;423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AF62"/>
            </a:solidFill>
            <a:ln cap="sq" cmpd="sng" w="1809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A4827"/>
                </a:solidFill>
              </a:endParaRPr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EA482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20"/>
          <p:cNvSpPr txBox="1"/>
          <p:nvPr/>
        </p:nvSpPr>
        <p:spPr>
          <a:xfrm>
            <a:off x="14675400" y="6393450"/>
            <a:ext cx="322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BAF62"/>
                </a:solidFill>
                <a:latin typeface="Rubik"/>
                <a:ea typeface="Rubik"/>
                <a:cs typeface="Rubik"/>
                <a:sym typeface="Rubik"/>
              </a:rPr>
              <a:t>Justice Theory</a:t>
            </a:r>
            <a:endParaRPr/>
          </a:p>
        </p:txBody>
      </p:sp>
      <p:pic>
        <p:nvPicPr>
          <p:cNvPr id="426" name="Google Shape;4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9722" y="3632048"/>
            <a:ext cx="1618175" cy="20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0"/>
          <p:cNvSpPr txBox="1"/>
          <p:nvPr/>
        </p:nvSpPr>
        <p:spPr>
          <a:xfrm>
            <a:off x="17329075" y="9283300"/>
            <a:ext cx="9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thical Dilemmas Infographics">
  <a:themeElements>
    <a:clrScheme name="Office">
      <a:dk1>
        <a:srgbClr val="000000"/>
      </a:dk1>
      <a:lt1>
        <a:srgbClr val="FFFFFF"/>
      </a:lt1>
      <a:dk2>
        <a:srgbClr val="103C5D"/>
      </a:dk2>
      <a:lt2>
        <a:srgbClr val="0F3C5D"/>
      </a:lt2>
      <a:accent1>
        <a:srgbClr val="004873"/>
      </a:accent1>
      <a:accent2>
        <a:srgbClr val="E2F0F7"/>
      </a:accent2>
      <a:accent3>
        <a:srgbClr val="87C0D6"/>
      </a:accent3>
      <a:accent4>
        <a:srgbClr val="87C0D5"/>
      </a:accent4>
      <a:accent5>
        <a:srgbClr val="B9BBBB"/>
      </a:accent5>
      <a:accent6>
        <a:srgbClr val="FBAF62"/>
      </a:accent6>
      <a:hlink>
        <a:srgbClr val="FFB16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