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0"/>
  </p:notesMasterIdLst>
  <p:sldIdLst>
    <p:sldId id="327" r:id="rId3"/>
    <p:sldId id="436" r:id="rId4"/>
    <p:sldId id="412" r:id="rId5"/>
    <p:sldId id="382" r:id="rId6"/>
    <p:sldId id="414" r:id="rId7"/>
    <p:sldId id="415" r:id="rId8"/>
    <p:sldId id="416" r:id="rId9"/>
    <p:sldId id="417" r:id="rId10"/>
    <p:sldId id="434" r:id="rId11"/>
    <p:sldId id="426" r:id="rId12"/>
    <p:sldId id="439" r:id="rId13"/>
    <p:sldId id="443" r:id="rId14"/>
    <p:sldId id="437" r:id="rId15"/>
    <p:sldId id="441" r:id="rId16"/>
    <p:sldId id="444" r:id="rId17"/>
    <p:sldId id="445" r:id="rId18"/>
    <p:sldId id="446" r:id="rId19"/>
    <p:sldId id="447" r:id="rId20"/>
    <p:sldId id="449" r:id="rId21"/>
    <p:sldId id="448" r:id="rId22"/>
    <p:sldId id="455" r:id="rId23"/>
    <p:sldId id="450" r:id="rId24"/>
    <p:sldId id="427" r:id="rId25"/>
    <p:sldId id="452" r:id="rId26"/>
    <p:sldId id="431" r:id="rId27"/>
    <p:sldId id="451" r:id="rId28"/>
    <p:sldId id="453" r:id="rId29"/>
    <p:sldId id="454" r:id="rId30"/>
    <p:sldId id="456" r:id="rId31"/>
    <p:sldId id="457" r:id="rId32"/>
    <p:sldId id="458" r:id="rId33"/>
    <p:sldId id="459" r:id="rId34"/>
    <p:sldId id="461" r:id="rId35"/>
    <p:sldId id="460" r:id="rId36"/>
    <p:sldId id="438" r:id="rId37"/>
    <p:sldId id="435" r:id="rId38"/>
    <p:sldId id="37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ction" id="{AC0172A4-A4A8-495B-9213-F1D29C1D3C5B}">
          <p14:sldIdLst>
            <p14:sldId id="327"/>
            <p14:sldId id="436"/>
            <p14:sldId id="412"/>
            <p14:sldId id="382"/>
            <p14:sldId id="414"/>
            <p14:sldId id="415"/>
            <p14:sldId id="416"/>
            <p14:sldId id="417"/>
            <p14:sldId id="434"/>
            <p14:sldId id="426"/>
            <p14:sldId id="439"/>
            <p14:sldId id="443"/>
            <p14:sldId id="437"/>
            <p14:sldId id="441"/>
            <p14:sldId id="444"/>
            <p14:sldId id="445"/>
            <p14:sldId id="446"/>
            <p14:sldId id="447"/>
            <p14:sldId id="449"/>
            <p14:sldId id="448"/>
            <p14:sldId id="455"/>
            <p14:sldId id="450"/>
            <p14:sldId id="427"/>
            <p14:sldId id="452"/>
            <p14:sldId id="431"/>
            <p14:sldId id="451"/>
            <p14:sldId id="453"/>
            <p14:sldId id="454"/>
            <p14:sldId id="456"/>
            <p14:sldId id="457"/>
            <p14:sldId id="458"/>
            <p14:sldId id="459"/>
            <p14:sldId id="461"/>
            <p14:sldId id="460"/>
            <p14:sldId id="438"/>
            <p14:sldId id="435"/>
            <p14:sldId id="3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4DCC5-BC1B-46C3-B46F-2CE2577F9EA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6493-91CE-4837-933D-1A3942CEC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14472-2194-4E4B-A332-7E723893D5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87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14472-2194-4E4B-A332-7E723893D5A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3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F437-FB68-40CB-B359-FFFD7D821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85A67-9F5A-4B78-9713-5AE748929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A7C79-F2A6-4A9F-BECD-99535598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A158-8C12-47CA-A2B7-97C069B0933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8C855-68A0-4CBA-BF4F-E2630B8C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D9B0D-9112-4D6D-B419-122998C7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064E-B4FD-45D6-A656-46F6691F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1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94B7-ECD4-4FEB-A093-BB8E18C7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3A042-F621-46C2-8A66-8CB161FB0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4AB62-5C58-4E5D-9FBE-8260F85D9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A158-8C12-47CA-A2B7-97C069B0933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3165A-2B96-4AFA-8EC4-1A4396C9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282C0-F51C-4F21-8978-10E22259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064E-B4FD-45D6-A656-46F6691F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2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B0302A-DC5D-46FE-9D2B-9402F02E6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0D079-8CE5-4B1B-9680-274DB09BF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06FD0-DCBF-472C-9F56-161F2218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A158-8C12-47CA-A2B7-97C069B0933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5D2A5-18CF-479C-8B57-0A1F5823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7311B-BDA7-47F6-B4E3-BE172E99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064E-B4FD-45D6-A656-46F6691F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16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249B-B129-4B73-9F44-116116A66A15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B343-99EA-4E80-BDEC-AE2A572D2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57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95AC-6047-4512-B9E2-83B5945BDBEC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B343-99EA-4E80-BDEC-AE2A572D2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43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E0A8-7C87-4DD7-B3DE-30A8B5773D07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B343-99EA-4E80-BDEC-AE2A572D2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3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2271-2E0C-4388-A803-14DCE7B5481D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B343-99EA-4E80-BDEC-AE2A572D2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06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D79D-D67F-43F0-91C9-C313614BAEF2}" type="datetime1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B343-99EA-4E80-BDEC-AE2A572D2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35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C372-33B7-4186-8539-04AF814177CF}" type="datetime1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B343-99EA-4E80-BDEC-AE2A572D2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299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5AD0-084D-4805-82B3-9C0A4A61167A}" type="datetime1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B343-99EA-4E80-BDEC-AE2A572D2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59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CDB5-0C49-4A1C-8E62-1B372489E0B5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B343-99EA-4E80-BDEC-AE2A572D2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3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20DD-072C-4C45-8D3C-B295587C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02FEA-2DA8-4A90-8051-6E0B78FC6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D2AE4-B93B-43BE-8475-C04F7C78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A158-8C12-47CA-A2B7-97C069B0933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BC8EE-26B5-4F94-8845-B9356907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BFBDC-A241-4130-AFB2-DF797307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064E-B4FD-45D6-A656-46F6691F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92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2C93-F6D6-40EF-ACD5-B2BEA8AB626F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B343-99EA-4E80-BDEC-AE2A572D2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54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85BD-5803-4A51-B148-FA1496E76D1A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B343-99EA-4E80-BDEC-AE2A572D2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83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9CB59-9505-403F-810B-7E3EFA9A469B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B343-99EA-4E80-BDEC-AE2A572D2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9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A6D2-FACF-40BF-A915-C3540399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45A67-E5F2-4B68-A9CA-22E2CE5B7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E21EB-B4C9-4338-B816-610E4C27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A158-8C12-47CA-A2B7-97C069B0933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7294C-5751-4CF9-8B61-D6F9A793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CD8B6-90C2-4FCA-9DA8-2DDEF3AD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064E-B4FD-45D6-A656-46F6691F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8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C915-4A8B-4335-B879-85AF9058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787CD-3166-4832-8EF4-0EE1F29BB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5330E-D380-45FD-8E7C-6485E9375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F1B32-9A95-4101-B82D-5AE0E459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A158-8C12-47CA-A2B7-97C069B0933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94B8D-CC06-4349-A079-98092CD4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9679F-4BCA-434B-BDFA-766BCD32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064E-B4FD-45D6-A656-46F6691F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3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B67D-F25F-4AC8-9687-6545C3F0E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EE502-2316-4A0A-876E-4BC1111F4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7C7C-4714-483B-9965-D8D1725D2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F3EA7-F3BD-4167-9A4F-5D3CB570B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54E26-93BC-483C-B76F-E471A1C3D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02ABED-7B18-482F-955A-40097AA9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A158-8C12-47CA-A2B7-97C069B0933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078AB1-0436-42C7-ADFD-4A90C1CE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FA541-5177-4B7C-9F52-FD0CCF2B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064E-B4FD-45D6-A656-46F6691F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2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395C-67DD-47FE-A3BB-77E57CF6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DEF44-DFAE-4ED9-8153-466F7670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A158-8C12-47CA-A2B7-97C069B0933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34319-5EBA-4613-904D-FA3A3DF6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6B709-52E5-4784-AE94-13F1ECC2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064E-B4FD-45D6-A656-46F6691F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6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3DCED-A381-4CEA-99BC-EC48F49E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A158-8C12-47CA-A2B7-97C069B0933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B3BEF-2CE8-4CD5-9383-260865D6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85CF1-1ACE-4387-BEA0-6CE781F2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064E-B4FD-45D6-A656-46F6691F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7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BC7A-44E3-41BC-90D6-61312DD0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5D8AE-5C10-4244-B7EA-66BFACD6B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6462A-BB6A-4CAE-848C-BE26D617C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FFE27-D673-464B-ABB2-E1FAB20E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A158-8C12-47CA-A2B7-97C069B0933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07BF8-E21D-4371-B9B0-B566BDE0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34256-803D-4395-817D-6D028B6B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064E-B4FD-45D6-A656-46F6691F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8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1482-A1F6-4B18-890B-4738C539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702D64-3308-434E-BB2C-2010EA086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DBBD2-02AE-4F9A-91AF-940400C4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F8E0D-73A4-442A-B62F-E3C7DFB5B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A158-8C12-47CA-A2B7-97C069B0933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0033C-4863-4E3C-8511-CDA33B10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31B08-5DFB-4A3B-AEC7-6CA4042F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064E-B4FD-45D6-A656-46F6691F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4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accent1">
                <a:lumMod val="5000"/>
                <a:lumOff val="9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3BA77-9D98-47BD-8F3B-433F1EE3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DCF35-D35C-494C-9783-B4FA98058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EACCE-F6C9-4708-A38A-1BF60EF58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3A158-8C12-47CA-A2B7-97C069B0933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DD64F-6EAA-4EBA-960F-80C244133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5D761-E940-41B1-A9F6-349A96819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F064E-B4FD-45D6-A656-46F6691F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0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7F62-22F3-4931-85DA-574181575ED1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4B343-99EA-4E80-BDEC-AE2A572D2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3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1.jpe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1.jpe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14.svg"/><Relationship Id="rId2" Type="http://schemas.openxmlformats.org/officeDocument/2006/relationships/image" Target="../media/image1.jpe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2.svg"/><Relationship Id="rId10" Type="http://schemas.openxmlformats.org/officeDocument/2006/relationships/image" Target="../media/image20.svg"/><Relationship Id="rId4" Type="http://schemas.openxmlformats.org/officeDocument/2006/relationships/image" Target="../media/image10.svg"/><Relationship Id="rId9" Type="http://schemas.openxmlformats.org/officeDocument/2006/relationships/image" Target="../media/image19.png"/><Relationship Id="rId1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.jpe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3.png"/><Relationship Id="rId10" Type="http://schemas.openxmlformats.org/officeDocument/2006/relationships/image" Target="../media/image20.svg"/><Relationship Id="rId4" Type="http://schemas.openxmlformats.org/officeDocument/2006/relationships/image" Target="../media/image10.svg"/><Relationship Id="rId9" Type="http://schemas.openxmlformats.org/officeDocument/2006/relationships/image" Target="../media/image19.png"/><Relationship Id="rId1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14.svg"/><Relationship Id="rId2" Type="http://schemas.openxmlformats.org/officeDocument/2006/relationships/image" Target="../media/image1.jpe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2.svg"/><Relationship Id="rId10" Type="http://schemas.openxmlformats.org/officeDocument/2006/relationships/image" Target="../media/image20.svg"/><Relationship Id="rId4" Type="http://schemas.openxmlformats.org/officeDocument/2006/relationships/image" Target="../media/image10.svg"/><Relationship Id="rId9" Type="http://schemas.openxmlformats.org/officeDocument/2006/relationships/image" Target="../media/image19.png"/><Relationship Id="rId1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.jpe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3.png"/><Relationship Id="rId10" Type="http://schemas.openxmlformats.org/officeDocument/2006/relationships/image" Target="../media/image20.svg"/><Relationship Id="rId4" Type="http://schemas.openxmlformats.org/officeDocument/2006/relationships/image" Target="../media/image10.svg"/><Relationship Id="rId9" Type="http://schemas.openxmlformats.org/officeDocument/2006/relationships/image" Target="../media/image19.png"/><Relationship Id="rId1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.jpe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3.png"/><Relationship Id="rId10" Type="http://schemas.openxmlformats.org/officeDocument/2006/relationships/image" Target="../media/image20.svg"/><Relationship Id="rId4" Type="http://schemas.openxmlformats.org/officeDocument/2006/relationships/image" Target="../media/image10.svg"/><Relationship Id="rId9" Type="http://schemas.openxmlformats.org/officeDocument/2006/relationships/image" Target="../media/image19.png"/><Relationship Id="rId1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.jpe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3.png"/><Relationship Id="rId10" Type="http://schemas.openxmlformats.org/officeDocument/2006/relationships/image" Target="../media/image20.svg"/><Relationship Id="rId4" Type="http://schemas.openxmlformats.org/officeDocument/2006/relationships/image" Target="../media/image10.svg"/><Relationship Id="rId9" Type="http://schemas.openxmlformats.org/officeDocument/2006/relationships/image" Target="../media/image19.png"/><Relationship Id="rId1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5.png"/><Relationship Id="rId18" Type="http://schemas.openxmlformats.org/officeDocument/2006/relationships/image" Target="../media/image11.png"/><Relationship Id="rId3" Type="http://schemas.openxmlformats.org/officeDocument/2006/relationships/image" Target="../media/image9.png"/><Relationship Id="rId21" Type="http://schemas.openxmlformats.org/officeDocument/2006/relationships/image" Target="../media/image14.sv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6.png"/><Relationship Id="rId2" Type="http://schemas.openxmlformats.org/officeDocument/2006/relationships/image" Target="../media/image1.jpe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19" Type="http://schemas.openxmlformats.org/officeDocument/2006/relationships/image" Target="../media/image12.svg"/><Relationship Id="rId4" Type="http://schemas.openxmlformats.org/officeDocument/2006/relationships/image" Target="../media/image10.sv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7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14.svg"/><Relationship Id="rId2" Type="http://schemas.openxmlformats.org/officeDocument/2006/relationships/image" Target="../media/image1.jpe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2.svg"/><Relationship Id="rId10" Type="http://schemas.openxmlformats.org/officeDocument/2006/relationships/image" Target="../media/image20.svg"/><Relationship Id="rId4" Type="http://schemas.openxmlformats.org/officeDocument/2006/relationships/image" Target="../media/image10.svg"/><Relationship Id="rId9" Type="http://schemas.openxmlformats.org/officeDocument/2006/relationships/image" Target="../media/image19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14.svg"/><Relationship Id="rId2" Type="http://schemas.openxmlformats.org/officeDocument/2006/relationships/image" Target="../media/image1.jpe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2.svg"/><Relationship Id="rId10" Type="http://schemas.openxmlformats.org/officeDocument/2006/relationships/image" Target="../media/image20.svg"/><Relationship Id="rId4" Type="http://schemas.openxmlformats.org/officeDocument/2006/relationships/image" Target="../media/image10.svg"/><Relationship Id="rId9" Type="http://schemas.openxmlformats.org/officeDocument/2006/relationships/image" Target="../media/image19.png"/><Relationship Id="rId1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14.svg"/><Relationship Id="rId2" Type="http://schemas.openxmlformats.org/officeDocument/2006/relationships/image" Target="../media/image1.jpe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2.svg"/><Relationship Id="rId10" Type="http://schemas.openxmlformats.org/officeDocument/2006/relationships/image" Target="../media/image20.svg"/><Relationship Id="rId4" Type="http://schemas.openxmlformats.org/officeDocument/2006/relationships/image" Target="../media/image10.svg"/><Relationship Id="rId9" Type="http://schemas.openxmlformats.org/officeDocument/2006/relationships/image" Target="../media/image19.png"/><Relationship Id="rId1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.jpe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3.png"/><Relationship Id="rId10" Type="http://schemas.openxmlformats.org/officeDocument/2006/relationships/image" Target="../media/image20.svg"/><Relationship Id="rId4" Type="http://schemas.openxmlformats.org/officeDocument/2006/relationships/image" Target="../media/image10.svg"/><Relationship Id="rId9" Type="http://schemas.openxmlformats.org/officeDocument/2006/relationships/image" Target="../media/image19.png"/><Relationship Id="rId14" Type="http://schemas.openxmlformats.org/officeDocument/2006/relationships/image" Target="../media/image12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12" Type="http://schemas.openxmlformats.org/officeDocument/2006/relationships/image" Target="../media/image16.svg"/><Relationship Id="rId2" Type="http://schemas.openxmlformats.org/officeDocument/2006/relationships/image" Target="../media/image1.jpe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13.png"/><Relationship Id="rId10" Type="http://schemas.openxmlformats.org/officeDocument/2006/relationships/image" Target="../media/image22.svg"/><Relationship Id="rId4" Type="http://schemas.openxmlformats.org/officeDocument/2006/relationships/image" Target="../media/image10.svg"/><Relationship Id="rId9" Type="http://schemas.openxmlformats.org/officeDocument/2006/relationships/image" Target="../media/image21.png"/><Relationship Id="rId14" Type="http://schemas.openxmlformats.org/officeDocument/2006/relationships/image" Target="../media/image18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30.png"/><Relationship Id="rId2" Type="http://schemas.openxmlformats.org/officeDocument/2006/relationships/image" Target="../media/image1.jpe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31.png"/><Relationship Id="rId2" Type="http://schemas.openxmlformats.org/officeDocument/2006/relationships/image" Target="../media/image1.jpe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32.png"/><Relationship Id="rId2" Type="http://schemas.openxmlformats.org/officeDocument/2006/relationships/image" Target="../media/image1.jpe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3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33.png"/><Relationship Id="rId2" Type="http://schemas.openxmlformats.org/officeDocument/2006/relationships/image" Target="../media/image1.jpe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35.png"/><Relationship Id="rId2" Type="http://schemas.openxmlformats.org/officeDocument/2006/relationships/image" Target="../media/image1.jpe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36.png"/><Relationship Id="rId2" Type="http://schemas.openxmlformats.org/officeDocument/2006/relationships/image" Target="../media/image1.jpe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37.png"/><Relationship Id="rId2" Type="http://schemas.openxmlformats.org/officeDocument/2006/relationships/image" Target="../media/image1.jpe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38.png"/><Relationship Id="rId2" Type="http://schemas.openxmlformats.org/officeDocument/2006/relationships/image" Target="../media/image1.jpe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36.png"/><Relationship Id="rId2" Type="http://schemas.openxmlformats.org/officeDocument/2006/relationships/image" Target="../media/image1.jpe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39.png"/><Relationship Id="rId2" Type="http://schemas.openxmlformats.org/officeDocument/2006/relationships/image" Target="../media/image1.jpe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40.png"/><Relationship Id="rId2" Type="http://schemas.openxmlformats.org/officeDocument/2006/relationships/image" Target="../media/image1.jpe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1.jpe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1.jpe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oi.org/10.1016/j.iot.2024.101132" TargetMode="External"/><Relationship Id="rId4" Type="http://schemas.openxmlformats.org/officeDocument/2006/relationships/hyperlink" Target="https://doi.org/10.1016/j.compeleceng.2022.107894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1.jpe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1.jpe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1.jpe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1.jpe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1.jpe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1.jpe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AAC886-C831-4F81-B200-9613887AFE9B}"/>
              </a:ext>
            </a:extLst>
          </p:cNvPr>
          <p:cNvSpPr/>
          <p:nvPr/>
        </p:nvSpPr>
        <p:spPr>
          <a:xfrm>
            <a:off x="0" y="7068049"/>
            <a:ext cx="12192000" cy="31297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31EC48-C8B9-4966-B8CB-6C14FF400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3" y="1192299"/>
            <a:ext cx="10717198" cy="41187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409177-EB29-4B8D-A7A4-BDB28D70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B343-99EA-4E80-BDEC-AE2A572D2A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72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9D343E2-B7EC-4F83-9702-9D8F15F4C294}"/>
              </a:ext>
            </a:extLst>
          </p:cNvPr>
          <p:cNvSpPr/>
          <p:nvPr/>
        </p:nvSpPr>
        <p:spPr>
          <a:xfrm>
            <a:off x="-59310" y="-44450"/>
            <a:ext cx="802259" cy="6946900"/>
          </a:xfrm>
          <a:custGeom>
            <a:avLst/>
            <a:gdLst>
              <a:gd name="connsiteX0" fmla="*/ 0 w 857946"/>
              <a:gd name="connsiteY0" fmla="*/ 0 h 6880018"/>
              <a:gd name="connsiteX1" fmla="*/ 428615 w 857946"/>
              <a:gd name="connsiteY1" fmla="*/ 0 h 6880018"/>
              <a:gd name="connsiteX2" fmla="*/ 533633 w 857946"/>
              <a:gd name="connsiteY2" fmla="*/ 378900 h 6880018"/>
              <a:gd name="connsiteX3" fmla="*/ 857946 w 857946"/>
              <a:gd name="connsiteY3" fmla="*/ 3555479 h 6880018"/>
              <a:gd name="connsiteX4" fmla="*/ 533633 w 857946"/>
              <a:gd name="connsiteY4" fmla="*/ 6732060 h 6880018"/>
              <a:gd name="connsiteX5" fmla="*/ 492624 w 857946"/>
              <a:gd name="connsiteY5" fmla="*/ 6880018 h 6880018"/>
              <a:gd name="connsiteX6" fmla="*/ 0 w 857946"/>
              <a:gd name="connsiteY6" fmla="*/ 6880018 h 68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46" h="6880018">
                <a:moveTo>
                  <a:pt x="0" y="0"/>
                </a:moveTo>
                <a:lnTo>
                  <a:pt x="428615" y="0"/>
                </a:lnTo>
                <a:lnTo>
                  <a:pt x="533633" y="378900"/>
                </a:lnTo>
                <a:cubicBezTo>
                  <a:pt x="735134" y="1217892"/>
                  <a:pt x="857946" y="2332410"/>
                  <a:pt x="857946" y="3555479"/>
                </a:cubicBezTo>
                <a:cubicBezTo>
                  <a:pt x="857946" y="4778549"/>
                  <a:pt x="735134" y="5893067"/>
                  <a:pt x="533633" y="6732060"/>
                </a:cubicBezTo>
                <a:lnTo>
                  <a:pt x="492624" y="6880018"/>
                </a:lnTo>
                <a:lnTo>
                  <a:pt x="0" y="68800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976D58-7BDC-4D6B-AE73-AF4A39F3F9F5}"/>
              </a:ext>
            </a:extLst>
          </p:cNvPr>
          <p:cNvGrpSpPr/>
          <p:nvPr/>
        </p:nvGrpSpPr>
        <p:grpSpPr>
          <a:xfrm>
            <a:off x="42949" y="700646"/>
            <a:ext cx="559217" cy="559217"/>
            <a:chOff x="3689792" y="1207561"/>
            <a:chExt cx="1695367" cy="1695367"/>
          </a:xfrm>
          <a:solidFill>
            <a:schemeClr val="accent1">
              <a:lumMod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0F9C77-7ECE-4AAC-AA9F-3782AD16898C}"/>
                </a:ext>
              </a:extLst>
            </p:cNvPr>
            <p:cNvSpPr/>
            <p:nvPr/>
          </p:nvSpPr>
          <p:spPr>
            <a:xfrm>
              <a:off x="3689792" y="1207561"/>
              <a:ext cx="1695367" cy="1695367"/>
            </a:xfrm>
            <a:prstGeom prst="ellips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B1B66CD1-CCBA-4BEF-8704-1B0BD22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9486" y="1470308"/>
              <a:ext cx="1076770" cy="1076770"/>
            </a:xfrm>
            <a:prstGeom prst="rect">
              <a:avLst/>
            </a:prstGeom>
          </p:spPr>
        </p:pic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63BD4-B6EC-458F-8553-D551DB1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163" y="6356350"/>
            <a:ext cx="2743200" cy="365125"/>
          </a:xfrm>
        </p:spPr>
        <p:txBody>
          <a:bodyPr/>
          <a:lstStyle/>
          <a:p>
            <a:fld id="{5934B343-99EA-4E80-BDEC-AE2A572D2AC5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D6911-5744-43E2-9F31-5AC0DE43D7BF}"/>
              </a:ext>
            </a:extLst>
          </p:cNvPr>
          <p:cNvGrpSpPr/>
          <p:nvPr/>
        </p:nvGrpSpPr>
        <p:grpSpPr>
          <a:xfrm>
            <a:off x="-180776" y="1292973"/>
            <a:ext cx="1862981" cy="1862981"/>
            <a:chOff x="2591143" y="19518"/>
            <a:chExt cx="1613160" cy="161316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40AB91-E7A3-4027-8888-6563DE0E92C0}"/>
                </a:ext>
              </a:extLst>
            </p:cNvPr>
            <p:cNvSpPr/>
            <p:nvPr/>
          </p:nvSpPr>
          <p:spPr>
            <a:xfrm>
              <a:off x="2591143" y="19518"/>
              <a:ext cx="1613160" cy="1613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">
              <a:extLst>
                <a:ext uri="{FF2B5EF4-FFF2-40B4-BE49-F238E27FC236}">
                  <a16:creationId xmlns:a16="http://schemas.microsoft.com/office/drawing/2014/main" id="{A8CA6E3A-6151-4532-9397-AAFCEEBF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19746" y="418027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914060-B19F-42E3-9162-D9C08E123B55}"/>
              </a:ext>
            </a:extLst>
          </p:cNvPr>
          <p:cNvGrpSpPr/>
          <p:nvPr/>
        </p:nvGrpSpPr>
        <p:grpSpPr>
          <a:xfrm>
            <a:off x="71472" y="3273331"/>
            <a:ext cx="559217" cy="559217"/>
            <a:chOff x="2711601" y="464913"/>
            <a:chExt cx="1662800" cy="16628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F9CEB0-2CFF-4863-909C-DA8A2145B91B}"/>
                </a:ext>
              </a:extLst>
            </p:cNvPr>
            <p:cNvSpPr/>
            <p:nvPr/>
          </p:nvSpPr>
          <p:spPr>
            <a:xfrm>
              <a:off x="2711601" y="464913"/>
              <a:ext cx="1662800" cy="16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Employee badge">
              <a:extLst>
                <a:ext uri="{FF2B5EF4-FFF2-40B4-BE49-F238E27FC236}">
                  <a16:creationId xmlns:a16="http://schemas.microsoft.com/office/drawing/2014/main" id="{5362ADA7-A2C9-4268-80E0-C5489DA57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65518" y="737287"/>
              <a:ext cx="1002215" cy="1002215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8ACE59-76D0-47D7-AC4E-43456F9F6F88}"/>
              </a:ext>
            </a:extLst>
          </p:cNvPr>
          <p:cNvGrpSpPr/>
          <p:nvPr/>
        </p:nvGrpSpPr>
        <p:grpSpPr>
          <a:xfrm>
            <a:off x="71472" y="3916378"/>
            <a:ext cx="559217" cy="559217"/>
            <a:chOff x="904863" y="1846218"/>
            <a:chExt cx="1662800" cy="166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3A03A1-E58A-4C61-BE3E-9602D252453F}"/>
                </a:ext>
              </a:extLst>
            </p:cNvPr>
            <p:cNvSpPr/>
            <p:nvPr/>
          </p:nvSpPr>
          <p:spPr>
            <a:xfrm>
              <a:off x="904863" y="1846218"/>
              <a:ext cx="1662800" cy="1662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Key">
              <a:extLst>
                <a:ext uri="{FF2B5EF4-FFF2-40B4-BE49-F238E27FC236}">
                  <a16:creationId xmlns:a16="http://schemas.microsoft.com/office/drawing/2014/main" id="{9AE6D471-83D5-4487-A67B-21CD298C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28616" y="2174641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73C352-D90F-466E-B0D2-8266A71FE956}"/>
              </a:ext>
            </a:extLst>
          </p:cNvPr>
          <p:cNvGrpSpPr/>
          <p:nvPr/>
        </p:nvGrpSpPr>
        <p:grpSpPr>
          <a:xfrm>
            <a:off x="60826" y="4545573"/>
            <a:ext cx="559217" cy="559217"/>
            <a:chOff x="773989" y="1739233"/>
            <a:chExt cx="1662800" cy="16628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541CD4-9610-4CAE-9A18-9C084855EE2C}"/>
                </a:ext>
              </a:extLst>
            </p:cNvPr>
            <p:cNvSpPr/>
            <p:nvPr/>
          </p:nvSpPr>
          <p:spPr>
            <a:xfrm>
              <a:off x="773989" y="1739233"/>
              <a:ext cx="1662800" cy="1662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ecurity camera">
              <a:extLst>
                <a:ext uri="{FF2B5EF4-FFF2-40B4-BE49-F238E27FC236}">
                  <a16:creationId xmlns:a16="http://schemas.microsoft.com/office/drawing/2014/main" id="{5A47455F-8F5C-450C-A92A-45C3291A9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02417" y="2089878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E8ED7-25F4-4CFE-88B6-1DAA22C0F2AD}"/>
              </a:ext>
            </a:extLst>
          </p:cNvPr>
          <p:cNvGrpSpPr/>
          <p:nvPr/>
        </p:nvGrpSpPr>
        <p:grpSpPr>
          <a:xfrm>
            <a:off x="60183" y="5188620"/>
            <a:ext cx="542523" cy="542523"/>
            <a:chOff x="1955261" y="3414049"/>
            <a:chExt cx="1613160" cy="16131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1F0868-6506-4535-88C2-CC2779F7AA24}"/>
                </a:ext>
              </a:extLst>
            </p:cNvPr>
            <p:cNvSpPr/>
            <p:nvPr/>
          </p:nvSpPr>
          <p:spPr>
            <a:xfrm>
              <a:off x="1955261" y="3414049"/>
              <a:ext cx="1613160" cy="1613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693AF65D-4DF5-4805-816A-0229F079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78222" y="3740378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CDA1-F068-4A96-B26B-64D29DDB81DC}"/>
              </a:ext>
            </a:extLst>
          </p:cNvPr>
          <p:cNvGrpSpPr/>
          <p:nvPr/>
        </p:nvGrpSpPr>
        <p:grpSpPr>
          <a:xfrm>
            <a:off x="42950" y="64822"/>
            <a:ext cx="559217" cy="559217"/>
            <a:chOff x="6787181" y="2292207"/>
            <a:chExt cx="1862982" cy="18629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0F6320-1320-4FEA-8569-94AA10D70189}"/>
                </a:ext>
              </a:extLst>
            </p:cNvPr>
            <p:cNvSpPr/>
            <p:nvPr/>
          </p:nvSpPr>
          <p:spPr>
            <a:xfrm>
              <a:off x="6787181" y="2292207"/>
              <a:ext cx="1862982" cy="1862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744F166-8114-40CB-9BCB-A045793E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092085" y="2597111"/>
              <a:ext cx="1253174" cy="1253174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23A6E5A-77B4-4E0A-983A-6C77CE2CEC42}"/>
              </a:ext>
            </a:extLst>
          </p:cNvPr>
          <p:cNvSpPr txBox="1"/>
          <p:nvPr/>
        </p:nvSpPr>
        <p:spPr>
          <a:xfrm>
            <a:off x="1626562" y="130136"/>
            <a:ext cx="931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Key Concepts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860998-770A-4796-BEA2-843C9A6081AD}"/>
              </a:ext>
            </a:extLst>
          </p:cNvPr>
          <p:cNvSpPr/>
          <p:nvPr/>
        </p:nvSpPr>
        <p:spPr>
          <a:xfrm>
            <a:off x="1940231" y="1442750"/>
            <a:ext cx="1008297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Differential Privacy:</a:t>
            </a:r>
          </a:p>
          <a:p>
            <a:endParaRPr lang="en-US" sz="1400" b="1" dirty="0"/>
          </a:p>
          <a:p>
            <a:r>
              <a:rPr lang="en-US" sz="2800" dirty="0"/>
              <a:t>• Adds controlled noise to anonymize sensitive data.</a:t>
            </a:r>
          </a:p>
          <a:p>
            <a:r>
              <a:rPr lang="en-US" sz="2800" dirty="0"/>
              <a:t>• Balances privacy with data utility.</a:t>
            </a:r>
          </a:p>
          <a:p>
            <a:endParaRPr lang="en-US" sz="2800" dirty="0"/>
          </a:p>
          <a:p>
            <a:r>
              <a:rPr lang="en-US" sz="2800" dirty="0"/>
              <a:t>𝑓(𝐷𝑜 ) + (𝐿𝑎𝑝(𝛥𝑓∕𝜖)). 							(1) </a:t>
            </a:r>
          </a:p>
          <a:p>
            <a:endParaRPr lang="en-US" sz="1400" dirty="0"/>
          </a:p>
          <a:p>
            <a:r>
              <a:rPr lang="en-US" sz="2800" dirty="0"/>
              <a:t>The 𝛥𝑓 is known as the sensitivity of a query which is computed as, </a:t>
            </a:r>
          </a:p>
          <a:p>
            <a:endParaRPr lang="en-US" sz="1400" dirty="0"/>
          </a:p>
          <a:p>
            <a:r>
              <a:rPr lang="en-US" sz="2800" dirty="0"/>
              <a:t>𝛥𝑓 = 		max 		‖	𝑓(𝐷𝑜 ) − 𝑓(𝐷𝑖 )	‖1 , </a:t>
            </a:r>
          </a:p>
          <a:p>
            <a:r>
              <a:rPr lang="en-US" sz="2800" dirty="0"/>
              <a:t>	𝑖∈{1,2,3,…,𝑁} 							(2)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9126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9D343E2-B7EC-4F83-9702-9D8F15F4C294}"/>
              </a:ext>
            </a:extLst>
          </p:cNvPr>
          <p:cNvSpPr/>
          <p:nvPr/>
        </p:nvSpPr>
        <p:spPr>
          <a:xfrm>
            <a:off x="-59310" y="-44450"/>
            <a:ext cx="802259" cy="6946900"/>
          </a:xfrm>
          <a:custGeom>
            <a:avLst/>
            <a:gdLst>
              <a:gd name="connsiteX0" fmla="*/ 0 w 857946"/>
              <a:gd name="connsiteY0" fmla="*/ 0 h 6880018"/>
              <a:gd name="connsiteX1" fmla="*/ 428615 w 857946"/>
              <a:gd name="connsiteY1" fmla="*/ 0 h 6880018"/>
              <a:gd name="connsiteX2" fmla="*/ 533633 w 857946"/>
              <a:gd name="connsiteY2" fmla="*/ 378900 h 6880018"/>
              <a:gd name="connsiteX3" fmla="*/ 857946 w 857946"/>
              <a:gd name="connsiteY3" fmla="*/ 3555479 h 6880018"/>
              <a:gd name="connsiteX4" fmla="*/ 533633 w 857946"/>
              <a:gd name="connsiteY4" fmla="*/ 6732060 h 6880018"/>
              <a:gd name="connsiteX5" fmla="*/ 492624 w 857946"/>
              <a:gd name="connsiteY5" fmla="*/ 6880018 h 6880018"/>
              <a:gd name="connsiteX6" fmla="*/ 0 w 857946"/>
              <a:gd name="connsiteY6" fmla="*/ 6880018 h 68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46" h="6880018">
                <a:moveTo>
                  <a:pt x="0" y="0"/>
                </a:moveTo>
                <a:lnTo>
                  <a:pt x="428615" y="0"/>
                </a:lnTo>
                <a:lnTo>
                  <a:pt x="533633" y="378900"/>
                </a:lnTo>
                <a:cubicBezTo>
                  <a:pt x="735134" y="1217892"/>
                  <a:pt x="857946" y="2332410"/>
                  <a:pt x="857946" y="3555479"/>
                </a:cubicBezTo>
                <a:cubicBezTo>
                  <a:pt x="857946" y="4778549"/>
                  <a:pt x="735134" y="5893067"/>
                  <a:pt x="533633" y="6732060"/>
                </a:cubicBezTo>
                <a:lnTo>
                  <a:pt x="492624" y="6880018"/>
                </a:lnTo>
                <a:lnTo>
                  <a:pt x="0" y="68800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976D58-7BDC-4D6B-AE73-AF4A39F3F9F5}"/>
              </a:ext>
            </a:extLst>
          </p:cNvPr>
          <p:cNvGrpSpPr/>
          <p:nvPr/>
        </p:nvGrpSpPr>
        <p:grpSpPr>
          <a:xfrm>
            <a:off x="42949" y="700646"/>
            <a:ext cx="559217" cy="559217"/>
            <a:chOff x="3689792" y="1207561"/>
            <a:chExt cx="1695367" cy="1695367"/>
          </a:xfrm>
          <a:solidFill>
            <a:schemeClr val="accent1">
              <a:lumMod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0F9C77-7ECE-4AAC-AA9F-3782AD16898C}"/>
                </a:ext>
              </a:extLst>
            </p:cNvPr>
            <p:cNvSpPr/>
            <p:nvPr/>
          </p:nvSpPr>
          <p:spPr>
            <a:xfrm>
              <a:off x="3689792" y="1207561"/>
              <a:ext cx="1695367" cy="1695367"/>
            </a:xfrm>
            <a:prstGeom prst="ellips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B1B66CD1-CCBA-4BEF-8704-1B0BD22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9486" y="1470308"/>
              <a:ext cx="1076770" cy="1076770"/>
            </a:xfrm>
            <a:prstGeom prst="rect">
              <a:avLst/>
            </a:prstGeom>
          </p:spPr>
        </p:pic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63BD4-B6EC-458F-8553-D551DB1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163" y="6356350"/>
            <a:ext cx="2743200" cy="365125"/>
          </a:xfrm>
        </p:spPr>
        <p:txBody>
          <a:bodyPr/>
          <a:lstStyle/>
          <a:p>
            <a:fld id="{5934B343-99EA-4E80-BDEC-AE2A572D2AC5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D6911-5744-43E2-9F31-5AC0DE43D7BF}"/>
              </a:ext>
            </a:extLst>
          </p:cNvPr>
          <p:cNvGrpSpPr/>
          <p:nvPr/>
        </p:nvGrpSpPr>
        <p:grpSpPr>
          <a:xfrm>
            <a:off x="-180776" y="1292973"/>
            <a:ext cx="1862981" cy="1862981"/>
            <a:chOff x="2591143" y="19518"/>
            <a:chExt cx="1613160" cy="161316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40AB91-E7A3-4027-8888-6563DE0E92C0}"/>
                </a:ext>
              </a:extLst>
            </p:cNvPr>
            <p:cNvSpPr/>
            <p:nvPr/>
          </p:nvSpPr>
          <p:spPr>
            <a:xfrm>
              <a:off x="2591143" y="19518"/>
              <a:ext cx="1613160" cy="1613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">
              <a:extLst>
                <a:ext uri="{FF2B5EF4-FFF2-40B4-BE49-F238E27FC236}">
                  <a16:creationId xmlns:a16="http://schemas.microsoft.com/office/drawing/2014/main" id="{A8CA6E3A-6151-4532-9397-AAFCEEBF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19746" y="418027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914060-B19F-42E3-9162-D9C08E123B55}"/>
              </a:ext>
            </a:extLst>
          </p:cNvPr>
          <p:cNvGrpSpPr/>
          <p:nvPr/>
        </p:nvGrpSpPr>
        <p:grpSpPr>
          <a:xfrm>
            <a:off x="71472" y="3273331"/>
            <a:ext cx="559217" cy="559217"/>
            <a:chOff x="2711601" y="464913"/>
            <a:chExt cx="1662800" cy="16628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F9CEB0-2CFF-4863-909C-DA8A2145B91B}"/>
                </a:ext>
              </a:extLst>
            </p:cNvPr>
            <p:cNvSpPr/>
            <p:nvPr/>
          </p:nvSpPr>
          <p:spPr>
            <a:xfrm>
              <a:off x="2711601" y="464913"/>
              <a:ext cx="1662800" cy="16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Employee badge">
              <a:extLst>
                <a:ext uri="{FF2B5EF4-FFF2-40B4-BE49-F238E27FC236}">
                  <a16:creationId xmlns:a16="http://schemas.microsoft.com/office/drawing/2014/main" id="{5362ADA7-A2C9-4268-80E0-C5489DA57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65518" y="737287"/>
              <a:ext cx="1002215" cy="1002215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8ACE59-76D0-47D7-AC4E-43456F9F6F88}"/>
              </a:ext>
            </a:extLst>
          </p:cNvPr>
          <p:cNvGrpSpPr/>
          <p:nvPr/>
        </p:nvGrpSpPr>
        <p:grpSpPr>
          <a:xfrm>
            <a:off x="71472" y="3916378"/>
            <a:ext cx="559217" cy="559217"/>
            <a:chOff x="904863" y="1846218"/>
            <a:chExt cx="1662800" cy="166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3A03A1-E58A-4C61-BE3E-9602D252453F}"/>
                </a:ext>
              </a:extLst>
            </p:cNvPr>
            <p:cNvSpPr/>
            <p:nvPr/>
          </p:nvSpPr>
          <p:spPr>
            <a:xfrm>
              <a:off x="904863" y="1846218"/>
              <a:ext cx="1662800" cy="1662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Key">
              <a:extLst>
                <a:ext uri="{FF2B5EF4-FFF2-40B4-BE49-F238E27FC236}">
                  <a16:creationId xmlns:a16="http://schemas.microsoft.com/office/drawing/2014/main" id="{9AE6D471-83D5-4487-A67B-21CD298C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28616" y="2174641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73C352-D90F-466E-B0D2-8266A71FE956}"/>
              </a:ext>
            </a:extLst>
          </p:cNvPr>
          <p:cNvGrpSpPr/>
          <p:nvPr/>
        </p:nvGrpSpPr>
        <p:grpSpPr>
          <a:xfrm>
            <a:off x="60826" y="4545573"/>
            <a:ext cx="559217" cy="559217"/>
            <a:chOff x="773989" y="1739233"/>
            <a:chExt cx="1662800" cy="16628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541CD4-9610-4CAE-9A18-9C084855EE2C}"/>
                </a:ext>
              </a:extLst>
            </p:cNvPr>
            <p:cNvSpPr/>
            <p:nvPr/>
          </p:nvSpPr>
          <p:spPr>
            <a:xfrm>
              <a:off x="773989" y="1739233"/>
              <a:ext cx="1662800" cy="1662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ecurity camera">
              <a:extLst>
                <a:ext uri="{FF2B5EF4-FFF2-40B4-BE49-F238E27FC236}">
                  <a16:creationId xmlns:a16="http://schemas.microsoft.com/office/drawing/2014/main" id="{5A47455F-8F5C-450C-A92A-45C3291A9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02417" y="2089878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E8ED7-25F4-4CFE-88B6-1DAA22C0F2AD}"/>
              </a:ext>
            </a:extLst>
          </p:cNvPr>
          <p:cNvGrpSpPr/>
          <p:nvPr/>
        </p:nvGrpSpPr>
        <p:grpSpPr>
          <a:xfrm>
            <a:off x="60183" y="5188620"/>
            <a:ext cx="542523" cy="542523"/>
            <a:chOff x="1955261" y="3414049"/>
            <a:chExt cx="1613160" cy="16131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1F0868-6506-4535-88C2-CC2779F7AA24}"/>
                </a:ext>
              </a:extLst>
            </p:cNvPr>
            <p:cNvSpPr/>
            <p:nvPr/>
          </p:nvSpPr>
          <p:spPr>
            <a:xfrm>
              <a:off x="1955261" y="3414049"/>
              <a:ext cx="1613160" cy="1613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693AF65D-4DF5-4805-816A-0229F079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78222" y="3740378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CDA1-F068-4A96-B26B-64D29DDB81DC}"/>
              </a:ext>
            </a:extLst>
          </p:cNvPr>
          <p:cNvGrpSpPr/>
          <p:nvPr/>
        </p:nvGrpSpPr>
        <p:grpSpPr>
          <a:xfrm>
            <a:off x="42950" y="64822"/>
            <a:ext cx="559217" cy="559217"/>
            <a:chOff x="6787181" y="2292207"/>
            <a:chExt cx="1862982" cy="18629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0F6320-1320-4FEA-8569-94AA10D70189}"/>
                </a:ext>
              </a:extLst>
            </p:cNvPr>
            <p:cNvSpPr/>
            <p:nvPr/>
          </p:nvSpPr>
          <p:spPr>
            <a:xfrm>
              <a:off x="6787181" y="2292207"/>
              <a:ext cx="1862982" cy="1862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744F166-8114-40CB-9BCB-A045793E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092085" y="2597111"/>
              <a:ext cx="1253174" cy="1253174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23A6E5A-77B4-4E0A-983A-6C77CE2CEC42}"/>
              </a:ext>
            </a:extLst>
          </p:cNvPr>
          <p:cNvSpPr txBox="1"/>
          <p:nvPr/>
        </p:nvSpPr>
        <p:spPr>
          <a:xfrm>
            <a:off x="1626562" y="130136"/>
            <a:ext cx="931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Key Concepts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860998-770A-4796-BEA2-843C9A6081AD}"/>
              </a:ext>
            </a:extLst>
          </p:cNvPr>
          <p:cNvSpPr/>
          <p:nvPr/>
        </p:nvSpPr>
        <p:spPr>
          <a:xfrm>
            <a:off x="1824718" y="980254"/>
            <a:ext cx="931962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Three-Way Decisions:</a:t>
            </a:r>
          </a:p>
          <a:p>
            <a:endParaRPr lang="en-US" sz="1400" b="1" dirty="0"/>
          </a:p>
          <a:p>
            <a:r>
              <a:rPr lang="en-US" sz="2800" dirty="0"/>
              <a:t>• Divides data into three categories:</a:t>
            </a:r>
          </a:p>
          <a:p>
            <a:r>
              <a:rPr lang="en-US" sz="2800" dirty="0"/>
              <a:t> 	- Sensitive (not stored),</a:t>
            </a:r>
          </a:p>
          <a:p>
            <a:r>
              <a:rPr lang="en-US" sz="2800" dirty="0"/>
              <a:t>  	- Non-sensitive (stored without modification),</a:t>
            </a:r>
          </a:p>
          <a:p>
            <a:r>
              <a:rPr lang="en-US" sz="2800" dirty="0"/>
              <a:t>  	- Ambiguous (anonymized using differential privacy).</a:t>
            </a:r>
          </a:p>
          <a:p>
            <a:endParaRPr lang="en-US" sz="2800" dirty="0"/>
          </a:p>
          <a:p>
            <a:r>
              <a:rPr lang="en-US" sz="2800" dirty="0"/>
              <a:t>POS(𝛼,𝛽) = {𝑥 ∈ 𝑈 | 𝑒(𝑥) ⪰ 𝛼} , 					(3)</a:t>
            </a:r>
          </a:p>
          <a:p>
            <a:endParaRPr lang="en-US" sz="1400" dirty="0"/>
          </a:p>
          <a:p>
            <a:r>
              <a:rPr lang="en-US" sz="2800" dirty="0"/>
              <a:t>NEG(𝛼,𝛽) = {𝑥 ∈ 𝑈 | 𝑒(𝑥) ⪯ 𝛽} , 					(4)</a:t>
            </a:r>
          </a:p>
          <a:p>
            <a:endParaRPr lang="en-US" sz="1400" dirty="0"/>
          </a:p>
          <a:p>
            <a:r>
              <a:rPr lang="en-US" sz="2800" dirty="0"/>
              <a:t>BND(𝛼,𝛽) = {𝑥 ∈ 𝑈 | 𝛽 ≺ 𝑒(𝑥) ≺ 𝛼} . 				(5)</a:t>
            </a:r>
          </a:p>
        </p:txBody>
      </p:sp>
    </p:spTree>
    <p:extLst>
      <p:ext uri="{BB962C8B-B14F-4D97-AF65-F5344CB8AC3E}">
        <p14:creationId xmlns:p14="http://schemas.microsoft.com/office/powerpoint/2010/main" val="836842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9D343E2-B7EC-4F83-9702-9D8F15F4C294}"/>
              </a:ext>
            </a:extLst>
          </p:cNvPr>
          <p:cNvSpPr/>
          <p:nvPr/>
        </p:nvSpPr>
        <p:spPr>
          <a:xfrm>
            <a:off x="-59310" y="-44450"/>
            <a:ext cx="802259" cy="6946900"/>
          </a:xfrm>
          <a:custGeom>
            <a:avLst/>
            <a:gdLst>
              <a:gd name="connsiteX0" fmla="*/ 0 w 857946"/>
              <a:gd name="connsiteY0" fmla="*/ 0 h 6880018"/>
              <a:gd name="connsiteX1" fmla="*/ 428615 w 857946"/>
              <a:gd name="connsiteY1" fmla="*/ 0 h 6880018"/>
              <a:gd name="connsiteX2" fmla="*/ 533633 w 857946"/>
              <a:gd name="connsiteY2" fmla="*/ 378900 h 6880018"/>
              <a:gd name="connsiteX3" fmla="*/ 857946 w 857946"/>
              <a:gd name="connsiteY3" fmla="*/ 3555479 h 6880018"/>
              <a:gd name="connsiteX4" fmla="*/ 533633 w 857946"/>
              <a:gd name="connsiteY4" fmla="*/ 6732060 h 6880018"/>
              <a:gd name="connsiteX5" fmla="*/ 492624 w 857946"/>
              <a:gd name="connsiteY5" fmla="*/ 6880018 h 6880018"/>
              <a:gd name="connsiteX6" fmla="*/ 0 w 857946"/>
              <a:gd name="connsiteY6" fmla="*/ 6880018 h 68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46" h="6880018">
                <a:moveTo>
                  <a:pt x="0" y="0"/>
                </a:moveTo>
                <a:lnTo>
                  <a:pt x="428615" y="0"/>
                </a:lnTo>
                <a:lnTo>
                  <a:pt x="533633" y="378900"/>
                </a:lnTo>
                <a:cubicBezTo>
                  <a:pt x="735134" y="1217892"/>
                  <a:pt x="857946" y="2332410"/>
                  <a:pt x="857946" y="3555479"/>
                </a:cubicBezTo>
                <a:cubicBezTo>
                  <a:pt x="857946" y="4778549"/>
                  <a:pt x="735134" y="5893067"/>
                  <a:pt x="533633" y="6732060"/>
                </a:cubicBezTo>
                <a:lnTo>
                  <a:pt x="492624" y="6880018"/>
                </a:lnTo>
                <a:lnTo>
                  <a:pt x="0" y="68800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976D58-7BDC-4D6B-AE73-AF4A39F3F9F5}"/>
              </a:ext>
            </a:extLst>
          </p:cNvPr>
          <p:cNvGrpSpPr/>
          <p:nvPr/>
        </p:nvGrpSpPr>
        <p:grpSpPr>
          <a:xfrm>
            <a:off x="42949" y="700646"/>
            <a:ext cx="559217" cy="559217"/>
            <a:chOff x="3689792" y="1207561"/>
            <a:chExt cx="1695367" cy="1695367"/>
          </a:xfrm>
          <a:solidFill>
            <a:schemeClr val="accent1">
              <a:lumMod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0F9C77-7ECE-4AAC-AA9F-3782AD16898C}"/>
                </a:ext>
              </a:extLst>
            </p:cNvPr>
            <p:cNvSpPr/>
            <p:nvPr/>
          </p:nvSpPr>
          <p:spPr>
            <a:xfrm>
              <a:off x="3689792" y="1207561"/>
              <a:ext cx="1695367" cy="1695367"/>
            </a:xfrm>
            <a:prstGeom prst="ellips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B1B66CD1-CCBA-4BEF-8704-1B0BD22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9486" y="1470308"/>
              <a:ext cx="1076770" cy="1076770"/>
            </a:xfrm>
            <a:prstGeom prst="rect">
              <a:avLst/>
            </a:prstGeom>
          </p:spPr>
        </p:pic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63BD4-B6EC-458F-8553-D551DB1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163" y="6356350"/>
            <a:ext cx="2743200" cy="365125"/>
          </a:xfrm>
        </p:spPr>
        <p:txBody>
          <a:bodyPr/>
          <a:lstStyle/>
          <a:p>
            <a:fld id="{5934B343-99EA-4E80-BDEC-AE2A572D2AC5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8ACE59-76D0-47D7-AC4E-43456F9F6F88}"/>
              </a:ext>
            </a:extLst>
          </p:cNvPr>
          <p:cNvGrpSpPr/>
          <p:nvPr/>
        </p:nvGrpSpPr>
        <p:grpSpPr>
          <a:xfrm>
            <a:off x="71472" y="3916378"/>
            <a:ext cx="559217" cy="559217"/>
            <a:chOff x="904863" y="1846218"/>
            <a:chExt cx="1662800" cy="166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3A03A1-E58A-4C61-BE3E-9602D252453F}"/>
                </a:ext>
              </a:extLst>
            </p:cNvPr>
            <p:cNvSpPr/>
            <p:nvPr/>
          </p:nvSpPr>
          <p:spPr>
            <a:xfrm>
              <a:off x="904863" y="1846218"/>
              <a:ext cx="1662800" cy="1662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Key">
              <a:extLst>
                <a:ext uri="{FF2B5EF4-FFF2-40B4-BE49-F238E27FC236}">
                  <a16:creationId xmlns:a16="http://schemas.microsoft.com/office/drawing/2014/main" id="{9AE6D471-83D5-4487-A67B-21CD298C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28616" y="2174641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73C352-D90F-466E-B0D2-8266A71FE956}"/>
              </a:ext>
            </a:extLst>
          </p:cNvPr>
          <p:cNvGrpSpPr/>
          <p:nvPr/>
        </p:nvGrpSpPr>
        <p:grpSpPr>
          <a:xfrm>
            <a:off x="60826" y="4545573"/>
            <a:ext cx="559217" cy="559217"/>
            <a:chOff x="773989" y="1739233"/>
            <a:chExt cx="1662800" cy="16628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541CD4-9610-4CAE-9A18-9C084855EE2C}"/>
                </a:ext>
              </a:extLst>
            </p:cNvPr>
            <p:cNvSpPr/>
            <p:nvPr/>
          </p:nvSpPr>
          <p:spPr>
            <a:xfrm>
              <a:off x="773989" y="1739233"/>
              <a:ext cx="1662800" cy="1662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ecurity camera">
              <a:extLst>
                <a:ext uri="{FF2B5EF4-FFF2-40B4-BE49-F238E27FC236}">
                  <a16:creationId xmlns:a16="http://schemas.microsoft.com/office/drawing/2014/main" id="{5A47455F-8F5C-450C-A92A-45C3291A9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02417" y="2089878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E8ED7-25F4-4CFE-88B6-1DAA22C0F2AD}"/>
              </a:ext>
            </a:extLst>
          </p:cNvPr>
          <p:cNvGrpSpPr/>
          <p:nvPr/>
        </p:nvGrpSpPr>
        <p:grpSpPr>
          <a:xfrm>
            <a:off x="60183" y="5188620"/>
            <a:ext cx="542523" cy="542523"/>
            <a:chOff x="1955261" y="3414049"/>
            <a:chExt cx="1613160" cy="16131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1F0868-6506-4535-88C2-CC2779F7AA24}"/>
                </a:ext>
              </a:extLst>
            </p:cNvPr>
            <p:cNvSpPr/>
            <p:nvPr/>
          </p:nvSpPr>
          <p:spPr>
            <a:xfrm>
              <a:off x="1955261" y="3414049"/>
              <a:ext cx="1613160" cy="1613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693AF65D-4DF5-4805-816A-0229F079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78222" y="3740378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CDA1-F068-4A96-B26B-64D29DDB81DC}"/>
              </a:ext>
            </a:extLst>
          </p:cNvPr>
          <p:cNvGrpSpPr/>
          <p:nvPr/>
        </p:nvGrpSpPr>
        <p:grpSpPr>
          <a:xfrm>
            <a:off x="42950" y="64822"/>
            <a:ext cx="559217" cy="559217"/>
            <a:chOff x="6787181" y="2292207"/>
            <a:chExt cx="1862982" cy="18629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0F6320-1320-4FEA-8569-94AA10D70189}"/>
                </a:ext>
              </a:extLst>
            </p:cNvPr>
            <p:cNvSpPr/>
            <p:nvPr/>
          </p:nvSpPr>
          <p:spPr>
            <a:xfrm>
              <a:off x="6787181" y="2292207"/>
              <a:ext cx="1862982" cy="1862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744F166-8114-40CB-9BCB-A045793E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092085" y="2597111"/>
              <a:ext cx="1253174" cy="1253174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8F706A1-DF97-4BC5-ADBE-23A371BFEC13}"/>
              </a:ext>
            </a:extLst>
          </p:cNvPr>
          <p:cNvSpPr txBox="1"/>
          <p:nvPr/>
        </p:nvSpPr>
        <p:spPr>
          <a:xfrm>
            <a:off x="1626562" y="130136"/>
            <a:ext cx="931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Proposed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CD8E9-1F03-C394-2EF9-FE7AA7E6037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59921" y="1095049"/>
            <a:ext cx="9884404" cy="4667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04AB34-7447-2B7F-0BE1-C74ACE27C1E3}"/>
              </a:ext>
            </a:extLst>
          </p:cNvPr>
          <p:cNvSpPr txBox="1"/>
          <p:nvPr/>
        </p:nvSpPr>
        <p:spPr>
          <a:xfrm>
            <a:off x="3541838" y="5987018"/>
            <a:ext cx="6215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Fig. 1. High level view of the proposed architecture.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735E2C2-8596-4C92-AEDE-82BAF5130DA5}"/>
              </a:ext>
            </a:extLst>
          </p:cNvPr>
          <p:cNvGrpSpPr/>
          <p:nvPr/>
        </p:nvGrpSpPr>
        <p:grpSpPr>
          <a:xfrm>
            <a:off x="38288" y="1350867"/>
            <a:ext cx="559218" cy="559218"/>
            <a:chOff x="2591143" y="19518"/>
            <a:chExt cx="1613160" cy="161316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6F0C4FC-D682-4F3A-8829-B320ED0D22DF}"/>
                </a:ext>
              </a:extLst>
            </p:cNvPr>
            <p:cNvSpPr/>
            <p:nvPr/>
          </p:nvSpPr>
          <p:spPr>
            <a:xfrm>
              <a:off x="2591143" y="19518"/>
              <a:ext cx="1613160" cy="1613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Checkmark">
              <a:extLst>
                <a:ext uri="{FF2B5EF4-FFF2-40B4-BE49-F238E27FC236}">
                  <a16:creationId xmlns:a16="http://schemas.microsoft.com/office/drawing/2014/main" id="{9EADB02D-ACF6-4AB0-8489-0CEE8A8B3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919746" y="418027"/>
              <a:ext cx="914400" cy="9144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D911046-643B-4382-84D3-82CE23A4DC54}"/>
              </a:ext>
            </a:extLst>
          </p:cNvPr>
          <p:cNvGrpSpPr/>
          <p:nvPr/>
        </p:nvGrpSpPr>
        <p:grpSpPr>
          <a:xfrm>
            <a:off x="-115566" y="1937097"/>
            <a:ext cx="1862981" cy="1862981"/>
            <a:chOff x="2711601" y="464913"/>
            <a:chExt cx="1662800" cy="16628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7760F1E-15B4-4605-91DC-65FA52EC9457}"/>
                </a:ext>
              </a:extLst>
            </p:cNvPr>
            <p:cNvSpPr/>
            <p:nvPr/>
          </p:nvSpPr>
          <p:spPr>
            <a:xfrm>
              <a:off x="2711601" y="464913"/>
              <a:ext cx="1662800" cy="16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Graphic 32" descr="Employee badge">
              <a:extLst>
                <a:ext uri="{FF2B5EF4-FFF2-40B4-BE49-F238E27FC236}">
                  <a16:creationId xmlns:a16="http://schemas.microsoft.com/office/drawing/2014/main" id="{128B7E4C-9921-4A83-A561-24DC3030E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065518" y="737287"/>
              <a:ext cx="1002215" cy="1002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8549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9D343E2-B7EC-4F83-9702-9D8F15F4C294}"/>
              </a:ext>
            </a:extLst>
          </p:cNvPr>
          <p:cNvSpPr/>
          <p:nvPr/>
        </p:nvSpPr>
        <p:spPr>
          <a:xfrm>
            <a:off x="-59310" y="-44450"/>
            <a:ext cx="802259" cy="6946900"/>
          </a:xfrm>
          <a:custGeom>
            <a:avLst/>
            <a:gdLst>
              <a:gd name="connsiteX0" fmla="*/ 0 w 857946"/>
              <a:gd name="connsiteY0" fmla="*/ 0 h 6880018"/>
              <a:gd name="connsiteX1" fmla="*/ 428615 w 857946"/>
              <a:gd name="connsiteY1" fmla="*/ 0 h 6880018"/>
              <a:gd name="connsiteX2" fmla="*/ 533633 w 857946"/>
              <a:gd name="connsiteY2" fmla="*/ 378900 h 6880018"/>
              <a:gd name="connsiteX3" fmla="*/ 857946 w 857946"/>
              <a:gd name="connsiteY3" fmla="*/ 3555479 h 6880018"/>
              <a:gd name="connsiteX4" fmla="*/ 533633 w 857946"/>
              <a:gd name="connsiteY4" fmla="*/ 6732060 h 6880018"/>
              <a:gd name="connsiteX5" fmla="*/ 492624 w 857946"/>
              <a:gd name="connsiteY5" fmla="*/ 6880018 h 6880018"/>
              <a:gd name="connsiteX6" fmla="*/ 0 w 857946"/>
              <a:gd name="connsiteY6" fmla="*/ 6880018 h 68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46" h="6880018">
                <a:moveTo>
                  <a:pt x="0" y="0"/>
                </a:moveTo>
                <a:lnTo>
                  <a:pt x="428615" y="0"/>
                </a:lnTo>
                <a:lnTo>
                  <a:pt x="533633" y="378900"/>
                </a:lnTo>
                <a:cubicBezTo>
                  <a:pt x="735134" y="1217892"/>
                  <a:pt x="857946" y="2332410"/>
                  <a:pt x="857946" y="3555479"/>
                </a:cubicBezTo>
                <a:cubicBezTo>
                  <a:pt x="857946" y="4778549"/>
                  <a:pt x="735134" y="5893067"/>
                  <a:pt x="533633" y="6732060"/>
                </a:cubicBezTo>
                <a:lnTo>
                  <a:pt x="492624" y="6880018"/>
                </a:lnTo>
                <a:lnTo>
                  <a:pt x="0" y="68800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976D58-7BDC-4D6B-AE73-AF4A39F3F9F5}"/>
              </a:ext>
            </a:extLst>
          </p:cNvPr>
          <p:cNvGrpSpPr/>
          <p:nvPr/>
        </p:nvGrpSpPr>
        <p:grpSpPr>
          <a:xfrm>
            <a:off x="42949" y="700646"/>
            <a:ext cx="559217" cy="559217"/>
            <a:chOff x="3689792" y="1207561"/>
            <a:chExt cx="1695367" cy="1695367"/>
          </a:xfrm>
          <a:solidFill>
            <a:schemeClr val="accent1">
              <a:lumMod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0F9C77-7ECE-4AAC-AA9F-3782AD16898C}"/>
                </a:ext>
              </a:extLst>
            </p:cNvPr>
            <p:cNvSpPr/>
            <p:nvPr/>
          </p:nvSpPr>
          <p:spPr>
            <a:xfrm>
              <a:off x="3689792" y="1207561"/>
              <a:ext cx="1695367" cy="1695367"/>
            </a:xfrm>
            <a:prstGeom prst="ellips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B1B66CD1-CCBA-4BEF-8704-1B0BD22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9486" y="1470308"/>
              <a:ext cx="1076770" cy="1076770"/>
            </a:xfrm>
            <a:prstGeom prst="rect">
              <a:avLst/>
            </a:prstGeom>
          </p:spPr>
        </p:pic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63BD4-B6EC-458F-8553-D551DB1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163" y="6356350"/>
            <a:ext cx="2743200" cy="365125"/>
          </a:xfrm>
        </p:spPr>
        <p:txBody>
          <a:bodyPr/>
          <a:lstStyle/>
          <a:p>
            <a:fld id="{5934B343-99EA-4E80-BDEC-AE2A572D2AC5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8ACE59-76D0-47D7-AC4E-43456F9F6F88}"/>
              </a:ext>
            </a:extLst>
          </p:cNvPr>
          <p:cNvGrpSpPr/>
          <p:nvPr/>
        </p:nvGrpSpPr>
        <p:grpSpPr>
          <a:xfrm>
            <a:off x="71472" y="3916378"/>
            <a:ext cx="559217" cy="559217"/>
            <a:chOff x="904863" y="1846218"/>
            <a:chExt cx="1662800" cy="166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3A03A1-E58A-4C61-BE3E-9602D252453F}"/>
                </a:ext>
              </a:extLst>
            </p:cNvPr>
            <p:cNvSpPr/>
            <p:nvPr/>
          </p:nvSpPr>
          <p:spPr>
            <a:xfrm>
              <a:off x="904863" y="1846218"/>
              <a:ext cx="1662800" cy="1662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Key">
              <a:extLst>
                <a:ext uri="{FF2B5EF4-FFF2-40B4-BE49-F238E27FC236}">
                  <a16:creationId xmlns:a16="http://schemas.microsoft.com/office/drawing/2014/main" id="{9AE6D471-83D5-4487-A67B-21CD298C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28616" y="2174641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73C352-D90F-466E-B0D2-8266A71FE956}"/>
              </a:ext>
            </a:extLst>
          </p:cNvPr>
          <p:cNvGrpSpPr/>
          <p:nvPr/>
        </p:nvGrpSpPr>
        <p:grpSpPr>
          <a:xfrm>
            <a:off x="60826" y="4545573"/>
            <a:ext cx="559217" cy="559217"/>
            <a:chOff x="773989" y="1739233"/>
            <a:chExt cx="1662800" cy="16628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541CD4-9610-4CAE-9A18-9C084855EE2C}"/>
                </a:ext>
              </a:extLst>
            </p:cNvPr>
            <p:cNvSpPr/>
            <p:nvPr/>
          </p:nvSpPr>
          <p:spPr>
            <a:xfrm>
              <a:off x="773989" y="1739233"/>
              <a:ext cx="1662800" cy="1662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ecurity camera">
              <a:extLst>
                <a:ext uri="{FF2B5EF4-FFF2-40B4-BE49-F238E27FC236}">
                  <a16:creationId xmlns:a16="http://schemas.microsoft.com/office/drawing/2014/main" id="{5A47455F-8F5C-450C-A92A-45C3291A9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02417" y="2089878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E8ED7-25F4-4CFE-88B6-1DAA22C0F2AD}"/>
              </a:ext>
            </a:extLst>
          </p:cNvPr>
          <p:cNvGrpSpPr/>
          <p:nvPr/>
        </p:nvGrpSpPr>
        <p:grpSpPr>
          <a:xfrm>
            <a:off x="60183" y="5188620"/>
            <a:ext cx="542523" cy="542523"/>
            <a:chOff x="1955261" y="3414049"/>
            <a:chExt cx="1613160" cy="16131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1F0868-6506-4535-88C2-CC2779F7AA24}"/>
                </a:ext>
              </a:extLst>
            </p:cNvPr>
            <p:cNvSpPr/>
            <p:nvPr/>
          </p:nvSpPr>
          <p:spPr>
            <a:xfrm>
              <a:off x="1955261" y="3414049"/>
              <a:ext cx="1613160" cy="1613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693AF65D-4DF5-4805-816A-0229F079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78222" y="3740378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CDA1-F068-4A96-B26B-64D29DDB81DC}"/>
              </a:ext>
            </a:extLst>
          </p:cNvPr>
          <p:cNvGrpSpPr/>
          <p:nvPr/>
        </p:nvGrpSpPr>
        <p:grpSpPr>
          <a:xfrm>
            <a:off x="42950" y="64822"/>
            <a:ext cx="559217" cy="559217"/>
            <a:chOff x="6787181" y="2292207"/>
            <a:chExt cx="1862982" cy="18629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0F6320-1320-4FEA-8569-94AA10D70189}"/>
                </a:ext>
              </a:extLst>
            </p:cNvPr>
            <p:cNvSpPr/>
            <p:nvPr/>
          </p:nvSpPr>
          <p:spPr>
            <a:xfrm>
              <a:off x="6787181" y="2292207"/>
              <a:ext cx="1862982" cy="1862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744F166-8114-40CB-9BCB-A045793E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092085" y="2597111"/>
              <a:ext cx="1253174" cy="1253174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8F706A1-DF97-4BC5-ADBE-23A371BFEC13}"/>
              </a:ext>
            </a:extLst>
          </p:cNvPr>
          <p:cNvSpPr txBox="1"/>
          <p:nvPr/>
        </p:nvSpPr>
        <p:spPr>
          <a:xfrm>
            <a:off x="1626562" y="130136"/>
            <a:ext cx="931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Proposed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313AE8-E9EC-460A-90A3-CD259FFA50B8}"/>
              </a:ext>
            </a:extLst>
          </p:cNvPr>
          <p:cNvSpPr/>
          <p:nvPr/>
        </p:nvSpPr>
        <p:spPr>
          <a:xfrm>
            <a:off x="2259003" y="1678112"/>
            <a:ext cx="848666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Model Objective:</a:t>
            </a:r>
          </a:p>
          <a:p>
            <a:endParaRPr lang="en-US" sz="1400" b="1" dirty="0"/>
          </a:p>
          <a:p>
            <a:r>
              <a:rPr lang="en-US" sz="2800" dirty="0"/>
              <a:t>• Automatically categorize data attributes into sensitive, non-sensitive, and ambiguous categories.</a:t>
            </a:r>
          </a:p>
          <a:p>
            <a:endParaRPr lang="en-US" sz="1400" dirty="0"/>
          </a:p>
          <a:p>
            <a:r>
              <a:rPr lang="en-US" sz="3200" b="1" dirty="0"/>
              <a:t>Main Components:</a:t>
            </a:r>
          </a:p>
          <a:p>
            <a:endParaRPr lang="en-US" sz="1400" b="1" dirty="0"/>
          </a:p>
          <a:p>
            <a:r>
              <a:rPr lang="en-US" sz="2800" dirty="0"/>
              <a:t>• </a:t>
            </a:r>
            <a:r>
              <a:rPr lang="en-GB" sz="2800" dirty="0"/>
              <a:t>Attribute division using three-way decisions.</a:t>
            </a:r>
          </a:p>
          <a:p>
            <a:r>
              <a:rPr lang="en-US" sz="2800" dirty="0"/>
              <a:t>• </a:t>
            </a:r>
            <a:r>
              <a:rPr lang="en-GB" sz="2800" dirty="0"/>
              <a:t>Demonstration of three-way division of attributes.</a:t>
            </a:r>
          </a:p>
          <a:p>
            <a:r>
              <a:rPr lang="en-US" sz="2800" dirty="0"/>
              <a:t>• </a:t>
            </a:r>
            <a:r>
              <a:rPr lang="en-GB" sz="2800" dirty="0"/>
              <a:t>Three-way attribute division algorithm for differential privacy ( 3WADD ).</a:t>
            </a:r>
            <a:endParaRPr lang="en-US" sz="28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A018D5-B53B-41C1-951A-741D5F7620B2}"/>
              </a:ext>
            </a:extLst>
          </p:cNvPr>
          <p:cNvGrpSpPr/>
          <p:nvPr/>
        </p:nvGrpSpPr>
        <p:grpSpPr>
          <a:xfrm>
            <a:off x="38288" y="1350867"/>
            <a:ext cx="559218" cy="559218"/>
            <a:chOff x="2591143" y="19518"/>
            <a:chExt cx="1613160" cy="161316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8D78239-E309-4253-8195-A89908048CFF}"/>
                </a:ext>
              </a:extLst>
            </p:cNvPr>
            <p:cNvSpPr/>
            <p:nvPr/>
          </p:nvSpPr>
          <p:spPr>
            <a:xfrm>
              <a:off x="2591143" y="19518"/>
              <a:ext cx="1613160" cy="1613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Checkmark">
              <a:extLst>
                <a:ext uri="{FF2B5EF4-FFF2-40B4-BE49-F238E27FC236}">
                  <a16:creationId xmlns:a16="http://schemas.microsoft.com/office/drawing/2014/main" id="{1A039F6F-3729-4B6F-A665-07D10C868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919746" y="418027"/>
              <a:ext cx="914400" cy="9144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48B787-4526-4A29-B870-B15C121BCD71}"/>
              </a:ext>
            </a:extLst>
          </p:cNvPr>
          <p:cNvGrpSpPr/>
          <p:nvPr/>
        </p:nvGrpSpPr>
        <p:grpSpPr>
          <a:xfrm>
            <a:off x="-115566" y="1937097"/>
            <a:ext cx="1862981" cy="1862981"/>
            <a:chOff x="2711601" y="464913"/>
            <a:chExt cx="1662800" cy="16628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62CAA90-0F3A-44A3-8B71-AA664A29C22E}"/>
                </a:ext>
              </a:extLst>
            </p:cNvPr>
            <p:cNvSpPr/>
            <p:nvPr/>
          </p:nvSpPr>
          <p:spPr>
            <a:xfrm>
              <a:off x="2711601" y="464913"/>
              <a:ext cx="1662800" cy="16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2" name="Graphic 31" descr="Employee badge">
              <a:extLst>
                <a:ext uri="{FF2B5EF4-FFF2-40B4-BE49-F238E27FC236}">
                  <a16:creationId xmlns:a16="http://schemas.microsoft.com/office/drawing/2014/main" id="{9A486D60-A420-4427-9E18-15581D7FE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065518" y="737287"/>
              <a:ext cx="1002215" cy="1002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507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9D343E2-B7EC-4F83-9702-9D8F15F4C294}"/>
              </a:ext>
            </a:extLst>
          </p:cNvPr>
          <p:cNvSpPr/>
          <p:nvPr/>
        </p:nvSpPr>
        <p:spPr>
          <a:xfrm>
            <a:off x="-59310" y="-44450"/>
            <a:ext cx="802259" cy="6946900"/>
          </a:xfrm>
          <a:custGeom>
            <a:avLst/>
            <a:gdLst>
              <a:gd name="connsiteX0" fmla="*/ 0 w 857946"/>
              <a:gd name="connsiteY0" fmla="*/ 0 h 6880018"/>
              <a:gd name="connsiteX1" fmla="*/ 428615 w 857946"/>
              <a:gd name="connsiteY1" fmla="*/ 0 h 6880018"/>
              <a:gd name="connsiteX2" fmla="*/ 533633 w 857946"/>
              <a:gd name="connsiteY2" fmla="*/ 378900 h 6880018"/>
              <a:gd name="connsiteX3" fmla="*/ 857946 w 857946"/>
              <a:gd name="connsiteY3" fmla="*/ 3555479 h 6880018"/>
              <a:gd name="connsiteX4" fmla="*/ 533633 w 857946"/>
              <a:gd name="connsiteY4" fmla="*/ 6732060 h 6880018"/>
              <a:gd name="connsiteX5" fmla="*/ 492624 w 857946"/>
              <a:gd name="connsiteY5" fmla="*/ 6880018 h 6880018"/>
              <a:gd name="connsiteX6" fmla="*/ 0 w 857946"/>
              <a:gd name="connsiteY6" fmla="*/ 6880018 h 68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46" h="6880018">
                <a:moveTo>
                  <a:pt x="0" y="0"/>
                </a:moveTo>
                <a:lnTo>
                  <a:pt x="428615" y="0"/>
                </a:lnTo>
                <a:lnTo>
                  <a:pt x="533633" y="378900"/>
                </a:lnTo>
                <a:cubicBezTo>
                  <a:pt x="735134" y="1217892"/>
                  <a:pt x="857946" y="2332410"/>
                  <a:pt x="857946" y="3555479"/>
                </a:cubicBezTo>
                <a:cubicBezTo>
                  <a:pt x="857946" y="4778549"/>
                  <a:pt x="735134" y="5893067"/>
                  <a:pt x="533633" y="6732060"/>
                </a:cubicBezTo>
                <a:lnTo>
                  <a:pt x="492624" y="6880018"/>
                </a:lnTo>
                <a:lnTo>
                  <a:pt x="0" y="68800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976D58-7BDC-4D6B-AE73-AF4A39F3F9F5}"/>
              </a:ext>
            </a:extLst>
          </p:cNvPr>
          <p:cNvGrpSpPr/>
          <p:nvPr/>
        </p:nvGrpSpPr>
        <p:grpSpPr>
          <a:xfrm>
            <a:off x="42949" y="700646"/>
            <a:ext cx="559217" cy="559217"/>
            <a:chOff x="3689792" y="1207561"/>
            <a:chExt cx="1695367" cy="1695367"/>
          </a:xfrm>
          <a:solidFill>
            <a:schemeClr val="accent1">
              <a:lumMod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0F9C77-7ECE-4AAC-AA9F-3782AD16898C}"/>
                </a:ext>
              </a:extLst>
            </p:cNvPr>
            <p:cNvSpPr/>
            <p:nvPr/>
          </p:nvSpPr>
          <p:spPr>
            <a:xfrm>
              <a:off x="3689792" y="1207561"/>
              <a:ext cx="1695367" cy="1695367"/>
            </a:xfrm>
            <a:prstGeom prst="ellips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B1B66CD1-CCBA-4BEF-8704-1B0BD22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9486" y="1470308"/>
              <a:ext cx="1076770" cy="1076770"/>
            </a:xfrm>
            <a:prstGeom prst="rect">
              <a:avLst/>
            </a:prstGeom>
          </p:spPr>
        </p:pic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63BD4-B6EC-458F-8553-D551DB1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163" y="6356350"/>
            <a:ext cx="2743200" cy="365125"/>
          </a:xfrm>
        </p:spPr>
        <p:txBody>
          <a:bodyPr/>
          <a:lstStyle/>
          <a:p>
            <a:fld id="{5934B343-99EA-4E80-BDEC-AE2A572D2AC5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8ACE59-76D0-47D7-AC4E-43456F9F6F88}"/>
              </a:ext>
            </a:extLst>
          </p:cNvPr>
          <p:cNvGrpSpPr/>
          <p:nvPr/>
        </p:nvGrpSpPr>
        <p:grpSpPr>
          <a:xfrm>
            <a:off x="71472" y="3916378"/>
            <a:ext cx="559217" cy="559217"/>
            <a:chOff x="904863" y="1846218"/>
            <a:chExt cx="1662800" cy="166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3A03A1-E58A-4C61-BE3E-9602D252453F}"/>
                </a:ext>
              </a:extLst>
            </p:cNvPr>
            <p:cNvSpPr/>
            <p:nvPr/>
          </p:nvSpPr>
          <p:spPr>
            <a:xfrm>
              <a:off x="904863" y="1846218"/>
              <a:ext cx="1662800" cy="1662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Key">
              <a:extLst>
                <a:ext uri="{FF2B5EF4-FFF2-40B4-BE49-F238E27FC236}">
                  <a16:creationId xmlns:a16="http://schemas.microsoft.com/office/drawing/2014/main" id="{9AE6D471-83D5-4487-A67B-21CD298C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28616" y="2174641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73C352-D90F-466E-B0D2-8266A71FE956}"/>
              </a:ext>
            </a:extLst>
          </p:cNvPr>
          <p:cNvGrpSpPr/>
          <p:nvPr/>
        </p:nvGrpSpPr>
        <p:grpSpPr>
          <a:xfrm>
            <a:off x="60826" y="4545573"/>
            <a:ext cx="559217" cy="559217"/>
            <a:chOff x="773989" y="1739233"/>
            <a:chExt cx="1662800" cy="16628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541CD4-9610-4CAE-9A18-9C084855EE2C}"/>
                </a:ext>
              </a:extLst>
            </p:cNvPr>
            <p:cNvSpPr/>
            <p:nvPr/>
          </p:nvSpPr>
          <p:spPr>
            <a:xfrm>
              <a:off x="773989" y="1739233"/>
              <a:ext cx="1662800" cy="1662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ecurity camera">
              <a:extLst>
                <a:ext uri="{FF2B5EF4-FFF2-40B4-BE49-F238E27FC236}">
                  <a16:creationId xmlns:a16="http://schemas.microsoft.com/office/drawing/2014/main" id="{5A47455F-8F5C-450C-A92A-45C3291A9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02417" y="2089878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E8ED7-25F4-4CFE-88B6-1DAA22C0F2AD}"/>
              </a:ext>
            </a:extLst>
          </p:cNvPr>
          <p:cNvGrpSpPr/>
          <p:nvPr/>
        </p:nvGrpSpPr>
        <p:grpSpPr>
          <a:xfrm>
            <a:off x="60183" y="5188620"/>
            <a:ext cx="542523" cy="542523"/>
            <a:chOff x="1955261" y="3414049"/>
            <a:chExt cx="1613160" cy="16131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1F0868-6506-4535-88C2-CC2779F7AA24}"/>
                </a:ext>
              </a:extLst>
            </p:cNvPr>
            <p:cNvSpPr/>
            <p:nvPr/>
          </p:nvSpPr>
          <p:spPr>
            <a:xfrm>
              <a:off x="1955261" y="3414049"/>
              <a:ext cx="1613160" cy="1613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693AF65D-4DF5-4805-816A-0229F079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78222" y="3740378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CDA1-F068-4A96-B26B-64D29DDB81DC}"/>
              </a:ext>
            </a:extLst>
          </p:cNvPr>
          <p:cNvGrpSpPr/>
          <p:nvPr/>
        </p:nvGrpSpPr>
        <p:grpSpPr>
          <a:xfrm>
            <a:off x="42950" y="64822"/>
            <a:ext cx="559217" cy="559217"/>
            <a:chOff x="6787181" y="2292207"/>
            <a:chExt cx="1862982" cy="18629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0F6320-1320-4FEA-8569-94AA10D70189}"/>
                </a:ext>
              </a:extLst>
            </p:cNvPr>
            <p:cNvSpPr/>
            <p:nvPr/>
          </p:nvSpPr>
          <p:spPr>
            <a:xfrm>
              <a:off x="6787181" y="2292207"/>
              <a:ext cx="1862982" cy="1862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744F166-8114-40CB-9BCB-A045793E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092085" y="2597111"/>
              <a:ext cx="1253174" cy="1253174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8F706A1-DF97-4BC5-ADBE-23A371BFEC13}"/>
              </a:ext>
            </a:extLst>
          </p:cNvPr>
          <p:cNvSpPr txBox="1"/>
          <p:nvPr/>
        </p:nvSpPr>
        <p:spPr>
          <a:xfrm>
            <a:off x="1626562" y="130136"/>
            <a:ext cx="931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Proposed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28672-0B4F-C483-71F4-0EB9F9F693E9}"/>
              </a:ext>
            </a:extLst>
          </p:cNvPr>
          <p:cNvSpPr txBox="1"/>
          <p:nvPr/>
        </p:nvSpPr>
        <p:spPr>
          <a:xfrm>
            <a:off x="1970328" y="980254"/>
            <a:ext cx="8632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GB" sz="3200" dirty="0"/>
              <a:t>Attribute division using three-way decisions 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4E8A64-C273-80A0-DC74-5B4B6339440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42790" y="1607737"/>
            <a:ext cx="7906419" cy="44496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A4D6F8-705C-F8F9-10C5-2B30359E4626}"/>
              </a:ext>
            </a:extLst>
          </p:cNvPr>
          <p:cNvSpPr txBox="1"/>
          <p:nvPr/>
        </p:nvSpPr>
        <p:spPr>
          <a:xfrm>
            <a:off x="3175184" y="6169580"/>
            <a:ext cx="6222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Fig. 2. Three-way decision classification of attributes.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8C91BA-E415-4747-BDD8-D7F8C69583B0}"/>
              </a:ext>
            </a:extLst>
          </p:cNvPr>
          <p:cNvGrpSpPr/>
          <p:nvPr/>
        </p:nvGrpSpPr>
        <p:grpSpPr>
          <a:xfrm>
            <a:off x="38288" y="1350867"/>
            <a:ext cx="559218" cy="559218"/>
            <a:chOff x="2591143" y="19518"/>
            <a:chExt cx="1613160" cy="161316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D4AE0E8-4DB3-4D51-A38D-EBEE9180E08B}"/>
                </a:ext>
              </a:extLst>
            </p:cNvPr>
            <p:cNvSpPr/>
            <p:nvPr/>
          </p:nvSpPr>
          <p:spPr>
            <a:xfrm>
              <a:off x="2591143" y="19518"/>
              <a:ext cx="1613160" cy="1613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Checkmark">
              <a:extLst>
                <a:ext uri="{FF2B5EF4-FFF2-40B4-BE49-F238E27FC236}">
                  <a16:creationId xmlns:a16="http://schemas.microsoft.com/office/drawing/2014/main" id="{3BBD5628-6C48-4C0A-BDEB-E62957D45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919746" y="418027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1CFD0B9-9399-49D0-B52D-68FAEC368467}"/>
              </a:ext>
            </a:extLst>
          </p:cNvPr>
          <p:cNvGrpSpPr/>
          <p:nvPr/>
        </p:nvGrpSpPr>
        <p:grpSpPr>
          <a:xfrm>
            <a:off x="-115566" y="1937097"/>
            <a:ext cx="1862981" cy="1862981"/>
            <a:chOff x="2711601" y="464913"/>
            <a:chExt cx="1662800" cy="16628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207BBDB-917D-4793-9C7E-8D70C54044BD}"/>
                </a:ext>
              </a:extLst>
            </p:cNvPr>
            <p:cNvSpPr/>
            <p:nvPr/>
          </p:nvSpPr>
          <p:spPr>
            <a:xfrm>
              <a:off x="2711601" y="464913"/>
              <a:ext cx="1662800" cy="16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4" name="Graphic 33" descr="Employee badge">
              <a:extLst>
                <a:ext uri="{FF2B5EF4-FFF2-40B4-BE49-F238E27FC236}">
                  <a16:creationId xmlns:a16="http://schemas.microsoft.com/office/drawing/2014/main" id="{08EADA17-9F86-41C8-A9CE-A484FD5BB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065518" y="737287"/>
              <a:ext cx="1002215" cy="1002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949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9D343E2-B7EC-4F83-9702-9D8F15F4C294}"/>
              </a:ext>
            </a:extLst>
          </p:cNvPr>
          <p:cNvSpPr/>
          <p:nvPr/>
        </p:nvSpPr>
        <p:spPr>
          <a:xfrm>
            <a:off x="-59310" y="-44450"/>
            <a:ext cx="802259" cy="6946900"/>
          </a:xfrm>
          <a:custGeom>
            <a:avLst/>
            <a:gdLst>
              <a:gd name="connsiteX0" fmla="*/ 0 w 857946"/>
              <a:gd name="connsiteY0" fmla="*/ 0 h 6880018"/>
              <a:gd name="connsiteX1" fmla="*/ 428615 w 857946"/>
              <a:gd name="connsiteY1" fmla="*/ 0 h 6880018"/>
              <a:gd name="connsiteX2" fmla="*/ 533633 w 857946"/>
              <a:gd name="connsiteY2" fmla="*/ 378900 h 6880018"/>
              <a:gd name="connsiteX3" fmla="*/ 857946 w 857946"/>
              <a:gd name="connsiteY3" fmla="*/ 3555479 h 6880018"/>
              <a:gd name="connsiteX4" fmla="*/ 533633 w 857946"/>
              <a:gd name="connsiteY4" fmla="*/ 6732060 h 6880018"/>
              <a:gd name="connsiteX5" fmla="*/ 492624 w 857946"/>
              <a:gd name="connsiteY5" fmla="*/ 6880018 h 6880018"/>
              <a:gd name="connsiteX6" fmla="*/ 0 w 857946"/>
              <a:gd name="connsiteY6" fmla="*/ 6880018 h 68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46" h="6880018">
                <a:moveTo>
                  <a:pt x="0" y="0"/>
                </a:moveTo>
                <a:lnTo>
                  <a:pt x="428615" y="0"/>
                </a:lnTo>
                <a:lnTo>
                  <a:pt x="533633" y="378900"/>
                </a:lnTo>
                <a:cubicBezTo>
                  <a:pt x="735134" y="1217892"/>
                  <a:pt x="857946" y="2332410"/>
                  <a:pt x="857946" y="3555479"/>
                </a:cubicBezTo>
                <a:cubicBezTo>
                  <a:pt x="857946" y="4778549"/>
                  <a:pt x="735134" y="5893067"/>
                  <a:pt x="533633" y="6732060"/>
                </a:cubicBezTo>
                <a:lnTo>
                  <a:pt x="492624" y="6880018"/>
                </a:lnTo>
                <a:lnTo>
                  <a:pt x="0" y="68800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976D58-7BDC-4D6B-AE73-AF4A39F3F9F5}"/>
              </a:ext>
            </a:extLst>
          </p:cNvPr>
          <p:cNvGrpSpPr/>
          <p:nvPr/>
        </p:nvGrpSpPr>
        <p:grpSpPr>
          <a:xfrm>
            <a:off x="42949" y="700646"/>
            <a:ext cx="559217" cy="559217"/>
            <a:chOff x="3689792" y="1207561"/>
            <a:chExt cx="1695367" cy="1695367"/>
          </a:xfrm>
          <a:solidFill>
            <a:schemeClr val="accent1">
              <a:lumMod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0F9C77-7ECE-4AAC-AA9F-3782AD16898C}"/>
                </a:ext>
              </a:extLst>
            </p:cNvPr>
            <p:cNvSpPr/>
            <p:nvPr/>
          </p:nvSpPr>
          <p:spPr>
            <a:xfrm>
              <a:off x="3689792" y="1207561"/>
              <a:ext cx="1695367" cy="1695367"/>
            </a:xfrm>
            <a:prstGeom prst="ellips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B1B66CD1-CCBA-4BEF-8704-1B0BD22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9486" y="1470308"/>
              <a:ext cx="1076770" cy="1076770"/>
            </a:xfrm>
            <a:prstGeom prst="rect">
              <a:avLst/>
            </a:prstGeom>
          </p:spPr>
        </p:pic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63BD4-B6EC-458F-8553-D551DB1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163" y="6356350"/>
            <a:ext cx="2743200" cy="365125"/>
          </a:xfrm>
        </p:spPr>
        <p:txBody>
          <a:bodyPr/>
          <a:lstStyle/>
          <a:p>
            <a:fld id="{5934B343-99EA-4E80-BDEC-AE2A572D2AC5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8ACE59-76D0-47D7-AC4E-43456F9F6F88}"/>
              </a:ext>
            </a:extLst>
          </p:cNvPr>
          <p:cNvGrpSpPr/>
          <p:nvPr/>
        </p:nvGrpSpPr>
        <p:grpSpPr>
          <a:xfrm>
            <a:off x="71472" y="3916378"/>
            <a:ext cx="559217" cy="559217"/>
            <a:chOff x="904863" y="1846218"/>
            <a:chExt cx="1662800" cy="166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3A03A1-E58A-4C61-BE3E-9602D252453F}"/>
                </a:ext>
              </a:extLst>
            </p:cNvPr>
            <p:cNvSpPr/>
            <p:nvPr/>
          </p:nvSpPr>
          <p:spPr>
            <a:xfrm>
              <a:off x="904863" y="1846218"/>
              <a:ext cx="1662800" cy="1662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Key">
              <a:extLst>
                <a:ext uri="{FF2B5EF4-FFF2-40B4-BE49-F238E27FC236}">
                  <a16:creationId xmlns:a16="http://schemas.microsoft.com/office/drawing/2014/main" id="{9AE6D471-83D5-4487-A67B-21CD298C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28616" y="2174641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73C352-D90F-466E-B0D2-8266A71FE956}"/>
              </a:ext>
            </a:extLst>
          </p:cNvPr>
          <p:cNvGrpSpPr/>
          <p:nvPr/>
        </p:nvGrpSpPr>
        <p:grpSpPr>
          <a:xfrm>
            <a:off x="60826" y="4545573"/>
            <a:ext cx="559217" cy="559217"/>
            <a:chOff x="773989" y="1739233"/>
            <a:chExt cx="1662800" cy="16628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541CD4-9610-4CAE-9A18-9C084855EE2C}"/>
                </a:ext>
              </a:extLst>
            </p:cNvPr>
            <p:cNvSpPr/>
            <p:nvPr/>
          </p:nvSpPr>
          <p:spPr>
            <a:xfrm>
              <a:off x="773989" y="1739233"/>
              <a:ext cx="1662800" cy="1662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ecurity camera">
              <a:extLst>
                <a:ext uri="{FF2B5EF4-FFF2-40B4-BE49-F238E27FC236}">
                  <a16:creationId xmlns:a16="http://schemas.microsoft.com/office/drawing/2014/main" id="{5A47455F-8F5C-450C-A92A-45C3291A9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02417" y="2089878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E8ED7-25F4-4CFE-88B6-1DAA22C0F2AD}"/>
              </a:ext>
            </a:extLst>
          </p:cNvPr>
          <p:cNvGrpSpPr/>
          <p:nvPr/>
        </p:nvGrpSpPr>
        <p:grpSpPr>
          <a:xfrm>
            <a:off x="60183" y="5188620"/>
            <a:ext cx="542523" cy="542523"/>
            <a:chOff x="1955261" y="3414049"/>
            <a:chExt cx="1613160" cy="16131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1F0868-6506-4535-88C2-CC2779F7AA24}"/>
                </a:ext>
              </a:extLst>
            </p:cNvPr>
            <p:cNvSpPr/>
            <p:nvPr/>
          </p:nvSpPr>
          <p:spPr>
            <a:xfrm>
              <a:off x="1955261" y="3414049"/>
              <a:ext cx="1613160" cy="1613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693AF65D-4DF5-4805-816A-0229F079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78222" y="3740378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CDA1-F068-4A96-B26B-64D29DDB81DC}"/>
              </a:ext>
            </a:extLst>
          </p:cNvPr>
          <p:cNvGrpSpPr/>
          <p:nvPr/>
        </p:nvGrpSpPr>
        <p:grpSpPr>
          <a:xfrm>
            <a:off x="42950" y="64822"/>
            <a:ext cx="559217" cy="559217"/>
            <a:chOff x="6787181" y="2292207"/>
            <a:chExt cx="1862982" cy="18629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0F6320-1320-4FEA-8569-94AA10D70189}"/>
                </a:ext>
              </a:extLst>
            </p:cNvPr>
            <p:cNvSpPr/>
            <p:nvPr/>
          </p:nvSpPr>
          <p:spPr>
            <a:xfrm>
              <a:off x="6787181" y="2292207"/>
              <a:ext cx="1862982" cy="1862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744F166-8114-40CB-9BCB-A045793E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092085" y="2597111"/>
              <a:ext cx="1253174" cy="1253174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8F706A1-DF97-4BC5-ADBE-23A371BFEC13}"/>
              </a:ext>
            </a:extLst>
          </p:cNvPr>
          <p:cNvSpPr txBox="1"/>
          <p:nvPr/>
        </p:nvSpPr>
        <p:spPr>
          <a:xfrm>
            <a:off x="1626562" y="130136"/>
            <a:ext cx="931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Proposed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28672-0B4F-C483-71F4-0EB9F9F693E9}"/>
              </a:ext>
            </a:extLst>
          </p:cNvPr>
          <p:cNvSpPr txBox="1"/>
          <p:nvPr/>
        </p:nvSpPr>
        <p:spPr>
          <a:xfrm>
            <a:off x="1970328" y="980254"/>
            <a:ext cx="8632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GB" sz="3200" dirty="0"/>
              <a:t>Attribute division using three-way decisions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75E1F-C07D-BF07-5C33-C21D6BD0F890}"/>
              </a:ext>
            </a:extLst>
          </p:cNvPr>
          <p:cNvSpPr txBox="1"/>
          <p:nvPr/>
        </p:nvSpPr>
        <p:spPr>
          <a:xfrm>
            <a:off x="2524622" y="1645706"/>
            <a:ext cx="62223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1.1. Measures of information content :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661C2F-9ADD-C59A-D19C-9F2E42BE16DE}"/>
              </a:ext>
            </a:extLst>
          </p:cNvPr>
          <p:cNvSpPr txBox="1"/>
          <p:nvPr/>
        </p:nvSpPr>
        <p:spPr>
          <a:xfrm>
            <a:off x="1970328" y="2991193"/>
            <a:ext cx="100229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Entropy is a common measure of computing the amount of information in an attribute 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Entropy(𝐴𝑖 ) = − ∑  𝑃 (𝑎𝑖 ) log 𝑃 (𝑎𝑖 ),</a:t>
            </a:r>
          </a:p>
          <a:p>
            <a:r>
              <a:rPr lang="en-US" sz="2400" dirty="0"/>
              <a:t>		 𝑎𝑖∈𝐴𝑖 								(6)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A3C7153-B528-4327-B60F-F985764B7A8E}"/>
              </a:ext>
            </a:extLst>
          </p:cNvPr>
          <p:cNvGrpSpPr/>
          <p:nvPr/>
        </p:nvGrpSpPr>
        <p:grpSpPr>
          <a:xfrm>
            <a:off x="38288" y="1350867"/>
            <a:ext cx="559218" cy="559218"/>
            <a:chOff x="2591143" y="19518"/>
            <a:chExt cx="1613160" cy="161316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27C6A0A-0F6C-4635-B4F9-953508BCDD46}"/>
                </a:ext>
              </a:extLst>
            </p:cNvPr>
            <p:cNvSpPr/>
            <p:nvPr/>
          </p:nvSpPr>
          <p:spPr>
            <a:xfrm>
              <a:off x="2591143" y="19518"/>
              <a:ext cx="1613160" cy="1613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Checkmark">
              <a:extLst>
                <a:ext uri="{FF2B5EF4-FFF2-40B4-BE49-F238E27FC236}">
                  <a16:creationId xmlns:a16="http://schemas.microsoft.com/office/drawing/2014/main" id="{708F1940-793F-4E38-BB28-0DF65D222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919746" y="418027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151A79-138B-4271-A81D-704CF7F325AD}"/>
              </a:ext>
            </a:extLst>
          </p:cNvPr>
          <p:cNvGrpSpPr/>
          <p:nvPr/>
        </p:nvGrpSpPr>
        <p:grpSpPr>
          <a:xfrm>
            <a:off x="-115566" y="1937097"/>
            <a:ext cx="1862981" cy="1862981"/>
            <a:chOff x="2711601" y="464913"/>
            <a:chExt cx="1662800" cy="16628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FADA8AA-928B-4840-BFB1-DB47E6B1AD33}"/>
                </a:ext>
              </a:extLst>
            </p:cNvPr>
            <p:cNvSpPr/>
            <p:nvPr/>
          </p:nvSpPr>
          <p:spPr>
            <a:xfrm>
              <a:off x="2711601" y="464913"/>
              <a:ext cx="1662800" cy="16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4" name="Graphic 33" descr="Employee badge">
              <a:extLst>
                <a:ext uri="{FF2B5EF4-FFF2-40B4-BE49-F238E27FC236}">
                  <a16:creationId xmlns:a16="http://schemas.microsoft.com/office/drawing/2014/main" id="{892C2F58-C0D9-45E9-AB19-DC78FD461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065518" y="737287"/>
              <a:ext cx="1002215" cy="1002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4805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9D343E2-B7EC-4F83-9702-9D8F15F4C294}"/>
              </a:ext>
            </a:extLst>
          </p:cNvPr>
          <p:cNvSpPr/>
          <p:nvPr/>
        </p:nvSpPr>
        <p:spPr>
          <a:xfrm>
            <a:off x="-59310" y="-44450"/>
            <a:ext cx="802259" cy="6946900"/>
          </a:xfrm>
          <a:custGeom>
            <a:avLst/>
            <a:gdLst>
              <a:gd name="connsiteX0" fmla="*/ 0 w 857946"/>
              <a:gd name="connsiteY0" fmla="*/ 0 h 6880018"/>
              <a:gd name="connsiteX1" fmla="*/ 428615 w 857946"/>
              <a:gd name="connsiteY1" fmla="*/ 0 h 6880018"/>
              <a:gd name="connsiteX2" fmla="*/ 533633 w 857946"/>
              <a:gd name="connsiteY2" fmla="*/ 378900 h 6880018"/>
              <a:gd name="connsiteX3" fmla="*/ 857946 w 857946"/>
              <a:gd name="connsiteY3" fmla="*/ 3555479 h 6880018"/>
              <a:gd name="connsiteX4" fmla="*/ 533633 w 857946"/>
              <a:gd name="connsiteY4" fmla="*/ 6732060 h 6880018"/>
              <a:gd name="connsiteX5" fmla="*/ 492624 w 857946"/>
              <a:gd name="connsiteY5" fmla="*/ 6880018 h 6880018"/>
              <a:gd name="connsiteX6" fmla="*/ 0 w 857946"/>
              <a:gd name="connsiteY6" fmla="*/ 6880018 h 68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46" h="6880018">
                <a:moveTo>
                  <a:pt x="0" y="0"/>
                </a:moveTo>
                <a:lnTo>
                  <a:pt x="428615" y="0"/>
                </a:lnTo>
                <a:lnTo>
                  <a:pt x="533633" y="378900"/>
                </a:lnTo>
                <a:cubicBezTo>
                  <a:pt x="735134" y="1217892"/>
                  <a:pt x="857946" y="2332410"/>
                  <a:pt x="857946" y="3555479"/>
                </a:cubicBezTo>
                <a:cubicBezTo>
                  <a:pt x="857946" y="4778549"/>
                  <a:pt x="735134" y="5893067"/>
                  <a:pt x="533633" y="6732060"/>
                </a:cubicBezTo>
                <a:lnTo>
                  <a:pt x="492624" y="6880018"/>
                </a:lnTo>
                <a:lnTo>
                  <a:pt x="0" y="68800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976D58-7BDC-4D6B-AE73-AF4A39F3F9F5}"/>
              </a:ext>
            </a:extLst>
          </p:cNvPr>
          <p:cNvGrpSpPr/>
          <p:nvPr/>
        </p:nvGrpSpPr>
        <p:grpSpPr>
          <a:xfrm>
            <a:off x="42949" y="700646"/>
            <a:ext cx="559217" cy="559217"/>
            <a:chOff x="3689792" y="1207561"/>
            <a:chExt cx="1695367" cy="1695367"/>
          </a:xfrm>
          <a:solidFill>
            <a:schemeClr val="accent1">
              <a:lumMod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0F9C77-7ECE-4AAC-AA9F-3782AD16898C}"/>
                </a:ext>
              </a:extLst>
            </p:cNvPr>
            <p:cNvSpPr/>
            <p:nvPr/>
          </p:nvSpPr>
          <p:spPr>
            <a:xfrm>
              <a:off x="3689792" y="1207561"/>
              <a:ext cx="1695367" cy="1695367"/>
            </a:xfrm>
            <a:prstGeom prst="ellips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B1B66CD1-CCBA-4BEF-8704-1B0BD22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9486" y="1470308"/>
              <a:ext cx="1076770" cy="1076770"/>
            </a:xfrm>
            <a:prstGeom prst="rect">
              <a:avLst/>
            </a:prstGeom>
          </p:spPr>
        </p:pic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63BD4-B6EC-458F-8553-D551DB1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163" y="6356350"/>
            <a:ext cx="2743200" cy="365125"/>
          </a:xfrm>
        </p:spPr>
        <p:txBody>
          <a:bodyPr/>
          <a:lstStyle/>
          <a:p>
            <a:fld id="{5934B343-99EA-4E80-BDEC-AE2A572D2AC5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8ACE59-76D0-47D7-AC4E-43456F9F6F88}"/>
              </a:ext>
            </a:extLst>
          </p:cNvPr>
          <p:cNvGrpSpPr/>
          <p:nvPr/>
        </p:nvGrpSpPr>
        <p:grpSpPr>
          <a:xfrm>
            <a:off x="71472" y="3916378"/>
            <a:ext cx="559217" cy="559217"/>
            <a:chOff x="904863" y="1846218"/>
            <a:chExt cx="1662800" cy="166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3A03A1-E58A-4C61-BE3E-9602D252453F}"/>
                </a:ext>
              </a:extLst>
            </p:cNvPr>
            <p:cNvSpPr/>
            <p:nvPr/>
          </p:nvSpPr>
          <p:spPr>
            <a:xfrm>
              <a:off x="904863" y="1846218"/>
              <a:ext cx="1662800" cy="1662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Key">
              <a:extLst>
                <a:ext uri="{FF2B5EF4-FFF2-40B4-BE49-F238E27FC236}">
                  <a16:creationId xmlns:a16="http://schemas.microsoft.com/office/drawing/2014/main" id="{9AE6D471-83D5-4487-A67B-21CD298C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28616" y="2174641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73C352-D90F-466E-B0D2-8266A71FE956}"/>
              </a:ext>
            </a:extLst>
          </p:cNvPr>
          <p:cNvGrpSpPr/>
          <p:nvPr/>
        </p:nvGrpSpPr>
        <p:grpSpPr>
          <a:xfrm>
            <a:off x="60826" y="4545573"/>
            <a:ext cx="559217" cy="559217"/>
            <a:chOff x="773989" y="1739233"/>
            <a:chExt cx="1662800" cy="16628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541CD4-9610-4CAE-9A18-9C084855EE2C}"/>
                </a:ext>
              </a:extLst>
            </p:cNvPr>
            <p:cNvSpPr/>
            <p:nvPr/>
          </p:nvSpPr>
          <p:spPr>
            <a:xfrm>
              <a:off x="773989" y="1739233"/>
              <a:ext cx="1662800" cy="1662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ecurity camera">
              <a:extLst>
                <a:ext uri="{FF2B5EF4-FFF2-40B4-BE49-F238E27FC236}">
                  <a16:creationId xmlns:a16="http://schemas.microsoft.com/office/drawing/2014/main" id="{5A47455F-8F5C-450C-A92A-45C3291A9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02417" y="2089878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E8ED7-25F4-4CFE-88B6-1DAA22C0F2AD}"/>
              </a:ext>
            </a:extLst>
          </p:cNvPr>
          <p:cNvGrpSpPr/>
          <p:nvPr/>
        </p:nvGrpSpPr>
        <p:grpSpPr>
          <a:xfrm>
            <a:off x="60183" y="5188620"/>
            <a:ext cx="542523" cy="542523"/>
            <a:chOff x="1955261" y="3414049"/>
            <a:chExt cx="1613160" cy="16131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1F0868-6506-4535-88C2-CC2779F7AA24}"/>
                </a:ext>
              </a:extLst>
            </p:cNvPr>
            <p:cNvSpPr/>
            <p:nvPr/>
          </p:nvSpPr>
          <p:spPr>
            <a:xfrm>
              <a:off x="1955261" y="3414049"/>
              <a:ext cx="1613160" cy="1613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693AF65D-4DF5-4805-816A-0229F079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78222" y="3740378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CDA1-F068-4A96-B26B-64D29DDB81DC}"/>
              </a:ext>
            </a:extLst>
          </p:cNvPr>
          <p:cNvGrpSpPr/>
          <p:nvPr/>
        </p:nvGrpSpPr>
        <p:grpSpPr>
          <a:xfrm>
            <a:off x="42950" y="64822"/>
            <a:ext cx="559217" cy="559217"/>
            <a:chOff x="6787181" y="2292207"/>
            <a:chExt cx="1862982" cy="18629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0F6320-1320-4FEA-8569-94AA10D70189}"/>
                </a:ext>
              </a:extLst>
            </p:cNvPr>
            <p:cNvSpPr/>
            <p:nvPr/>
          </p:nvSpPr>
          <p:spPr>
            <a:xfrm>
              <a:off x="6787181" y="2292207"/>
              <a:ext cx="1862982" cy="1862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744F166-8114-40CB-9BCB-A045793E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092085" y="2597111"/>
              <a:ext cx="1253174" cy="1253174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8F706A1-DF97-4BC5-ADBE-23A371BFEC13}"/>
              </a:ext>
            </a:extLst>
          </p:cNvPr>
          <p:cNvSpPr txBox="1"/>
          <p:nvPr/>
        </p:nvSpPr>
        <p:spPr>
          <a:xfrm>
            <a:off x="1626562" y="130136"/>
            <a:ext cx="931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Proposed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28672-0B4F-C483-71F4-0EB9F9F693E9}"/>
              </a:ext>
            </a:extLst>
          </p:cNvPr>
          <p:cNvSpPr txBox="1"/>
          <p:nvPr/>
        </p:nvSpPr>
        <p:spPr>
          <a:xfrm>
            <a:off x="1970328" y="980254"/>
            <a:ext cx="8632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GB" sz="3200" dirty="0"/>
              <a:t>Attribute division using three-way decisions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75E1F-C07D-BF07-5C33-C21D6BD0F890}"/>
              </a:ext>
            </a:extLst>
          </p:cNvPr>
          <p:cNvSpPr txBox="1"/>
          <p:nvPr/>
        </p:nvSpPr>
        <p:spPr>
          <a:xfrm>
            <a:off x="2524622" y="1645706"/>
            <a:ext cx="62223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1.2. Systematic division of attributes: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661C2F-9ADD-C59A-D19C-9F2E42BE16DE}"/>
              </a:ext>
            </a:extLst>
          </p:cNvPr>
          <p:cNvSpPr txBox="1"/>
          <p:nvPr/>
        </p:nvSpPr>
        <p:spPr>
          <a:xfrm>
            <a:off x="1970328" y="2991193"/>
            <a:ext cx="10022956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Once the evaluation function values are computed, we next divide the set of attributes into sensitive, non-sensitive and ambiguous groups using the following equations, </a:t>
            </a:r>
          </a:p>
          <a:p>
            <a:endParaRPr lang="en-US" sz="2400" dirty="0"/>
          </a:p>
          <a:p>
            <a:r>
              <a:rPr lang="en-US" sz="2400" dirty="0"/>
              <a:t>Sensitive(𝛼,𝛽) = { 𝐴𝑖 ∈ 𝐴𝑡 | 𝑒(𝐴𝑖 ) ≥ 𝛼 } , 					(7)</a:t>
            </a:r>
          </a:p>
          <a:p>
            <a:endParaRPr lang="en-US" sz="900" dirty="0"/>
          </a:p>
          <a:p>
            <a:r>
              <a:rPr lang="en-US" sz="2400" dirty="0"/>
              <a:t>Non-Sensitive(𝛼,𝛽) = { 𝐴𝑖 ∈ 𝐴𝑡 | 𝑒(𝐴𝑖 ) ≤ 𝛽 } , 				(8)</a:t>
            </a:r>
          </a:p>
          <a:p>
            <a:endParaRPr lang="en-US" sz="900" dirty="0"/>
          </a:p>
          <a:p>
            <a:r>
              <a:rPr lang="en-US" sz="2400" dirty="0"/>
              <a:t>Ambiguous(𝛼,𝛽) = { 𝐴𝑖 ∈ 𝐴𝑡 | 𝛽 &lt; 𝑒(𝐴𝑖 ) &lt; 𝛼} ,				(9)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4A4625-8DEE-44B5-B380-E73FE0DD693D}"/>
              </a:ext>
            </a:extLst>
          </p:cNvPr>
          <p:cNvGrpSpPr/>
          <p:nvPr/>
        </p:nvGrpSpPr>
        <p:grpSpPr>
          <a:xfrm>
            <a:off x="38288" y="1350867"/>
            <a:ext cx="559218" cy="559218"/>
            <a:chOff x="2591143" y="19518"/>
            <a:chExt cx="1613160" cy="161316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44416EB-90F1-4DE4-9038-B7363DDB0870}"/>
                </a:ext>
              </a:extLst>
            </p:cNvPr>
            <p:cNvSpPr/>
            <p:nvPr/>
          </p:nvSpPr>
          <p:spPr>
            <a:xfrm>
              <a:off x="2591143" y="19518"/>
              <a:ext cx="1613160" cy="1613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Checkmark">
              <a:extLst>
                <a:ext uri="{FF2B5EF4-FFF2-40B4-BE49-F238E27FC236}">
                  <a16:creationId xmlns:a16="http://schemas.microsoft.com/office/drawing/2014/main" id="{83C92946-2CBE-47E0-837A-0149D1BD1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919746" y="418027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63C5F05-5081-48BC-BD95-20888AEA5421}"/>
              </a:ext>
            </a:extLst>
          </p:cNvPr>
          <p:cNvGrpSpPr/>
          <p:nvPr/>
        </p:nvGrpSpPr>
        <p:grpSpPr>
          <a:xfrm>
            <a:off x="-115566" y="1937097"/>
            <a:ext cx="1862981" cy="1862981"/>
            <a:chOff x="2711601" y="464913"/>
            <a:chExt cx="1662800" cy="16628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FDE90C2-797B-482A-BDB0-5EF4D79EF151}"/>
                </a:ext>
              </a:extLst>
            </p:cNvPr>
            <p:cNvSpPr/>
            <p:nvPr/>
          </p:nvSpPr>
          <p:spPr>
            <a:xfrm>
              <a:off x="2711601" y="464913"/>
              <a:ext cx="1662800" cy="16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4" name="Graphic 33" descr="Employee badge">
              <a:extLst>
                <a:ext uri="{FF2B5EF4-FFF2-40B4-BE49-F238E27FC236}">
                  <a16:creationId xmlns:a16="http://schemas.microsoft.com/office/drawing/2014/main" id="{582CEF93-A1D2-470E-BB66-A256D9503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065518" y="737287"/>
              <a:ext cx="1002215" cy="1002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080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9D343E2-B7EC-4F83-9702-9D8F15F4C294}"/>
              </a:ext>
            </a:extLst>
          </p:cNvPr>
          <p:cNvSpPr/>
          <p:nvPr/>
        </p:nvSpPr>
        <p:spPr>
          <a:xfrm>
            <a:off x="-59310" y="-44450"/>
            <a:ext cx="802259" cy="6946900"/>
          </a:xfrm>
          <a:custGeom>
            <a:avLst/>
            <a:gdLst>
              <a:gd name="connsiteX0" fmla="*/ 0 w 857946"/>
              <a:gd name="connsiteY0" fmla="*/ 0 h 6880018"/>
              <a:gd name="connsiteX1" fmla="*/ 428615 w 857946"/>
              <a:gd name="connsiteY1" fmla="*/ 0 h 6880018"/>
              <a:gd name="connsiteX2" fmla="*/ 533633 w 857946"/>
              <a:gd name="connsiteY2" fmla="*/ 378900 h 6880018"/>
              <a:gd name="connsiteX3" fmla="*/ 857946 w 857946"/>
              <a:gd name="connsiteY3" fmla="*/ 3555479 h 6880018"/>
              <a:gd name="connsiteX4" fmla="*/ 533633 w 857946"/>
              <a:gd name="connsiteY4" fmla="*/ 6732060 h 6880018"/>
              <a:gd name="connsiteX5" fmla="*/ 492624 w 857946"/>
              <a:gd name="connsiteY5" fmla="*/ 6880018 h 6880018"/>
              <a:gd name="connsiteX6" fmla="*/ 0 w 857946"/>
              <a:gd name="connsiteY6" fmla="*/ 6880018 h 68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46" h="6880018">
                <a:moveTo>
                  <a:pt x="0" y="0"/>
                </a:moveTo>
                <a:lnTo>
                  <a:pt x="428615" y="0"/>
                </a:lnTo>
                <a:lnTo>
                  <a:pt x="533633" y="378900"/>
                </a:lnTo>
                <a:cubicBezTo>
                  <a:pt x="735134" y="1217892"/>
                  <a:pt x="857946" y="2332410"/>
                  <a:pt x="857946" y="3555479"/>
                </a:cubicBezTo>
                <a:cubicBezTo>
                  <a:pt x="857946" y="4778549"/>
                  <a:pt x="735134" y="5893067"/>
                  <a:pt x="533633" y="6732060"/>
                </a:cubicBezTo>
                <a:lnTo>
                  <a:pt x="492624" y="6880018"/>
                </a:lnTo>
                <a:lnTo>
                  <a:pt x="0" y="68800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976D58-7BDC-4D6B-AE73-AF4A39F3F9F5}"/>
              </a:ext>
            </a:extLst>
          </p:cNvPr>
          <p:cNvGrpSpPr/>
          <p:nvPr/>
        </p:nvGrpSpPr>
        <p:grpSpPr>
          <a:xfrm>
            <a:off x="42949" y="700646"/>
            <a:ext cx="559217" cy="559217"/>
            <a:chOff x="3689792" y="1207561"/>
            <a:chExt cx="1695367" cy="1695367"/>
          </a:xfrm>
          <a:solidFill>
            <a:schemeClr val="accent1">
              <a:lumMod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0F9C77-7ECE-4AAC-AA9F-3782AD16898C}"/>
                </a:ext>
              </a:extLst>
            </p:cNvPr>
            <p:cNvSpPr/>
            <p:nvPr/>
          </p:nvSpPr>
          <p:spPr>
            <a:xfrm>
              <a:off x="3689792" y="1207561"/>
              <a:ext cx="1695367" cy="1695367"/>
            </a:xfrm>
            <a:prstGeom prst="ellips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B1B66CD1-CCBA-4BEF-8704-1B0BD22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9486" y="1470308"/>
              <a:ext cx="1076770" cy="1076770"/>
            </a:xfrm>
            <a:prstGeom prst="rect">
              <a:avLst/>
            </a:prstGeom>
          </p:spPr>
        </p:pic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63BD4-B6EC-458F-8553-D551DB1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163" y="6356350"/>
            <a:ext cx="2743200" cy="365125"/>
          </a:xfrm>
        </p:spPr>
        <p:txBody>
          <a:bodyPr/>
          <a:lstStyle/>
          <a:p>
            <a:fld id="{5934B343-99EA-4E80-BDEC-AE2A572D2AC5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8ACE59-76D0-47D7-AC4E-43456F9F6F88}"/>
              </a:ext>
            </a:extLst>
          </p:cNvPr>
          <p:cNvGrpSpPr/>
          <p:nvPr/>
        </p:nvGrpSpPr>
        <p:grpSpPr>
          <a:xfrm>
            <a:off x="71472" y="3916378"/>
            <a:ext cx="559217" cy="559217"/>
            <a:chOff x="904863" y="1846218"/>
            <a:chExt cx="1662800" cy="166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3A03A1-E58A-4C61-BE3E-9602D252453F}"/>
                </a:ext>
              </a:extLst>
            </p:cNvPr>
            <p:cNvSpPr/>
            <p:nvPr/>
          </p:nvSpPr>
          <p:spPr>
            <a:xfrm>
              <a:off x="904863" y="1846218"/>
              <a:ext cx="1662800" cy="1662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Key">
              <a:extLst>
                <a:ext uri="{FF2B5EF4-FFF2-40B4-BE49-F238E27FC236}">
                  <a16:creationId xmlns:a16="http://schemas.microsoft.com/office/drawing/2014/main" id="{9AE6D471-83D5-4487-A67B-21CD298C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28616" y="2174641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73C352-D90F-466E-B0D2-8266A71FE956}"/>
              </a:ext>
            </a:extLst>
          </p:cNvPr>
          <p:cNvGrpSpPr/>
          <p:nvPr/>
        </p:nvGrpSpPr>
        <p:grpSpPr>
          <a:xfrm>
            <a:off x="60826" y="4545573"/>
            <a:ext cx="559217" cy="559217"/>
            <a:chOff x="773989" y="1739233"/>
            <a:chExt cx="1662800" cy="16628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541CD4-9610-4CAE-9A18-9C084855EE2C}"/>
                </a:ext>
              </a:extLst>
            </p:cNvPr>
            <p:cNvSpPr/>
            <p:nvPr/>
          </p:nvSpPr>
          <p:spPr>
            <a:xfrm>
              <a:off x="773989" y="1739233"/>
              <a:ext cx="1662800" cy="1662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ecurity camera">
              <a:extLst>
                <a:ext uri="{FF2B5EF4-FFF2-40B4-BE49-F238E27FC236}">
                  <a16:creationId xmlns:a16="http://schemas.microsoft.com/office/drawing/2014/main" id="{5A47455F-8F5C-450C-A92A-45C3291A9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02417" y="2089878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E8ED7-25F4-4CFE-88B6-1DAA22C0F2AD}"/>
              </a:ext>
            </a:extLst>
          </p:cNvPr>
          <p:cNvGrpSpPr/>
          <p:nvPr/>
        </p:nvGrpSpPr>
        <p:grpSpPr>
          <a:xfrm>
            <a:off x="60183" y="5188620"/>
            <a:ext cx="542523" cy="542523"/>
            <a:chOff x="1955261" y="3414049"/>
            <a:chExt cx="1613160" cy="16131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1F0868-6506-4535-88C2-CC2779F7AA24}"/>
                </a:ext>
              </a:extLst>
            </p:cNvPr>
            <p:cNvSpPr/>
            <p:nvPr/>
          </p:nvSpPr>
          <p:spPr>
            <a:xfrm>
              <a:off x="1955261" y="3414049"/>
              <a:ext cx="1613160" cy="1613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693AF65D-4DF5-4805-816A-0229F079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78222" y="3740378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CDA1-F068-4A96-B26B-64D29DDB81DC}"/>
              </a:ext>
            </a:extLst>
          </p:cNvPr>
          <p:cNvGrpSpPr/>
          <p:nvPr/>
        </p:nvGrpSpPr>
        <p:grpSpPr>
          <a:xfrm>
            <a:off x="42950" y="64822"/>
            <a:ext cx="559217" cy="559217"/>
            <a:chOff x="6787181" y="2292207"/>
            <a:chExt cx="1862982" cy="18629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0F6320-1320-4FEA-8569-94AA10D70189}"/>
                </a:ext>
              </a:extLst>
            </p:cNvPr>
            <p:cNvSpPr/>
            <p:nvPr/>
          </p:nvSpPr>
          <p:spPr>
            <a:xfrm>
              <a:off x="6787181" y="2292207"/>
              <a:ext cx="1862982" cy="1862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744F166-8114-40CB-9BCB-A045793E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092085" y="2597111"/>
              <a:ext cx="1253174" cy="1253174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8F706A1-DF97-4BC5-ADBE-23A371BFEC13}"/>
              </a:ext>
            </a:extLst>
          </p:cNvPr>
          <p:cNvSpPr txBox="1"/>
          <p:nvPr/>
        </p:nvSpPr>
        <p:spPr>
          <a:xfrm>
            <a:off x="1626562" y="130136"/>
            <a:ext cx="931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Proposed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28672-0B4F-C483-71F4-0EB9F9F693E9}"/>
              </a:ext>
            </a:extLst>
          </p:cNvPr>
          <p:cNvSpPr txBox="1"/>
          <p:nvPr/>
        </p:nvSpPr>
        <p:spPr>
          <a:xfrm>
            <a:off x="1970328" y="980254"/>
            <a:ext cx="8632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GB" sz="3200" dirty="0"/>
              <a:t>Attribute division using three-way decisions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75E1F-C07D-BF07-5C33-C21D6BD0F890}"/>
              </a:ext>
            </a:extLst>
          </p:cNvPr>
          <p:cNvSpPr txBox="1"/>
          <p:nvPr/>
        </p:nvSpPr>
        <p:spPr>
          <a:xfrm>
            <a:off x="2524621" y="1645706"/>
            <a:ext cx="6864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1.3. Utility assessment of resulting datasets: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661C2F-9ADD-C59A-D19C-9F2E42BE16DE}"/>
              </a:ext>
            </a:extLst>
          </p:cNvPr>
          <p:cNvSpPr txBox="1"/>
          <p:nvPr/>
        </p:nvSpPr>
        <p:spPr>
          <a:xfrm>
            <a:off x="1970328" y="2991193"/>
            <a:ext cx="100229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This aspect is typically quantified in existing studies by making use of the measure of utility which is defined as, </a:t>
            </a:r>
          </a:p>
          <a:p>
            <a:endParaRPr lang="en-GB" sz="2400" dirty="0"/>
          </a:p>
          <a:p>
            <a:r>
              <a:rPr lang="en-GB" sz="2400" dirty="0"/>
              <a:t>Utility(𝐷(𝛼,𝛽) ) = − ∑   	...	∑   𝑃 (𝑎1 , … , 𝑎𝑛 ) log 𝑃 (𝑎1 , …, 𝑎𝑛 ), 	(10) </a:t>
            </a:r>
          </a:p>
          <a:p>
            <a:r>
              <a:rPr lang="en-GB" sz="2400" dirty="0"/>
              <a:t>		  𝑎1∈𝐴1        𝑎𝑛∈𝐴𝑛 </a:t>
            </a:r>
            <a:endParaRPr lang="en-US" sz="24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E1AEAD-4FD2-47E0-8E6B-77D8FE576778}"/>
              </a:ext>
            </a:extLst>
          </p:cNvPr>
          <p:cNvGrpSpPr/>
          <p:nvPr/>
        </p:nvGrpSpPr>
        <p:grpSpPr>
          <a:xfrm>
            <a:off x="38288" y="1350867"/>
            <a:ext cx="559218" cy="559218"/>
            <a:chOff x="2591143" y="19518"/>
            <a:chExt cx="1613160" cy="161316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BA84D4B-4EB0-4A13-BA87-1E63B66DCEF9}"/>
                </a:ext>
              </a:extLst>
            </p:cNvPr>
            <p:cNvSpPr/>
            <p:nvPr/>
          </p:nvSpPr>
          <p:spPr>
            <a:xfrm>
              <a:off x="2591143" y="19518"/>
              <a:ext cx="1613160" cy="1613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Checkmark">
              <a:extLst>
                <a:ext uri="{FF2B5EF4-FFF2-40B4-BE49-F238E27FC236}">
                  <a16:creationId xmlns:a16="http://schemas.microsoft.com/office/drawing/2014/main" id="{9AEAC821-0077-40FC-9481-4F4081941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919746" y="418027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38A99D7-DAA2-49A0-9E89-496D70728308}"/>
              </a:ext>
            </a:extLst>
          </p:cNvPr>
          <p:cNvGrpSpPr/>
          <p:nvPr/>
        </p:nvGrpSpPr>
        <p:grpSpPr>
          <a:xfrm>
            <a:off x="-115566" y="1937097"/>
            <a:ext cx="1862981" cy="1862981"/>
            <a:chOff x="2711601" y="464913"/>
            <a:chExt cx="1662800" cy="16628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3F9DA69-434C-40C8-9687-C47D558E98FA}"/>
                </a:ext>
              </a:extLst>
            </p:cNvPr>
            <p:cNvSpPr/>
            <p:nvPr/>
          </p:nvSpPr>
          <p:spPr>
            <a:xfrm>
              <a:off x="2711601" y="464913"/>
              <a:ext cx="1662800" cy="16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4" name="Graphic 33" descr="Employee badge">
              <a:extLst>
                <a:ext uri="{FF2B5EF4-FFF2-40B4-BE49-F238E27FC236}">
                  <a16:creationId xmlns:a16="http://schemas.microsoft.com/office/drawing/2014/main" id="{CCC2FA82-8378-4E8F-AA00-F44540BE5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065518" y="737287"/>
              <a:ext cx="1002215" cy="1002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288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9D343E2-B7EC-4F83-9702-9D8F15F4C294}"/>
              </a:ext>
            </a:extLst>
          </p:cNvPr>
          <p:cNvSpPr/>
          <p:nvPr/>
        </p:nvSpPr>
        <p:spPr>
          <a:xfrm>
            <a:off x="-59310" y="-44450"/>
            <a:ext cx="802259" cy="6946900"/>
          </a:xfrm>
          <a:custGeom>
            <a:avLst/>
            <a:gdLst>
              <a:gd name="connsiteX0" fmla="*/ 0 w 857946"/>
              <a:gd name="connsiteY0" fmla="*/ 0 h 6880018"/>
              <a:gd name="connsiteX1" fmla="*/ 428615 w 857946"/>
              <a:gd name="connsiteY1" fmla="*/ 0 h 6880018"/>
              <a:gd name="connsiteX2" fmla="*/ 533633 w 857946"/>
              <a:gd name="connsiteY2" fmla="*/ 378900 h 6880018"/>
              <a:gd name="connsiteX3" fmla="*/ 857946 w 857946"/>
              <a:gd name="connsiteY3" fmla="*/ 3555479 h 6880018"/>
              <a:gd name="connsiteX4" fmla="*/ 533633 w 857946"/>
              <a:gd name="connsiteY4" fmla="*/ 6732060 h 6880018"/>
              <a:gd name="connsiteX5" fmla="*/ 492624 w 857946"/>
              <a:gd name="connsiteY5" fmla="*/ 6880018 h 6880018"/>
              <a:gd name="connsiteX6" fmla="*/ 0 w 857946"/>
              <a:gd name="connsiteY6" fmla="*/ 6880018 h 68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46" h="6880018">
                <a:moveTo>
                  <a:pt x="0" y="0"/>
                </a:moveTo>
                <a:lnTo>
                  <a:pt x="428615" y="0"/>
                </a:lnTo>
                <a:lnTo>
                  <a:pt x="533633" y="378900"/>
                </a:lnTo>
                <a:cubicBezTo>
                  <a:pt x="735134" y="1217892"/>
                  <a:pt x="857946" y="2332410"/>
                  <a:pt x="857946" y="3555479"/>
                </a:cubicBezTo>
                <a:cubicBezTo>
                  <a:pt x="857946" y="4778549"/>
                  <a:pt x="735134" y="5893067"/>
                  <a:pt x="533633" y="6732060"/>
                </a:cubicBezTo>
                <a:lnTo>
                  <a:pt x="492624" y="6880018"/>
                </a:lnTo>
                <a:lnTo>
                  <a:pt x="0" y="68800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976D58-7BDC-4D6B-AE73-AF4A39F3F9F5}"/>
              </a:ext>
            </a:extLst>
          </p:cNvPr>
          <p:cNvGrpSpPr/>
          <p:nvPr/>
        </p:nvGrpSpPr>
        <p:grpSpPr>
          <a:xfrm>
            <a:off x="42949" y="700646"/>
            <a:ext cx="559217" cy="559217"/>
            <a:chOff x="3689792" y="1207561"/>
            <a:chExt cx="1695367" cy="1695367"/>
          </a:xfrm>
          <a:solidFill>
            <a:schemeClr val="accent1">
              <a:lumMod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0F9C77-7ECE-4AAC-AA9F-3782AD16898C}"/>
                </a:ext>
              </a:extLst>
            </p:cNvPr>
            <p:cNvSpPr/>
            <p:nvPr/>
          </p:nvSpPr>
          <p:spPr>
            <a:xfrm>
              <a:off x="3689792" y="1207561"/>
              <a:ext cx="1695367" cy="1695367"/>
            </a:xfrm>
            <a:prstGeom prst="ellips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B1B66CD1-CCBA-4BEF-8704-1B0BD22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9486" y="1470308"/>
              <a:ext cx="1076770" cy="1076770"/>
            </a:xfrm>
            <a:prstGeom prst="rect">
              <a:avLst/>
            </a:prstGeom>
          </p:spPr>
        </p:pic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63BD4-B6EC-458F-8553-D551DB1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163" y="6356350"/>
            <a:ext cx="2743200" cy="365125"/>
          </a:xfrm>
        </p:spPr>
        <p:txBody>
          <a:bodyPr/>
          <a:lstStyle/>
          <a:p>
            <a:fld id="{5934B343-99EA-4E80-BDEC-AE2A572D2AC5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8ACE59-76D0-47D7-AC4E-43456F9F6F88}"/>
              </a:ext>
            </a:extLst>
          </p:cNvPr>
          <p:cNvGrpSpPr/>
          <p:nvPr/>
        </p:nvGrpSpPr>
        <p:grpSpPr>
          <a:xfrm>
            <a:off x="71472" y="3916378"/>
            <a:ext cx="559217" cy="559217"/>
            <a:chOff x="904863" y="1846218"/>
            <a:chExt cx="1662800" cy="166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3A03A1-E58A-4C61-BE3E-9602D252453F}"/>
                </a:ext>
              </a:extLst>
            </p:cNvPr>
            <p:cNvSpPr/>
            <p:nvPr/>
          </p:nvSpPr>
          <p:spPr>
            <a:xfrm>
              <a:off x="904863" y="1846218"/>
              <a:ext cx="1662800" cy="1662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Key">
              <a:extLst>
                <a:ext uri="{FF2B5EF4-FFF2-40B4-BE49-F238E27FC236}">
                  <a16:creationId xmlns:a16="http://schemas.microsoft.com/office/drawing/2014/main" id="{9AE6D471-83D5-4487-A67B-21CD298C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28616" y="2174641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73C352-D90F-466E-B0D2-8266A71FE956}"/>
              </a:ext>
            </a:extLst>
          </p:cNvPr>
          <p:cNvGrpSpPr/>
          <p:nvPr/>
        </p:nvGrpSpPr>
        <p:grpSpPr>
          <a:xfrm>
            <a:off x="60826" y="4545573"/>
            <a:ext cx="559217" cy="559217"/>
            <a:chOff x="773989" y="1739233"/>
            <a:chExt cx="1662800" cy="16628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541CD4-9610-4CAE-9A18-9C084855EE2C}"/>
                </a:ext>
              </a:extLst>
            </p:cNvPr>
            <p:cNvSpPr/>
            <p:nvPr/>
          </p:nvSpPr>
          <p:spPr>
            <a:xfrm>
              <a:off x="773989" y="1739233"/>
              <a:ext cx="1662800" cy="1662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ecurity camera">
              <a:extLst>
                <a:ext uri="{FF2B5EF4-FFF2-40B4-BE49-F238E27FC236}">
                  <a16:creationId xmlns:a16="http://schemas.microsoft.com/office/drawing/2014/main" id="{5A47455F-8F5C-450C-A92A-45C3291A9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02417" y="2089878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E8ED7-25F4-4CFE-88B6-1DAA22C0F2AD}"/>
              </a:ext>
            </a:extLst>
          </p:cNvPr>
          <p:cNvGrpSpPr/>
          <p:nvPr/>
        </p:nvGrpSpPr>
        <p:grpSpPr>
          <a:xfrm>
            <a:off x="60183" y="5188620"/>
            <a:ext cx="542523" cy="542523"/>
            <a:chOff x="1955261" y="3414049"/>
            <a:chExt cx="1613160" cy="16131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1F0868-6506-4535-88C2-CC2779F7AA24}"/>
                </a:ext>
              </a:extLst>
            </p:cNvPr>
            <p:cNvSpPr/>
            <p:nvPr/>
          </p:nvSpPr>
          <p:spPr>
            <a:xfrm>
              <a:off x="1955261" y="3414049"/>
              <a:ext cx="1613160" cy="1613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693AF65D-4DF5-4805-816A-0229F079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78222" y="3740378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CDA1-F068-4A96-B26B-64D29DDB81DC}"/>
              </a:ext>
            </a:extLst>
          </p:cNvPr>
          <p:cNvGrpSpPr/>
          <p:nvPr/>
        </p:nvGrpSpPr>
        <p:grpSpPr>
          <a:xfrm>
            <a:off x="42950" y="64822"/>
            <a:ext cx="559217" cy="559217"/>
            <a:chOff x="6787181" y="2292207"/>
            <a:chExt cx="1862982" cy="18629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0F6320-1320-4FEA-8569-94AA10D70189}"/>
                </a:ext>
              </a:extLst>
            </p:cNvPr>
            <p:cNvSpPr/>
            <p:nvPr/>
          </p:nvSpPr>
          <p:spPr>
            <a:xfrm>
              <a:off x="6787181" y="2292207"/>
              <a:ext cx="1862982" cy="1862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744F166-8114-40CB-9BCB-A045793E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092085" y="2597111"/>
              <a:ext cx="1253174" cy="1253174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8F706A1-DF97-4BC5-ADBE-23A371BFEC13}"/>
              </a:ext>
            </a:extLst>
          </p:cNvPr>
          <p:cNvSpPr txBox="1"/>
          <p:nvPr/>
        </p:nvSpPr>
        <p:spPr>
          <a:xfrm>
            <a:off x="1626562" y="130136"/>
            <a:ext cx="931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Proposed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28672-0B4F-C483-71F4-0EB9F9F693E9}"/>
              </a:ext>
            </a:extLst>
          </p:cNvPr>
          <p:cNvSpPr txBox="1"/>
          <p:nvPr/>
        </p:nvSpPr>
        <p:spPr>
          <a:xfrm>
            <a:off x="1970328" y="980254"/>
            <a:ext cx="8632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GB" sz="3200" dirty="0"/>
              <a:t>Attribute division using three-way decisions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75E1F-C07D-BF07-5C33-C21D6BD0F890}"/>
              </a:ext>
            </a:extLst>
          </p:cNvPr>
          <p:cNvSpPr txBox="1"/>
          <p:nvPr/>
        </p:nvSpPr>
        <p:spPr>
          <a:xfrm>
            <a:off x="2524622" y="1645706"/>
            <a:ext cx="842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1.4. Quantifying trade-off between stability and utility 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25C0CB-4908-147F-B3B8-48F99E54F7FE}"/>
                  </a:ext>
                </a:extLst>
              </p:cNvPr>
              <p:cNvSpPr txBox="1"/>
              <p:nvPr/>
            </p:nvSpPr>
            <p:spPr>
              <a:xfrm>
                <a:off x="2053531" y="2837365"/>
                <a:ext cx="9947971" cy="6653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Stability(𝐷(𝛼,𝛽) )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|</m:t>
                        </m:r>
                        <m:r>
                          <m:rPr>
                            <m:nor/>
                          </m:rPr>
                          <a:rPr lang="en-US" sz="2400" dirty="0"/>
                          <m:t>Non</m:t>
                        </m:r>
                        <m:r>
                          <m:rPr>
                            <m:nor/>
                          </m:rPr>
                          <a:rPr lang="en-US" sz="2400" dirty="0"/>
                          <m:t>−</m:t>
                        </m:r>
                        <m:r>
                          <m:rPr>
                            <m:nor/>
                          </m:rPr>
                          <a:rPr lang="en-US" sz="2400" dirty="0"/>
                          <m:t>Sensitive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dirty="0"/>
                          <m:t>𝛼</m:t>
                        </m:r>
                        <m:r>
                          <m:rPr>
                            <m:nor/>
                          </m:rPr>
                          <a:rPr lang="en-US" sz="2400" dirty="0"/>
                          <m:t>,</m:t>
                        </m:r>
                        <m:r>
                          <m:rPr>
                            <m:nor/>
                          </m:rPr>
                          <a:rPr lang="en-US" sz="2400" dirty="0"/>
                          <m:t>𝛽</m:t>
                        </m:r>
                        <m:r>
                          <m:rPr>
                            <m:nor/>
                          </m:rPr>
                          <a:rPr lang="en-US" sz="2400" dirty="0"/>
                          <m:t>) | × |</m:t>
                        </m:r>
                        <m:r>
                          <m:rPr>
                            <m:nor/>
                          </m:rPr>
                          <a:rPr lang="en-US" sz="2400" dirty="0"/>
                          <m:t>Ambiguous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dirty="0"/>
                          <m:t>𝛼</m:t>
                        </m:r>
                        <m:r>
                          <m:rPr>
                            <m:nor/>
                          </m:rPr>
                          <a:rPr lang="en-US" sz="2400" dirty="0"/>
                          <m:t>,</m:t>
                        </m:r>
                        <m:r>
                          <m:rPr>
                            <m:nor/>
                          </m:rPr>
                          <a:rPr lang="en-US" sz="2400" dirty="0"/>
                          <m:t>𝛽</m:t>
                        </m:r>
                        <m:r>
                          <m:rPr>
                            <m:nor/>
                          </m:rPr>
                          <a:rPr lang="en-US" sz="2400" dirty="0"/>
                          <m:t>) |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|</m:t>
                        </m:r>
                        <m:r>
                          <m:rPr>
                            <m:nor/>
                          </m:rPr>
                          <a:rPr lang="en-US" sz="2400" dirty="0"/>
                          <m:t>𝐴𝑡</m:t>
                        </m:r>
                        <m:r>
                          <m:rPr>
                            <m:nor/>
                          </m:rPr>
                          <a:rPr lang="en-US" sz="2400" dirty="0"/>
                          <m:t>| × (|</m:t>
                        </m:r>
                        <m:r>
                          <m:rPr>
                            <m:nor/>
                          </m:rPr>
                          <a:rPr lang="en-US" sz="2400" dirty="0"/>
                          <m:t>Ambiguous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dirty="0"/>
                          <m:t>𝛼</m:t>
                        </m:r>
                        <m:r>
                          <m:rPr>
                            <m:nor/>
                          </m:rPr>
                          <a:rPr lang="en-US" sz="2400" dirty="0"/>
                          <m:t>,</m:t>
                        </m:r>
                        <m:r>
                          <m:rPr>
                            <m:nor/>
                          </m:rPr>
                          <a:rPr lang="en-US" sz="2400" dirty="0"/>
                          <m:t>𝛽</m:t>
                        </m:r>
                        <m:r>
                          <m:rPr>
                            <m:nor/>
                          </m:rPr>
                          <a:rPr lang="en-US" sz="2400" dirty="0"/>
                          <m:t>) | + |</m:t>
                        </m:r>
                        <m:r>
                          <m:rPr>
                            <m:nor/>
                          </m:rPr>
                          <a:rPr lang="en-US" sz="2400" dirty="0"/>
                          <m:t>Non</m:t>
                        </m:r>
                        <m:r>
                          <m:rPr>
                            <m:nor/>
                          </m:rPr>
                          <a:rPr lang="en-US" sz="2400" dirty="0"/>
                          <m:t>−</m:t>
                        </m:r>
                        <m:r>
                          <m:rPr>
                            <m:nor/>
                          </m:rPr>
                          <a:rPr lang="en-US" sz="2400" dirty="0"/>
                          <m:t>Sensitive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dirty="0"/>
                          <m:t>𝛼</m:t>
                        </m:r>
                        <m:r>
                          <m:rPr>
                            <m:nor/>
                          </m:rPr>
                          <a:rPr lang="en-US" sz="2400" dirty="0"/>
                          <m:t>,</m:t>
                        </m:r>
                        <m:r>
                          <m:rPr>
                            <m:nor/>
                          </m:rPr>
                          <a:rPr lang="en-US" sz="2400" dirty="0"/>
                          <m:t>𝛽</m:t>
                        </m:r>
                        <m:r>
                          <m:rPr>
                            <m:nor/>
                          </m:rPr>
                          <a:rPr lang="en-US" sz="2400" dirty="0"/>
                          <m:t>) |)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25C0CB-4908-147F-B3B8-48F99E54F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531" y="2837365"/>
                <a:ext cx="9947971" cy="665375"/>
              </a:xfrm>
              <a:prstGeom prst="rect">
                <a:avLst/>
              </a:prstGeom>
              <a:blipFill>
                <a:blip r:embed="rId13"/>
                <a:stretch>
                  <a:fillRect l="-1900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40D7F6F-7BB5-F256-8938-569D1153820F}"/>
              </a:ext>
            </a:extLst>
          </p:cNvPr>
          <p:cNvSpPr txBox="1"/>
          <p:nvPr/>
        </p:nvSpPr>
        <p:spPr>
          <a:xfrm>
            <a:off x="11271995" y="2971288"/>
            <a:ext cx="802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(11)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8492BA-1C94-351C-21F3-EE26FC7DCB50}"/>
                  </a:ext>
                </a:extLst>
              </p:cNvPr>
              <p:cNvSpPr txBox="1"/>
              <p:nvPr/>
            </p:nvSpPr>
            <p:spPr>
              <a:xfrm>
                <a:off x="2053531" y="3952323"/>
                <a:ext cx="8970849" cy="6547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Stability(𝐷(𝛼,𝛽) )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𝑈𝑡𝑖𝑙𝑖𝑡𝑦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/>
                          <m:t>(</m:t>
                        </m:r>
                        <m:r>
                          <m:rPr>
                            <m:nor/>
                          </m:rPr>
                          <a:rPr lang="en-US" sz="2400"/>
                          <m:t>𝐷</m:t>
                        </m:r>
                        <m:r>
                          <m:rPr>
                            <m:nor/>
                          </m:rPr>
                          <a:rPr lang="en-US" sz="2400"/>
                          <m:t>(</m:t>
                        </m:r>
                        <m:r>
                          <m:rPr>
                            <m:nor/>
                          </m:rPr>
                          <a:rPr lang="en-US" sz="2400"/>
                          <m:t>𝛼</m:t>
                        </m:r>
                        <m:r>
                          <m:rPr>
                            <m:nor/>
                          </m:rPr>
                          <a:rPr lang="en-US" sz="2400"/>
                          <m:t>,</m:t>
                        </m:r>
                        <m:r>
                          <m:rPr>
                            <m:nor/>
                          </m:rPr>
                          <a:rPr lang="en-US" sz="2400"/>
                          <m:t>𝛽</m:t>
                        </m:r>
                        <m:r>
                          <m:rPr>
                            <m:nor/>
                          </m:rPr>
                          <a:rPr lang="en-US" sz="2400"/>
                          <m:t>) ) + 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/>
                              <m:t>Stability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/>
                          <m:t>(</m:t>
                        </m:r>
                        <m:r>
                          <m:rPr>
                            <m:nor/>
                          </m:rPr>
                          <a:rPr lang="en-US" sz="2400"/>
                          <m:t>𝐷</m:t>
                        </m:r>
                        <m:r>
                          <m:rPr>
                            <m:nor/>
                          </m:rPr>
                          <a:rPr lang="en-US" sz="2400"/>
                          <m:t>(</m:t>
                        </m:r>
                        <m:r>
                          <m:rPr>
                            <m:nor/>
                          </m:rPr>
                          <a:rPr lang="en-US" sz="2400"/>
                          <m:t>𝛼</m:t>
                        </m:r>
                        <m:r>
                          <m:rPr>
                            <m:nor/>
                          </m:rPr>
                          <a:rPr lang="en-US" sz="2400"/>
                          <m:t>,</m:t>
                        </m:r>
                        <m:r>
                          <m:rPr>
                            <m:nor/>
                          </m:rPr>
                          <a:rPr lang="en-US" sz="2400"/>
                          <m:t>𝛽</m:t>
                        </m:r>
                        <m:r>
                          <m:rPr>
                            <m:nor/>
                          </m:rPr>
                          <a:rPr lang="en-US" sz="2400"/>
                          <m:t>) )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8492BA-1C94-351C-21F3-EE26FC7DC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531" y="3952323"/>
                <a:ext cx="8970849" cy="654795"/>
              </a:xfrm>
              <a:prstGeom prst="rect">
                <a:avLst/>
              </a:prstGeom>
              <a:blipFill>
                <a:blip r:embed="rId17"/>
                <a:stretch>
                  <a:fillRect l="-2107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F717B9A-45F7-4CF1-B373-A5DB0804DC1E}"/>
              </a:ext>
            </a:extLst>
          </p:cNvPr>
          <p:cNvSpPr txBox="1"/>
          <p:nvPr/>
        </p:nvSpPr>
        <p:spPr>
          <a:xfrm>
            <a:off x="11271994" y="4189456"/>
            <a:ext cx="802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(12) 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D26456-7578-4F7D-81E5-6374BC5A1336}"/>
              </a:ext>
            </a:extLst>
          </p:cNvPr>
          <p:cNvGrpSpPr/>
          <p:nvPr/>
        </p:nvGrpSpPr>
        <p:grpSpPr>
          <a:xfrm>
            <a:off x="38288" y="1350867"/>
            <a:ext cx="559218" cy="559218"/>
            <a:chOff x="2591143" y="19518"/>
            <a:chExt cx="1613160" cy="161316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2A2C8EB-44F1-470F-BC78-617D9B29C884}"/>
                </a:ext>
              </a:extLst>
            </p:cNvPr>
            <p:cNvSpPr/>
            <p:nvPr/>
          </p:nvSpPr>
          <p:spPr>
            <a:xfrm>
              <a:off x="2591143" y="19518"/>
              <a:ext cx="1613160" cy="1613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Checkmark">
              <a:extLst>
                <a:ext uri="{FF2B5EF4-FFF2-40B4-BE49-F238E27FC236}">
                  <a16:creationId xmlns:a16="http://schemas.microsoft.com/office/drawing/2014/main" id="{2945AB74-B08D-4D63-972C-16FC7035E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919746" y="418027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4FDDBCE-997E-4C7C-8E6C-08FE760F3930}"/>
              </a:ext>
            </a:extLst>
          </p:cNvPr>
          <p:cNvGrpSpPr/>
          <p:nvPr/>
        </p:nvGrpSpPr>
        <p:grpSpPr>
          <a:xfrm>
            <a:off x="-115566" y="1937097"/>
            <a:ext cx="1862981" cy="1862981"/>
            <a:chOff x="2711601" y="464913"/>
            <a:chExt cx="1662800" cy="16628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260809B-7EE9-4280-ADD9-2C6B21A37E90}"/>
                </a:ext>
              </a:extLst>
            </p:cNvPr>
            <p:cNvSpPr/>
            <p:nvPr/>
          </p:nvSpPr>
          <p:spPr>
            <a:xfrm>
              <a:off x="2711601" y="464913"/>
              <a:ext cx="1662800" cy="16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9" name="Graphic 38" descr="Employee badge">
              <a:extLst>
                <a:ext uri="{FF2B5EF4-FFF2-40B4-BE49-F238E27FC236}">
                  <a16:creationId xmlns:a16="http://schemas.microsoft.com/office/drawing/2014/main" id="{38BB1F30-67FE-4E57-B0EF-BF46235B7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065518" y="737287"/>
              <a:ext cx="1002215" cy="1002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2907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9D343E2-B7EC-4F83-9702-9D8F15F4C294}"/>
              </a:ext>
            </a:extLst>
          </p:cNvPr>
          <p:cNvSpPr/>
          <p:nvPr/>
        </p:nvSpPr>
        <p:spPr>
          <a:xfrm>
            <a:off x="-59310" y="-44450"/>
            <a:ext cx="802259" cy="6946900"/>
          </a:xfrm>
          <a:custGeom>
            <a:avLst/>
            <a:gdLst>
              <a:gd name="connsiteX0" fmla="*/ 0 w 857946"/>
              <a:gd name="connsiteY0" fmla="*/ 0 h 6880018"/>
              <a:gd name="connsiteX1" fmla="*/ 428615 w 857946"/>
              <a:gd name="connsiteY1" fmla="*/ 0 h 6880018"/>
              <a:gd name="connsiteX2" fmla="*/ 533633 w 857946"/>
              <a:gd name="connsiteY2" fmla="*/ 378900 h 6880018"/>
              <a:gd name="connsiteX3" fmla="*/ 857946 w 857946"/>
              <a:gd name="connsiteY3" fmla="*/ 3555479 h 6880018"/>
              <a:gd name="connsiteX4" fmla="*/ 533633 w 857946"/>
              <a:gd name="connsiteY4" fmla="*/ 6732060 h 6880018"/>
              <a:gd name="connsiteX5" fmla="*/ 492624 w 857946"/>
              <a:gd name="connsiteY5" fmla="*/ 6880018 h 6880018"/>
              <a:gd name="connsiteX6" fmla="*/ 0 w 857946"/>
              <a:gd name="connsiteY6" fmla="*/ 6880018 h 68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46" h="6880018">
                <a:moveTo>
                  <a:pt x="0" y="0"/>
                </a:moveTo>
                <a:lnTo>
                  <a:pt x="428615" y="0"/>
                </a:lnTo>
                <a:lnTo>
                  <a:pt x="533633" y="378900"/>
                </a:lnTo>
                <a:cubicBezTo>
                  <a:pt x="735134" y="1217892"/>
                  <a:pt x="857946" y="2332410"/>
                  <a:pt x="857946" y="3555479"/>
                </a:cubicBezTo>
                <a:cubicBezTo>
                  <a:pt x="857946" y="4778549"/>
                  <a:pt x="735134" y="5893067"/>
                  <a:pt x="533633" y="6732060"/>
                </a:cubicBezTo>
                <a:lnTo>
                  <a:pt x="492624" y="6880018"/>
                </a:lnTo>
                <a:lnTo>
                  <a:pt x="0" y="68800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976D58-7BDC-4D6B-AE73-AF4A39F3F9F5}"/>
              </a:ext>
            </a:extLst>
          </p:cNvPr>
          <p:cNvGrpSpPr/>
          <p:nvPr/>
        </p:nvGrpSpPr>
        <p:grpSpPr>
          <a:xfrm>
            <a:off x="42949" y="700646"/>
            <a:ext cx="559217" cy="559217"/>
            <a:chOff x="3689792" y="1207561"/>
            <a:chExt cx="1695367" cy="1695367"/>
          </a:xfrm>
          <a:solidFill>
            <a:schemeClr val="accent1">
              <a:lumMod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0F9C77-7ECE-4AAC-AA9F-3782AD16898C}"/>
                </a:ext>
              </a:extLst>
            </p:cNvPr>
            <p:cNvSpPr/>
            <p:nvPr/>
          </p:nvSpPr>
          <p:spPr>
            <a:xfrm>
              <a:off x="3689792" y="1207561"/>
              <a:ext cx="1695367" cy="1695367"/>
            </a:xfrm>
            <a:prstGeom prst="ellips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B1B66CD1-CCBA-4BEF-8704-1B0BD22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9486" y="1470308"/>
              <a:ext cx="1076770" cy="1076770"/>
            </a:xfrm>
            <a:prstGeom prst="rect">
              <a:avLst/>
            </a:prstGeom>
          </p:spPr>
        </p:pic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63BD4-B6EC-458F-8553-D551DB1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163" y="6356350"/>
            <a:ext cx="2743200" cy="365125"/>
          </a:xfrm>
        </p:spPr>
        <p:txBody>
          <a:bodyPr/>
          <a:lstStyle/>
          <a:p>
            <a:fld id="{5934B343-99EA-4E80-BDEC-AE2A572D2AC5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8ACE59-76D0-47D7-AC4E-43456F9F6F88}"/>
              </a:ext>
            </a:extLst>
          </p:cNvPr>
          <p:cNvGrpSpPr/>
          <p:nvPr/>
        </p:nvGrpSpPr>
        <p:grpSpPr>
          <a:xfrm>
            <a:off x="71472" y="3916378"/>
            <a:ext cx="559217" cy="559217"/>
            <a:chOff x="904863" y="1846218"/>
            <a:chExt cx="1662800" cy="166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3A03A1-E58A-4C61-BE3E-9602D252453F}"/>
                </a:ext>
              </a:extLst>
            </p:cNvPr>
            <p:cNvSpPr/>
            <p:nvPr/>
          </p:nvSpPr>
          <p:spPr>
            <a:xfrm>
              <a:off x="904863" y="1846218"/>
              <a:ext cx="1662800" cy="1662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Key">
              <a:extLst>
                <a:ext uri="{FF2B5EF4-FFF2-40B4-BE49-F238E27FC236}">
                  <a16:creationId xmlns:a16="http://schemas.microsoft.com/office/drawing/2014/main" id="{9AE6D471-83D5-4487-A67B-21CD298C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28616" y="2174641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73C352-D90F-466E-B0D2-8266A71FE956}"/>
              </a:ext>
            </a:extLst>
          </p:cNvPr>
          <p:cNvGrpSpPr/>
          <p:nvPr/>
        </p:nvGrpSpPr>
        <p:grpSpPr>
          <a:xfrm>
            <a:off x="60826" y="4545573"/>
            <a:ext cx="559217" cy="559217"/>
            <a:chOff x="773989" y="1739233"/>
            <a:chExt cx="1662800" cy="16628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541CD4-9610-4CAE-9A18-9C084855EE2C}"/>
                </a:ext>
              </a:extLst>
            </p:cNvPr>
            <p:cNvSpPr/>
            <p:nvPr/>
          </p:nvSpPr>
          <p:spPr>
            <a:xfrm>
              <a:off x="773989" y="1739233"/>
              <a:ext cx="1662800" cy="1662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ecurity camera">
              <a:extLst>
                <a:ext uri="{FF2B5EF4-FFF2-40B4-BE49-F238E27FC236}">
                  <a16:creationId xmlns:a16="http://schemas.microsoft.com/office/drawing/2014/main" id="{5A47455F-8F5C-450C-A92A-45C3291A9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02417" y="2089878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E8ED7-25F4-4CFE-88B6-1DAA22C0F2AD}"/>
              </a:ext>
            </a:extLst>
          </p:cNvPr>
          <p:cNvGrpSpPr/>
          <p:nvPr/>
        </p:nvGrpSpPr>
        <p:grpSpPr>
          <a:xfrm>
            <a:off x="60183" y="5188620"/>
            <a:ext cx="542523" cy="542523"/>
            <a:chOff x="1955261" y="3414049"/>
            <a:chExt cx="1613160" cy="16131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1F0868-6506-4535-88C2-CC2779F7AA24}"/>
                </a:ext>
              </a:extLst>
            </p:cNvPr>
            <p:cNvSpPr/>
            <p:nvPr/>
          </p:nvSpPr>
          <p:spPr>
            <a:xfrm>
              <a:off x="1955261" y="3414049"/>
              <a:ext cx="1613160" cy="1613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693AF65D-4DF5-4805-816A-0229F079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78222" y="3740378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CDA1-F068-4A96-B26B-64D29DDB81DC}"/>
              </a:ext>
            </a:extLst>
          </p:cNvPr>
          <p:cNvGrpSpPr/>
          <p:nvPr/>
        </p:nvGrpSpPr>
        <p:grpSpPr>
          <a:xfrm>
            <a:off x="42950" y="64822"/>
            <a:ext cx="559217" cy="559217"/>
            <a:chOff x="6787181" y="2292207"/>
            <a:chExt cx="1862982" cy="18629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0F6320-1320-4FEA-8569-94AA10D70189}"/>
                </a:ext>
              </a:extLst>
            </p:cNvPr>
            <p:cNvSpPr/>
            <p:nvPr/>
          </p:nvSpPr>
          <p:spPr>
            <a:xfrm>
              <a:off x="6787181" y="2292207"/>
              <a:ext cx="1862982" cy="1862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744F166-8114-40CB-9BCB-A045793E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092085" y="2597111"/>
              <a:ext cx="1253174" cy="1253174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8F706A1-DF97-4BC5-ADBE-23A371BFEC13}"/>
              </a:ext>
            </a:extLst>
          </p:cNvPr>
          <p:cNvSpPr txBox="1"/>
          <p:nvPr/>
        </p:nvSpPr>
        <p:spPr>
          <a:xfrm>
            <a:off x="1626562" y="130136"/>
            <a:ext cx="931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Proposed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28672-0B4F-C483-71F4-0EB9F9F693E9}"/>
              </a:ext>
            </a:extLst>
          </p:cNvPr>
          <p:cNvSpPr txBox="1"/>
          <p:nvPr/>
        </p:nvSpPr>
        <p:spPr>
          <a:xfrm>
            <a:off x="1970328" y="980254"/>
            <a:ext cx="93196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2. Demonstration of three-way division of attributes: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CA42CB-C0F6-32E3-790C-2E3095896AC1}"/>
                  </a:ext>
                </a:extLst>
              </p:cNvPr>
              <p:cNvSpPr txBox="1"/>
              <p:nvPr/>
            </p:nvSpPr>
            <p:spPr>
              <a:xfrm>
                <a:off x="1940232" y="1745958"/>
                <a:ext cx="10037784" cy="4833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/>
                  <a:t>The entropy for a certain attribute for instance the attribute of Work can be computed as, </a:t>
                </a:r>
                <a:endParaRPr lang="en-US" sz="2400" dirty="0"/>
              </a:p>
              <a:p>
                <a:r>
                  <a:rPr lang="en-US" sz="2400" dirty="0"/>
                  <a:t>Entropy( Work ) = − ∑  𝑃 (𝑎𝑖 ) log 𝑃 (𝑎𝑖 ),</a:t>
                </a:r>
              </a:p>
              <a:p>
                <a:r>
                  <a:rPr lang="en-US" sz="2400" dirty="0"/>
                  <a:t>		     𝑎𝑖∈work 	</a:t>
                </a:r>
              </a:p>
              <a:p>
                <a:r>
                  <a:rPr lang="en-US" sz="2400" dirty="0"/>
                  <a:t>		   = −(𝑃(Gov.)log𝑃(Gov.) +𝑃(Self)log𝑃(Self) + 𝑃(Priv.)log𝑃(Priv.))</a:t>
                </a:r>
              </a:p>
              <a:p>
                <a:r>
                  <a:rPr lang="en-US" sz="2400" dirty="0"/>
                  <a:t>		   = −(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2400" dirty="0"/>
                  <a:t>  ×log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× log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2400" dirty="0"/>
                  <a:t> 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×log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2400" dirty="0"/>
                  <a:t>))</a:t>
                </a:r>
              </a:p>
              <a:p>
                <a:r>
                  <a:rPr lang="en-US" sz="2400" dirty="0"/>
                  <a:t>		   = 0.8		</a:t>
                </a:r>
              </a:p>
              <a:p>
                <a:endParaRPr lang="en-US" sz="2400" dirty="0"/>
              </a:p>
              <a:p>
                <a:pPr>
                  <a:spcAft>
                    <a:spcPts val="600"/>
                  </a:spcAft>
                </a:pPr>
                <a:r>
                  <a:rPr lang="en-US" sz="2400" dirty="0"/>
                  <a:t>Sensitive(1,0) ={Age}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/>
                  <a:t>Non-Sensitive(1,0) ={Loss}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/>
                  <a:t>Ambiguous(1,0) ={Work, Edu, </a:t>
                </a:r>
                <a:r>
                  <a:rPr lang="en-US" sz="2400" dirty="0" err="1"/>
                  <a:t>EduNo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MaritalStatus</a:t>
                </a:r>
                <a:r>
                  <a:rPr lang="en-US" sz="2400" dirty="0"/>
                  <a:t>, Occupation, Relationship, Race, Sex, </a:t>
                </a:r>
                <a:r>
                  <a:rPr lang="en-US" sz="2400" dirty="0" err="1"/>
                  <a:t>Hpw</a:t>
                </a:r>
                <a:r>
                  <a:rPr lang="en-US" sz="2400" dirty="0"/>
                  <a:t>, Country} 	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CA42CB-C0F6-32E3-790C-2E3095896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32" y="1745958"/>
                <a:ext cx="10037784" cy="4833503"/>
              </a:xfrm>
              <a:prstGeom prst="rect">
                <a:avLst/>
              </a:prstGeom>
              <a:blipFill>
                <a:blip r:embed="rId13"/>
                <a:stretch>
                  <a:fillRect l="-911" t="-1009" b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4FA178C2-A988-458E-8516-63AC4C57E095}"/>
              </a:ext>
            </a:extLst>
          </p:cNvPr>
          <p:cNvGrpSpPr/>
          <p:nvPr/>
        </p:nvGrpSpPr>
        <p:grpSpPr>
          <a:xfrm>
            <a:off x="38288" y="1350867"/>
            <a:ext cx="559218" cy="559218"/>
            <a:chOff x="2591143" y="19518"/>
            <a:chExt cx="1613160" cy="161316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B43F3B-A7DD-4A38-8B02-EBDBFC737CD0}"/>
                </a:ext>
              </a:extLst>
            </p:cNvPr>
            <p:cNvSpPr/>
            <p:nvPr/>
          </p:nvSpPr>
          <p:spPr>
            <a:xfrm>
              <a:off x="2591143" y="19518"/>
              <a:ext cx="1613160" cy="1613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Checkmark">
              <a:extLst>
                <a:ext uri="{FF2B5EF4-FFF2-40B4-BE49-F238E27FC236}">
                  <a16:creationId xmlns:a16="http://schemas.microsoft.com/office/drawing/2014/main" id="{AB6F61DA-318C-4D43-9D96-1B250DE7E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919746" y="418027"/>
              <a:ext cx="914400" cy="9144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19FF4B0-3F49-4D58-996D-894C3ED5D056}"/>
              </a:ext>
            </a:extLst>
          </p:cNvPr>
          <p:cNvGrpSpPr/>
          <p:nvPr/>
        </p:nvGrpSpPr>
        <p:grpSpPr>
          <a:xfrm>
            <a:off x="-115566" y="1937097"/>
            <a:ext cx="1862981" cy="1862981"/>
            <a:chOff x="2711601" y="464913"/>
            <a:chExt cx="1662800" cy="16628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303D68C-6B94-483E-B804-DC0B9FEB02F8}"/>
                </a:ext>
              </a:extLst>
            </p:cNvPr>
            <p:cNvSpPr/>
            <p:nvPr/>
          </p:nvSpPr>
          <p:spPr>
            <a:xfrm>
              <a:off x="2711601" y="464913"/>
              <a:ext cx="1662800" cy="16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Graphic 32" descr="Employee badge">
              <a:extLst>
                <a:ext uri="{FF2B5EF4-FFF2-40B4-BE49-F238E27FC236}">
                  <a16:creationId xmlns:a16="http://schemas.microsoft.com/office/drawing/2014/main" id="{C0A3A249-F91B-4314-B3F9-5128D8002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065518" y="737287"/>
              <a:ext cx="1002215" cy="1002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9943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0" y="3839688"/>
            <a:ext cx="12192000" cy="29606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500" y="432742"/>
            <a:ext cx="2799652" cy="10759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0242" y="2048816"/>
            <a:ext cx="117315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400" dirty="0">
                <a:solidFill>
                  <a:srgbClr val="5B9BD5">
                    <a:lumMod val="20000"/>
                    <a:lumOff val="80000"/>
                  </a:srgbClr>
                </a:solidFill>
                <a:latin typeface="Comic Sans MS" panose="030F0702030302020204" pitchFamily="66" charset="0"/>
              </a:rPr>
              <a:t>Blockchain-based AI-enabled Cybersecurity Framework for IoT Networks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4B343-99EA-4E80-BDEC-AE2A572D2A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C7E9A-3AC6-4963-8695-B65AE7879EE1}"/>
              </a:ext>
            </a:extLst>
          </p:cNvPr>
          <p:cNvSpPr txBox="1"/>
          <p:nvPr/>
        </p:nvSpPr>
        <p:spPr>
          <a:xfrm>
            <a:off x="6262777" y="4010485"/>
            <a:ext cx="569898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Presented by-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Md. Dulal Hossain – 213902116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Md. Rabby Khan - 213902037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Mostak Ahmed – 213902126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Batch: 213 (Day)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Dept. of CSE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Green University of Bangladesh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7D2FF6-CBDD-45BF-B09D-F94F51298EFC}"/>
              </a:ext>
            </a:extLst>
          </p:cNvPr>
          <p:cNvSpPr txBox="1"/>
          <p:nvPr/>
        </p:nvSpPr>
        <p:spPr>
          <a:xfrm>
            <a:off x="230242" y="4379817"/>
            <a:ext cx="516305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Presented to -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Prof. Dr. Md : Ahsan Habib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Professor,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Dept. of CSE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Green University of Bangladesh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9D343E2-B7EC-4F83-9702-9D8F15F4C294}"/>
              </a:ext>
            </a:extLst>
          </p:cNvPr>
          <p:cNvSpPr/>
          <p:nvPr/>
        </p:nvSpPr>
        <p:spPr>
          <a:xfrm>
            <a:off x="-59310" y="-44450"/>
            <a:ext cx="802259" cy="6946900"/>
          </a:xfrm>
          <a:custGeom>
            <a:avLst/>
            <a:gdLst>
              <a:gd name="connsiteX0" fmla="*/ 0 w 857946"/>
              <a:gd name="connsiteY0" fmla="*/ 0 h 6880018"/>
              <a:gd name="connsiteX1" fmla="*/ 428615 w 857946"/>
              <a:gd name="connsiteY1" fmla="*/ 0 h 6880018"/>
              <a:gd name="connsiteX2" fmla="*/ 533633 w 857946"/>
              <a:gd name="connsiteY2" fmla="*/ 378900 h 6880018"/>
              <a:gd name="connsiteX3" fmla="*/ 857946 w 857946"/>
              <a:gd name="connsiteY3" fmla="*/ 3555479 h 6880018"/>
              <a:gd name="connsiteX4" fmla="*/ 533633 w 857946"/>
              <a:gd name="connsiteY4" fmla="*/ 6732060 h 6880018"/>
              <a:gd name="connsiteX5" fmla="*/ 492624 w 857946"/>
              <a:gd name="connsiteY5" fmla="*/ 6880018 h 6880018"/>
              <a:gd name="connsiteX6" fmla="*/ 0 w 857946"/>
              <a:gd name="connsiteY6" fmla="*/ 6880018 h 68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46" h="6880018">
                <a:moveTo>
                  <a:pt x="0" y="0"/>
                </a:moveTo>
                <a:lnTo>
                  <a:pt x="428615" y="0"/>
                </a:lnTo>
                <a:lnTo>
                  <a:pt x="533633" y="378900"/>
                </a:lnTo>
                <a:cubicBezTo>
                  <a:pt x="735134" y="1217892"/>
                  <a:pt x="857946" y="2332410"/>
                  <a:pt x="857946" y="3555479"/>
                </a:cubicBezTo>
                <a:cubicBezTo>
                  <a:pt x="857946" y="4778549"/>
                  <a:pt x="735134" y="5893067"/>
                  <a:pt x="533633" y="6732060"/>
                </a:cubicBezTo>
                <a:lnTo>
                  <a:pt x="492624" y="6880018"/>
                </a:lnTo>
                <a:lnTo>
                  <a:pt x="0" y="68800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976D58-7BDC-4D6B-AE73-AF4A39F3F9F5}"/>
              </a:ext>
            </a:extLst>
          </p:cNvPr>
          <p:cNvGrpSpPr/>
          <p:nvPr/>
        </p:nvGrpSpPr>
        <p:grpSpPr>
          <a:xfrm>
            <a:off x="42949" y="700646"/>
            <a:ext cx="559217" cy="559217"/>
            <a:chOff x="3689792" y="1207561"/>
            <a:chExt cx="1695367" cy="1695367"/>
          </a:xfrm>
          <a:solidFill>
            <a:schemeClr val="accent1">
              <a:lumMod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0F9C77-7ECE-4AAC-AA9F-3782AD16898C}"/>
                </a:ext>
              </a:extLst>
            </p:cNvPr>
            <p:cNvSpPr/>
            <p:nvPr/>
          </p:nvSpPr>
          <p:spPr>
            <a:xfrm>
              <a:off x="3689792" y="1207561"/>
              <a:ext cx="1695367" cy="1695367"/>
            </a:xfrm>
            <a:prstGeom prst="ellips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B1B66CD1-CCBA-4BEF-8704-1B0BD22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9486" y="1470308"/>
              <a:ext cx="1076770" cy="1076770"/>
            </a:xfrm>
            <a:prstGeom prst="rect">
              <a:avLst/>
            </a:prstGeom>
          </p:spPr>
        </p:pic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63BD4-B6EC-458F-8553-D551DB1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163" y="6356350"/>
            <a:ext cx="2743200" cy="365125"/>
          </a:xfrm>
        </p:spPr>
        <p:txBody>
          <a:bodyPr/>
          <a:lstStyle/>
          <a:p>
            <a:fld id="{5934B343-99EA-4E80-BDEC-AE2A572D2AC5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8ACE59-76D0-47D7-AC4E-43456F9F6F88}"/>
              </a:ext>
            </a:extLst>
          </p:cNvPr>
          <p:cNvGrpSpPr/>
          <p:nvPr/>
        </p:nvGrpSpPr>
        <p:grpSpPr>
          <a:xfrm>
            <a:off x="71472" y="3916378"/>
            <a:ext cx="559217" cy="559217"/>
            <a:chOff x="904863" y="1846218"/>
            <a:chExt cx="1662800" cy="166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3A03A1-E58A-4C61-BE3E-9602D252453F}"/>
                </a:ext>
              </a:extLst>
            </p:cNvPr>
            <p:cNvSpPr/>
            <p:nvPr/>
          </p:nvSpPr>
          <p:spPr>
            <a:xfrm>
              <a:off x="904863" y="1846218"/>
              <a:ext cx="1662800" cy="1662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Key">
              <a:extLst>
                <a:ext uri="{FF2B5EF4-FFF2-40B4-BE49-F238E27FC236}">
                  <a16:creationId xmlns:a16="http://schemas.microsoft.com/office/drawing/2014/main" id="{9AE6D471-83D5-4487-A67B-21CD298C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28616" y="2174641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73C352-D90F-466E-B0D2-8266A71FE956}"/>
              </a:ext>
            </a:extLst>
          </p:cNvPr>
          <p:cNvGrpSpPr/>
          <p:nvPr/>
        </p:nvGrpSpPr>
        <p:grpSpPr>
          <a:xfrm>
            <a:off x="60826" y="4545573"/>
            <a:ext cx="559217" cy="559217"/>
            <a:chOff x="773989" y="1739233"/>
            <a:chExt cx="1662800" cy="16628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541CD4-9610-4CAE-9A18-9C084855EE2C}"/>
                </a:ext>
              </a:extLst>
            </p:cNvPr>
            <p:cNvSpPr/>
            <p:nvPr/>
          </p:nvSpPr>
          <p:spPr>
            <a:xfrm>
              <a:off x="773989" y="1739233"/>
              <a:ext cx="1662800" cy="1662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ecurity camera">
              <a:extLst>
                <a:ext uri="{FF2B5EF4-FFF2-40B4-BE49-F238E27FC236}">
                  <a16:creationId xmlns:a16="http://schemas.microsoft.com/office/drawing/2014/main" id="{5A47455F-8F5C-450C-A92A-45C3291A9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02417" y="2089878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E8ED7-25F4-4CFE-88B6-1DAA22C0F2AD}"/>
              </a:ext>
            </a:extLst>
          </p:cNvPr>
          <p:cNvGrpSpPr/>
          <p:nvPr/>
        </p:nvGrpSpPr>
        <p:grpSpPr>
          <a:xfrm>
            <a:off x="60183" y="5188620"/>
            <a:ext cx="542523" cy="542523"/>
            <a:chOff x="1955261" y="3414049"/>
            <a:chExt cx="1613160" cy="16131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1F0868-6506-4535-88C2-CC2779F7AA24}"/>
                </a:ext>
              </a:extLst>
            </p:cNvPr>
            <p:cNvSpPr/>
            <p:nvPr/>
          </p:nvSpPr>
          <p:spPr>
            <a:xfrm>
              <a:off x="1955261" y="3414049"/>
              <a:ext cx="1613160" cy="1613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693AF65D-4DF5-4805-816A-0229F079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78222" y="3740378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CDA1-F068-4A96-B26B-64D29DDB81DC}"/>
              </a:ext>
            </a:extLst>
          </p:cNvPr>
          <p:cNvGrpSpPr/>
          <p:nvPr/>
        </p:nvGrpSpPr>
        <p:grpSpPr>
          <a:xfrm>
            <a:off x="42950" y="64822"/>
            <a:ext cx="559217" cy="559217"/>
            <a:chOff x="6787181" y="2292207"/>
            <a:chExt cx="1862982" cy="18629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0F6320-1320-4FEA-8569-94AA10D70189}"/>
                </a:ext>
              </a:extLst>
            </p:cNvPr>
            <p:cNvSpPr/>
            <p:nvPr/>
          </p:nvSpPr>
          <p:spPr>
            <a:xfrm>
              <a:off x="6787181" y="2292207"/>
              <a:ext cx="1862982" cy="1862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744F166-8114-40CB-9BCB-A045793E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092085" y="2597111"/>
              <a:ext cx="1253174" cy="1253174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8F706A1-DF97-4BC5-ADBE-23A371BFEC13}"/>
              </a:ext>
            </a:extLst>
          </p:cNvPr>
          <p:cNvSpPr txBox="1"/>
          <p:nvPr/>
        </p:nvSpPr>
        <p:spPr>
          <a:xfrm>
            <a:off x="1626562" y="130136"/>
            <a:ext cx="931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Proposed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28672-0B4F-C483-71F4-0EB9F9F693E9}"/>
              </a:ext>
            </a:extLst>
          </p:cNvPr>
          <p:cNvSpPr txBox="1"/>
          <p:nvPr/>
        </p:nvSpPr>
        <p:spPr>
          <a:xfrm>
            <a:off x="1970328" y="980254"/>
            <a:ext cx="93196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2. Demonstration of three-way division of attributes: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3068139-22F3-4E5D-9D21-69417C8B93D0}"/>
                  </a:ext>
                </a:extLst>
              </p:cNvPr>
              <p:cNvSpPr txBox="1"/>
              <p:nvPr/>
            </p:nvSpPr>
            <p:spPr>
              <a:xfrm>
                <a:off x="2129133" y="1948513"/>
                <a:ext cx="9947971" cy="50895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Stability(𝐷(𝛼,𝛽) )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|</m:t>
                        </m:r>
                        <m:r>
                          <m:rPr>
                            <m:nor/>
                          </m:rPr>
                          <a:rPr lang="en-US" sz="2400" dirty="0"/>
                          <m:t>Non</m:t>
                        </m:r>
                        <m:r>
                          <m:rPr>
                            <m:nor/>
                          </m:rPr>
                          <a:rPr lang="en-US" sz="2400" dirty="0"/>
                          <m:t>−</m:t>
                        </m:r>
                        <m:r>
                          <m:rPr>
                            <m:nor/>
                          </m:rPr>
                          <a:rPr lang="en-US" sz="2400" dirty="0"/>
                          <m:t>Sensitive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dirty="0"/>
                          <m:t>𝛼</m:t>
                        </m:r>
                        <m:r>
                          <m:rPr>
                            <m:nor/>
                          </m:rPr>
                          <a:rPr lang="en-US" sz="2400" dirty="0"/>
                          <m:t>,</m:t>
                        </m:r>
                        <m:r>
                          <m:rPr>
                            <m:nor/>
                          </m:rPr>
                          <a:rPr lang="en-US" sz="2400" dirty="0"/>
                          <m:t>𝛽</m:t>
                        </m:r>
                        <m:r>
                          <m:rPr>
                            <m:nor/>
                          </m:rPr>
                          <a:rPr lang="en-US" sz="2400" dirty="0"/>
                          <m:t>) | × |</m:t>
                        </m:r>
                        <m:r>
                          <m:rPr>
                            <m:nor/>
                          </m:rPr>
                          <a:rPr lang="en-US" sz="2400" dirty="0"/>
                          <m:t>Ambiguous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dirty="0"/>
                          <m:t>𝛼</m:t>
                        </m:r>
                        <m:r>
                          <m:rPr>
                            <m:nor/>
                          </m:rPr>
                          <a:rPr lang="en-US" sz="2400" dirty="0"/>
                          <m:t>,</m:t>
                        </m:r>
                        <m:r>
                          <m:rPr>
                            <m:nor/>
                          </m:rPr>
                          <a:rPr lang="en-US" sz="2400" dirty="0"/>
                          <m:t>𝛽</m:t>
                        </m:r>
                        <m:r>
                          <m:rPr>
                            <m:nor/>
                          </m:rPr>
                          <a:rPr lang="en-US" sz="2400" dirty="0"/>
                          <m:t>) |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|</m:t>
                        </m:r>
                        <m:r>
                          <m:rPr>
                            <m:nor/>
                          </m:rPr>
                          <a:rPr lang="en-US" sz="2400" dirty="0"/>
                          <m:t>𝐴𝑡</m:t>
                        </m:r>
                        <m:r>
                          <m:rPr>
                            <m:nor/>
                          </m:rPr>
                          <a:rPr lang="en-US" sz="2400" dirty="0"/>
                          <m:t>| × (|</m:t>
                        </m:r>
                        <m:r>
                          <m:rPr>
                            <m:nor/>
                          </m:rPr>
                          <a:rPr lang="en-US" sz="2400" dirty="0"/>
                          <m:t>Ambiguous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dirty="0"/>
                          <m:t>𝛼</m:t>
                        </m:r>
                        <m:r>
                          <m:rPr>
                            <m:nor/>
                          </m:rPr>
                          <a:rPr lang="en-US" sz="2400" dirty="0"/>
                          <m:t>,</m:t>
                        </m:r>
                        <m:r>
                          <m:rPr>
                            <m:nor/>
                          </m:rPr>
                          <a:rPr lang="en-US" sz="2400" dirty="0"/>
                          <m:t>𝛽</m:t>
                        </m:r>
                        <m:r>
                          <m:rPr>
                            <m:nor/>
                          </m:rPr>
                          <a:rPr lang="en-US" sz="2400" dirty="0"/>
                          <m:t>) | + |</m:t>
                        </m:r>
                        <m:r>
                          <m:rPr>
                            <m:nor/>
                          </m:rPr>
                          <a:rPr lang="en-US" sz="2400" dirty="0"/>
                          <m:t>Non</m:t>
                        </m:r>
                        <m:r>
                          <m:rPr>
                            <m:nor/>
                          </m:rPr>
                          <a:rPr lang="en-US" sz="2400" dirty="0"/>
                          <m:t>−</m:t>
                        </m:r>
                        <m:r>
                          <m:rPr>
                            <m:nor/>
                          </m:rPr>
                          <a:rPr lang="en-US" sz="2400" dirty="0"/>
                          <m:t>Sensitive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dirty="0"/>
                          <m:t>𝛼</m:t>
                        </m:r>
                        <m:r>
                          <m:rPr>
                            <m:nor/>
                          </m:rPr>
                          <a:rPr lang="en-US" sz="2400" dirty="0"/>
                          <m:t>,</m:t>
                        </m:r>
                        <m:r>
                          <m:rPr>
                            <m:nor/>
                          </m:rPr>
                          <a:rPr lang="en-US" sz="2400" dirty="0"/>
                          <m:t>𝛽</m:t>
                        </m:r>
                        <m:r>
                          <m:rPr>
                            <m:nor/>
                          </m:rPr>
                          <a:rPr lang="en-US" sz="2400" dirty="0"/>
                          <m:t>) |)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1400" dirty="0"/>
                  <a:t>	</a:t>
                </a:r>
                <a:endParaRPr lang="en-US" sz="1400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dirty="0"/>
                            <m:t>|</m:t>
                          </m:r>
                          <m:r>
                            <m:rPr>
                              <m:nor/>
                            </m:rPr>
                            <a:rPr lang="en-US" sz="2400" b="0" i="0" dirty="0" smtClean="0"/>
                            <m:t>Loss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| × |</m:t>
                          </m:r>
                          <m:r>
                            <m:rPr>
                              <m:nor/>
                            </m:rPr>
                            <a:rPr lang="en-US" sz="2400" b="0" i="0" dirty="0" smtClean="0"/>
                            <m:t>Work</m:t>
                          </m:r>
                          <m:r>
                            <m:rPr>
                              <m:nor/>
                            </m:rPr>
                            <a:rPr lang="en-US" sz="2400" b="0" i="0" dirty="0" smtClean="0"/>
                            <m:t>, </m:t>
                          </m:r>
                          <m:r>
                            <m:rPr>
                              <m:nor/>
                            </m:rPr>
                            <a:rPr lang="en-US" sz="2400" b="0" i="0" dirty="0" smtClean="0"/>
                            <m:t>Edu</m:t>
                          </m:r>
                          <m:r>
                            <m:rPr>
                              <m:nor/>
                            </m:rPr>
                            <a:rPr lang="en-US" sz="2400" b="0" i="0" dirty="0" smtClean="0"/>
                            <m:t>, </m:t>
                          </m:r>
                          <m:r>
                            <m:rPr>
                              <m:nor/>
                            </m:rPr>
                            <a:rPr lang="en-US" sz="2400" b="0" i="0" dirty="0" smtClean="0"/>
                            <m:t>Eduno</m:t>
                          </m:r>
                          <m:r>
                            <m:rPr>
                              <m:nor/>
                            </m:rPr>
                            <a:rPr lang="en-US" sz="2400" b="0" i="0" dirty="0" smtClean="0"/>
                            <m:t>,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…..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|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dirty="0"/>
                            <m:t>|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𝐴𝑡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| × (|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Work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,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Edu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,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Eduno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,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…..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| + |</m:t>
                          </m:r>
                          <m:r>
                            <m:rPr>
                              <m:nor/>
                            </m:rPr>
                            <a:rPr lang="en-US" sz="2400" b="0" i="0" dirty="0" smtClean="0"/>
                            <m:t>Loss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|)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1400" dirty="0"/>
              </a:p>
              <a:p>
                <a:r>
                  <a:rPr lang="en-US" sz="2400" b="0" dirty="0"/>
                  <a:t>		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i="1" dirty="0" smtClean="0"/>
                          <m:t>1</m:t>
                        </m:r>
                        <m:r>
                          <m:rPr>
                            <m:nor/>
                          </m:rPr>
                          <a:rPr lang="en-US" sz="2400" b="0" i="1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×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12</m:t>
                        </m:r>
                        <m:r>
                          <m:rPr>
                            <m:nor/>
                          </m:rPr>
                          <a:rPr lang="en-US" sz="2400" dirty="0"/>
                          <m:t>×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sz="2400" dirty="0"/>
                          <m:t>+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1400" dirty="0"/>
              </a:p>
              <a:p>
                <a:r>
                  <a:rPr lang="en-US" sz="2400" dirty="0"/>
                  <a:t>		      = 0.08</a:t>
                </a:r>
              </a:p>
              <a:p>
                <a:r>
                  <a:rPr lang="en-US" sz="2400" dirty="0"/>
                  <a:t>Stability(𝐷(𝛼,𝛽) )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𝑈𝑡𝑖𝑙𝑖𝑡𝑦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/>
                          <m:t>(</m:t>
                        </m:r>
                        <m:r>
                          <m:rPr>
                            <m:nor/>
                          </m:rPr>
                          <a:rPr lang="en-US" sz="2400"/>
                          <m:t>𝐷</m:t>
                        </m:r>
                        <m:r>
                          <m:rPr>
                            <m:nor/>
                          </m:rPr>
                          <a:rPr lang="en-US" sz="2400"/>
                          <m:t>(</m:t>
                        </m:r>
                        <m:r>
                          <m:rPr>
                            <m:nor/>
                          </m:rPr>
                          <a:rPr lang="en-US" sz="2400"/>
                          <m:t>𝛼</m:t>
                        </m:r>
                        <m:r>
                          <m:rPr>
                            <m:nor/>
                          </m:rPr>
                          <a:rPr lang="en-US" sz="2400"/>
                          <m:t>,</m:t>
                        </m:r>
                        <m:r>
                          <m:rPr>
                            <m:nor/>
                          </m:rPr>
                          <a:rPr lang="en-US" sz="2400"/>
                          <m:t>𝛽</m:t>
                        </m:r>
                        <m:r>
                          <m:rPr>
                            <m:nor/>
                          </m:rPr>
                          <a:rPr lang="en-US" sz="2400"/>
                          <m:t>) ) + 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/>
                              <m:t>Stability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/>
                          <m:t>(</m:t>
                        </m:r>
                        <m:r>
                          <m:rPr>
                            <m:nor/>
                          </m:rPr>
                          <a:rPr lang="en-US" sz="2400"/>
                          <m:t>𝐷</m:t>
                        </m:r>
                        <m:r>
                          <m:rPr>
                            <m:nor/>
                          </m:rPr>
                          <a:rPr lang="en-US" sz="2400"/>
                          <m:t>(</m:t>
                        </m:r>
                        <m:r>
                          <m:rPr>
                            <m:nor/>
                          </m:rPr>
                          <a:rPr lang="en-US" sz="2400"/>
                          <m:t>𝛼</m:t>
                        </m:r>
                        <m:r>
                          <m:rPr>
                            <m:nor/>
                          </m:rPr>
                          <a:rPr lang="en-US" sz="2400"/>
                          <m:t>,</m:t>
                        </m:r>
                        <m:r>
                          <m:rPr>
                            <m:nor/>
                          </m:rPr>
                          <a:rPr lang="en-US" sz="2400"/>
                          <m:t>𝛽</m:t>
                        </m:r>
                        <m:r>
                          <m:rPr>
                            <m:nor/>
                          </m:rPr>
                          <a:rPr lang="en-US" sz="2400"/>
                          <m:t>) )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(0.9)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400"/>
                            <m:t> 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(0.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08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				= 0.15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3068139-22F3-4E5D-9D21-69417C8B9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33" y="1948513"/>
                <a:ext cx="9947971" cy="5089535"/>
              </a:xfrm>
              <a:prstGeom prst="rect">
                <a:avLst/>
              </a:prstGeom>
              <a:blipFill>
                <a:blip r:embed="rId13"/>
                <a:stretch>
                  <a:fillRect l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DA4DBFD4-73B9-4215-875D-A94D29BF0684}"/>
              </a:ext>
            </a:extLst>
          </p:cNvPr>
          <p:cNvGrpSpPr/>
          <p:nvPr/>
        </p:nvGrpSpPr>
        <p:grpSpPr>
          <a:xfrm>
            <a:off x="38288" y="1350867"/>
            <a:ext cx="559218" cy="559218"/>
            <a:chOff x="2591143" y="19518"/>
            <a:chExt cx="1613160" cy="161316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03507C-D133-4827-B48A-7EA5FB616CAC}"/>
                </a:ext>
              </a:extLst>
            </p:cNvPr>
            <p:cNvSpPr/>
            <p:nvPr/>
          </p:nvSpPr>
          <p:spPr>
            <a:xfrm>
              <a:off x="2591143" y="19518"/>
              <a:ext cx="1613160" cy="1613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Checkmark">
              <a:extLst>
                <a:ext uri="{FF2B5EF4-FFF2-40B4-BE49-F238E27FC236}">
                  <a16:creationId xmlns:a16="http://schemas.microsoft.com/office/drawing/2014/main" id="{4CA399D7-E709-4E06-8F9F-2F18C74E2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919746" y="418027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E38732-0E5C-4256-851D-13B1C481C69C}"/>
              </a:ext>
            </a:extLst>
          </p:cNvPr>
          <p:cNvGrpSpPr/>
          <p:nvPr/>
        </p:nvGrpSpPr>
        <p:grpSpPr>
          <a:xfrm>
            <a:off x="-115566" y="1937097"/>
            <a:ext cx="1862981" cy="1862981"/>
            <a:chOff x="2711601" y="464913"/>
            <a:chExt cx="1662800" cy="16628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62AF35D-F5C3-429D-8B39-D3F08700A5A8}"/>
                </a:ext>
              </a:extLst>
            </p:cNvPr>
            <p:cNvSpPr/>
            <p:nvPr/>
          </p:nvSpPr>
          <p:spPr>
            <a:xfrm>
              <a:off x="2711601" y="464913"/>
              <a:ext cx="1662800" cy="16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4" name="Graphic 33" descr="Employee badge">
              <a:extLst>
                <a:ext uri="{FF2B5EF4-FFF2-40B4-BE49-F238E27FC236}">
                  <a16:creationId xmlns:a16="http://schemas.microsoft.com/office/drawing/2014/main" id="{1779EDED-20CF-4FAF-8F1D-1DD1F16D3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065518" y="737287"/>
              <a:ext cx="1002215" cy="1002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4577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9D343E2-B7EC-4F83-9702-9D8F15F4C294}"/>
              </a:ext>
            </a:extLst>
          </p:cNvPr>
          <p:cNvSpPr/>
          <p:nvPr/>
        </p:nvSpPr>
        <p:spPr>
          <a:xfrm>
            <a:off x="-59310" y="-44450"/>
            <a:ext cx="802259" cy="6946900"/>
          </a:xfrm>
          <a:custGeom>
            <a:avLst/>
            <a:gdLst>
              <a:gd name="connsiteX0" fmla="*/ 0 w 857946"/>
              <a:gd name="connsiteY0" fmla="*/ 0 h 6880018"/>
              <a:gd name="connsiteX1" fmla="*/ 428615 w 857946"/>
              <a:gd name="connsiteY1" fmla="*/ 0 h 6880018"/>
              <a:gd name="connsiteX2" fmla="*/ 533633 w 857946"/>
              <a:gd name="connsiteY2" fmla="*/ 378900 h 6880018"/>
              <a:gd name="connsiteX3" fmla="*/ 857946 w 857946"/>
              <a:gd name="connsiteY3" fmla="*/ 3555479 h 6880018"/>
              <a:gd name="connsiteX4" fmla="*/ 533633 w 857946"/>
              <a:gd name="connsiteY4" fmla="*/ 6732060 h 6880018"/>
              <a:gd name="connsiteX5" fmla="*/ 492624 w 857946"/>
              <a:gd name="connsiteY5" fmla="*/ 6880018 h 6880018"/>
              <a:gd name="connsiteX6" fmla="*/ 0 w 857946"/>
              <a:gd name="connsiteY6" fmla="*/ 6880018 h 68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46" h="6880018">
                <a:moveTo>
                  <a:pt x="0" y="0"/>
                </a:moveTo>
                <a:lnTo>
                  <a:pt x="428615" y="0"/>
                </a:lnTo>
                <a:lnTo>
                  <a:pt x="533633" y="378900"/>
                </a:lnTo>
                <a:cubicBezTo>
                  <a:pt x="735134" y="1217892"/>
                  <a:pt x="857946" y="2332410"/>
                  <a:pt x="857946" y="3555479"/>
                </a:cubicBezTo>
                <a:cubicBezTo>
                  <a:pt x="857946" y="4778549"/>
                  <a:pt x="735134" y="5893067"/>
                  <a:pt x="533633" y="6732060"/>
                </a:cubicBezTo>
                <a:lnTo>
                  <a:pt x="492624" y="6880018"/>
                </a:lnTo>
                <a:lnTo>
                  <a:pt x="0" y="68800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976D58-7BDC-4D6B-AE73-AF4A39F3F9F5}"/>
              </a:ext>
            </a:extLst>
          </p:cNvPr>
          <p:cNvGrpSpPr/>
          <p:nvPr/>
        </p:nvGrpSpPr>
        <p:grpSpPr>
          <a:xfrm>
            <a:off x="42949" y="700646"/>
            <a:ext cx="559217" cy="559217"/>
            <a:chOff x="3689792" y="1207561"/>
            <a:chExt cx="1695367" cy="1695367"/>
          </a:xfrm>
          <a:solidFill>
            <a:schemeClr val="accent1">
              <a:lumMod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0F9C77-7ECE-4AAC-AA9F-3782AD16898C}"/>
                </a:ext>
              </a:extLst>
            </p:cNvPr>
            <p:cNvSpPr/>
            <p:nvPr/>
          </p:nvSpPr>
          <p:spPr>
            <a:xfrm>
              <a:off x="3689792" y="1207561"/>
              <a:ext cx="1695367" cy="1695367"/>
            </a:xfrm>
            <a:prstGeom prst="ellips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B1B66CD1-CCBA-4BEF-8704-1B0BD22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9486" y="1470308"/>
              <a:ext cx="1076770" cy="1076770"/>
            </a:xfrm>
            <a:prstGeom prst="rect">
              <a:avLst/>
            </a:prstGeom>
          </p:spPr>
        </p:pic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63BD4-B6EC-458F-8553-D551DB1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163" y="6356350"/>
            <a:ext cx="2743200" cy="365125"/>
          </a:xfrm>
        </p:spPr>
        <p:txBody>
          <a:bodyPr/>
          <a:lstStyle/>
          <a:p>
            <a:fld id="{5934B343-99EA-4E80-BDEC-AE2A572D2AC5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8ACE59-76D0-47D7-AC4E-43456F9F6F88}"/>
              </a:ext>
            </a:extLst>
          </p:cNvPr>
          <p:cNvGrpSpPr/>
          <p:nvPr/>
        </p:nvGrpSpPr>
        <p:grpSpPr>
          <a:xfrm>
            <a:off x="71472" y="3916378"/>
            <a:ext cx="559217" cy="559217"/>
            <a:chOff x="904863" y="1846218"/>
            <a:chExt cx="1662800" cy="166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3A03A1-E58A-4C61-BE3E-9602D252453F}"/>
                </a:ext>
              </a:extLst>
            </p:cNvPr>
            <p:cNvSpPr/>
            <p:nvPr/>
          </p:nvSpPr>
          <p:spPr>
            <a:xfrm>
              <a:off x="904863" y="1846218"/>
              <a:ext cx="1662800" cy="1662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Key">
              <a:extLst>
                <a:ext uri="{FF2B5EF4-FFF2-40B4-BE49-F238E27FC236}">
                  <a16:creationId xmlns:a16="http://schemas.microsoft.com/office/drawing/2014/main" id="{9AE6D471-83D5-4487-A67B-21CD298C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28616" y="2174641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73C352-D90F-466E-B0D2-8266A71FE956}"/>
              </a:ext>
            </a:extLst>
          </p:cNvPr>
          <p:cNvGrpSpPr/>
          <p:nvPr/>
        </p:nvGrpSpPr>
        <p:grpSpPr>
          <a:xfrm>
            <a:off x="60826" y="4545573"/>
            <a:ext cx="559217" cy="559217"/>
            <a:chOff x="773989" y="1739233"/>
            <a:chExt cx="1662800" cy="16628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541CD4-9610-4CAE-9A18-9C084855EE2C}"/>
                </a:ext>
              </a:extLst>
            </p:cNvPr>
            <p:cNvSpPr/>
            <p:nvPr/>
          </p:nvSpPr>
          <p:spPr>
            <a:xfrm>
              <a:off x="773989" y="1739233"/>
              <a:ext cx="1662800" cy="1662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ecurity camera">
              <a:extLst>
                <a:ext uri="{FF2B5EF4-FFF2-40B4-BE49-F238E27FC236}">
                  <a16:creationId xmlns:a16="http://schemas.microsoft.com/office/drawing/2014/main" id="{5A47455F-8F5C-450C-A92A-45C3291A9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02417" y="2089878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E8ED7-25F4-4CFE-88B6-1DAA22C0F2AD}"/>
              </a:ext>
            </a:extLst>
          </p:cNvPr>
          <p:cNvGrpSpPr/>
          <p:nvPr/>
        </p:nvGrpSpPr>
        <p:grpSpPr>
          <a:xfrm>
            <a:off x="60183" y="5188620"/>
            <a:ext cx="542523" cy="542523"/>
            <a:chOff x="1955261" y="3414049"/>
            <a:chExt cx="1613160" cy="16131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1F0868-6506-4535-88C2-CC2779F7AA24}"/>
                </a:ext>
              </a:extLst>
            </p:cNvPr>
            <p:cNvSpPr/>
            <p:nvPr/>
          </p:nvSpPr>
          <p:spPr>
            <a:xfrm>
              <a:off x="1955261" y="3414049"/>
              <a:ext cx="1613160" cy="1613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693AF65D-4DF5-4805-816A-0229F079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78222" y="3740378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CDA1-F068-4A96-B26B-64D29DDB81DC}"/>
              </a:ext>
            </a:extLst>
          </p:cNvPr>
          <p:cNvGrpSpPr/>
          <p:nvPr/>
        </p:nvGrpSpPr>
        <p:grpSpPr>
          <a:xfrm>
            <a:off x="42950" y="64822"/>
            <a:ext cx="559217" cy="559217"/>
            <a:chOff x="6787181" y="2292207"/>
            <a:chExt cx="1862982" cy="18629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0F6320-1320-4FEA-8569-94AA10D70189}"/>
                </a:ext>
              </a:extLst>
            </p:cNvPr>
            <p:cNvSpPr/>
            <p:nvPr/>
          </p:nvSpPr>
          <p:spPr>
            <a:xfrm>
              <a:off x="6787181" y="2292207"/>
              <a:ext cx="1862982" cy="1862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744F166-8114-40CB-9BCB-A045793E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092085" y="2597111"/>
              <a:ext cx="1253174" cy="1253174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8F706A1-DF97-4BC5-ADBE-23A371BFEC13}"/>
              </a:ext>
            </a:extLst>
          </p:cNvPr>
          <p:cNvSpPr txBox="1"/>
          <p:nvPr/>
        </p:nvSpPr>
        <p:spPr>
          <a:xfrm>
            <a:off x="1626562" y="130136"/>
            <a:ext cx="931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Proposed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28672-0B4F-C483-71F4-0EB9F9F693E9}"/>
              </a:ext>
            </a:extLst>
          </p:cNvPr>
          <p:cNvSpPr txBox="1"/>
          <p:nvPr/>
        </p:nvSpPr>
        <p:spPr>
          <a:xfrm>
            <a:off x="1970328" y="980254"/>
            <a:ext cx="93196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2. Demonstration of three-way division of attributes: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E2261-0FCB-47AF-8DB7-923A17DFA9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59921" y="2950748"/>
            <a:ext cx="9609491" cy="223787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432B500-A71D-4A63-97FA-D8A8ECEB151E}"/>
              </a:ext>
            </a:extLst>
          </p:cNvPr>
          <p:cNvSpPr txBox="1"/>
          <p:nvPr/>
        </p:nvSpPr>
        <p:spPr>
          <a:xfrm>
            <a:off x="2243983" y="2280686"/>
            <a:ext cx="9319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Table 01 : Utility, Stability and Suitability of the dataset resulting from different thresholds.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9DA721F-AC57-418D-9D17-DEDE206AC2E2}"/>
              </a:ext>
            </a:extLst>
          </p:cNvPr>
          <p:cNvGrpSpPr/>
          <p:nvPr/>
        </p:nvGrpSpPr>
        <p:grpSpPr>
          <a:xfrm>
            <a:off x="38288" y="1350867"/>
            <a:ext cx="559218" cy="559218"/>
            <a:chOff x="2591143" y="19518"/>
            <a:chExt cx="1613160" cy="161316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A69B523-8423-4088-8769-753D9E2BA6E9}"/>
                </a:ext>
              </a:extLst>
            </p:cNvPr>
            <p:cNvSpPr/>
            <p:nvPr/>
          </p:nvSpPr>
          <p:spPr>
            <a:xfrm>
              <a:off x="2591143" y="19518"/>
              <a:ext cx="1613160" cy="1613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Checkmark">
              <a:extLst>
                <a:ext uri="{FF2B5EF4-FFF2-40B4-BE49-F238E27FC236}">
                  <a16:creationId xmlns:a16="http://schemas.microsoft.com/office/drawing/2014/main" id="{0E5264D8-D059-4042-B5CA-EDCFCC4E1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919746" y="418027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246F82-BD25-4F05-8D25-4B9C932E6BD0}"/>
              </a:ext>
            </a:extLst>
          </p:cNvPr>
          <p:cNvGrpSpPr/>
          <p:nvPr/>
        </p:nvGrpSpPr>
        <p:grpSpPr>
          <a:xfrm>
            <a:off x="-115566" y="1937097"/>
            <a:ext cx="1862981" cy="1862981"/>
            <a:chOff x="2711601" y="464913"/>
            <a:chExt cx="1662800" cy="16628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3A920C5-9A19-4F2F-9A7F-8D50EA518784}"/>
                </a:ext>
              </a:extLst>
            </p:cNvPr>
            <p:cNvSpPr/>
            <p:nvPr/>
          </p:nvSpPr>
          <p:spPr>
            <a:xfrm>
              <a:off x="2711601" y="464913"/>
              <a:ext cx="1662800" cy="16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9" name="Graphic 38" descr="Employee badge">
              <a:extLst>
                <a:ext uri="{FF2B5EF4-FFF2-40B4-BE49-F238E27FC236}">
                  <a16:creationId xmlns:a16="http://schemas.microsoft.com/office/drawing/2014/main" id="{8E4B041F-D100-4231-9B20-9A7D412F5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065518" y="737287"/>
              <a:ext cx="1002215" cy="1002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6734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9D343E2-B7EC-4F83-9702-9D8F15F4C294}"/>
              </a:ext>
            </a:extLst>
          </p:cNvPr>
          <p:cNvSpPr/>
          <p:nvPr/>
        </p:nvSpPr>
        <p:spPr>
          <a:xfrm>
            <a:off x="-59310" y="-44450"/>
            <a:ext cx="802259" cy="6946900"/>
          </a:xfrm>
          <a:custGeom>
            <a:avLst/>
            <a:gdLst>
              <a:gd name="connsiteX0" fmla="*/ 0 w 857946"/>
              <a:gd name="connsiteY0" fmla="*/ 0 h 6880018"/>
              <a:gd name="connsiteX1" fmla="*/ 428615 w 857946"/>
              <a:gd name="connsiteY1" fmla="*/ 0 h 6880018"/>
              <a:gd name="connsiteX2" fmla="*/ 533633 w 857946"/>
              <a:gd name="connsiteY2" fmla="*/ 378900 h 6880018"/>
              <a:gd name="connsiteX3" fmla="*/ 857946 w 857946"/>
              <a:gd name="connsiteY3" fmla="*/ 3555479 h 6880018"/>
              <a:gd name="connsiteX4" fmla="*/ 533633 w 857946"/>
              <a:gd name="connsiteY4" fmla="*/ 6732060 h 6880018"/>
              <a:gd name="connsiteX5" fmla="*/ 492624 w 857946"/>
              <a:gd name="connsiteY5" fmla="*/ 6880018 h 6880018"/>
              <a:gd name="connsiteX6" fmla="*/ 0 w 857946"/>
              <a:gd name="connsiteY6" fmla="*/ 6880018 h 68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46" h="6880018">
                <a:moveTo>
                  <a:pt x="0" y="0"/>
                </a:moveTo>
                <a:lnTo>
                  <a:pt x="428615" y="0"/>
                </a:lnTo>
                <a:lnTo>
                  <a:pt x="533633" y="378900"/>
                </a:lnTo>
                <a:cubicBezTo>
                  <a:pt x="735134" y="1217892"/>
                  <a:pt x="857946" y="2332410"/>
                  <a:pt x="857946" y="3555479"/>
                </a:cubicBezTo>
                <a:cubicBezTo>
                  <a:pt x="857946" y="4778549"/>
                  <a:pt x="735134" y="5893067"/>
                  <a:pt x="533633" y="6732060"/>
                </a:cubicBezTo>
                <a:lnTo>
                  <a:pt x="492624" y="6880018"/>
                </a:lnTo>
                <a:lnTo>
                  <a:pt x="0" y="68800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976D58-7BDC-4D6B-AE73-AF4A39F3F9F5}"/>
              </a:ext>
            </a:extLst>
          </p:cNvPr>
          <p:cNvGrpSpPr/>
          <p:nvPr/>
        </p:nvGrpSpPr>
        <p:grpSpPr>
          <a:xfrm>
            <a:off x="42949" y="700646"/>
            <a:ext cx="559217" cy="559217"/>
            <a:chOff x="3689792" y="1207561"/>
            <a:chExt cx="1695367" cy="1695367"/>
          </a:xfrm>
          <a:solidFill>
            <a:schemeClr val="accent1">
              <a:lumMod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0F9C77-7ECE-4AAC-AA9F-3782AD16898C}"/>
                </a:ext>
              </a:extLst>
            </p:cNvPr>
            <p:cNvSpPr/>
            <p:nvPr/>
          </p:nvSpPr>
          <p:spPr>
            <a:xfrm>
              <a:off x="3689792" y="1207561"/>
              <a:ext cx="1695367" cy="1695367"/>
            </a:xfrm>
            <a:prstGeom prst="ellips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B1B66CD1-CCBA-4BEF-8704-1B0BD22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9486" y="1470308"/>
              <a:ext cx="1076770" cy="1076770"/>
            </a:xfrm>
            <a:prstGeom prst="rect">
              <a:avLst/>
            </a:prstGeom>
          </p:spPr>
        </p:pic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63BD4-B6EC-458F-8553-D551DB1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163" y="6356350"/>
            <a:ext cx="2743200" cy="365125"/>
          </a:xfrm>
        </p:spPr>
        <p:txBody>
          <a:bodyPr/>
          <a:lstStyle/>
          <a:p>
            <a:fld id="{5934B343-99EA-4E80-BDEC-AE2A572D2AC5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8ACE59-76D0-47D7-AC4E-43456F9F6F88}"/>
              </a:ext>
            </a:extLst>
          </p:cNvPr>
          <p:cNvGrpSpPr/>
          <p:nvPr/>
        </p:nvGrpSpPr>
        <p:grpSpPr>
          <a:xfrm>
            <a:off x="71472" y="3916378"/>
            <a:ext cx="559217" cy="559217"/>
            <a:chOff x="904863" y="1846218"/>
            <a:chExt cx="1662800" cy="166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3A03A1-E58A-4C61-BE3E-9602D252453F}"/>
                </a:ext>
              </a:extLst>
            </p:cNvPr>
            <p:cNvSpPr/>
            <p:nvPr/>
          </p:nvSpPr>
          <p:spPr>
            <a:xfrm>
              <a:off x="904863" y="1846218"/>
              <a:ext cx="1662800" cy="1662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Key">
              <a:extLst>
                <a:ext uri="{FF2B5EF4-FFF2-40B4-BE49-F238E27FC236}">
                  <a16:creationId xmlns:a16="http://schemas.microsoft.com/office/drawing/2014/main" id="{9AE6D471-83D5-4487-A67B-21CD298C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28616" y="2174641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73C352-D90F-466E-B0D2-8266A71FE956}"/>
              </a:ext>
            </a:extLst>
          </p:cNvPr>
          <p:cNvGrpSpPr/>
          <p:nvPr/>
        </p:nvGrpSpPr>
        <p:grpSpPr>
          <a:xfrm>
            <a:off x="60826" y="4545573"/>
            <a:ext cx="559217" cy="559217"/>
            <a:chOff x="773989" y="1739233"/>
            <a:chExt cx="1662800" cy="16628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541CD4-9610-4CAE-9A18-9C084855EE2C}"/>
                </a:ext>
              </a:extLst>
            </p:cNvPr>
            <p:cNvSpPr/>
            <p:nvPr/>
          </p:nvSpPr>
          <p:spPr>
            <a:xfrm>
              <a:off x="773989" y="1739233"/>
              <a:ext cx="1662800" cy="1662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ecurity camera">
              <a:extLst>
                <a:ext uri="{FF2B5EF4-FFF2-40B4-BE49-F238E27FC236}">
                  <a16:creationId xmlns:a16="http://schemas.microsoft.com/office/drawing/2014/main" id="{5A47455F-8F5C-450C-A92A-45C3291A9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02417" y="2089878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E8ED7-25F4-4CFE-88B6-1DAA22C0F2AD}"/>
              </a:ext>
            </a:extLst>
          </p:cNvPr>
          <p:cNvGrpSpPr/>
          <p:nvPr/>
        </p:nvGrpSpPr>
        <p:grpSpPr>
          <a:xfrm>
            <a:off x="60183" y="5188620"/>
            <a:ext cx="542523" cy="542523"/>
            <a:chOff x="1955261" y="3414049"/>
            <a:chExt cx="1613160" cy="16131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1F0868-6506-4535-88C2-CC2779F7AA24}"/>
                </a:ext>
              </a:extLst>
            </p:cNvPr>
            <p:cNvSpPr/>
            <p:nvPr/>
          </p:nvSpPr>
          <p:spPr>
            <a:xfrm>
              <a:off x="1955261" y="3414049"/>
              <a:ext cx="1613160" cy="1613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693AF65D-4DF5-4805-816A-0229F079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78222" y="3740378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CDA1-F068-4A96-B26B-64D29DDB81DC}"/>
              </a:ext>
            </a:extLst>
          </p:cNvPr>
          <p:cNvGrpSpPr/>
          <p:nvPr/>
        </p:nvGrpSpPr>
        <p:grpSpPr>
          <a:xfrm>
            <a:off x="42950" y="64822"/>
            <a:ext cx="559217" cy="559217"/>
            <a:chOff x="6787181" y="2292207"/>
            <a:chExt cx="1862982" cy="18629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0F6320-1320-4FEA-8569-94AA10D70189}"/>
                </a:ext>
              </a:extLst>
            </p:cNvPr>
            <p:cNvSpPr/>
            <p:nvPr/>
          </p:nvSpPr>
          <p:spPr>
            <a:xfrm>
              <a:off x="6787181" y="2292207"/>
              <a:ext cx="1862982" cy="1862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744F166-8114-40CB-9BCB-A045793E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092085" y="2597111"/>
              <a:ext cx="1253174" cy="1253174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8F706A1-DF97-4BC5-ADBE-23A371BFEC13}"/>
              </a:ext>
            </a:extLst>
          </p:cNvPr>
          <p:cNvSpPr txBox="1"/>
          <p:nvPr/>
        </p:nvSpPr>
        <p:spPr>
          <a:xfrm>
            <a:off x="1626562" y="130136"/>
            <a:ext cx="931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Proposed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28672-0B4F-C483-71F4-0EB9F9F693E9}"/>
              </a:ext>
            </a:extLst>
          </p:cNvPr>
          <p:cNvSpPr txBox="1"/>
          <p:nvPr/>
        </p:nvSpPr>
        <p:spPr>
          <a:xfrm>
            <a:off x="1940231" y="980254"/>
            <a:ext cx="102088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3. Three-way attribute division algorithm for differential privacy (3WADD):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503D20-C221-4082-BF6D-DCC1FCCB0CFE}"/>
              </a:ext>
            </a:extLst>
          </p:cNvPr>
          <p:cNvSpPr txBox="1"/>
          <p:nvPr/>
        </p:nvSpPr>
        <p:spPr>
          <a:xfrm>
            <a:off x="1859921" y="2186917"/>
            <a:ext cx="974523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Input: </a:t>
            </a:r>
            <a:r>
              <a:rPr lang="en-US" dirty="0"/>
              <a:t>Original Dataset 𝐷𝑜 , thresholds (𝛼, 𝛽), step size 𝜆 </a:t>
            </a:r>
          </a:p>
          <a:p>
            <a:r>
              <a:rPr lang="en-US" b="1" dirty="0"/>
              <a:t>Output: </a:t>
            </a:r>
            <a:r>
              <a:rPr lang="en-US" dirty="0"/>
              <a:t>Publishable Dataset 𝐷𝑝 </a:t>
            </a:r>
          </a:p>
          <a:p>
            <a:r>
              <a:rPr lang="en-US" b="1" dirty="0"/>
              <a:t>1: </a:t>
            </a:r>
            <a:r>
              <a:rPr lang="en-US" dirty="0"/>
              <a:t>Compute Utility of 𝐷𝑜</a:t>
            </a:r>
          </a:p>
          <a:p>
            <a:r>
              <a:rPr lang="en-US" b="1" dirty="0"/>
              <a:t>2: </a:t>
            </a:r>
            <a:r>
              <a:rPr lang="en-US" dirty="0"/>
              <a:t>(𝛼 ′ , 𝛽′ ) ← (𝛼, 𝛽) </a:t>
            </a:r>
          </a:p>
          <a:p>
            <a:r>
              <a:rPr lang="en-US" b="1" dirty="0"/>
              <a:t>3: </a:t>
            </a:r>
            <a:r>
              <a:rPr lang="en-US" dirty="0"/>
              <a:t>do </a:t>
            </a:r>
          </a:p>
          <a:p>
            <a:r>
              <a:rPr lang="en-US" b="1" dirty="0"/>
              <a:t>4: </a:t>
            </a:r>
            <a:r>
              <a:rPr lang="en-US" dirty="0"/>
              <a:t>(𝛼, 𝛽) ← (𝛼 ′ , 𝛽′ ) </a:t>
            </a:r>
          </a:p>
          <a:p>
            <a:r>
              <a:rPr lang="en-US" b="1" dirty="0"/>
              <a:t>5: </a:t>
            </a:r>
            <a:r>
              <a:rPr lang="en-US" dirty="0"/>
              <a:t>Sensitive(𝛼,𝛽) ← { 𝐴𝑖 ∈ 𝐴𝑡 | 𝑒(𝐴𝑖 ) ≥ 𝛼 } </a:t>
            </a:r>
          </a:p>
          <a:p>
            <a:r>
              <a:rPr lang="en-US" b="1" dirty="0"/>
              <a:t>6: </a:t>
            </a:r>
            <a:r>
              <a:rPr lang="en-US" dirty="0"/>
              <a:t>Non-Sensitive(𝛼,𝛽) ← { 𝐴𝑖 ∈ 𝐴𝑡 | 𝑒(𝐴𝑖 ) ≤ 𝛽 } </a:t>
            </a:r>
          </a:p>
          <a:p>
            <a:r>
              <a:rPr lang="en-US" b="1" dirty="0"/>
              <a:t>7: </a:t>
            </a:r>
            <a:r>
              <a:rPr lang="en-US" dirty="0"/>
              <a:t>Ambiguous(𝛼,𝛽) ← { 𝐴𝑖 ∈ 𝐴𝑡 | 𝛽 &lt; 𝑒(𝐴𝑖 ) &lt; 𝛼} </a:t>
            </a:r>
          </a:p>
          <a:p>
            <a:r>
              <a:rPr lang="en-US" b="1" dirty="0"/>
              <a:t>8: </a:t>
            </a:r>
            <a:r>
              <a:rPr lang="en-US" dirty="0"/>
              <a:t>𝐷(𝛼,𝛽) ← Non-Sensitive(𝛼,𝛽) ∪ Ambiguous(𝛼,𝛽) </a:t>
            </a:r>
          </a:p>
          <a:p>
            <a:r>
              <a:rPr lang="en-US" b="1" dirty="0"/>
              <a:t>9: </a:t>
            </a:r>
            <a:r>
              <a:rPr lang="en-US" dirty="0"/>
              <a:t>(𝛼 ′ , 𝛽′ ) ← max (𝛼,𝛽) (Suitability(𝐷(𝛼−𝜆,𝛽) ), Suitability(𝐷(𝛼+𝜆,𝛽) ), Suitability(𝐷(𝛼,𝛽−𝜆) ), Suitability(𝐷(𝛼,𝛽+𝜆) )) </a:t>
            </a:r>
          </a:p>
          <a:p>
            <a:r>
              <a:rPr lang="en-US" b="1" dirty="0"/>
              <a:t>10: </a:t>
            </a:r>
            <a:r>
              <a:rPr lang="en-US" dirty="0"/>
              <a:t>while (Suitability(𝐷(𝛼 ′ ,𝛽′ ) ) ≥ Suitability(𝐷(𝛼,𝛽) ) </a:t>
            </a:r>
          </a:p>
          <a:p>
            <a:r>
              <a:rPr lang="en-US" b="1" dirty="0"/>
              <a:t>11: </a:t>
            </a:r>
            <a:r>
              <a:rPr lang="en-US" dirty="0"/>
              <a:t>𝐷Anonymized(𝛼,𝛽) ← Anonymize data corresponding to Ambiguous(𝛼,𝛽) using differential privacy </a:t>
            </a:r>
          </a:p>
          <a:p>
            <a:r>
              <a:rPr lang="en-US" b="1" dirty="0"/>
              <a:t>12: </a:t>
            </a:r>
            <a:r>
              <a:rPr lang="en-US" dirty="0"/>
              <a:t>𝐷𝑝 ← 𝐷Non-sensitive(𝛼,𝛽) ∪ 𝐷Anonymized(𝛼,𝛽) </a:t>
            </a:r>
          </a:p>
          <a:p>
            <a:r>
              <a:rPr lang="en-US" b="1" dirty="0"/>
              <a:t>13: </a:t>
            </a:r>
            <a:r>
              <a:rPr lang="en-US" dirty="0"/>
              <a:t>return 𝐷p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55F7D10-F41E-42AF-9992-9B7FC6194B82}"/>
              </a:ext>
            </a:extLst>
          </p:cNvPr>
          <p:cNvGrpSpPr/>
          <p:nvPr/>
        </p:nvGrpSpPr>
        <p:grpSpPr>
          <a:xfrm>
            <a:off x="38288" y="1350867"/>
            <a:ext cx="559218" cy="559218"/>
            <a:chOff x="2591143" y="19518"/>
            <a:chExt cx="1613160" cy="161316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750FB1F-4ABB-4E91-BCF9-AF5C9C46F12B}"/>
                </a:ext>
              </a:extLst>
            </p:cNvPr>
            <p:cNvSpPr/>
            <p:nvPr/>
          </p:nvSpPr>
          <p:spPr>
            <a:xfrm>
              <a:off x="2591143" y="19518"/>
              <a:ext cx="1613160" cy="1613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heckmark">
              <a:extLst>
                <a:ext uri="{FF2B5EF4-FFF2-40B4-BE49-F238E27FC236}">
                  <a16:creationId xmlns:a16="http://schemas.microsoft.com/office/drawing/2014/main" id="{67C01C84-BBAF-4023-861D-B8FFA5C51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919746" y="418027"/>
              <a:ext cx="914400" cy="9144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E55E388-623A-4424-A149-1F4EB90DD130}"/>
              </a:ext>
            </a:extLst>
          </p:cNvPr>
          <p:cNvGrpSpPr/>
          <p:nvPr/>
        </p:nvGrpSpPr>
        <p:grpSpPr>
          <a:xfrm>
            <a:off x="-115566" y="1937097"/>
            <a:ext cx="1862981" cy="1862981"/>
            <a:chOff x="2711601" y="464913"/>
            <a:chExt cx="1662800" cy="16628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77D5BAC-08F5-497D-B1CE-C974150143B3}"/>
                </a:ext>
              </a:extLst>
            </p:cNvPr>
            <p:cNvSpPr/>
            <p:nvPr/>
          </p:nvSpPr>
          <p:spPr>
            <a:xfrm>
              <a:off x="2711601" y="464913"/>
              <a:ext cx="1662800" cy="16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6" name="Graphic 45" descr="Employee badge">
              <a:extLst>
                <a:ext uri="{FF2B5EF4-FFF2-40B4-BE49-F238E27FC236}">
                  <a16:creationId xmlns:a16="http://schemas.microsoft.com/office/drawing/2014/main" id="{430279AC-8FEE-47F5-AA97-0D458E5A2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065518" y="737287"/>
              <a:ext cx="1002215" cy="1002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2348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C526614-9651-47D0-82C8-DF5B95BACD49}"/>
              </a:ext>
            </a:extLst>
          </p:cNvPr>
          <p:cNvSpPr/>
          <p:nvPr/>
        </p:nvSpPr>
        <p:spPr>
          <a:xfrm>
            <a:off x="-59310" y="-44450"/>
            <a:ext cx="802259" cy="6946900"/>
          </a:xfrm>
          <a:custGeom>
            <a:avLst/>
            <a:gdLst>
              <a:gd name="connsiteX0" fmla="*/ 0 w 857946"/>
              <a:gd name="connsiteY0" fmla="*/ 0 h 6880018"/>
              <a:gd name="connsiteX1" fmla="*/ 428615 w 857946"/>
              <a:gd name="connsiteY1" fmla="*/ 0 h 6880018"/>
              <a:gd name="connsiteX2" fmla="*/ 533633 w 857946"/>
              <a:gd name="connsiteY2" fmla="*/ 378900 h 6880018"/>
              <a:gd name="connsiteX3" fmla="*/ 857946 w 857946"/>
              <a:gd name="connsiteY3" fmla="*/ 3555479 h 6880018"/>
              <a:gd name="connsiteX4" fmla="*/ 533633 w 857946"/>
              <a:gd name="connsiteY4" fmla="*/ 6732060 h 6880018"/>
              <a:gd name="connsiteX5" fmla="*/ 492624 w 857946"/>
              <a:gd name="connsiteY5" fmla="*/ 6880018 h 6880018"/>
              <a:gd name="connsiteX6" fmla="*/ 0 w 857946"/>
              <a:gd name="connsiteY6" fmla="*/ 6880018 h 68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46" h="6880018">
                <a:moveTo>
                  <a:pt x="0" y="0"/>
                </a:moveTo>
                <a:lnTo>
                  <a:pt x="428615" y="0"/>
                </a:lnTo>
                <a:lnTo>
                  <a:pt x="533633" y="378900"/>
                </a:lnTo>
                <a:cubicBezTo>
                  <a:pt x="735134" y="1217892"/>
                  <a:pt x="857946" y="2332410"/>
                  <a:pt x="857946" y="3555479"/>
                </a:cubicBezTo>
                <a:cubicBezTo>
                  <a:pt x="857946" y="4778549"/>
                  <a:pt x="735134" y="5893067"/>
                  <a:pt x="533633" y="6732060"/>
                </a:cubicBezTo>
                <a:lnTo>
                  <a:pt x="492624" y="6880018"/>
                </a:lnTo>
                <a:lnTo>
                  <a:pt x="0" y="68800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976D58-7BDC-4D6B-AE73-AF4A39F3F9F5}"/>
              </a:ext>
            </a:extLst>
          </p:cNvPr>
          <p:cNvGrpSpPr/>
          <p:nvPr/>
        </p:nvGrpSpPr>
        <p:grpSpPr>
          <a:xfrm>
            <a:off x="42949" y="700646"/>
            <a:ext cx="559217" cy="559217"/>
            <a:chOff x="3689792" y="1207561"/>
            <a:chExt cx="1695367" cy="1695367"/>
          </a:xfrm>
          <a:solidFill>
            <a:schemeClr val="accent1">
              <a:lumMod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0F9C77-7ECE-4AAC-AA9F-3782AD16898C}"/>
                </a:ext>
              </a:extLst>
            </p:cNvPr>
            <p:cNvSpPr/>
            <p:nvPr/>
          </p:nvSpPr>
          <p:spPr>
            <a:xfrm>
              <a:off x="3689792" y="1207561"/>
              <a:ext cx="1695367" cy="1695367"/>
            </a:xfrm>
            <a:prstGeom prst="ellips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B1B66CD1-CCBA-4BEF-8704-1B0BD22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9486" y="1470308"/>
              <a:ext cx="1076770" cy="1076770"/>
            </a:xfrm>
            <a:prstGeom prst="rect">
              <a:avLst/>
            </a:prstGeom>
          </p:spPr>
        </p:pic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63BD4-B6EC-458F-8553-D551DB1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163" y="6356350"/>
            <a:ext cx="2743200" cy="365125"/>
          </a:xfrm>
        </p:spPr>
        <p:txBody>
          <a:bodyPr/>
          <a:lstStyle/>
          <a:p>
            <a:fld id="{5934B343-99EA-4E80-BDEC-AE2A572D2AC5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D6911-5744-43E2-9F31-5AC0DE43D7BF}"/>
              </a:ext>
            </a:extLst>
          </p:cNvPr>
          <p:cNvGrpSpPr/>
          <p:nvPr/>
        </p:nvGrpSpPr>
        <p:grpSpPr>
          <a:xfrm>
            <a:off x="38288" y="1350867"/>
            <a:ext cx="559218" cy="559218"/>
            <a:chOff x="2591143" y="19518"/>
            <a:chExt cx="1613160" cy="161316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40AB91-E7A3-4027-8888-6563DE0E92C0}"/>
                </a:ext>
              </a:extLst>
            </p:cNvPr>
            <p:cNvSpPr/>
            <p:nvPr/>
          </p:nvSpPr>
          <p:spPr>
            <a:xfrm>
              <a:off x="2591143" y="19518"/>
              <a:ext cx="1613160" cy="1613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">
              <a:extLst>
                <a:ext uri="{FF2B5EF4-FFF2-40B4-BE49-F238E27FC236}">
                  <a16:creationId xmlns:a16="http://schemas.microsoft.com/office/drawing/2014/main" id="{A8CA6E3A-6151-4532-9397-AAFCEEBF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19746" y="418027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E8ED7-25F4-4CFE-88B6-1DAA22C0F2AD}"/>
              </a:ext>
            </a:extLst>
          </p:cNvPr>
          <p:cNvGrpSpPr/>
          <p:nvPr/>
        </p:nvGrpSpPr>
        <p:grpSpPr>
          <a:xfrm>
            <a:off x="60183" y="5188620"/>
            <a:ext cx="542523" cy="542523"/>
            <a:chOff x="1955261" y="3414049"/>
            <a:chExt cx="1613160" cy="16131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1F0868-6506-4535-88C2-CC2779F7AA24}"/>
                </a:ext>
              </a:extLst>
            </p:cNvPr>
            <p:cNvSpPr/>
            <p:nvPr/>
          </p:nvSpPr>
          <p:spPr>
            <a:xfrm>
              <a:off x="1955261" y="3414049"/>
              <a:ext cx="1613160" cy="1613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693AF65D-4DF5-4805-816A-0229F079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78222" y="3740378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CDA1-F068-4A96-B26B-64D29DDB81DC}"/>
              </a:ext>
            </a:extLst>
          </p:cNvPr>
          <p:cNvGrpSpPr/>
          <p:nvPr/>
        </p:nvGrpSpPr>
        <p:grpSpPr>
          <a:xfrm>
            <a:off x="42950" y="64822"/>
            <a:ext cx="559217" cy="559217"/>
            <a:chOff x="6787181" y="2292207"/>
            <a:chExt cx="1862982" cy="18629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0F6320-1320-4FEA-8569-94AA10D70189}"/>
                </a:ext>
              </a:extLst>
            </p:cNvPr>
            <p:cNvSpPr/>
            <p:nvPr/>
          </p:nvSpPr>
          <p:spPr>
            <a:xfrm>
              <a:off x="6787181" y="2292207"/>
              <a:ext cx="1862982" cy="1862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744F166-8114-40CB-9BCB-A045793E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092085" y="2597111"/>
              <a:ext cx="1253174" cy="1253174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7CAF170-314E-4B1B-98C6-20E617DA6A3A}"/>
              </a:ext>
            </a:extLst>
          </p:cNvPr>
          <p:cNvSpPr txBox="1"/>
          <p:nvPr/>
        </p:nvSpPr>
        <p:spPr>
          <a:xfrm>
            <a:off x="1626562" y="130136"/>
            <a:ext cx="931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3WADD Algorithm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77311-E78F-4C28-A522-B70185CBDEF0}"/>
              </a:ext>
            </a:extLst>
          </p:cNvPr>
          <p:cNvSpPr/>
          <p:nvPr/>
        </p:nvSpPr>
        <p:spPr>
          <a:xfrm>
            <a:off x="2425573" y="1504277"/>
            <a:ext cx="896779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Function:</a:t>
            </a:r>
          </a:p>
          <a:p>
            <a:endParaRPr lang="en-US" sz="1400" dirty="0"/>
          </a:p>
          <a:p>
            <a:r>
              <a:rPr lang="en-US" sz="2800" dirty="0"/>
              <a:t>• Automatically divides attributes into three categories.</a:t>
            </a:r>
          </a:p>
          <a:p>
            <a:r>
              <a:rPr lang="en-US" sz="2800" dirty="0"/>
              <a:t>• Adjusts thresholds for optimal utility and stability of data.</a:t>
            </a:r>
          </a:p>
          <a:p>
            <a:r>
              <a:rPr lang="en-US" sz="2800" dirty="0"/>
              <a:t>• Uses entropy to measure the information content of each attribute.</a:t>
            </a:r>
          </a:p>
          <a:p>
            <a:endParaRPr lang="en-US" sz="1400" dirty="0"/>
          </a:p>
          <a:p>
            <a:r>
              <a:rPr lang="en-US" sz="3200" b="1" dirty="0"/>
              <a:t>Outcome:</a:t>
            </a:r>
          </a:p>
          <a:p>
            <a:endParaRPr lang="en-US" sz="1400" dirty="0"/>
          </a:p>
          <a:p>
            <a:r>
              <a:rPr lang="en-US" sz="2800" dirty="0"/>
              <a:t>• Balances privacy and utility by anonymizing ambiguous attributes.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1F6AE78-6509-4930-B6B6-F46A969CF904}"/>
              </a:ext>
            </a:extLst>
          </p:cNvPr>
          <p:cNvGrpSpPr/>
          <p:nvPr/>
        </p:nvGrpSpPr>
        <p:grpSpPr>
          <a:xfrm>
            <a:off x="-59310" y="2539096"/>
            <a:ext cx="1862981" cy="1862981"/>
            <a:chOff x="904863" y="1846218"/>
            <a:chExt cx="1662800" cy="16628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154B25D-277E-4C49-A532-693C20BCD555}"/>
                </a:ext>
              </a:extLst>
            </p:cNvPr>
            <p:cNvSpPr/>
            <p:nvPr/>
          </p:nvSpPr>
          <p:spPr>
            <a:xfrm>
              <a:off x="904863" y="1846218"/>
              <a:ext cx="1662800" cy="1662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Key">
              <a:extLst>
                <a:ext uri="{FF2B5EF4-FFF2-40B4-BE49-F238E27FC236}">
                  <a16:creationId xmlns:a16="http://schemas.microsoft.com/office/drawing/2014/main" id="{E39055F3-0ED6-4D95-841F-CBCCCA6B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28616" y="2174641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09A497-45DF-4904-B729-26C371D71488}"/>
              </a:ext>
            </a:extLst>
          </p:cNvPr>
          <p:cNvGrpSpPr/>
          <p:nvPr/>
        </p:nvGrpSpPr>
        <p:grpSpPr>
          <a:xfrm>
            <a:off x="60826" y="4545573"/>
            <a:ext cx="559217" cy="559217"/>
            <a:chOff x="773989" y="1739233"/>
            <a:chExt cx="1662800" cy="16628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C519782-F993-46D7-9865-D9E20F320C2B}"/>
                </a:ext>
              </a:extLst>
            </p:cNvPr>
            <p:cNvSpPr/>
            <p:nvPr/>
          </p:nvSpPr>
          <p:spPr>
            <a:xfrm>
              <a:off x="773989" y="1739233"/>
              <a:ext cx="1662800" cy="1662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Security camera">
              <a:extLst>
                <a:ext uri="{FF2B5EF4-FFF2-40B4-BE49-F238E27FC236}">
                  <a16:creationId xmlns:a16="http://schemas.microsoft.com/office/drawing/2014/main" id="{8A883A7A-2042-43AB-BBFD-FD4E575D3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302417" y="2089878"/>
              <a:ext cx="914400" cy="9144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C94F7E7-960C-4CBA-BE38-720CE1602CFF}"/>
              </a:ext>
            </a:extLst>
          </p:cNvPr>
          <p:cNvGrpSpPr/>
          <p:nvPr/>
        </p:nvGrpSpPr>
        <p:grpSpPr>
          <a:xfrm>
            <a:off x="43451" y="1990599"/>
            <a:ext cx="559218" cy="559218"/>
            <a:chOff x="2711601" y="464913"/>
            <a:chExt cx="1662800" cy="16628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B7AB7F1-9F83-4329-8129-9F82D2A9EEB5}"/>
                </a:ext>
              </a:extLst>
            </p:cNvPr>
            <p:cNvSpPr/>
            <p:nvPr/>
          </p:nvSpPr>
          <p:spPr>
            <a:xfrm>
              <a:off x="2711601" y="464913"/>
              <a:ext cx="1662800" cy="16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8" name="Graphic 47" descr="Employee badge">
              <a:extLst>
                <a:ext uri="{FF2B5EF4-FFF2-40B4-BE49-F238E27FC236}">
                  <a16:creationId xmlns:a16="http://schemas.microsoft.com/office/drawing/2014/main" id="{290DE89F-6929-46B6-B84A-EFC9801F6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065518" y="737287"/>
              <a:ext cx="1002215" cy="1002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4956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C526614-9651-47D0-82C8-DF5B95BACD49}"/>
              </a:ext>
            </a:extLst>
          </p:cNvPr>
          <p:cNvSpPr/>
          <p:nvPr/>
        </p:nvSpPr>
        <p:spPr>
          <a:xfrm>
            <a:off x="-59310" y="-44450"/>
            <a:ext cx="802259" cy="6946900"/>
          </a:xfrm>
          <a:custGeom>
            <a:avLst/>
            <a:gdLst>
              <a:gd name="connsiteX0" fmla="*/ 0 w 857946"/>
              <a:gd name="connsiteY0" fmla="*/ 0 h 6880018"/>
              <a:gd name="connsiteX1" fmla="*/ 428615 w 857946"/>
              <a:gd name="connsiteY1" fmla="*/ 0 h 6880018"/>
              <a:gd name="connsiteX2" fmla="*/ 533633 w 857946"/>
              <a:gd name="connsiteY2" fmla="*/ 378900 h 6880018"/>
              <a:gd name="connsiteX3" fmla="*/ 857946 w 857946"/>
              <a:gd name="connsiteY3" fmla="*/ 3555479 h 6880018"/>
              <a:gd name="connsiteX4" fmla="*/ 533633 w 857946"/>
              <a:gd name="connsiteY4" fmla="*/ 6732060 h 6880018"/>
              <a:gd name="connsiteX5" fmla="*/ 492624 w 857946"/>
              <a:gd name="connsiteY5" fmla="*/ 6880018 h 6880018"/>
              <a:gd name="connsiteX6" fmla="*/ 0 w 857946"/>
              <a:gd name="connsiteY6" fmla="*/ 6880018 h 68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46" h="6880018">
                <a:moveTo>
                  <a:pt x="0" y="0"/>
                </a:moveTo>
                <a:lnTo>
                  <a:pt x="428615" y="0"/>
                </a:lnTo>
                <a:lnTo>
                  <a:pt x="533633" y="378900"/>
                </a:lnTo>
                <a:cubicBezTo>
                  <a:pt x="735134" y="1217892"/>
                  <a:pt x="857946" y="2332410"/>
                  <a:pt x="857946" y="3555479"/>
                </a:cubicBezTo>
                <a:cubicBezTo>
                  <a:pt x="857946" y="4778549"/>
                  <a:pt x="735134" y="5893067"/>
                  <a:pt x="533633" y="6732060"/>
                </a:cubicBezTo>
                <a:lnTo>
                  <a:pt x="492624" y="6880018"/>
                </a:lnTo>
                <a:lnTo>
                  <a:pt x="0" y="68800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976D58-7BDC-4D6B-AE73-AF4A39F3F9F5}"/>
              </a:ext>
            </a:extLst>
          </p:cNvPr>
          <p:cNvGrpSpPr/>
          <p:nvPr/>
        </p:nvGrpSpPr>
        <p:grpSpPr>
          <a:xfrm>
            <a:off x="42949" y="700646"/>
            <a:ext cx="559217" cy="559217"/>
            <a:chOff x="3689792" y="1207561"/>
            <a:chExt cx="1695367" cy="1695367"/>
          </a:xfrm>
          <a:solidFill>
            <a:schemeClr val="accent1">
              <a:lumMod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0F9C77-7ECE-4AAC-AA9F-3782AD16898C}"/>
                </a:ext>
              </a:extLst>
            </p:cNvPr>
            <p:cNvSpPr/>
            <p:nvPr/>
          </p:nvSpPr>
          <p:spPr>
            <a:xfrm>
              <a:off x="3689792" y="1207561"/>
              <a:ext cx="1695367" cy="1695367"/>
            </a:xfrm>
            <a:prstGeom prst="ellips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B1B66CD1-CCBA-4BEF-8704-1B0BD22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9486" y="1470308"/>
              <a:ext cx="1076770" cy="1076770"/>
            </a:xfrm>
            <a:prstGeom prst="rect">
              <a:avLst/>
            </a:prstGeom>
          </p:spPr>
        </p:pic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63BD4-B6EC-458F-8553-D551DB1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163" y="6356350"/>
            <a:ext cx="2743200" cy="365125"/>
          </a:xfrm>
        </p:spPr>
        <p:txBody>
          <a:bodyPr/>
          <a:lstStyle/>
          <a:p>
            <a:fld id="{5934B343-99EA-4E80-BDEC-AE2A572D2AC5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D6911-5744-43E2-9F31-5AC0DE43D7BF}"/>
              </a:ext>
            </a:extLst>
          </p:cNvPr>
          <p:cNvGrpSpPr/>
          <p:nvPr/>
        </p:nvGrpSpPr>
        <p:grpSpPr>
          <a:xfrm>
            <a:off x="38288" y="1350867"/>
            <a:ext cx="559218" cy="559218"/>
            <a:chOff x="2591143" y="19518"/>
            <a:chExt cx="1613160" cy="161316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40AB91-E7A3-4027-8888-6563DE0E92C0}"/>
                </a:ext>
              </a:extLst>
            </p:cNvPr>
            <p:cNvSpPr/>
            <p:nvPr/>
          </p:nvSpPr>
          <p:spPr>
            <a:xfrm>
              <a:off x="2591143" y="19518"/>
              <a:ext cx="1613160" cy="1613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">
              <a:extLst>
                <a:ext uri="{FF2B5EF4-FFF2-40B4-BE49-F238E27FC236}">
                  <a16:creationId xmlns:a16="http://schemas.microsoft.com/office/drawing/2014/main" id="{A8CA6E3A-6151-4532-9397-AAFCEEBF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19746" y="418027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914060-B19F-42E3-9162-D9C08E123B55}"/>
              </a:ext>
            </a:extLst>
          </p:cNvPr>
          <p:cNvGrpSpPr/>
          <p:nvPr/>
        </p:nvGrpSpPr>
        <p:grpSpPr>
          <a:xfrm>
            <a:off x="43451" y="1990599"/>
            <a:ext cx="559218" cy="559218"/>
            <a:chOff x="2711601" y="464913"/>
            <a:chExt cx="1662800" cy="16628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F9CEB0-2CFF-4863-909C-DA8A2145B91B}"/>
                </a:ext>
              </a:extLst>
            </p:cNvPr>
            <p:cNvSpPr/>
            <p:nvPr/>
          </p:nvSpPr>
          <p:spPr>
            <a:xfrm>
              <a:off x="2711601" y="464913"/>
              <a:ext cx="1662800" cy="16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Employee badge">
              <a:extLst>
                <a:ext uri="{FF2B5EF4-FFF2-40B4-BE49-F238E27FC236}">
                  <a16:creationId xmlns:a16="http://schemas.microsoft.com/office/drawing/2014/main" id="{5362ADA7-A2C9-4268-80E0-C5489DA57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65518" y="737287"/>
              <a:ext cx="1002215" cy="1002215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8ACE59-76D0-47D7-AC4E-43456F9F6F88}"/>
              </a:ext>
            </a:extLst>
          </p:cNvPr>
          <p:cNvGrpSpPr/>
          <p:nvPr/>
        </p:nvGrpSpPr>
        <p:grpSpPr>
          <a:xfrm>
            <a:off x="43913" y="2605790"/>
            <a:ext cx="553593" cy="553593"/>
            <a:chOff x="904863" y="1846218"/>
            <a:chExt cx="1662800" cy="166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3A03A1-E58A-4C61-BE3E-9602D252453F}"/>
                </a:ext>
              </a:extLst>
            </p:cNvPr>
            <p:cNvSpPr/>
            <p:nvPr/>
          </p:nvSpPr>
          <p:spPr>
            <a:xfrm>
              <a:off x="904863" y="1846218"/>
              <a:ext cx="1662800" cy="1662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Key">
              <a:extLst>
                <a:ext uri="{FF2B5EF4-FFF2-40B4-BE49-F238E27FC236}">
                  <a16:creationId xmlns:a16="http://schemas.microsoft.com/office/drawing/2014/main" id="{9AE6D471-83D5-4487-A67B-21CD298C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28616" y="2174641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73C352-D90F-466E-B0D2-8266A71FE956}"/>
              </a:ext>
            </a:extLst>
          </p:cNvPr>
          <p:cNvGrpSpPr/>
          <p:nvPr/>
        </p:nvGrpSpPr>
        <p:grpSpPr>
          <a:xfrm>
            <a:off x="0" y="3249082"/>
            <a:ext cx="1862981" cy="1862981"/>
            <a:chOff x="773989" y="1739233"/>
            <a:chExt cx="1662800" cy="16628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541CD4-9610-4CAE-9A18-9C084855EE2C}"/>
                </a:ext>
              </a:extLst>
            </p:cNvPr>
            <p:cNvSpPr/>
            <p:nvPr/>
          </p:nvSpPr>
          <p:spPr>
            <a:xfrm>
              <a:off x="773989" y="1739233"/>
              <a:ext cx="1662800" cy="1662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ecurity camera">
              <a:extLst>
                <a:ext uri="{FF2B5EF4-FFF2-40B4-BE49-F238E27FC236}">
                  <a16:creationId xmlns:a16="http://schemas.microsoft.com/office/drawing/2014/main" id="{5A47455F-8F5C-450C-A92A-45C3291A9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02417" y="2089878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E8ED7-25F4-4CFE-88B6-1DAA22C0F2AD}"/>
              </a:ext>
            </a:extLst>
          </p:cNvPr>
          <p:cNvGrpSpPr/>
          <p:nvPr/>
        </p:nvGrpSpPr>
        <p:grpSpPr>
          <a:xfrm>
            <a:off x="60183" y="5188620"/>
            <a:ext cx="542523" cy="542523"/>
            <a:chOff x="1955261" y="3414049"/>
            <a:chExt cx="1613160" cy="16131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1F0868-6506-4535-88C2-CC2779F7AA24}"/>
                </a:ext>
              </a:extLst>
            </p:cNvPr>
            <p:cNvSpPr/>
            <p:nvPr/>
          </p:nvSpPr>
          <p:spPr>
            <a:xfrm>
              <a:off x="1955261" y="3414049"/>
              <a:ext cx="1613160" cy="1613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693AF65D-4DF5-4805-816A-0229F079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78222" y="3740378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CDA1-F068-4A96-B26B-64D29DDB81DC}"/>
              </a:ext>
            </a:extLst>
          </p:cNvPr>
          <p:cNvGrpSpPr/>
          <p:nvPr/>
        </p:nvGrpSpPr>
        <p:grpSpPr>
          <a:xfrm>
            <a:off x="42950" y="64822"/>
            <a:ext cx="559217" cy="559217"/>
            <a:chOff x="6787181" y="2292207"/>
            <a:chExt cx="1862982" cy="18629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0F6320-1320-4FEA-8569-94AA10D70189}"/>
                </a:ext>
              </a:extLst>
            </p:cNvPr>
            <p:cNvSpPr/>
            <p:nvPr/>
          </p:nvSpPr>
          <p:spPr>
            <a:xfrm>
              <a:off x="6787181" y="2292207"/>
              <a:ext cx="1862982" cy="1862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744F166-8114-40CB-9BCB-A045793E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092085" y="2597111"/>
              <a:ext cx="1253174" cy="1253174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B8E131C-6A8E-4606-B30F-DEDA174075DC}"/>
              </a:ext>
            </a:extLst>
          </p:cNvPr>
          <p:cNvSpPr txBox="1"/>
          <p:nvPr/>
        </p:nvSpPr>
        <p:spPr>
          <a:xfrm>
            <a:off x="1626562" y="130136"/>
            <a:ext cx="931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Experimental Results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9B0F3D78-8194-4FEA-9E29-951BA7A8F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671" y="29178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C1E239E2-4D39-494F-BD05-2ED4C037C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C81A5D-6146-4493-910D-E626C0C41625}"/>
              </a:ext>
            </a:extLst>
          </p:cNvPr>
          <p:cNvSpPr txBox="1"/>
          <p:nvPr/>
        </p:nvSpPr>
        <p:spPr>
          <a:xfrm>
            <a:off x="1970328" y="980254"/>
            <a:ext cx="8632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Experimental setup and datasets</a:t>
            </a:r>
            <a:r>
              <a:rPr lang="en-GB" sz="32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B9CC6-F407-405D-BCE5-0A799A008816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18" t="10381" r="545"/>
          <a:stretch/>
        </p:blipFill>
        <p:spPr>
          <a:xfrm>
            <a:off x="2004060" y="2792505"/>
            <a:ext cx="9224234" cy="29680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03D0CB0-61DF-4119-9B07-C68D43AE0683}"/>
              </a:ext>
            </a:extLst>
          </p:cNvPr>
          <p:cNvSpPr txBox="1"/>
          <p:nvPr/>
        </p:nvSpPr>
        <p:spPr>
          <a:xfrm>
            <a:off x="2192814" y="2049296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Table 02 : Datasets description.</a:t>
            </a:r>
          </a:p>
        </p:txBody>
      </p:sp>
    </p:spTree>
    <p:extLst>
      <p:ext uri="{BB962C8B-B14F-4D97-AF65-F5344CB8AC3E}">
        <p14:creationId xmlns:p14="http://schemas.microsoft.com/office/powerpoint/2010/main" val="42972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C526614-9651-47D0-82C8-DF5B95BACD49}"/>
              </a:ext>
            </a:extLst>
          </p:cNvPr>
          <p:cNvSpPr/>
          <p:nvPr/>
        </p:nvSpPr>
        <p:spPr>
          <a:xfrm>
            <a:off x="-59310" y="-44450"/>
            <a:ext cx="802259" cy="6946900"/>
          </a:xfrm>
          <a:custGeom>
            <a:avLst/>
            <a:gdLst>
              <a:gd name="connsiteX0" fmla="*/ 0 w 857946"/>
              <a:gd name="connsiteY0" fmla="*/ 0 h 6880018"/>
              <a:gd name="connsiteX1" fmla="*/ 428615 w 857946"/>
              <a:gd name="connsiteY1" fmla="*/ 0 h 6880018"/>
              <a:gd name="connsiteX2" fmla="*/ 533633 w 857946"/>
              <a:gd name="connsiteY2" fmla="*/ 378900 h 6880018"/>
              <a:gd name="connsiteX3" fmla="*/ 857946 w 857946"/>
              <a:gd name="connsiteY3" fmla="*/ 3555479 h 6880018"/>
              <a:gd name="connsiteX4" fmla="*/ 533633 w 857946"/>
              <a:gd name="connsiteY4" fmla="*/ 6732060 h 6880018"/>
              <a:gd name="connsiteX5" fmla="*/ 492624 w 857946"/>
              <a:gd name="connsiteY5" fmla="*/ 6880018 h 6880018"/>
              <a:gd name="connsiteX6" fmla="*/ 0 w 857946"/>
              <a:gd name="connsiteY6" fmla="*/ 6880018 h 68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46" h="6880018">
                <a:moveTo>
                  <a:pt x="0" y="0"/>
                </a:moveTo>
                <a:lnTo>
                  <a:pt x="428615" y="0"/>
                </a:lnTo>
                <a:lnTo>
                  <a:pt x="533633" y="378900"/>
                </a:lnTo>
                <a:cubicBezTo>
                  <a:pt x="735134" y="1217892"/>
                  <a:pt x="857946" y="2332410"/>
                  <a:pt x="857946" y="3555479"/>
                </a:cubicBezTo>
                <a:cubicBezTo>
                  <a:pt x="857946" y="4778549"/>
                  <a:pt x="735134" y="5893067"/>
                  <a:pt x="533633" y="6732060"/>
                </a:cubicBezTo>
                <a:lnTo>
                  <a:pt x="492624" y="6880018"/>
                </a:lnTo>
                <a:lnTo>
                  <a:pt x="0" y="68800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976D58-7BDC-4D6B-AE73-AF4A39F3F9F5}"/>
              </a:ext>
            </a:extLst>
          </p:cNvPr>
          <p:cNvGrpSpPr/>
          <p:nvPr/>
        </p:nvGrpSpPr>
        <p:grpSpPr>
          <a:xfrm>
            <a:off x="42949" y="700646"/>
            <a:ext cx="559217" cy="559217"/>
            <a:chOff x="3689792" y="1207561"/>
            <a:chExt cx="1695367" cy="1695367"/>
          </a:xfrm>
          <a:solidFill>
            <a:schemeClr val="accent1">
              <a:lumMod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0F9C77-7ECE-4AAC-AA9F-3782AD16898C}"/>
                </a:ext>
              </a:extLst>
            </p:cNvPr>
            <p:cNvSpPr/>
            <p:nvPr/>
          </p:nvSpPr>
          <p:spPr>
            <a:xfrm>
              <a:off x="3689792" y="1207561"/>
              <a:ext cx="1695367" cy="1695367"/>
            </a:xfrm>
            <a:prstGeom prst="ellips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B1B66CD1-CCBA-4BEF-8704-1B0BD22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9486" y="1470308"/>
              <a:ext cx="1076770" cy="1076770"/>
            </a:xfrm>
            <a:prstGeom prst="rect">
              <a:avLst/>
            </a:prstGeom>
          </p:spPr>
        </p:pic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63BD4-B6EC-458F-8553-D551DB1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163" y="6356350"/>
            <a:ext cx="2743200" cy="365125"/>
          </a:xfrm>
        </p:spPr>
        <p:txBody>
          <a:bodyPr/>
          <a:lstStyle/>
          <a:p>
            <a:fld id="{5934B343-99EA-4E80-BDEC-AE2A572D2AC5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D6911-5744-43E2-9F31-5AC0DE43D7BF}"/>
              </a:ext>
            </a:extLst>
          </p:cNvPr>
          <p:cNvGrpSpPr/>
          <p:nvPr/>
        </p:nvGrpSpPr>
        <p:grpSpPr>
          <a:xfrm>
            <a:off x="38288" y="1350867"/>
            <a:ext cx="559218" cy="559218"/>
            <a:chOff x="2591143" y="19518"/>
            <a:chExt cx="1613160" cy="161316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40AB91-E7A3-4027-8888-6563DE0E92C0}"/>
                </a:ext>
              </a:extLst>
            </p:cNvPr>
            <p:cNvSpPr/>
            <p:nvPr/>
          </p:nvSpPr>
          <p:spPr>
            <a:xfrm>
              <a:off x="2591143" y="19518"/>
              <a:ext cx="1613160" cy="1613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">
              <a:extLst>
                <a:ext uri="{FF2B5EF4-FFF2-40B4-BE49-F238E27FC236}">
                  <a16:creationId xmlns:a16="http://schemas.microsoft.com/office/drawing/2014/main" id="{A8CA6E3A-6151-4532-9397-AAFCEEBF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19746" y="418027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914060-B19F-42E3-9162-D9C08E123B55}"/>
              </a:ext>
            </a:extLst>
          </p:cNvPr>
          <p:cNvGrpSpPr/>
          <p:nvPr/>
        </p:nvGrpSpPr>
        <p:grpSpPr>
          <a:xfrm>
            <a:off x="43451" y="1990599"/>
            <a:ext cx="559218" cy="559218"/>
            <a:chOff x="2711601" y="464913"/>
            <a:chExt cx="1662800" cy="16628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F9CEB0-2CFF-4863-909C-DA8A2145B91B}"/>
                </a:ext>
              </a:extLst>
            </p:cNvPr>
            <p:cNvSpPr/>
            <p:nvPr/>
          </p:nvSpPr>
          <p:spPr>
            <a:xfrm>
              <a:off x="2711601" y="464913"/>
              <a:ext cx="1662800" cy="16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Employee badge">
              <a:extLst>
                <a:ext uri="{FF2B5EF4-FFF2-40B4-BE49-F238E27FC236}">
                  <a16:creationId xmlns:a16="http://schemas.microsoft.com/office/drawing/2014/main" id="{5362ADA7-A2C9-4268-80E0-C5489DA57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65518" y="737287"/>
              <a:ext cx="1002215" cy="1002215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8ACE59-76D0-47D7-AC4E-43456F9F6F88}"/>
              </a:ext>
            </a:extLst>
          </p:cNvPr>
          <p:cNvGrpSpPr/>
          <p:nvPr/>
        </p:nvGrpSpPr>
        <p:grpSpPr>
          <a:xfrm>
            <a:off x="43913" y="2605790"/>
            <a:ext cx="553593" cy="553593"/>
            <a:chOff x="904863" y="1846218"/>
            <a:chExt cx="1662800" cy="166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3A03A1-E58A-4C61-BE3E-9602D252453F}"/>
                </a:ext>
              </a:extLst>
            </p:cNvPr>
            <p:cNvSpPr/>
            <p:nvPr/>
          </p:nvSpPr>
          <p:spPr>
            <a:xfrm>
              <a:off x="904863" y="1846218"/>
              <a:ext cx="1662800" cy="1662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Key">
              <a:extLst>
                <a:ext uri="{FF2B5EF4-FFF2-40B4-BE49-F238E27FC236}">
                  <a16:creationId xmlns:a16="http://schemas.microsoft.com/office/drawing/2014/main" id="{9AE6D471-83D5-4487-A67B-21CD298C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28616" y="2174641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73C352-D90F-466E-B0D2-8266A71FE956}"/>
              </a:ext>
            </a:extLst>
          </p:cNvPr>
          <p:cNvGrpSpPr/>
          <p:nvPr/>
        </p:nvGrpSpPr>
        <p:grpSpPr>
          <a:xfrm>
            <a:off x="0" y="3249082"/>
            <a:ext cx="1862981" cy="1862981"/>
            <a:chOff x="773989" y="1739233"/>
            <a:chExt cx="1662800" cy="16628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541CD4-9610-4CAE-9A18-9C084855EE2C}"/>
                </a:ext>
              </a:extLst>
            </p:cNvPr>
            <p:cNvSpPr/>
            <p:nvPr/>
          </p:nvSpPr>
          <p:spPr>
            <a:xfrm>
              <a:off x="773989" y="1739233"/>
              <a:ext cx="1662800" cy="1662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ecurity camera">
              <a:extLst>
                <a:ext uri="{FF2B5EF4-FFF2-40B4-BE49-F238E27FC236}">
                  <a16:creationId xmlns:a16="http://schemas.microsoft.com/office/drawing/2014/main" id="{5A47455F-8F5C-450C-A92A-45C3291A9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02417" y="2089878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E8ED7-25F4-4CFE-88B6-1DAA22C0F2AD}"/>
              </a:ext>
            </a:extLst>
          </p:cNvPr>
          <p:cNvGrpSpPr/>
          <p:nvPr/>
        </p:nvGrpSpPr>
        <p:grpSpPr>
          <a:xfrm>
            <a:off x="60183" y="5188620"/>
            <a:ext cx="542523" cy="542523"/>
            <a:chOff x="1955261" y="3414049"/>
            <a:chExt cx="1613160" cy="16131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1F0868-6506-4535-88C2-CC2779F7AA24}"/>
                </a:ext>
              </a:extLst>
            </p:cNvPr>
            <p:cNvSpPr/>
            <p:nvPr/>
          </p:nvSpPr>
          <p:spPr>
            <a:xfrm>
              <a:off x="1955261" y="3414049"/>
              <a:ext cx="1613160" cy="1613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693AF65D-4DF5-4805-816A-0229F079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78222" y="3740378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CDA1-F068-4A96-B26B-64D29DDB81DC}"/>
              </a:ext>
            </a:extLst>
          </p:cNvPr>
          <p:cNvGrpSpPr/>
          <p:nvPr/>
        </p:nvGrpSpPr>
        <p:grpSpPr>
          <a:xfrm>
            <a:off x="42950" y="64822"/>
            <a:ext cx="559217" cy="559217"/>
            <a:chOff x="6787181" y="2292207"/>
            <a:chExt cx="1862982" cy="18629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0F6320-1320-4FEA-8569-94AA10D70189}"/>
                </a:ext>
              </a:extLst>
            </p:cNvPr>
            <p:cNvSpPr/>
            <p:nvPr/>
          </p:nvSpPr>
          <p:spPr>
            <a:xfrm>
              <a:off x="6787181" y="2292207"/>
              <a:ext cx="1862982" cy="1862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744F166-8114-40CB-9BCB-A045793E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092085" y="2597111"/>
              <a:ext cx="1253174" cy="1253174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B8E131C-6A8E-4606-B30F-DEDA174075DC}"/>
              </a:ext>
            </a:extLst>
          </p:cNvPr>
          <p:cNvSpPr txBox="1"/>
          <p:nvPr/>
        </p:nvSpPr>
        <p:spPr>
          <a:xfrm>
            <a:off x="1626562" y="130136"/>
            <a:ext cx="931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Experimental Results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9B0F3D78-8194-4FEA-9E29-951BA7A8F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671" y="29178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C1E239E2-4D39-494F-BD05-2ED4C037C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C81A5D-6146-4493-910D-E626C0C41625}"/>
              </a:ext>
            </a:extLst>
          </p:cNvPr>
          <p:cNvSpPr txBox="1"/>
          <p:nvPr/>
        </p:nvSpPr>
        <p:spPr>
          <a:xfrm>
            <a:off x="1970328" y="980254"/>
            <a:ext cx="8632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Experimental setup and datasets</a:t>
            </a:r>
            <a:r>
              <a:rPr lang="en-GB" sz="3200" dirty="0"/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732BF4-4F48-4340-9563-E35A1D6CCA26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-1038" t="5081" r="306"/>
          <a:stretch/>
        </p:blipFill>
        <p:spPr>
          <a:xfrm>
            <a:off x="2285630" y="2149803"/>
            <a:ext cx="7826558" cy="447861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516BD51-B5A9-4B2B-B354-DEDBCAD53588}"/>
              </a:ext>
            </a:extLst>
          </p:cNvPr>
          <p:cNvSpPr txBox="1"/>
          <p:nvPr/>
        </p:nvSpPr>
        <p:spPr>
          <a:xfrm>
            <a:off x="2285630" y="1712869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Table</a:t>
            </a:r>
            <a:r>
              <a:rPr lang="en-US" dirty="0"/>
              <a:t> 03 : </a:t>
            </a:r>
            <a:r>
              <a:rPr lang="en-GB" dirty="0"/>
              <a:t>Summary of  sensors, object monitored, and 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44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C526614-9651-47D0-82C8-DF5B95BACD49}"/>
              </a:ext>
            </a:extLst>
          </p:cNvPr>
          <p:cNvSpPr/>
          <p:nvPr/>
        </p:nvSpPr>
        <p:spPr>
          <a:xfrm>
            <a:off x="-59310" y="-44450"/>
            <a:ext cx="802259" cy="6946900"/>
          </a:xfrm>
          <a:custGeom>
            <a:avLst/>
            <a:gdLst>
              <a:gd name="connsiteX0" fmla="*/ 0 w 857946"/>
              <a:gd name="connsiteY0" fmla="*/ 0 h 6880018"/>
              <a:gd name="connsiteX1" fmla="*/ 428615 w 857946"/>
              <a:gd name="connsiteY1" fmla="*/ 0 h 6880018"/>
              <a:gd name="connsiteX2" fmla="*/ 533633 w 857946"/>
              <a:gd name="connsiteY2" fmla="*/ 378900 h 6880018"/>
              <a:gd name="connsiteX3" fmla="*/ 857946 w 857946"/>
              <a:gd name="connsiteY3" fmla="*/ 3555479 h 6880018"/>
              <a:gd name="connsiteX4" fmla="*/ 533633 w 857946"/>
              <a:gd name="connsiteY4" fmla="*/ 6732060 h 6880018"/>
              <a:gd name="connsiteX5" fmla="*/ 492624 w 857946"/>
              <a:gd name="connsiteY5" fmla="*/ 6880018 h 6880018"/>
              <a:gd name="connsiteX6" fmla="*/ 0 w 857946"/>
              <a:gd name="connsiteY6" fmla="*/ 6880018 h 68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46" h="6880018">
                <a:moveTo>
                  <a:pt x="0" y="0"/>
                </a:moveTo>
                <a:lnTo>
                  <a:pt x="428615" y="0"/>
                </a:lnTo>
                <a:lnTo>
                  <a:pt x="533633" y="378900"/>
                </a:lnTo>
                <a:cubicBezTo>
                  <a:pt x="735134" y="1217892"/>
                  <a:pt x="857946" y="2332410"/>
                  <a:pt x="857946" y="3555479"/>
                </a:cubicBezTo>
                <a:cubicBezTo>
                  <a:pt x="857946" y="4778549"/>
                  <a:pt x="735134" y="5893067"/>
                  <a:pt x="533633" y="6732060"/>
                </a:cubicBezTo>
                <a:lnTo>
                  <a:pt x="492624" y="6880018"/>
                </a:lnTo>
                <a:lnTo>
                  <a:pt x="0" y="68800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976D58-7BDC-4D6B-AE73-AF4A39F3F9F5}"/>
              </a:ext>
            </a:extLst>
          </p:cNvPr>
          <p:cNvGrpSpPr/>
          <p:nvPr/>
        </p:nvGrpSpPr>
        <p:grpSpPr>
          <a:xfrm>
            <a:off x="42949" y="700646"/>
            <a:ext cx="559217" cy="559217"/>
            <a:chOff x="3689792" y="1207561"/>
            <a:chExt cx="1695367" cy="1695367"/>
          </a:xfrm>
          <a:solidFill>
            <a:schemeClr val="accent1">
              <a:lumMod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0F9C77-7ECE-4AAC-AA9F-3782AD16898C}"/>
                </a:ext>
              </a:extLst>
            </p:cNvPr>
            <p:cNvSpPr/>
            <p:nvPr/>
          </p:nvSpPr>
          <p:spPr>
            <a:xfrm>
              <a:off x="3689792" y="1207561"/>
              <a:ext cx="1695367" cy="1695367"/>
            </a:xfrm>
            <a:prstGeom prst="ellips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B1B66CD1-CCBA-4BEF-8704-1B0BD22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9486" y="1470308"/>
              <a:ext cx="1076770" cy="1076770"/>
            </a:xfrm>
            <a:prstGeom prst="rect">
              <a:avLst/>
            </a:prstGeom>
          </p:spPr>
        </p:pic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63BD4-B6EC-458F-8553-D551DB1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163" y="6356350"/>
            <a:ext cx="2743200" cy="365125"/>
          </a:xfrm>
        </p:spPr>
        <p:txBody>
          <a:bodyPr/>
          <a:lstStyle/>
          <a:p>
            <a:fld id="{5934B343-99EA-4E80-BDEC-AE2A572D2AC5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D6911-5744-43E2-9F31-5AC0DE43D7BF}"/>
              </a:ext>
            </a:extLst>
          </p:cNvPr>
          <p:cNvGrpSpPr/>
          <p:nvPr/>
        </p:nvGrpSpPr>
        <p:grpSpPr>
          <a:xfrm>
            <a:off x="38288" y="1350867"/>
            <a:ext cx="559218" cy="559218"/>
            <a:chOff x="2591143" y="19518"/>
            <a:chExt cx="1613160" cy="161316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40AB91-E7A3-4027-8888-6563DE0E92C0}"/>
                </a:ext>
              </a:extLst>
            </p:cNvPr>
            <p:cNvSpPr/>
            <p:nvPr/>
          </p:nvSpPr>
          <p:spPr>
            <a:xfrm>
              <a:off x="2591143" y="19518"/>
              <a:ext cx="1613160" cy="1613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">
              <a:extLst>
                <a:ext uri="{FF2B5EF4-FFF2-40B4-BE49-F238E27FC236}">
                  <a16:creationId xmlns:a16="http://schemas.microsoft.com/office/drawing/2014/main" id="{A8CA6E3A-6151-4532-9397-AAFCEEBF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19746" y="418027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914060-B19F-42E3-9162-D9C08E123B55}"/>
              </a:ext>
            </a:extLst>
          </p:cNvPr>
          <p:cNvGrpSpPr/>
          <p:nvPr/>
        </p:nvGrpSpPr>
        <p:grpSpPr>
          <a:xfrm>
            <a:off x="43451" y="1990599"/>
            <a:ext cx="559218" cy="559218"/>
            <a:chOff x="2711601" y="464913"/>
            <a:chExt cx="1662800" cy="16628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F9CEB0-2CFF-4863-909C-DA8A2145B91B}"/>
                </a:ext>
              </a:extLst>
            </p:cNvPr>
            <p:cNvSpPr/>
            <p:nvPr/>
          </p:nvSpPr>
          <p:spPr>
            <a:xfrm>
              <a:off x="2711601" y="464913"/>
              <a:ext cx="1662800" cy="16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Employee badge">
              <a:extLst>
                <a:ext uri="{FF2B5EF4-FFF2-40B4-BE49-F238E27FC236}">
                  <a16:creationId xmlns:a16="http://schemas.microsoft.com/office/drawing/2014/main" id="{5362ADA7-A2C9-4268-80E0-C5489DA57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65518" y="737287"/>
              <a:ext cx="1002215" cy="1002215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8ACE59-76D0-47D7-AC4E-43456F9F6F88}"/>
              </a:ext>
            </a:extLst>
          </p:cNvPr>
          <p:cNvGrpSpPr/>
          <p:nvPr/>
        </p:nvGrpSpPr>
        <p:grpSpPr>
          <a:xfrm>
            <a:off x="43913" y="2605790"/>
            <a:ext cx="553593" cy="553593"/>
            <a:chOff x="904863" y="1846218"/>
            <a:chExt cx="1662800" cy="166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3A03A1-E58A-4C61-BE3E-9602D252453F}"/>
                </a:ext>
              </a:extLst>
            </p:cNvPr>
            <p:cNvSpPr/>
            <p:nvPr/>
          </p:nvSpPr>
          <p:spPr>
            <a:xfrm>
              <a:off x="904863" y="1846218"/>
              <a:ext cx="1662800" cy="1662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Key">
              <a:extLst>
                <a:ext uri="{FF2B5EF4-FFF2-40B4-BE49-F238E27FC236}">
                  <a16:creationId xmlns:a16="http://schemas.microsoft.com/office/drawing/2014/main" id="{9AE6D471-83D5-4487-A67B-21CD298C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28616" y="2174641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73C352-D90F-466E-B0D2-8266A71FE956}"/>
              </a:ext>
            </a:extLst>
          </p:cNvPr>
          <p:cNvGrpSpPr/>
          <p:nvPr/>
        </p:nvGrpSpPr>
        <p:grpSpPr>
          <a:xfrm>
            <a:off x="0" y="3249082"/>
            <a:ext cx="1862981" cy="1862981"/>
            <a:chOff x="773989" y="1739233"/>
            <a:chExt cx="1662800" cy="16628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541CD4-9610-4CAE-9A18-9C084855EE2C}"/>
                </a:ext>
              </a:extLst>
            </p:cNvPr>
            <p:cNvSpPr/>
            <p:nvPr/>
          </p:nvSpPr>
          <p:spPr>
            <a:xfrm>
              <a:off x="773989" y="1739233"/>
              <a:ext cx="1662800" cy="1662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ecurity camera">
              <a:extLst>
                <a:ext uri="{FF2B5EF4-FFF2-40B4-BE49-F238E27FC236}">
                  <a16:creationId xmlns:a16="http://schemas.microsoft.com/office/drawing/2014/main" id="{5A47455F-8F5C-450C-A92A-45C3291A9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02417" y="2089878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E8ED7-25F4-4CFE-88B6-1DAA22C0F2AD}"/>
              </a:ext>
            </a:extLst>
          </p:cNvPr>
          <p:cNvGrpSpPr/>
          <p:nvPr/>
        </p:nvGrpSpPr>
        <p:grpSpPr>
          <a:xfrm>
            <a:off x="60183" y="5188620"/>
            <a:ext cx="542523" cy="542523"/>
            <a:chOff x="1955261" y="3414049"/>
            <a:chExt cx="1613160" cy="16131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1F0868-6506-4535-88C2-CC2779F7AA24}"/>
                </a:ext>
              </a:extLst>
            </p:cNvPr>
            <p:cNvSpPr/>
            <p:nvPr/>
          </p:nvSpPr>
          <p:spPr>
            <a:xfrm>
              <a:off x="1955261" y="3414049"/>
              <a:ext cx="1613160" cy="1613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693AF65D-4DF5-4805-816A-0229F079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78222" y="3740378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CDA1-F068-4A96-B26B-64D29DDB81DC}"/>
              </a:ext>
            </a:extLst>
          </p:cNvPr>
          <p:cNvGrpSpPr/>
          <p:nvPr/>
        </p:nvGrpSpPr>
        <p:grpSpPr>
          <a:xfrm>
            <a:off x="42950" y="64822"/>
            <a:ext cx="559217" cy="559217"/>
            <a:chOff x="6787181" y="2292207"/>
            <a:chExt cx="1862982" cy="18629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0F6320-1320-4FEA-8569-94AA10D70189}"/>
                </a:ext>
              </a:extLst>
            </p:cNvPr>
            <p:cNvSpPr/>
            <p:nvPr/>
          </p:nvSpPr>
          <p:spPr>
            <a:xfrm>
              <a:off x="6787181" y="2292207"/>
              <a:ext cx="1862982" cy="1862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744F166-8114-40CB-9BCB-A045793E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092085" y="2597111"/>
              <a:ext cx="1253174" cy="1253174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B8E131C-6A8E-4606-B30F-DEDA174075DC}"/>
              </a:ext>
            </a:extLst>
          </p:cNvPr>
          <p:cNvSpPr txBox="1"/>
          <p:nvPr/>
        </p:nvSpPr>
        <p:spPr>
          <a:xfrm>
            <a:off x="1626562" y="130136"/>
            <a:ext cx="931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Experimental Results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9B0F3D78-8194-4FEA-9E29-951BA7A8F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671" y="29178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C1E239E2-4D39-494F-BD05-2ED4C037C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C81A5D-6146-4493-910D-E626C0C41625}"/>
              </a:ext>
            </a:extLst>
          </p:cNvPr>
          <p:cNvSpPr txBox="1"/>
          <p:nvPr/>
        </p:nvSpPr>
        <p:spPr>
          <a:xfrm>
            <a:off x="1970328" y="980254"/>
            <a:ext cx="8632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Experimental setup and datasets</a:t>
            </a:r>
            <a:r>
              <a:rPr lang="en-GB" sz="3200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88DE04-1E27-448D-AC2A-988D5BFE8B0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23704" y="1910085"/>
            <a:ext cx="6723216" cy="365746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C0ED232-C637-4A8E-AE90-E3FBF0557791}"/>
              </a:ext>
            </a:extLst>
          </p:cNvPr>
          <p:cNvSpPr txBox="1"/>
          <p:nvPr/>
        </p:nvSpPr>
        <p:spPr>
          <a:xfrm>
            <a:off x="3222072" y="5987018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Fig. 3. Step size 𝜆 and number of  iterations.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20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C526614-9651-47D0-82C8-DF5B95BACD49}"/>
              </a:ext>
            </a:extLst>
          </p:cNvPr>
          <p:cNvSpPr/>
          <p:nvPr/>
        </p:nvSpPr>
        <p:spPr>
          <a:xfrm>
            <a:off x="-59310" y="-44450"/>
            <a:ext cx="802259" cy="6946900"/>
          </a:xfrm>
          <a:custGeom>
            <a:avLst/>
            <a:gdLst>
              <a:gd name="connsiteX0" fmla="*/ 0 w 857946"/>
              <a:gd name="connsiteY0" fmla="*/ 0 h 6880018"/>
              <a:gd name="connsiteX1" fmla="*/ 428615 w 857946"/>
              <a:gd name="connsiteY1" fmla="*/ 0 h 6880018"/>
              <a:gd name="connsiteX2" fmla="*/ 533633 w 857946"/>
              <a:gd name="connsiteY2" fmla="*/ 378900 h 6880018"/>
              <a:gd name="connsiteX3" fmla="*/ 857946 w 857946"/>
              <a:gd name="connsiteY3" fmla="*/ 3555479 h 6880018"/>
              <a:gd name="connsiteX4" fmla="*/ 533633 w 857946"/>
              <a:gd name="connsiteY4" fmla="*/ 6732060 h 6880018"/>
              <a:gd name="connsiteX5" fmla="*/ 492624 w 857946"/>
              <a:gd name="connsiteY5" fmla="*/ 6880018 h 6880018"/>
              <a:gd name="connsiteX6" fmla="*/ 0 w 857946"/>
              <a:gd name="connsiteY6" fmla="*/ 6880018 h 68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46" h="6880018">
                <a:moveTo>
                  <a:pt x="0" y="0"/>
                </a:moveTo>
                <a:lnTo>
                  <a:pt x="428615" y="0"/>
                </a:lnTo>
                <a:lnTo>
                  <a:pt x="533633" y="378900"/>
                </a:lnTo>
                <a:cubicBezTo>
                  <a:pt x="735134" y="1217892"/>
                  <a:pt x="857946" y="2332410"/>
                  <a:pt x="857946" y="3555479"/>
                </a:cubicBezTo>
                <a:cubicBezTo>
                  <a:pt x="857946" y="4778549"/>
                  <a:pt x="735134" y="5893067"/>
                  <a:pt x="533633" y="6732060"/>
                </a:cubicBezTo>
                <a:lnTo>
                  <a:pt x="492624" y="6880018"/>
                </a:lnTo>
                <a:lnTo>
                  <a:pt x="0" y="68800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976D58-7BDC-4D6B-AE73-AF4A39F3F9F5}"/>
              </a:ext>
            </a:extLst>
          </p:cNvPr>
          <p:cNvGrpSpPr/>
          <p:nvPr/>
        </p:nvGrpSpPr>
        <p:grpSpPr>
          <a:xfrm>
            <a:off x="42949" y="700646"/>
            <a:ext cx="559217" cy="559217"/>
            <a:chOff x="3689792" y="1207561"/>
            <a:chExt cx="1695367" cy="1695367"/>
          </a:xfrm>
          <a:solidFill>
            <a:schemeClr val="accent1">
              <a:lumMod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0F9C77-7ECE-4AAC-AA9F-3782AD16898C}"/>
                </a:ext>
              </a:extLst>
            </p:cNvPr>
            <p:cNvSpPr/>
            <p:nvPr/>
          </p:nvSpPr>
          <p:spPr>
            <a:xfrm>
              <a:off x="3689792" y="1207561"/>
              <a:ext cx="1695367" cy="1695367"/>
            </a:xfrm>
            <a:prstGeom prst="ellips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B1B66CD1-CCBA-4BEF-8704-1B0BD22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9486" y="1470308"/>
              <a:ext cx="1076770" cy="1076770"/>
            </a:xfrm>
            <a:prstGeom prst="rect">
              <a:avLst/>
            </a:prstGeom>
          </p:spPr>
        </p:pic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63BD4-B6EC-458F-8553-D551DB1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163" y="6356350"/>
            <a:ext cx="2743200" cy="365125"/>
          </a:xfrm>
        </p:spPr>
        <p:txBody>
          <a:bodyPr/>
          <a:lstStyle/>
          <a:p>
            <a:fld id="{5934B343-99EA-4E80-BDEC-AE2A572D2AC5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D6911-5744-43E2-9F31-5AC0DE43D7BF}"/>
              </a:ext>
            </a:extLst>
          </p:cNvPr>
          <p:cNvGrpSpPr/>
          <p:nvPr/>
        </p:nvGrpSpPr>
        <p:grpSpPr>
          <a:xfrm>
            <a:off x="38288" y="1350867"/>
            <a:ext cx="559218" cy="559218"/>
            <a:chOff x="2591143" y="19518"/>
            <a:chExt cx="1613160" cy="161316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40AB91-E7A3-4027-8888-6563DE0E92C0}"/>
                </a:ext>
              </a:extLst>
            </p:cNvPr>
            <p:cNvSpPr/>
            <p:nvPr/>
          </p:nvSpPr>
          <p:spPr>
            <a:xfrm>
              <a:off x="2591143" y="19518"/>
              <a:ext cx="1613160" cy="1613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">
              <a:extLst>
                <a:ext uri="{FF2B5EF4-FFF2-40B4-BE49-F238E27FC236}">
                  <a16:creationId xmlns:a16="http://schemas.microsoft.com/office/drawing/2014/main" id="{A8CA6E3A-6151-4532-9397-AAFCEEBF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19746" y="418027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914060-B19F-42E3-9162-D9C08E123B55}"/>
              </a:ext>
            </a:extLst>
          </p:cNvPr>
          <p:cNvGrpSpPr/>
          <p:nvPr/>
        </p:nvGrpSpPr>
        <p:grpSpPr>
          <a:xfrm>
            <a:off x="43451" y="1990599"/>
            <a:ext cx="559218" cy="559218"/>
            <a:chOff x="2711601" y="464913"/>
            <a:chExt cx="1662800" cy="16628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F9CEB0-2CFF-4863-909C-DA8A2145B91B}"/>
                </a:ext>
              </a:extLst>
            </p:cNvPr>
            <p:cNvSpPr/>
            <p:nvPr/>
          </p:nvSpPr>
          <p:spPr>
            <a:xfrm>
              <a:off x="2711601" y="464913"/>
              <a:ext cx="1662800" cy="16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Employee badge">
              <a:extLst>
                <a:ext uri="{FF2B5EF4-FFF2-40B4-BE49-F238E27FC236}">
                  <a16:creationId xmlns:a16="http://schemas.microsoft.com/office/drawing/2014/main" id="{5362ADA7-A2C9-4268-80E0-C5489DA57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65518" y="737287"/>
              <a:ext cx="1002215" cy="1002215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8ACE59-76D0-47D7-AC4E-43456F9F6F88}"/>
              </a:ext>
            </a:extLst>
          </p:cNvPr>
          <p:cNvGrpSpPr/>
          <p:nvPr/>
        </p:nvGrpSpPr>
        <p:grpSpPr>
          <a:xfrm>
            <a:off x="43913" y="2605790"/>
            <a:ext cx="553593" cy="553593"/>
            <a:chOff x="904863" y="1846218"/>
            <a:chExt cx="1662800" cy="166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3A03A1-E58A-4C61-BE3E-9602D252453F}"/>
                </a:ext>
              </a:extLst>
            </p:cNvPr>
            <p:cNvSpPr/>
            <p:nvPr/>
          </p:nvSpPr>
          <p:spPr>
            <a:xfrm>
              <a:off x="904863" y="1846218"/>
              <a:ext cx="1662800" cy="1662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Key">
              <a:extLst>
                <a:ext uri="{FF2B5EF4-FFF2-40B4-BE49-F238E27FC236}">
                  <a16:creationId xmlns:a16="http://schemas.microsoft.com/office/drawing/2014/main" id="{9AE6D471-83D5-4487-A67B-21CD298C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28616" y="2174641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73C352-D90F-466E-B0D2-8266A71FE956}"/>
              </a:ext>
            </a:extLst>
          </p:cNvPr>
          <p:cNvGrpSpPr/>
          <p:nvPr/>
        </p:nvGrpSpPr>
        <p:grpSpPr>
          <a:xfrm>
            <a:off x="0" y="3249082"/>
            <a:ext cx="1862981" cy="1862981"/>
            <a:chOff x="773989" y="1739233"/>
            <a:chExt cx="1662800" cy="16628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541CD4-9610-4CAE-9A18-9C084855EE2C}"/>
                </a:ext>
              </a:extLst>
            </p:cNvPr>
            <p:cNvSpPr/>
            <p:nvPr/>
          </p:nvSpPr>
          <p:spPr>
            <a:xfrm>
              <a:off x="773989" y="1739233"/>
              <a:ext cx="1662800" cy="1662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ecurity camera">
              <a:extLst>
                <a:ext uri="{FF2B5EF4-FFF2-40B4-BE49-F238E27FC236}">
                  <a16:creationId xmlns:a16="http://schemas.microsoft.com/office/drawing/2014/main" id="{5A47455F-8F5C-450C-A92A-45C3291A9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02417" y="2089878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E8ED7-25F4-4CFE-88B6-1DAA22C0F2AD}"/>
              </a:ext>
            </a:extLst>
          </p:cNvPr>
          <p:cNvGrpSpPr/>
          <p:nvPr/>
        </p:nvGrpSpPr>
        <p:grpSpPr>
          <a:xfrm>
            <a:off x="60183" y="5188620"/>
            <a:ext cx="542523" cy="542523"/>
            <a:chOff x="1955261" y="3414049"/>
            <a:chExt cx="1613160" cy="16131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1F0868-6506-4535-88C2-CC2779F7AA24}"/>
                </a:ext>
              </a:extLst>
            </p:cNvPr>
            <p:cNvSpPr/>
            <p:nvPr/>
          </p:nvSpPr>
          <p:spPr>
            <a:xfrm>
              <a:off x="1955261" y="3414049"/>
              <a:ext cx="1613160" cy="1613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693AF65D-4DF5-4805-816A-0229F079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78222" y="3740378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CDA1-F068-4A96-B26B-64D29DDB81DC}"/>
              </a:ext>
            </a:extLst>
          </p:cNvPr>
          <p:cNvGrpSpPr/>
          <p:nvPr/>
        </p:nvGrpSpPr>
        <p:grpSpPr>
          <a:xfrm>
            <a:off x="42950" y="64822"/>
            <a:ext cx="559217" cy="559217"/>
            <a:chOff x="6787181" y="2292207"/>
            <a:chExt cx="1862982" cy="18629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0F6320-1320-4FEA-8569-94AA10D70189}"/>
                </a:ext>
              </a:extLst>
            </p:cNvPr>
            <p:cNvSpPr/>
            <p:nvPr/>
          </p:nvSpPr>
          <p:spPr>
            <a:xfrm>
              <a:off x="6787181" y="2292207"/>
              <a:ext cx="1862982" cy="1862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744F166-8114-40CB-9BCB-A045793E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092085" y="2597111"/>
              <a:ext cx="1253174" cy="1253174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B8E131C-6A8E-4606-B30F-DEDA174075DC}"/>
              </a:ext>
            </a:extLst>
          </p:cNvPr>
          <p:cNvSpPr txBox="1"/>
          <p:nvPr/>
        </p:nvSpPr>
        <p:spPr>
          <a:xfrm>
            <a:off x="1626562" y="130136"/>
            <a:ext cx="931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Experimental Results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C1E239E2-4D39-494F-BD05-2ED4C037C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C81A5D-6146-4493-910D-E626C0C41625}"/>
              </a:ext>
            </a:extLst>
          </p:cNvPr>
          <p:cNvSpPr txBox="1"/>
          <p:nvPr/>
        </p:nvSpPr>
        <p:spPr>
          <a:xfrm>
            <a:off x="1970328" y="980254"/>
            <a:ext cx="8632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Experimental setup and datasets</a:t>
            </a:r>
            <a:r>
              <a:rPr lang="en-GB" sz="32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1E6F0-8621-4AE1-A554-2EDBA2D8603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t="11382" b="7813"/>
          <a:stretch/>
        </p:blipFill>
        <p:spPr>
          <a:xfrm>
            <a:off x="2004060" y="1990598"/>
            <a:ext cx="8125959" cy="1862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2EFE84-3384-4014-AFD5-8DB771BFFD34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t="10786" b="8145"/>
          <a:stretch/>
        </p:blipFill>
        <p:spPr>
          <a:xfrm>
            <a:off x="1987748" y="4332728"/>
            <a:ext cx="8287907" cy="239513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D5B2E15-71E7-48AB-A7A2-AB07BEF7FBFA}"/>
              </a:ext>
            </a:extLst>
          </p:cNvPr>
          <p:cNvSpPr txBox="1"/>
          <p:nvPr/>
        </p:nvSpPr>
        <p:spPr>
          <a:xfrm>
            <a:off x="2004060" y="3963396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Table 05 : Entropy of attributes of Adult dataset.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5D38DD-3C35-4D8A-9EBF-4BF795AA08B1}"/>
              </a:ext>
            </a:extLst>
          </p:cNvPr>
          <p:cNvSpPr txBox="1"/>
          <p:nvPr/>
        </p:nvSpPr>
        <p:spPr>
          <a:xfrm>
            <a:off x="2033020" y="1554425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Table 04 : Entropy of attributes of Titanic dataset.</a:t>
            </a:r>
          </a:p>
        </p:txBody>
      </p:sp>
    </p:spTree>
    <p:extLst>
      <p:ext uri="{BB962C8B-B14F-4D97-AF65-F5344CB8AC3E}">
        <p14:creationId xmlns:p14="http://schemas.microsoft.com/office/powerpoint/2010/main" val="3441128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C526614-9651-47D0-82C8-DF5B95BACD49}"/>
              </a:ext>
            </a:extLst>
          </p:cNvPr>
          <p:cNvSpPr/>
          <p:nvPr/>
        </p:nvSpPr>
        <p:spPr>
          <a:xfrm>
            <a:off x="-59310" y="-44450"/>
            <a:ext cx="802259" cy="6946900"/>
          </a:xfrm>
          <a:custGeom>
            <a:avLst/>
            <a:gdLst>
              <a:gd name="connsiteX0" fmla="*/ 0 w 857946"/>
              <a:gd name="connsiteY0" fmla="*/ 0 h 6880018"/>
              <a:gd name="connsiteX1" fmla="*/ 428615 w 857946"/>
              <a:gd name="connsiteY1" fmla="*/ 0 h 6880018"/>
              <a:gd name="connsiteX2" fmla="*/ 533633 w 857946"/>
              <a:gd name="connsiteY2" fmla="*/ 378900 h 6880018"/>
              <a:gd name="connsiteX3" fmla="*/ 857946 w 857946"/>
              <a:gd name="connsiteY3" fmla="*/ 3555479 h 6880018"/>
              <a:gd name="connsiteX4" fmla="*/ 533633 w 857946"/>
              <a:gd name="connsiteY4" fmla="*/ 6732060 h 6880018"/>
              <a:gd name="connsiteX5" fmla="*/ 492624 w 857946"/>
              <a:gd name="connsiteY5" fmla="*/ 6880018 h 6880018"/>
              <a:gd name="connsiteX6" fmla="*/ 0 w 857946"/>
              <a:gd name="connsiteY6" fmla="*/ 6880018 h 68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46" h="6880018">
                <a:moveTo>
                  <a:pt x="0" y="0"/>
                </a:moveTo>
                <a:lnTo>
                  <a:pt x="428615" y="0"/>
                </a:lnTo>
                <a:lnTo>
                  <a:pt x="533633" y="378900"/>
                </a:lnTo>
                <a:cubicBezTo>
                  <a:pt x="735134" y="1217892"/>
                  <a:pt x="857946" y="2332410"/>
                  <a:pt x="857946" y="3555479"/>
                </a:cubicBezTo>
                <a:cubicBezTo>
                  <a:pt x="857946" y="4778549"/>
                  <a:pt x="735134" y="5893067"/>
                  <a:pt x="533633" y="6732060"/>
                </a:cubicBezTo>
                <a:lnTo>
                  <a:pt x="492624" y="6880018"/>
                </a:lnTo>
                <a:lnTo>
                  <a:pt x="0" y="68800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976D58-7BDC-4D6B-AE73-AF4A39F3F9F5}"/>
              </a:ext>
            </a:extLst>
          </p:cNvPr>
          <p:cNvGrpSpPr/>
          <p:nvPr/>
        </p:nvGrpSpPr>
        <p:grpSpPr>
          <a:xfrm>
            <a:off x="42949" y="700646"/>
            <a:ext cx="559217" cy="559217"/>
            <a:chOff x="3689792" y="1207561"/>
            <a:chExt cx="1695367" cy="1695367"/>
          </a:xfrm>
          <a:solidFill>
            <a:schemeClr val="accent1">
              <a:lumMod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0F9C77-7ECE-4AAC-AA9F-3782AD16898C}"/>
                </a:ext>
              </a:extLst>
            </p:cNvPr>
            <p:cNvSpPr/>
            <p:nvPr/>
          </p:nvSpPr>
          <p:spPr>
            <a:xfrm>
              <a:off x="3689792" y="1207561"/>
              <a:ext cx="1695367" cy="1695367"/>
            </a:xfrm>
            <a:prstGeom prst="ellips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B1B66CD1-CCBA-4BEF-8704-1B0BD22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9486" y="1470308"/>
              <a:ext cx="1076770" cy="1076770"/>
            </a:xfrm>
            <a:prstGeom prst="rect">
              <a:avLst/>
            </a:prstGeom>
          </p:spPr>
        </p:pic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63BD4-B6EC-458F-8553-D551DB1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163" y="6356350"/>
            <a:ext cx="2743200" cy="365125"/>
          </a:xfrm>
        </p:spPr>
        <p:txBody>
          <a:bodyPr/>
          <a:lstStyle/>
          <a:p>
            <a:fld id="{5934B343-99EA-4E80-BDEC-AE2A572D2AC5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D6911-5744-43E2-9F31-5AC0DE43D7BF}"/>
              </a:ext>
            </a:extLst>
          </p:cNvPr>
          <p:cNvGrpSpPr/>
          <p:nvPr/>
        </p:nvGrpSpPr>
        <p:grpSpPr>
          <a:xfrm>
            <a:off x="38288" y="1350867"/>
            <a:ext cx="559218" cy="559218"/>
            <a:chOff x="2591143" y="19518"/>
            <a:chExt cx="1613160" cy="161316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40AB91-E7A3-4027-8888-6563DE0E92C0}"/>
                </a:ext>
              </a:extLst>
            </p:cNvPr>
            <p:cNvSpPr/>
            <p:nvPr/>
          </p:nvSpPr>
          <p:spPr>
            <a:xfrm>
              <a:off x="2591143" y="19518"/>
              <a:ext cx="1613160" cy="1613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">
              <a:extLst>
                <a:ext uri="{FF2B5EF4-FFF2-40B4-BE49-F238E27FC236}">
                  <a16:creationId xmlns:a16="http://schemas.microsoft.com/office/drawing/2014/main" id="{A8CA6E3A-6151-4532-9397-AAFCEEBF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19746" y="418027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914060-B19F-42E3-9162-D9C08E123B55}"/>
              </a:ext>
            </a:extLst>
          </p:cNvPr>
          <p:cNvGrpSpPr/>
          <p:nvPr/>
        </p:nvGrpSpPr>
        <p:grpSpPr>
          <a:xfrm>
            <a:off x="43451" y="1990599"/>
            <a:ext cx="559218" cy="559218"/>
            <a:chOff x="2711601" y="464913"/>
            <a:chExt cx="1662800" cy="16628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F9CEB0-2CFF-4863-909C-DA8A2145B91B}"/>
                </a:ext>
              </a:extLst>
            </p:cNvPr>
            <p:cNvSpPr/>
            <p:nvPr/>
          </p:nvSpPr>
          <p:spPr>
            <a:xfrm>
              <a:off x="2711601" y="464913"/>
              <a:ext cx="1662800" cy="16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Employee badge">
              <a:extLst>
                <a:ext uri="{FF2B5EF4-FFF2-40B4-BE49-F238E27FC236}">
                  <a16:creationId xmlns:a16="http://schemas.microsoft.com/office/drawing/2014/main" id="{5362ADA7-A2C9-4268-80E0-C5489DA57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65518" y="737287"/>
              <a:ext cx="1002215" cy="1002215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8ACE59-76D0-47D7-AC4E-43456F9F6F88}"/>
              </a:ext>
            </a:extLst>
          </p:cNvPr>
          <p:cNvGrpSpPr/>
          <p:nvPr/>
        </p:nvGrpSpPr>
        <p:grpSpPr>
          <a:xfrm>
            <a:off x="43913" y="2605790"/>
            <a:ext cx="553593" cy="553593"/>
            <a:chOff x="904863" y="1846218"/>
            <a:chExt cx="1662800" cy="166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3A03A1-E58A-4C61-BE3E-9602D252453F}"/>
                </a:ext>
              </a:extLst>
            </p:cNvPr>
            <p:cNvSpPr/>
            <p:nvPr/>
          </p:nvSpPr>
          <p:spPr>
            <a:xfrm>
              <a:off x="904863" y="1846218"/>
              <a:ext cx="1662800" cy="1662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Key">
              <a:extLst>
                <a:ext uri="{FF2B5EF4-FFF2-40B4-BE49-F238E27FC236}">
                  <a16:creationId xmlns:a16="http://schemas.microsoft.com/office/drawing/2014/main" id="{9AE6D471-83D5-4487-A67B-21CD298C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28616" y="2174641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73C352-D90F-466E-B0D2-8266A71FE956}"/>
              </a:ext>
            </a:extLst>
          </p:cNvPr>
          <p:cNvGrpSpPr/>
          <p:nvPr/>
        </p:nvGrpSpPr>
        <p:grpSpPr>
          <a:xfrm>
            <a:off x="0" y="3249082"/>
            <a:ext cx="1862981" cy="1862981"/>
            <a:chOff x="773989" y="1739233"/>
            <a:chExt cx="1662800" cy="16628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541CD4-9610-4CAE-9A18-9C084855EE2C}"/>
                </a:ext>
              </a:extLst>
            </p:cNvPr>
            <p:cNvSpPr/>
            <p:nvPr/>
          </p:nvSpPr>
          <p:spPr>
            <a:xfrm>
              <a:off x="773989" y="1739233"/>
              <a:ext cx="1662800" cy="1662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ecurity camera">
              <a:extLst>
                <a:ext uri="{FF2B5EF4-FFF2-40B4-BE49-F238E27FC236}">
                  <a16:creationId xmlns:a16="http://schemas.microsoft.com/office/drawing/2014/main" id="{5A47455F-8F5C-450C-A92A-45C3291A9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02417" y="2089878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E8ED7-25F4-4CFE-88B6-1DAA22C0F2AD}"/>
              </a:ext>
            </a:extLst>
          </p:cNvPr>
          <p:cNvGrpSpPr/>
          <p:nvPr/>
        </p:nvGrpSpPr>
        <p:grpSpPr>
          <a:xfrm>
            <a:off x="60183" y="5188620"/>
            <a:ext cx="542523" cy="542523"/>
            <a:chOff x="1955261" y="3414049"/>
            <a:chExt cx="1613160" cy="16131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1F0868-6506-4535-88C2-CC2779F7AA24}"/>
                </a:ext>
              </a:extLst>
            </p:cNvPr>
            <p:cNvSpPr/>
            <p:nvPr/>
          </p:nvSpPr>
          <p:spPr>
            <a:xfrm>
              <a:off x="1955261" y="3414049"/>
              <a:ext cx="1613160" cy="1613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693AF65D-4DF5-4805-816A-0229F079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78222" y="3740378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CDA1-F068-4A96-B26B-64D29DDB81DC}"/>
              </a:ext>
            </a:extLst>
          </p:cNvPr>
          <p:cNvGrpSpPr/>
          <p:nvPr/>
        </p:nvGrpSpPr>
        <p:grpSpPr>
          <a:xfrm>
            <a:off x="42950" y="64822"/>
            <a:ext cx="559217" cy="559217"/>
            <a:chOff x="6787181" y="2292207"/>
            <a:chExt cx="1862982" cy="18629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0F6320-1320-4FEA-8569-94AA10D70189}"/>
                </a:ext>
              </a:extLst>
            </p:cNvPr>
            <p:cNvSpPr/>
            <p:nvPr/>
          </p:nvSpPr>
          <p:spPr>
            <a:xfrm>
              <a:off x="6787181" y="2292207"/>
              <a:ext cx="1862982" cy="1862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744F166-8114-40CB-9BCB-A045793E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092085" y="2597111"/>
              <a:ext cx="1253174" cy="1253174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B8E131C-6A8E-4606-B30F-DEDA174075DC}"/>
              </a:ext>
            </a:extLst>
          </p:cNvPr>
          <p:cNvSpPr txBox="1"/>
          <p:nvPr/>
        </p:nvSpPr>
        <p:spPr>
          <a:xfrm>
            <a:off x="1626562" y="130136"/>
            <a:ext cx="931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Experimental Results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9B0F3D78-8194-4FEA-9E29-951BA7A8F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671" y="29178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C1E239E2-4D39-494F-BD05-2ED4C037C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C81A5D-6146-4493-910D-E626C0C41625}"/>
              </a:ext>
            </a:extLst>
          </p:cNvPr>
          <p:cNvSpPr txBox="1"/>
          <p:nvPr/>
        </p:nvSpPr>
        <p:spPr>
          <a:xfrm>
            <a:off x="1970328" y="980254"/>
            <a:ext cx="8632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2. Three-way attribute division results </a:t>
            </a:r>
            <a:r>
              <a:rPr lang="en-GB" sz="32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58A49-F54C-4754-A3AF-56DA887900CF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t="9765"/>
          <a:stretch/>
        </p:blipFill>
        <p:spPr>
          <a:xfrm>
            <a:off x="1922291" y="2961013"/>
            <a:ext cx="9927232" cy="244650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4E8E753-5270-426C-8997-2AD488253DF2}"/>
              </a:ext>
            </a:extLst>
          </p:cNvPr>
          <p:cNvSpPr txBox="1"/>
          <p:nvPr/>
        </p:nvSpPr>
        <p:spPr>
          <a:xfrm>
            <a:off x="1633315" y="2014090"/>
            <a:ext cx="8632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Table</a:t>
            </a:r>
            <a:r>
              <a:rPr lang="en-US" dirty="0"/>
              <a:t> 06 :</a:t>
            </a:r>
            <a:r>
              <a:rPr lang="en-GB" dirty="0"/>
              <a:t> Distribution of attributes in three groups for the Titanic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9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C526614-9651-47D0-82C8-DF5B95BACD49}"/>
              </a:ext>
            </a:extLst>
          </p:cNvPr>
          <p:cNvSpPr/>
          <p:nvPr/>
        </p:nvSpPr>
        <p:spPr>
          <a:xfrm>
            <a:off x="-59310" y="-44450"/>
            <a:ext cx="802259" cy="6946900"/>
          </a:xfrm>
          <a:custGeom>
            <a:avLst/>
            <a:gdLst>
              <a:gd name="connsiteX0" fmla="*/ 0 w 857946"/>
              <a:gd name="connsiteY0" fmla="*/ 0 h 6880018"/>
              <a:gd name="connsiteX1" fmla="*/ 428615 w 857946"/>
              <a:gd name="connsiteY1" fmla="*/ 0 h 6880018"/>
              <a:gd name="connsiteX2" fmla="*/ 533633 w 857946"/>
              <a:gd name="connsiteY2" fmla="*/ 378900 h 6880018"/>
              <a:gd name="connsiteX3" fmla="*/ 857946 w 857946"/>
              <a:gd name="connsiteY3" fmla="*/ 3555479 h 6880018"/>
              <a:gd name="connsiteX4" fmla="*/ 533633 w 857946"/>
              <a:gd name="connsiteY4" fmla="*/ 6732060 h 6880018"/>
              <a:gd name="connsiteX5" fmla="*/ 492624 w 857946"/>
              <a:gd name="connsiteY5" fmla="*/ 6880018 h 6880018"/>
              <a:gd name="connsiteX6" fmla="*/ 0 w 857946"/>
              <a:gd name="connsiteY6" fmla="*/ 6880018 h 68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46" h="6880018">
                <a:moveTo>
                  <a:pt x="0" y="0"/>
                </a:moveTo>
                <a:lnTo>
                  <a:pt x="428615" y="0"/>
                </a:lnTo>
                <a:lnTo>
                  <a:pt x="533633" y="378900"/>
                </a:lnTo>
                <a:cubicBezTo>
                  <a:pt x="735134" y="1217892"/>
                  <a:pt x="857946" y="2332410"/>
                  <a:pt x="857946" y="3555479"/>
                </a:cubicBezTo>
                <a:cubicBezTo>
                  <a:pt x="857946" y="4778549"/>
                  <a:pt x="735134" y="5893067"/>
                  <a:pt x="533633" y="6732060"/>
                </a:cubicBezTo>
                <a:lnTo>
                  <a:pt x="492624" y="6880018"/>
                </a:lnTo>
                <a:lnTo>
                  <a:pt x="0" y="68800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976D58-7BDC-4D6B-AE73-AF4A39F3F9F5}"/>
              </a:ext>
            </a:extLst>
          </p:cNvPr>
          <p:cNvGrpSpPr/>
          <p:nvPr/>
        </p:nvGrpSpPr>
        <p:grpSpPr>
          <a:xfrm>
            <a:off x="42949" y="700646"/>
            <a:ext cx="559217" cy="559217"/>
            <a:chOff x="3689792" y="1207561"/>
            <a:chExt cx="1695367" cy="1695367"/>
          </a:xfrm>
          <a:solidFill>
            <a:schemeClr val="accent1">
              <a:lumMod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0F9C77-7ECE-4AAC-AA9F-3782AD16898C}"/>
                </a:ext>
              </a:extLst>
            </p:cNvPr>
            <p:cNvSpPr/>
            <p:nvPr/>
          </p:nvSpPr>
          <p:spPr>
            <a:xfrm>
              <a:off x="3689792" y="1207561"/>
              <a:ext cx="1695367" cy="1695367"/>
            </a:xfrm>
            <a:prstGeom prst="ellips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B1B66CD1-CCBA-4BEF-8704-1B0BD22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9486" y="1470308"/>
              <a:ext cx="1076770" cy="1076770"/>
            </a:xfrm>
            <a:prstGeom prst="rect">
              <a:avLst/>
            </a:prstGeom>
          </p:spPr>
        </p:pic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63BD4-B6EC-458F-8553-D551DB1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163" y="6356350"/>
            <a:ext cx="2743200" cy="365125"/>
          </a:xfrm>
        </p:spPr>
        <p:txBody>
          <a:bodyPr/>
          <a:lstStyle/>
          <a:p>
            <a:fld id="{5934B343-99EA-4E80-BDEC-AE2A572D2AC5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D6911-5744-43E2-9F31-5AC0DE43D7BF}"/>
              </a:ext>
            </a:extLst>
          </p:cNvPr>
          <p:cNvGrpSpPr/>
          <p:nvPr/>
        </p:nvGrpSpPr>
        <p:grpSpPr>
          <a:xfrm>
            <a:off x="38288" y="1350867"/>
            <a:ext cx="559218" cy="559218"/>
            <a:chOff x="2591143" y="19518"/>
            <a:chExt cx="1613160" cy="161316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40AB91-E7A3-4027-8888-6563DE0E92C0}"/>
                </a:ext>
              </a:extLst>
            </p:cNvPr>
            <p:cNvSpPr/>
            <p:nvPr/>
          </p:nvSpPr>
          <p:spPr>
            <a:xfrm>
              <a:off x="2591143" y="19518"/>
              <a:ext cx="1613160" cy="1613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">
              <a:extLst>
                <a:ext uri="{FF2B5EF4-FFF2-40B4-BE49-F238E27FC236}">
                  <a16:creationId xmlns:a16="http://schemas.microsoft.com/office/drawing/2014/main" id="{A8CA6E3A-6151-4532-9397-AAFCEEBF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19746" y="418027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914060-B19F-42E3-9162-D9C08E123B55}"/>
              </a:ext>
            </a:extLst>
          </p:cNvPr>
          <p:cNvGrpSpPr/>
          <p:nvPr/>
        </p:nvGrpSpPr>
        <p:grpSpPr>
          <a:xfrm>
            <a:off x="43451" y="1990599"/>
            <a:ext cx="559218" cy="559218"/>
            <a:chOff x="2711601" y="464913"/>
            <a:chExt cx="1662800" cy="16628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F9CEB0-2CFF-4863-909C-DA8A2145B91B}"/>
                </a:ext>
              </a:extLst>
            </p:cNvPr>
            <p:cNvSpPr/>
            <p:nvPr/>
          </p:nvSpPr>
          <p:spPr>
            <a:xfrm>
              <a:off x="2711601" y="464913"/>
              <a:ext cx="1662800" cy="16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Employee badge">
              <a:extLst>
                <a:ext uri="{FF2B5EF4-FFF2-40B4-BE49-F238E27FC236}">
                  <a16:creationId xmlns:a16="http://schemas.microsoft.com/office/drawing/2014/main" id="{5362ADA7-A2C9-4268-80E0-C5489DA57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65518" y="737287"/>
              <a:ext cx="1002215" cy="1002215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8ACE59-76D0-47D7-AC4E-43456F9F6F88}"/>
              </a:ext>
            </a:extLst>
          </p:cNvPr>
          <p:cNvGrpSpPr/>
          <p:nvPr/>
        </p:nvGrpSpPr>
        <p:grpSpPr>
          <a:xfrm>
            <a:off x="43913" y="2605790"/>
            <a:ext cx="553593" cy="553593"/>
            <a:chOff x="904863" y="1846218"/>
            <a:chExt cx="1662800" cy="166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3A03A1-E58A-4C61-BE3E-9602D252453F}"/>
                </a:ext>
              </a:extLst>
            </p:cNvPr>
            <p:cNvSpPr/>
            <p:nvPr/>
          </p:nvSpPr>
          <p:spPr>
            <a:xfrm>
              <a:off x="904863" y="1846218"/>
              <a:ext cx="1662800" cy="1662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Key">
              <a:extLst>
                <a:ext uri="{FF2B5EF4-FFF2-40B4-BE49-F238E27FC236}">
                  <a16:creationId xmlns:a16="http://schemas.microsoft.com/office/drawing/2014/main" id="{9AE6D471-83D5-4487-A67B-21CD298C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28616" y="2174641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73C352-D90F-466E-B0D2-8266A71FE956}"/>
              </a:ext>
            </a:extLst>
          </p:cNvPr>
          <p:cNvGrpSpPr/>
          <p:nvPr/>
        </p:nvGrpSpPr>
        <p:grpSpPr>
          <a:xfrm>
            <a:off x="0" y="3249082"/>
            <a:ext cx="1862981" cy="1862981"/>
            <a:chOff x="773989" y="1739233"/>
            <a:chExt cx="1662800" cy="16628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541CD4-9610-4CAE-9A18-9C084855EE2C}"/>
                </a:ext>
              </a:extLst>
            </p:cNvPr>
            <p:cNvSpPr/>
            <p:nvPr/>
          </p:nvSpPr>
          <p:spPr>
            <a:xfrm>
              <a:off x="773989" y="1739233"/>
              <a:ext cx="1662800" cy="1662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ecurity camera">
              <a:extLst>
                <a:ext uri="{FF2B5EF4-FFF2-40B4-BE49-F238E27FC236}">
                  <a16:creationId xmlns:a16="http://schemas.microsoft.com/office/drawing/2014/main" id="{5A47455F-8F5C-450C-A92A-45C3291A9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02417" y="2089878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E8ED7-25F4-4CFE-88B6-1DAA22C0F2AD}"/>
              </a:ext>
            </a:extLst>
          </p:cNvPr>
          <p:cNvGrpSpPr/>
          <p:nvPr/>
        </p:nvGrpSpPr>
        <p:grpSpPr>
          <a:xfrm>
            <a:off x="60183" y="5188620"/>
            <a:ext cx="542523" cy="542523"/>
            <a:chOff x="1955261" y="3414049"/>
            <a:chExt cx="1613160" cy="16131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1F0868-6506-4535-88C2-CC2779F7AA24}"/>
                </a:ext>
              </a:extLst>
            </p:cNvPr>
            <p:cNvSpPr/>
            <p:nvPr/>
          </p:nvSpPr>
          <p:spPr>
            <a:xfrm>
              <a:off x="1955261" y="3414049"/>
              <a:ext cx="1613160" cy="1613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693AF65D-4DF5-4805-816A-0229F079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78222" y="3740378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CDA1-F068-4A96-B26B-64D29DDB81DC}"/>
              </a:ext>
            </a:extLst>
          </p:cNvPr>
          <p:cNvGrpSpPr/>
          <p:nvPr/>
        </p:nvGrpSpPr>
        <p:grpSpPr>
          <a:xfrm>
            <a:off x="42950" y="64822"/>
            <a:ext cx="559217" cy="559217"/>
            <a:chOff x="6787181" y="2292207"/>
            <a:chExt cx="1862982" cy="18629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0F6320-1320-4FEA-8569-94AA10D70189}"/>
                </a:ext>
              </a:extLst>
            </p:cNvPr>
            <p:cNvSpPr/>
            <p:nvPr/>
          </p:nvSpPr>
          <p:spPr>
            <a:xfrm>
              <a:off x="6787181" y="2292207"/>
              <a:ext cx="1862982" cy="1862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744F166-8114-40CB-9BCB-A045793E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092085" y="2597111"/>
              <a:ext cx="1253174" cy="1253174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B8E131C-6A8E-4606-B30F-DEDA174075DC}"/>
              </a:ext>
            </a:extLst>
          </p:cNvPr>
          <p:cNvSpPr txBox="1"/>
          <p:nvPr/>
        </p:nvSpPr>
        <p:spPr>
          <a:xfrm>
            <a:off x="1626562" y="130136"/>
            <a:ext cx="931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Experimental Results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9B0F3D78-8194-4FEA-9E29-951BA7A8F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671" y="29178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C1E239E2-4D39-494F-BD05-2ED4C037C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C81A5D-6146-4493-910D-E626C0C41625}"/>
              </a:ext>
            </a:extLst>
          </p:cNvPr>
          <p:cNvSpPr txBox="1"/>
          <p:nvPr/>
        </p:nvSpPr>
        <p:spPr>
          <a:xfrm>
            <a:off x="1970328" y="980254"/>
            <a:ext cx="8632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2. Three-way attribute division results </a:t>
            </a:r>
            <a:r>
              <a:rPr lang="en-GB" sz="3200" dirty="0"/>
              <a:t>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E8E753-5270-426C-8997-2AD488253DF2}"/>
              </a:ext>
            </a:extLst>
          </p:cNvPr>
          <p:cNvSpPr txBox="1"/>
          <p:nvPr/>
        </p:nvSpPr>
        <p:spPr>
          <a:xfrm>
            <a:off x="1633315" y="2014090"/>
            <a:ext cx="8632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Table</a:t>
            </a:r>
            <a:r>
              <a:rPr lang="en-US" dirty="0"/>
              <a:t> 07 :</a:t>
            </a:r>
            <a:r>
              <a:rPr lang="en-GB" dirty="0"/>
              <a:t> Distribution of attributes in three groups for the Adult dataset.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3A877-77E6-4B1C-B91C-AEC0620302A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70328" y="3470860"/>
            <a:ext cx="10067502" cy="182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17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96A5CC-E895-4CA4-B6CA-E88EA891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B343-99EA-4E80-BDEC-AE2A572D2AC5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64CB64-022A-43F5-9139-5AD95A56A98A}"/>
              </a:ext>
            </a:extLst>
          </p:cNvPr>
          <p:cNvSpPr txBox="1"/>
          <p:nvPr/>
        </p:nvSpPr>
        <p:spPr>
          <a:xfrm>
            <a:off x="1436188" y="4302864"/>
            <a:ext cx="93196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Comprehensive Review of Selected Thesis Papers</a:t>
            </a:r>
          </a:p>
        </p:txBody>
      </p:sp>
      <p:pic>
        <p:nvPicPr>
          <p:cNvPr id="5" name="Graphic 4" descr="Social network">
            <a:extLst>
              <a:ext uri="{FF2B5EF4-FFF2-40B4-BE49-F238E27FC236}">
                <a16:creationId xmlns:a16="http://schemas.microsoft.com/office/drawing/2014/main" id="{0B9E8875-00FC-4E1E-86C9-FF17368E4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7007" y="1005333"/>
            <a:ext cx="3005796" cy="3005796"/>
          </a:xfrm>
          <a:prstGeom prst="rect">
            <a:avLst/>
          </a:prstGeom>
        </p:spPr>
      </p:pic>
      <p:pic>
        <p:nvPicPr>
          <p:cNvPr id="12" name="Graphic 11" descr="Connections">
            <a:extLst>
              <a:ext uri="{FF2B5EF4-FFF2-40B4-BE49-F238E27FC236}">
                <a16:creationId xmlns:a16="http://schemas.microsoft.com/office/drawing/2014/main" id="{3D5E926E-C37C-4632-927D-51E4D39EB0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47087" y="923920"/>
            <a:ext cx="2692996" cy="2692996"/>
          </a:xfrm>
          <a:prstGeom prst="rect">
            <a:avLst/>
          </a:prstGeom>
        </p:spPr>
      </p:pic>
      <p:pic>
        <p:nvPicPr>
          <p:cNvPr id="14" name="Graphic 13" descr="Lock">
            <a:extLst>
              <a:ext uri="{FF2B5EF4-FFF2-40B4-BE49-F238E27FC236}">
                <a16:creationId xmlns:a16="http://schemas.microsoft.com/office/drawing/2014/main" id="{3421062E-8A46-49F7-A0D0-15E43B552D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6033" y="748435"/>
            <a:ext cx="1076770" cy="107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49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C526614-9651-47D0-82C8-DF5B95BACD49}"/>
              </a:ext>
            </a:extLst>
          </p:cNvPr>
          <p:cNvSpPr/>
          <p:nvPr/>
        </p:nvSpPr>
        <p:spPr>
          <a:xfrm>
            <a:off x="-59310" y="-44450"/>
            <a:ext cx="802259" cy="6946900"/>
          </a:xfrm>
          <a:custGeom>
            <a:avLst/>
            <a:gdLst>
              <a:gd name="connsiteX0" fmla="*/ 0 w 857946"/>
              <a:gd name="connsiteY0" fmla="*/ 0 h 6880018"/>
              <a:gd name="connsiteX1" fmla="*/ 428615 w 857946"/>
              <a:gd name="connsiteY1" fmla="*/ 0 h 6880018"/>
              <a:gd name="connsiteX2" fmla="*/ 533633 w 857946"/>
              <a:gd name="connsiteY2" fmla="*/ 378900 h 6880018"/>
              <a:gd name="connsiteX3" fmla="*/ 857946 w 857946"/>
              <a:gd name="connsiteY3" fmla="*/ 3555479 h 6880018"/>
              <a:gd name="connsiteX4" fmla="*/ 533633 w 857946"/>
              <a:gd name="connsiteY4" fmla="*/ 6732060 h 6880018"/>
              <a:gd name="connsiteX5" fmla="*/ 492624 w 857946"/>
              <a:gd name="connsiteY5" fmla="*/ 6880018 h 6880018"/>
              <a:gd name="connsiteX6" fmla="*/ 0 w 857946"/>
              <a:gd name="connsiteY6" fmla="*/ 6880018 h 68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46" h="6880018">
                <a:moveTo>
                  <a:pt x="0" y="0"/>
                </a:moveTo>
                <a:lnTo>
                  <a:pt x="428615" y="0"/>
                </a:lnTo>
                <a:lnTo>
                  <a:pt x="533633" y="378900"/>
                </a:lnTo>
                <a:cubicBezTo>
                  <a:pt x="735134" y="1217892"/>
                  <a:pt x="857946" y="2332410"/>
                  <a:pt x="857946" y="3555479"/>
                </a:cubicBezTo>
                <a:cubicBezTo>
                  <a:pt x="857946" y="4778549"/>
                  <a:pt x="735134" y="5893067"/>
                  <a:pt x="533633" y="6732060"/>
                </a:cubicBezTo>
                <a:lnTo>
                  <a:pt x="492624" y="6880018"/>
                </a:lnTo>
                <a:lnTo>
                  <a:pt x="0" y="68800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976D58-7BDC-4D6B-AE73-AF4A39F3F9F5}"/>
              </a:ext>
            </a:extLst>
          </p:cNvPr>
          <p:cNvGrpSpPr/>
          <p:nvPr/>
        </p:nvGrpSpPr>
        <p:grpSpPr>
          <a:xfrm>
            <a:off x="42949" y="700646"/>
            <a:ext cx="559217" cy="559217"/>
            <a:chOff x="3689792" y="1207561"/>
            <a:chExt cx="1695367" cy="1695367"/>
          </a:xfrm>
          <a:solidFill>
            <a:schemeClr val="accent1">
              <a:lumMod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0F9C77-7ECE-4AAC-AA9F-3782AD16898C}"/>
                </a:ext>
              </a:extLst>
            </p:cNvPr>
            <p:cNvSpPr/>
            <p:nvPr/>
          </p:nvSpPr>
          <p:spPr>
            <a:xfrm>
              <a:off x="3689792" y="1207561"/>
              <a:ext cx="1695367" cy="1695367"/>
            </a:xfrm>
            <a:prstGeom prst="ellips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B1B66CD1-CCBA-4BEF-8704-1B0BD22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9486" y="1470308"/>
              <a:ext cx="1076770" cy="1076770"/>
            </a:xfrm>
            <a:prstGeom prst="rect">
              <a:avLst/>
            </a:prstGeom>
          </p:spPr>
        </p:pic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63BD4-B6EC-458F-8553-D551DB1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163" y="6356350"/>
            <a:ext cx="2743200" cy="365125"/>
          </a:xfrm>
        </p:spPr>
        <p:txBody>
          <a:bodyPr/>
          <a:lstStyle/>
          <a:p>
            <a:fld id="{5934B343-99EA-4E80-BDEC-AE2A572D2AC5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D6911-5744-43E2-9F31-5AC0DE43D7BF}"/>
              </a:ext>
            </a:extLst>
          </p:cNvPr>
          <p:cNvGrpSpPr/>
          <p:nvPr/>
        </p:nvGrpSpPr>
        <p:grpSpPr>
          <a:xfrm>
            <a:off x="38288" y="1350867"/>
            <a:ext cx="559218" cy="559218"/>
            <a:chOff x="2591143" y="19518"/>
            <a:chExt cx="1613160" cy="161316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40AB91-E7A3-4027-8888-6563DE0E92C0}"/>
                </a:ext>
              </a:extLst>
            </p:cNvPr>
            <p:cNvSpPr/>
            <p:nvPr/>
          </p:nvSpPr>
          <p:spPr>
            <a:xfrm>
              <a:off x="2591143" y="19518"/>
              <a:ext cx="1613160" cy="1613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">
              <a:extLst>
                <a:ext uri="{FF2B5EF4-FFF2-40B4-BE49-F238E27FC236}">
                  <a16:creationId xmlns:a16="http://schemas.microsoft.com/office/drawing/2014/main" id="{A8CA6E3A-6151-4532-9397-AAFCEEBF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19746" y="418027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914060-B19F-42E3-9162-D9C08E123B55}"/>
              </a:ext>
            </a:extLst>
          </p:cNvPr>
          <p:cNvGrpSpPr/>
          <p:nvPr/>
        </p:nvGrpSpPr>
        <p:grpSpPr>
          <a:xfrm>
            <a:off x="43451" y="1990599"/>
            <a:ext cx="559218" cy="559218"/>
            <a:chOff x="2711601" y="464913"/>
            <a:chExt cx="1662800" cy="16628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F9CEB0-2CFF-4863-909C-DA8A2145B91B}"/>
                </a:ext>
              </a:extLst>
            </p:cNvPr>
            <p:cNvSpPr/>
            <p:nvPr/>
          </p:nvSpPr>
          <p:spPr>
            <a:xfrm>
              <a:off x="2711601" y="464913"/>
              <a:ext cx="1662800" cy="16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Employee badge">
              <a:extLst>
                <a:ext uri="{FF2B5EF4-FFF2-40B4-BE49-F238E27FC236}">
                  <a16:creationId xmlns:a16="http://schemas.microsoft.com/office/drawing/2014/main" id="{5362ADA7-A2C9-4268-80E0-C5489DA57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65518" y="737287"/>
              <a:ext cx="1002215" cy="1002215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8ACE59-76D0-47D7-AC4E-43456F9F6F88}"/>
              </a:ext>
            </a:extLst>
          </p:cNvPr>
          <p:cNvGrpSpPr/>
          <p:nvPr/>
        </p:nvGrpSpPr>
        <p:grpSpPr>
          <a:xfrm>
            <a:off x="43913" y="2605790"/>
            <a:ext cx="553593" cy="553593"/>
            <a:chOff x="904863" y="1846218"/>
            <a:chExt cx="1662800" cy="166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3A03A1-E58A-4C61-BE3E-9602D252453F}"/>
                </a:ext>
              </a:extLst>
            </p:cNvPr>
            <p:cNvSpPr/>
            <p:nvPr/>
          </p:nvSpPr>
          <p:spPr>
            <a:xfrm>
              <a:off x="904863" y="1846218"/>
              <a:ext cx="1662800" cy="1662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Key">
              <a:extLst>
                <a:ext uri="{FF2B5EF4-FFF2-40B4-BE49-F238E27FC236}">
                  <a16:creationId xmlns:a16="http://schemas.microsoft.com/office/drawing/2014/main" id="{9AE6D471-83D5-4487-A67B-21CD298C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28616" y="2174641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73C352-D90F-466E-B0D2-8266A71FE956}"/>
              </a:ext>
            </a:extLst>
          </p:cNvPr>
          <p:cNvGrpSpPr/>
          <p:nvPr/>
        </p:nvGrpSpPr>
        <p:grpSpPr>
          <a:xfrm>
            <a:off x="0" y="3249082"/>
            <a:ext cx="1862981" cy="1862981"/>
            <a:chOff x="773989" y="1739233"/>
            <a:chExt cx="1662800" cy="16628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541CD4-9610-4CAE-9A18-9C084855EE2C}"/>
                </a:ext>
              </a:extLst>
            </p:cNvPr>
            <p:cNvSpPr/>
            <p:nvPr/>
          </p:nvSpPr>
          <p:spPr>
            <a:xfrm>
              <a:off x="773989" y="1739233"/>
              <a:ext cx="1662800" cy="1662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ecurity camera">
              <a:extLst>
                <a:ext uri="{FF2B5EF4-FFF2-40B4-BE49-F238E27FC236}">
                  <a16:creationId xmlns:a16="http://schemas.microsoft.com/office/drawing/2014/main" id="{5A47455F-8F5C-450C-A92A-45C3291A9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02417" y="2089878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E8ED7-25F4-4CFE-88B6-1DAA22C0F2AD}"/>
              </a:ext>
            </a:extLst>
          </p:cNvPr>
          <p:cNvGrpSpPr/>
          <p:nvPr/>
        </p:nvGrpSpPr>
        <p:grpSpPr>
          <a:xfrm>
            <a:off x="60183" y="5188620"/>
            <a:ext cx="542523" cy="542523"/>
            <a:chOff x="1955261" y="3414049"/>
            <a:chExt cx="1613160" cy="16131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1F0868-6506-4535-88C2-CC2779F7AA24}"/>
                </a:ext>
              </a:extLst>
            </p:cNvPr>
            <p:cNvSpPr/>
            <p:nvPr/>
          </p:nvSpPr>
          <p:spPr>
            <a:xfrm>
              <a:off x="1955261" y="3414049"/>
              <a:ext cx="1613160" cy="1613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693AF65D-4DF5-4805-816A-0229F079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78222" y="3740378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CDA1-F068-4A96-B26B-64D29DDB81DC}"/>
              </a:ext>
            </a:extLst>
          </p:cNvPr>
          <p:cNvGrpSpPr/>
          <p:nvPr/>
        </p:nvGrpSpPr>
        <p:grpSpPr>
          <a:xfrm>
            <a:off x="42950" y="64822"/>
            <a:ext cx="559217" cy="559217"/>
            <a:chOff x="6787181" y="2292207"/>
            <a:chExt cx="1862982" cy="18629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0F6320-1320-4FEA-8569-94AA10D70189}"/>
                </a:ext>
              </a:extLst>
            </p:cNvPr>
            <p:cNvSpPr/>
            <p:nvPr/>
          </p:nvSpPr>
          <p:spPr>
            <a:xfrm>
              <a:off x="6787181" y="2292207"/>
              <a:ext cx="1862982" cy="1862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744F166-8114-40CB-9BCB-A045793E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092085" y="2597111"/>
              <a:ext cx="1253174" cy="1253174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B8E131C-6A8E-4606-B30F-DEDA174075DC}"/>
              </a:ext>
            </a:extLst>
          </p:cNvPr>
          <p:cNvSpPr txBox="1"/>
          <p:nvPr/>
        </p:nvSpPr>
        <p:spPr>
          <a:xfrm>
            <a:off x="1626562" y="130136"/>
            <a:ext cx="931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Experimental Results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9B0F3D78-8194-4FEA-9E29-951BA7A8F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671" y="29178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C1E239E2-4D39-494F-BD05-2ED4C037C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C81A5D-6146-4493-910D-E626C0C41625}"/>
              </a:ext>
            </a:extLst>
          </p:cNvPr>
          <p:cNvSpPr txBox="1"/>
          <p:nvPr/>
        </p:nvSpPr>
        <p:spPr>
          <a:xfrm>
            <a:off x="1970328" y="980254"/>
            <a:ext cx="8632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2. Three-way attribute division results </a:t>
            </a:r>
            <a:r>
              <a:rPr lang="en-GB" sz="32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CE77D-80DF-4709-A91A-D9543CBCACA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38555" y="1565029"/>
            <a:ext cx="8183117" cy="459169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A54F1B0-10B2-4FE7-8361-79A159D2BEF4}"/>
              </a:ext>
            </a:extLst>
          </p:cNvPr>
          <p:cNvSpPr txBox="1"/>
          <p:nvPr/>
        </p:nvSpPr>
        <p:spPr>
          <a:xfrm>
            <a:off x="2038554" y="6278228"/>
            <a:ext cx="8183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Fig. 4. Percentage of attributes in each group for (0.5, 0.5) and determined thresholds.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97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C526614-9651-47D0-82C8-DF5B95BACD49}"/>
              </a:ext>
            </a:extLst>
          </p:cNvPr>
          <p:cNvSpPr/>
          <p:nvPr/>
        </p:nvSpPr>
        <p:spPr>
          <a:xfrm>
            <a:off x="-59310" y="-44450"/>
            <a:ext cx="802259" cy="6946900"/>
          </a:xfrm>
          <a:custGeom>
            <a:avLst/>
            <a:gdLst>
              <a:gd name="connsiteX0" fmla="*/ 0 w 857946"/>
              <a:gd name="connsiteY0" fmla="*/ 0 h 6880018"/>
              <a:gd name="connsiteX1" fmla="*/ 428615 w 857946"/>
              <a:gd name="connsiteY1" fmla="*/ 0 h 6880018"/>
              <a:gd name="connsiteX2" fmla="*/ 533633 w 857946"/>
              <a:gd name="connsiteY2" fmla="*/ 378900 h 6880018"/>
              <a:gd name="connsiteX3" fmla="*/ 857946 w 857946"/>
              <a:gd name="connsiteY3" fmla="*/ 3555479 h 6880018"/>
              <a:gd name="connsiteX4" fmla="*/ 533633 w 857946"/>
              <a:gd name="connsiteY4" fmla="*/ 6732060 h 6880018"/>
              <a:gd name="connsiteX5" fmla="*/ 492624 w 857946"/>
              <a:gd name="connsiteY5" fmla="*/ 6880018 h 6880018"/>
              <a:gd name="connsiteX6" fmla="*/ 0 w 857946"/>
              <a:gd name="connsiteY6" fmla="*/ 6880018 h 68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46" h="6880018">
                <a:moveTo>
                  <a:pt x="0" y="0"/>
                </a:moveTo>
                <a:lnTo>
                  <a:pt x="428615" y="0"/>
                </a:lnTo>
                <a:lnTo>
                  <a:pt x="533633" y="378900"/>
                </a:lnTo>
                <a:cubicBezTo>
                  <a:pt x="735134" y="1217892"/>
                  <a:pt x="857946" y="2332410"/>
                  <a:pt x="857946" y="3555479"/>
                </a:cubicBezTo>
                <a:cubicBezTo>
                  <a:pt x="857946" y="4778549"/>
                  <a:pt x="735134" y="5893067"/>
                  <a:pt x="533633" y="6732060"/>
                </a:cubicBezTo>
                <a:lnTo>
                  <a:pt x="492624" y="6880018"/>
                </a:lnTo>
                <a:lnTo>
                  <a:pt x="0" y="68800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976D58-7BDC-4D6B-AE73-AF4A39F3F9F5}"/>
              </a:ext>
            </a:extLst>
          </p:cNvPr>
          <p:cNvGrpSpPr/>
          <p:nvPr/>
        </p:nvGrpSpPr>
        <p:grpSpPr>
          <a:xfrm>
            <a:off x="42949" y="700646"/>
            <a:ext cx="559217" cy="559217"/>
            <a:chOff x="3689792" y="1207561"/>
            <a:chExt cx="1695367" cy="1695367"/>
          </a:xfrm>
          <a:solidFill>
            <a:schemeClr val="accent1">
              <a:lumMod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0F9C77-7ECE-4AAC-AA9F-3782AD16898C}"/>
                </a:ext>
              </a:extLst>
            </p:cNvPr>
            <p:cNvSpPr/>
            <p:nvPr/>
          </p:nvSpPr>
          <p:spPr>
            <a:xfrm>
              <a:off x="3689792" y="1207561"/>
              <a:ext cx="1695367" cy="1695367"/>
            </a:xfrm>
            <a:prstGeom prst="ellips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B1B66CD1-CCBA-4BEF-8704-1B0BD22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9486" y="1470308"/>
              <a:ext cx="1076770" cy="1076770"/>
            </a:xfrm>
            <a:prstGeom prst="rect">
              <a:avLst/>
            </a:prstGeom>
          </p:spPr>
        </p:pic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63BD4-B6EC-458F-8553-D551DB1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163" y="6356350"/>
            <a:ext cx="2743200" cy="365125"/>
          </a:xfrm>
        </p:spPr>
        <p:txBody>
          <a:bodyPr/>
          <a:lstStyle/>
          <a:p>
            <a:fld id="{5934B343-99EA-4E80-BDEC-AE2A572D2AC5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D6911-5744-43E2-9F31-5AC0DE43D7BF}"/>
              </a:ext>
            </a:extLst>
          </p:cNvPr>
          <p:cNvGrpSpPr/>
          <p:nvPr/>
        </p:nvGrpSpPr>
        <p:grpSpPr>
          <a:xfrm>
            <a:off x="38288" y="1350867"/>
            <a:ext cx="559218" cy="559218"/>
            <a:chOff x="2591143" y="19518"/>
            <a:chExt cx="1613160" cy="161316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40AB91-E7A3-4027-8888-6563DE0E92C0}"/>
                </a:ext>
              </a:extLst>
            </p:cNvPr>
            <p:cNvSpPr/>
            <p:nvPr/>
          </p:nvSpPr>
          <p:spPr>
            <a:xfrm>
              <a:off x="2591143" y="19518"/>
              <a:ext cx="1613160" cy="1613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">
              <a:extLst>
                <a:ext uri="{FF2B5EF4-FFF2-40B4-BE49-F238E27FC236}">
                  <a16:creationId xmlns:a16="http://schemas.microsoft.com/office/drawing/2014/main" id="{A8CA6E3A-6151-4532-9397-AAFCEEBF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19746" y="418027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914060-B19F-42E3-9162-D9C08E123B55}"/>
              </a:ext>
            </a:extLst>
          </p:cNvPr>
          <p:cNvGrpSpPr/>
          <p:nvPr/>
        </p:nvGrpSpPr>
        <p:grpSpPr>
          <a:xfrm>
            <a:off x="43451" y="1990599"/>
            <a:ext cx="559218" cy="559218"/>
            <a:chOff x="2711601" y="464913"/>
            <a:chExt cx="1662800" cy="16628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F9CEB0-2CFF-4863-909C-DA8A2145B91B}"/>
                </a:ext>
              </a:extLst>
            </p:cNvPr>
            <p:cNvSpPr/>
            <p:nvPr/>
          </p:nvSpPr>
          <p:spPr>
            <a:xfrm>
              <a:off x="2711601" y="464913"/>
              <a:ext cx="1662800" cy="16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Employee badge">
              <a:extLst>
                <a:ext uri="{FF2B5EF4-FFF2-40B4-BE49-F238E27FC236}">
                  <a16:creationId xmlns:a16="http://schemas.microsoft.com/office/drawing/2014/main" id="{5362ADA7-A2C9-4268-80E0-C5489DA57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65518" y="737287"/>
              <a:ext cx="1002215" cy="1002215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8ACE59-76D0-47D7-AC4E-43456F9F6F88}"/>
              </a:ext>
            </a:extLst>
          </p:cNvPr>
          <p:cNvGrpSpPr/>
          <p:nvPr/>
        </p:nvGrpSpPr>
        <p:grpSpPr>
          <a:xfrm>
            <a:off x="43913" y="2605790"/>
            <a:ext cx="553593" cy="553593"/>
            <a:chOff x="904863" y="1846218"/>
            <a:chExt cx="1662800" cy="166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3A03A1-E58A-4C61-BE3E-9602D252453F}"/>
                </a:ext>
              </a:extLst>
            </p:cNvPr>
            <p:cNvSpPr/>
            <p:nvPr/>
          </p:nvSpPr>
          <p:spPr>
            <a:xfrm>
              <a:off x="904863" y="1846218"/>
              <a:ext cx="1662800" cy="1662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Key">
              <a:extLst>
                <a:ext uri="{FF2B5EF4-FFF2-40B4-BE49-F238E27FC236}">
                  <a16:creationId xmlns:a16="http://schemas.microsoft.com/office/drawing/2014/main" id="{9AE6D471-83D5-4487-A67B-21CD298C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28616" y="2174641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73C352-D90F-466E-B0D2-8266A71FE956}"/>
              </a:ext>
            </a:extLst>
          </p:cNvPr>
          <p:cNvGrpSpPr/>
          <p:nvPr/>
        </p:nvGrpSpPr>
        <p:grpSpPr>
          <a:xfrm>
            <a:off x="0" y="3249082"/>
            <a:ext cx="1862981" cy="1862981"/>
            <a:chOff x="773989" y="1739233"/>
            <a:chExt cx="1662800" cy="16628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541CD4-9610-4CAE-9A18-9C084855EE2C}"/>
                </a:ext>
              </a:extLst>
            </p:cNvPr>
            <p:cNvSpPr/>
            <p:nvPr/>
          </p:nvSpPr>
          <p:spPr>
            <a:xfrm>
              <a:off x="773989" y="1739233"/>
              <a:ext cx="1662800" cy="1662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ecurity camera">
              <a:extLst>
                <a:ext uri="{FF2B5EF4-FFF2-40B4-BE49-F238E27FC236}">
                  <a16:creationId xmlns:a16="http://schemas.microsoft.com/office/drawing/2014/main" id="{5A47455F-8F5C-450C-A92A-45C3291A9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02417" y="2089878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E8ED7-25F4-4CFE-88B6-1DAA22C0F2AD}"/>
              </a:ext>
            </a:extLst>
          </p:cNvPr>
          <p:cNvGrpSpPr/>
          <p:nvPr/>
        </p:nvGrpSpPr>
        <p:grpSpPr>
          <a:xfrm>
            <a:off x="60183" y="5188620"/>
            <a:ext cx="542523" cy="542523"/>
            <a:chOff x="1955261" y="3414049"/>
            <a:chExt cx="1613160" cy="16131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1F0868-6506-4535-88C2-CC2779F7AA24}"/>
                </a:ext>
              </a:extLst>
            </p:cNvPr>
            <p:cNvSpPr/>
            <p:nvPr/>
          </p:nvSpPr>
          <p:spPr>
            <a:xfrm>
              <a:off x="1955261" y="3414049"/>
              <a:ext cx="1613160" cy="1613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693AF65D-4DF5-4805-816A-0229F079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78222" y="3740378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CDA1-F068-4A96-B26B-64D29DDB81DC}"/>
              </a:ext>
            </a:extLst>
          </p:cNvPr>
          <p:cNvGrpSpPr/>
          <p:nvPr/>
        </p:nvGrpSpPr>
        <p:grpSpPr>
          <a:xfrm>
            <a:off x="42950" y="64822"/>
            <a:ext cx="559217" cy="559217"/>
            <a:chOff x="6787181" y="2292207"/>
            <a:chExt cx="1862982" cy="18629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0F6320-1320-4FEA-8569-94AA10D70189}"/>
                </a:ext>
              </a:extLst>
            </p:cNvPr>
            <p:cNvSpPr/>
            <p:nvPr/>
          </p:nvSpPr>
          <p:spPr>
            <a:xfrm>
              <a:off x="6787181" y="2292207"/>
              <a:ext cx="1862982" cy="1862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744F166-8114-40CB-9BCB-A045793E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092085" y="2597111"/>
              <a:ext cx="1253174" cy="1253174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B8E131C-6A8E-4606-B30F-DEDA174075DC}"/>
              </a:ext>
            </a:extLst>
          </p:cNvPr>
          <p:cNvSpPr txBox="1"/>
          <p:nvPr/>
        </p:nvSpPr>
        <p:spPr>
          <a:xfrm>
            <a:off x="1626562" y="130136"/>
            <a:ext cx="931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Experimental Results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9B0F3D78-8194-4FEA-9E29-951BA7A8F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671" y="29178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C1E239E2-4D39-494F-BD05-2ED4C037C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C81A5D-6146-4493-910D-E626C0C41625}"/>
              </a:ext>
            </a:extLst>
          </p:cNvPr>
          <p:cNvSpPr txBox="1"/>
          <p:nvPr/>
        </p:nvSpPr>
        <p:spPr>
          <a:xfrm>
            <a:off x="1970328" y="980254"/>
            <a:ext cx="8632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2. Three-way attribute division results </a:t>
            </a:r>
            <a:r>
              <a:rPr lang="en-GB" sz="32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B7603-964A-4EE4-A696-DD3D44F0B4A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22291" y="1563358"/>
            <a:ext cx="8545118" cy="450126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0373EC5-EA0F-4910-8630-B178F28C3B40}"/>
              </a:ext>
            </a:extLst>
          </p:cNvPr>
          <p:cNvSpPr txBox="1"/>
          <p:nvPr/>
        </p:nvSpPr>
        <p:spPr>
          <a:xfrm>
            <a:off x="1862981" y="6081533"/>
            <a:ext cx="8739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Fig. 5. Improvements in Utility, Stability and Suitability with respect to starting thresholds.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93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C526614-9651-47D0-82C8-DF5B95BACD49}"/>
              </a:ext>
            </a:extLst>
          </p:cNvPr>
          <p:cNvSpPr/>
          <p:nvPr/>
        </p:nvSpPr>
        <p:spPr>
          <a:xfrm>
            <a:off x="-59310" y="-44450"/>
            <a:ext cx="802259" cy="6946900"/>
          </a:xfrm>
          <a:custGeom>
            <a:avLst/>
            <a:gdLst>
              <a:gd name="connsiteX0" fmla="*/ 0 w 857946"/>
              <a:gd name="connsiteY0" fmla="*/ 0 h 6880018"/>
              <a:gd name="connsiteX1" fmla="*/ 428615 w 857946"/>
              <a:gd name="connsiteY1" fmla="*/ 0 h 6880018"/>
              <a:gd name="connsiteX2" fmla="*/ 533633 w 857946"/>
              <a:gd name="connsiteY2" fmla="*/ 378900 h 6880018"/>
              <a:gd name="connsiteX3" fmla="*/ 857946 w 857946"/>
              <a:gd name="connsiteY3" fmla="*/ 3555479 h 6880018"/>
              <a:gd name="connsiteX4" fmla="*/ 533633 w 857946"/>
              <a:gd name="connsiteY4" fmla="*/ 6732060 h 6880018"/>
              <a:gd name="connsiteX5" fmla="*/ 492624 w 857946"/>
              <a:gd name="connsiteY5" fmla="*/ 6880018 h 6880018"/>
              <a:gd name="connsiteX6" fmla="*/ 0 w 857946"/>
              <a:gd name="connsiteY6" fmla="*/ 6880018 h 68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46" h="6880018">
                <a:moveTo>
                  <a:pt x="0" y="0"/>
                </a:moveTo>
                <a:lnTo>
                  <a:pt x="428615" y="0"/>
                </a:lnTo>
                <a:lnTo>
                  <a:pt x="533633" y="378900"/>
                </a:lnTo>
                <a:cubicBezTo>
                  <a:pt x="735134" y="1217892"/>
                  <a:pt x="857946" y="2332410"/>
                  <a:pt x="857946" y="3555479"/>
                </a:cubicBezTo>
                <a:cubicBezTo>
                  <a:pt x="857946" y="4778549"/>
                  <a:pt x="735134" y="5893067"/>
                  <a:pt x="533633" y="6732060"/>
                </a:cubicBezTo>
                <a:lnTo>
                  <a:pt x="492624" y="6880018"/>
                </a:lnTo>
                <a:lnTo>
                  <a:pt x="0" y="68800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976D58-7BDC-4D6B-AE73-AF4A39F3F9F5}"/>
              </a:ext>
            </a:extLst>
          </p:cNvPr>
          <p:cNvGrpSpPr/>
          <p:nvPr/>
        </p:nvGrpSpPr>
        <p:grpSpPr>
          <a:xfrm>
            <a:off x="42949" y="700646"/>
            <a:ext cx="559217" cy="559217"/>
            <a:chOff x="3689792" y="1207561"/>
            <a:chExt cx="1695367" cy="1695367"/>
          </a:xfrm>
          <a:solidFill>
            <a:schemeClr val="accent1">
              <a:lumMod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0F9C77-7ECE-4AAC-AA9F-3782AD16898C}"/>
                </a:ext>
              </a:extLst>
            </p:cNvPr>
            <p:cNvSpPr/>
            <p:nvPr/>
          </p:nvSpPr>
          <p:spPr>
            <a:xfrm>
              <a:off x="3689792" y="1207561"/>
              <a:ext cx="1695367" cy="1695367"/>
            </a:xfrm>
            <a:prstGeom prst="ellips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B1B66CD1-CCBA-4BEF-8704-1B0BD22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9486" y="1470308"/>
              <a:ext cx="1076770" cy="1076770"/>
            </a:xfrm>
            <a:prstGeom prst="rect">
              <a:avLst/>
            </a:prstGeom>
          </p:spPr>
        </p:pic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63BD4-B6EC-458F-8553-D551DB1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163" y="6356350"/>
            <a:ext cx="2743200" cy="365125"/>
          </a:xfrm>
        </p:spPr>
        <p:txBody>
          <a:bodyPr/>
          <a:lstStyle/>
          <a:p>
            <a:fld id="{5934B343-99EA-4E80-BDEC-AE2A572D2AC5}" type="slidenum">
              <a:rPr lang="en-US" smtClean="0"/>
              <a:t>32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D6911-5744-43E2-9F31-5AC0DE43D7BF}"/>
              </a:ext>
            </a:extLst>
          </p:cNvPr>
          <p:cNvGrpSpPr/>
          <p:nvPr/>
        </p:nvGrpSpPr>
        <p:grpSpPr>
          <a:xfrm>
            <a:off x="38288" y="1350867"/>
            <a:ext cx="559218" cy="559218"/>
            <a:chOff x="2591143" y="19518"/>
            <a:chExt cx="1613160" cy="161316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40AB91-E7A3-4027-8888-6563DE0E92C0}"/>
                </a:ext>
              </a:extLst>
            </p:cNvPr>
            <p:cNvSpPr/>
            <p:nvPr/>
          </p:nvSpPr>
          <p:spPr>
            <a:xfrm>
              <a:off x="2591143" y="19518"/>
              <a:ext cx="1613160" cy="1613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">
              <a:extLst>
                <a:ext uri="{FF2B5EF4-FFF2-40B4-BE49-F238E27FC236}">
                  <a16:creationId xmlns:a16="http://schemas.microsoft.com/office/drawing/2014/main" id="{A8CA6E3A-6151-4532-9397-AAFCEEBF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19746" y="418027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914060-B19F-42E3-9162-D9C08E123B55}"/>
              </a:ext>
            </a:extLst>
          </p:cNvPr>
          <p:cNvGrpSpPr/>
          <p:nvPr/>
        </p:nvGrpSpPr>
        <p:grpSpPr>
          <a:xfrm>
            <a:off x="43451" y="1990599"/>
            <a:ext cx="559218" cy="559218"/>
            <a:chOff x="2711601" y="464913"/>
            <a:chExt cx="1662800" cy="16628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F9CEB0-2CFF-4863-909C-DA8A2145B91B}"/>
                </a:ext>
              </a:extLst>
            </p:cNvPr>
            <p:cNvSpPr/>
            <p:nvPr/>
          </p:nvSpPr>
          <p:spPr>
            <a:xfrm>
              <a:off x="2711601" y="464913"/>
              <a:ext cx="1662800" cy="16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Employee badge">
              <a:extLst>
                <a:ext uri="{FF2B5EF4-FFF2-40B4-BE49-F238E27FC236}">
                  <a16:creationId xmlns:a16="http://schemas.microsoft.com/office/drawing/2014/main" id="{5362ADA7-A2C9-4268-80E0-C5489DA57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65518" y="737287"/>
              <a:ext cx="1002215" cy="1002215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8ACE59-76D0-47D7-AC4E-43456F9F6F88}"/>
              </a:ext>
            </a:extLst>
          </p:cNvPr>
          <p:cNvGrpSpPr/>
          <p:nvPr/>
        </p:nvGrpSpPr>
        <p:grpSpPr>
          <a:xfrm>
            <a:off x="43913" y="2605790"/>
            <a:ext cx="553593" cy="553593"/>
            <a:chOff x="904863" y="1846218"/>
            <a:chExt cx="1662800" cy="166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3A03A1-E58A-4C61-BE3E-9602D252453F}"/>
                </a:ext>
              </a:extLst>
            </p:cNvPr>
            <p:cNvSpPr/>
            <p:nvPr/>
          </p:nvSpPr>
          <p:spPr>
            <a:xfrm>
              <a:off x="904863" y="1846218"/>
              <a:ext cx="1662800" cy="1662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Key">
              <a:extLst>
                <a:ext uri="{FF2B5EF4-FFF2-40B4-BE49-F238E27FC236}">
                  <a16:creationId xmlns:a16="http://schemas.microsoft.com/office/drawing/2014/main" id="{9AE6D471-83D5-4487-A67B-21CD298C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28616" y="2174641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73C352-D90F-466E-B0D2-8266A71FE956}"/>
              </a:ext>
            </a:extLst>
          </p:cNvPr>
          <p:cNvGrpSpPr/>
          <p:nvPr/>
        </p:nvGrpSpPr>
        <p:grpSpPr>
          <a:xfrm>
            <a:off x="0" y="3249082"/>
            <a:ext cx="1862981" cy="1862981"/>
            <a:chOff x="773989" y="1739233"/>
            <a:chExt cx="1662800" cy="16628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541CD4-9610-4CAE-9A18-9C084855EE2C}"/>
                </a:ext>
              </a:extLst>
            </p:cNvPr>
            <p:cNvSpPr/>
            <p:nvPr/>
          </p:nvSpPr>
          <p:spPr>
            <a:xfrm>
              <a:off x="773989" y="1739233"/>
              <a:ext cx="1662800" cy="1662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ecurity camera">
              <a:extLst>
                <a:ext uri="{FF2B5EF4-FFF2-40B4-BE49-F238E27FC236}">
                  <a16:creationId xmlns:a16="http://schemas.microsoft.com/office/drawing/2014/main" id="{5A47455F-8F5C-450C-A92A-45C3291A9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02417" y="2089878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E8ED7-25F4-4CFE-88B6-1DAA22C0F2AD}"/>
              </a:ext>
            </a:extLst>
          </p:cNvPr>
          <p:cNvGrpSpPr/>
          <p:nvPr/>
        </p:nvGrpSpPr>
        <p:grpSpPr>
          <a:xfrm>
            <a:off x="60183" y="5188620"/>
            <a:ext cx="542523" cy="542523"/>
            <a:chOff x="1955261" y="3414049"/>
            <a:chExt cx="1613160" cy="16131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1F0868-6506-4535-88C2-CC2779F7AA24}"/>
                </a:ext>
              </a:extLst>
            </p:cNvPr>
            <p:cNvSpPr/>
            <p:nvPr/>
          </p:nvSpPr>
          <p:spPr>
            <a:xfrm>
              <a:off x="1955261" y="3414049"/>
              <a:ext cx="1613160" cy="1613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693AF65D-4DF5-4805-816A-0229F079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78222" y="3740378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CDA1-F068-4A96-B26B-64D29DDB81DC}"/>
              </a:ext>
            </a:extLst>
          </p:cNvPr>
          <p:cNvGrpSpPr/>
          <p:nvPr/>
        </p:nvGrpSpPr>
        <p:grpSpPr>
          <a:xfrm>
            <a:off x="42950" y="64822"/>
            <a:ext cx="559217" cy="559217"/>
            <a:chOff x="6787181" y="2292207"/>
            <a:chExt cx="1862982" cy="18629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0F6320-1320-4FEA-8569-94AA10D70189}"/>
                </a:ext>
              </a:extLst>
            </p:cNvPr>
            <p:cNvSpPr/>
            <p:nvPr/>
          </p:nvSpPr>
          <p:spPr>
            <a:xfrm>
              <a:off x="6787181" y="2292207"/>
              <a:ext cx="1862982" cy="1862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744F166-8114-40CB-9BCB-A045793E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092085" y="2597111"/>
              <a:ext cx="1253174" cy="1253174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B8E131C-6A8E-4606-B30F-DEDA174075DC}"/>
              </a:ext>
            </a:extLst>
          </p:cNvPr>
          <p:cNvSpPr txBox="1"/>
          <p:nvPr/>
        </p:nvSpPr>
        <p:spPr>
          <a:xfrm>
            <a:off x="1626562" y="130136"/>
            <a:ext cx="931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Experimental Results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9B0F3D78-8194-4FEA-9E29-951BA7A8F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671" y="29178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C1E239E2-4D39-494F-BD05-2ED4C037C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C81A5D-6146-4493-910D-E626C0C41625}"/>
              </a:ext>
            </a:extLst>
          </p:cNvPr>
          <p:cNvSpPr txBox="1"/>
          <p:nvPr/>
        </p:nvSpPr>
        <p:spPr>
          <a:xfrm>
            <a:off x="1970328" y="980254"/>
            <a:ext cx="8632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2. Three-way attribute division results </a:t>
            </a:r>
            <a:r>
              <a:rPr lang="en-GB" sz="3200" dirty="0"/>
              <a:t>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E8E753-5270-426C-8997-2AD488253DF2}"/>
              </a:ext>
            </a:extLst>
          </p:cNvPr>
          <p:cNvSpPr txBox="1"/>
          <p:nvPr/>
        </p:nvSpPr>
        <p:spPr>
          <a:xfrm>
            <a:off x="1633315" y="2014090"/>
            <a:ext cx="8632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Table</a:t>
            </a:r>
            <a:r>
              <a:rPr lang="en-US" dirty="0"/>
              <a:t> 08 :</a:t>
            </a:r>
            <a:r>
              <a:rPr lang="en-GB" dirty="0"/>
              <a:t> Distribution of attributes in three groups for the Adult dataset.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6C1496F-7AD1-44BC-A2FF-80ACE3DACF5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03671" y="2966976"/>
            <a:ext cx="10067502" cy="182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53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C526614-9651-47D0-82C8-DF5B95BACD49}"/>
              </a:ext>
            </a:extLst>
          </p:cNvPr>
          <p:cNvSpPr/>
          <p:nvPr/>
        </p:nvSpPr>
        <p:spPr>
          <a:xfrm>
            <a:off x="-59310" y="-44450"/>
            <a:ext cx="802259" cy="6946900"/>
          </a:xfrm>
          <a:custGeom>
            <a:avLst/>
            <a:gdLst>
              <a:gd name="connsiteX0" fmla="*/ 0 w 857946"/>
              <a:gd name="connsiteY0" fmla="*/ 0 h 6880018"/>
              <a:gd name="connsiteX1" fmla="*/ 428615 w 857946"/>
              <a:gd name="connsiteY1" fmla="*/ 0 h 6880018"/>
              <a:gd name="connsiteX2" fmla="*/ 533633 w 857946"/>
              <a:gd name="connsiteY2" fmla="*/ 378900 h 6880018"/>
              <a:gd name="connsiteX3" fmla="*/ 857946 w 857946"/>
              <a:gd name="connsiteY3" fmla="*/ 3555479 h 6880018"/>
              <a:gd name="connsiteX4" fmla="*/ 533633 w 857946"/>
              <a:gd name="connsiteY4" fmla="*/ 6732060 h 6880018"/>
              <a:gd name="connsiteX5" fmla="*/ 492624 w 857946"/>
              <a:gd name="connsiteY5" fmla="*/ 6880018 h 6880018"/>
              <a:gd name="connsiteX6" fmla="*/ 0 w 857946"/>
              <a:gd name="connsiteY6" fmla="*/ 6880018 h 68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46" h="6880018">
                <a:moveTo>
                  <a:pt x="0" y="0"/>
                </a:moveTo>
                <a:lnTo>
                  <a:pt x="428615" y="0"/>
                </a:lnTo>
                <a:lnTo>
                  <a:pt x="533633" y="378900"/>
                </a:lnTo>
                <a:cubicBezTo>
                  <a:pt x="735134" y="1217892"/>
                  <a:pt x="857946" y="2332410"/>
                  <a:pt x="857946" y="3555479"/>
                </a:cubicBezTo>
                <a:cubicBezTo>
                  <a:pt x="857946" y="4778549"/>
                  <a:pt x="735134" y="5893067"/>
                  <a:pt x="533633" y="6732060"/>
                </a:cubicBezTo>
                <a:lnTo>
                  <a:pt x="492624" y="6880018"/>
                </a:lnTo>
                <a:lnTo>
                  <a:pt x="0" y="68800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976D58-7BDC-4D6B-AE73-AF4A39F3F9F5}"/>
              </a:ext>
            </a:extLst>
          </p:cNvPr>
          <p:cNvGrpSpPr/>
          <p:nvPr/>
        </p:nvGrpSpPr>
        <p:grpSpPr>
          <a:xfrm>
            <a:off x="42949" y="700646"/>
            <a:ext cx="559217" cy="559217"/>
            <a:chOff x="3689792" y="1207561"/>
            <a:chExt cx="1695367" cy="1695367"/>
          </a:xfrm>
          <a:solidFill>
            <a:schemeClr val="accent1">
              <a:lumMod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0F9C77-7ECE-4AAC-AA9F-3782AD16898C}"/>
                </a:ext>
              </a:extLst>
            </p:cNvPr>
            <p:cNvSpPr/>
            <p:nvPr/>
          </p:nvSpPr>
          <p:spPr>
            <a:xfrm>
              <a:off x="3689792" y="1207561"/>
              <a:ext cx="1695367" cy="1695367"/>
            </a:xfrm>
            <a:prstGeom prst="ellips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B1B66CD1-CCBA-4BEF-8704-1B0BD22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9486" y="1470308"/>
              <a:ext cx="1076770" cy="1076770"/>
            </a:xfrm>
            <a:prstGeom prst="rect">
              <a:avLst/>
            </a:prstGeom>
          </p:spPr>
        </p:pic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63BD4-B6EC-458F-8553-D551DB1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163" y="6356350"/>
            <a:ext cx="2743200" cy="365125"/>
          </a:xfrm>
        </p:spPr>
        <p:txBody>
          <a:bodyPr/>
          <a:lstStyle/>
          <a:p>
            <a:fld id="{5934B343-99EA-4E80-BDEC-AE2A572D2AC5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D6911-5744-43E2-9F31-5AC0DE43D7BF}"/>
              </a:ext>
            </a:extLst>
          </p:cNvPr>
          <p:cNvGrpSpPr/>
          <p:nvPr/>
        </p:nvGrpSpPr>
        <p:grpSpPr>
          <a:xfrm>
            <a:off x="38288" y="1350867"/>
            <a:ext cx="559218" cy="559218"/>
            <a:chOff x="2591143" y="19518"/>
            <a:chExt cx="1613160" cy="161316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40AB91-E7A3-4027-8888-6563DE0E92C0}"/>
                </a:ext>
              </a:extLst>
            </p:cNvPr>
            <p:cNvSpPr/>
            <p:nvPr/>
          </p:nvSpPr>
          <p:spPr>
            <a:xfrm>
              <a:off x="2591143" y="19518"/>
              <a:ext cx="1613160" cy="1613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">
              <a:extLst>
                <a:ext uri="{FF2B5EF4-FFF2-40B4-BE49-F238E27FC236}">
                  <a16:creationId xmlns:a16="http://schemas.microsoft.com/office/drawing/2014/main" id="{A8CA6E3A-6151-4532-9397-AAFCEEBF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19746" y="418027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914060-B19F-42E3-9162-D9C08E123B55}"/>
              </a:ext>
            </a:extLst>
          </p:cNvPr>
          <p:cNvGrpSpPr/>
          <p:nvPr/>
        </p:nvGrpSpPr>
        <p:grpSpPr>
          <a:xfrm>
            <a:off x="43451" y="1990599"/>
            <a:ext cx="559218" cy="559218"/>
            <a:chOff x="2711601" y="464913"/>
            <a:chExt cx="1662800" cy="16628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F9CEB0-2CFF-4863-909C-DA8A2145B91B}"/>
                </a:ext>
              </a:extLst>
            </p:cNvPr>
            <p:cNvSpPr/>
            <p:nvPr/>
          </p:nvSpPr>
          <p:spPr>
            <a:xfrm>
              <a:off x="2711601" y="464913"/>
              <a:ext cx="1662800" cy="16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Employee badge">
              <a:extLst>
                <a:ext uri="{FF2B5EF4-FFF2-40B4-BE49-F238E27FC236}">
                  <a16:creationId xmlns:a16="http://schemas.microsoft.com/office/drawing/2014/main" id="{5362ADA7-A2C9-4268-80E0-C5489DA57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65518" y="737287"/>
              <a:ext cx="1002215" cy="1002215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8ACE59-76D0-47D7-AC4E-43456F9F6F88}"/>
              </a:ext>
            </a:extLst>
          </p:cNvPr>
          <p:cNvGrpSpPr/>
          <p:nvPr/>
        </p:nvGrpSpPr>
        <p:grpSpPr>
          <a:xfrm>
            <a:off x="43913" y="2605790"/>
            <a:ext cx="553593" cy="553593"/>
            <a:chOff x="904863" y="1846218"/>
            <a:chExt cx="1662800" cy="166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3A03A1-E58A-4C61-BE3E-9602D252453F}"/>
                </a:ext>
              </a:extLst>
            </p:cNvPr>
            <p:cNvSpPr/>
            <p:nvPr/>
          </p:nvSpPr>
          <p:spPr>
            <a:xfrm>
              <a:off x="904863" y="1846218"/>
              <a:ext cx="1662800" cy="1662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Key">
              <a:extLst>
                <a:ext uri="{FF2B5EF4-FFF2-40B4-BE49-F238E27FC236}">
                  <a16:creationId xmlns:a16="http://schemas.microsoft.com/office/drawing/2014/main" id="{9AE6D471-83D5-4487-A67B-21CD298C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28616" y="2174641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73C352-D90F-466E-B0D2-8266A71FE956}"/>
              </a:ext>
            </a:extLst>
          </p:cNvPr>
          <p:cNvGrpSpPr/>
          <p:nvPr/>
        </p:nvGrpSpPr>
        <p:grpSpPr>
          <a:xfrm>
            <a:off x="0" y="3249082"/>
            <a:ext cx="1862981" cy="1862981"/>
            <a:chOff x="773989" y="1739233"/>
            <a:chExt cx="1662800" cy="16628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541CD4-9610-4CAE-9A18-9C084855EE2C}"/>
                </a:ext>
              </a:extLst>
            </p:cNvPr>
            <p:cNvSpPr/>
            <p:nvPr/>
          </p:nvSpPr>
          <p:spPr>
            <a:xfrm>
              <a:off x="773989" y="1739233"/>
              <a:ext cx="1662800" cy="1662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ecurity camera">
              <a:extLst>
                <a:ext uri="{FF2B5EF4-FFF2-40B4-BE49-F238E27FC236}">
                  <a16:creationId xmlns:a16="http://schemas.microsoft.com/office/drawing/2014/main" id="{5A47455F-8F5C-450C-A92A-45C3291A9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02417" y="2089878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E8ED7-25F4-4CFE-88B6-1DAA22C0F2AD}"/>
              </a:ext>
            </a:extLst>
          </p:cNvPr>
          <p:cNvGrpSpPr/>
          <p:nvPr/>
        </p:nvGrpSpPr>
        <p:grpSpPr>
          <a:xfrm>
            <a:off x="60183" y="5188620"/>
            <a:ext cx="542523" cy="542523"/>
            <a:chOff x="1955261" y="3414049"/>
            <a:chExt cx="1613160" cy="16131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1F0868-6506-4535-88C2-CC2779F7AA24}"/>
                </a:ext>
              </a:extLst>
            </p:cNvPr>
            <p:cNvSpPr/>
            <p:nvPr/>
          </p:nvSpPr>
          <p:spPr>
            <a:xfrm>
              <a:off x="1955261" y="3414049"/>
              <a:ext cx="1613160" cy="1613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693AF65D-4DF5-4805-816A-0229F079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78222" y="3740378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CDA1-F068-4A96-B26B-64D29DDB81DC}"/>
              </a:ext>
            </a:extLst>
          </p:cNvPr>
          <p:cNvGrpSpPr/>
          <p:nvPr/>
        </p:nvGrpSpPr>
        <p:grpSpPr>
          <a:xfrm>
            <a:off x="42950" y="64822"/>
            <a:ext cx="559217" cy="559217"/>
            <a:chOff x="6787181" y="2292207"/>
            <a:chExt cx="1862982" cy="18629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0F6320-1320-4FEA-8569-94AA10D70189}"/>
                </a:ext>
              </a:extLst>
            </p:cNvPr>
            <p:cNvSpPr/>
            <p:nvPr/>
          </p:nvSpPr>
          <p:spPr>
            <a:xfrm>
              <a:off x="6787181" y="2292207"/>
              <a:ext cx="1862982" cy="1862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744F166-8114-40CB-9BCB-A045793E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092085" y="2597111"/>
              <a:ext cx="1253174" cy="1253174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B8E131C-6A8E-4606-B30F-DEDA174075DC}"/>
              </a:ext>
            </a:extLst>
          </p:cNvPr>
          <p:cNvSpPr txBox="1"/>
          <p:nvPr/>
        </p:nvSpPr>
        <p:spPr>
          <a:xfrm>
            <a:off x="1626562" y="130136"/>
            <a:ext cx="931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Experimental Results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9B0F3D78-8194-4FEA-9E29-951BA7A8F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671" y="29178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C1E239E2-4D39-494F-BD05-2ED4C037C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C81A5D-6146-4493-910D-E626C0C41625}"/>
              </a:ext>
            </a:extLst>
          </p:cNvPr>
          <p:cNvSpPr txBox="1"/>
          <p:nvPr/>
        </p:nvSpPr>
        <p:spPr>
          <a:xfrm>
            <a:off x="1970328" y="980254"/>
            <a:ext cx="8632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2. Three-way attribute division results </a:t>
            </a:r>
            <a:r>
              <a:rPr lang="en-GB" sz="3200" dirty="0"/>
              <a:t>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E8E753-5270-426C-8997-2AD488253DF2}"/>
              </a:ext>
            </a:extLst>
          </p:cNvPr>
          <p:cNvSpPr txBox="1"/>
          <p:nvPr/>
        </p:nvSpPr>
        <p:spPr>
          <a:xfrm>
            <a:off x="1633315" y="2014090"/>
            <a:ext cx="8632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Table 09 : Division of attributes with the determined thresholds.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491CF5-E253-4F83-ACC4-0DD50989F72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22291" y="2574637"/>
            <a:ext cx="9602540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71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C526614-9651-47D0-82C8-DF5B95BACD49}"/>
              </a:ext>
            </a:extLst>
          </p:cNvPr>
          <p:cNvSpPr/>
          <p:nvPr/>
        </p:nvSpPr>
        <p:spPr>
          <a:xfrm>
            <a:off x="-59310" y="-44450"/>
            <a:ext cx="802259" cy="6946900"/>
          </a:xfrm>
          <a:custGeom>
            <a:avLst/>
            <a:gdLst>
              <a:gd name="connsiteX0" fmla="*/ 0 w 857946"/>
              <a:gd name="connsiteY0" fmla="*/ 0 h 6880018"/>
              <a:gd name="connsiteX1" fmla="*/ 428615 w 857946"/>
              <a:gd name="connsiteY1" fmla="*/ 0 h 6880018"/>
              <a:gd name="connsiteX2" fmla="*/ 533633 w 857946"/>
              <a:gd name="connsiteY2" fmla="*/ 378900 h 6880018"/>
              <a:gd name="connsiteX3" fmla="*/ 857946 w 857946"/>
              <a:gd name="connsiteY3" fmla="*/ 3555479 h 6880018"/>
              <a:gd name="connsiteX4" fmla="*/ 533633 w 857946"/>
              <a:gd name="connsiteY4" fmla="*/ 6732060 h 6880018"/>
              <a:gd name="connsiteX5" fmla="*/ 492624 w 857946"/>
              <a:gd name="connsiteY5" fmla="*/ 6880018 h 6880018"/>
              <a:gd name="connsiteX6" fmla="*/ 0 w 857946"/>
              <a:gd name="connsiteY6" fmla="*/ 6880018 h 68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46" h="6880018">
                <a:moveTo>
                  <a:pt x="0" y="0"/>
                </a:moveTo>
                <a:lnTo>
                  <a:pt x="428615" y="0"/>
                </a:lnTo>
                <a:lnTo>
                  <a:pt x="533633" y="378900"/>
                </a:lnTo>
                <a:cubicBezTo>
                  <a:pt x="735134" y="1217892"/>
                  <a:pt x="857946" y="2332410"/>
                  <a:pt x="857946" y="3555479"/>
                </a:cubicBezTo>
                <a:cubicBezTo>
                  <a:pt x="857946" y="4778549"/>
                  <a:pt x="735134" y="5893067"/>
                  <a:pt x="533633" y="6732060"/>
                </a:cubicBezTo>
                <a:lnTo>
                  <a:pt x="492624" y="6880018"/>
                </a:lnTo>
                <a:lnTo>
                  <a:pt x="0" y="68800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976D58-7BDC-4D6B-AE73-AF4A39F3F9F5}"/>
              </a:ext>
            </a:extLst>
          </p:cNvPr>
          <p:cNvGrpSpPr/>
          <p:nvPr/>
        </p:nvGrpSpPr>
        <p:grpSpPr>
          <a:xfrm>
            <a:off x="42949" y="700646"/>
            <a:ext cx="559217" cy="559217"/>
            <a:chOff x="3689792" y="1207561"/>
            <a:chExt cx="1695367" cy="1695367"/>
          </a:xfrm>
          <a:solidFill>
            <a:schemeClr val="accent1">
              <a:lumMod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0F9C77-7ECE-4AAC-AA9F-3782AD16898C}"/>
                </a:ext>
              </a:extLst>
            </p:cNvPr>
            <p:cNvSpPr/>
            <p:nvPr/>
          </p:nvSpPr>
          <p:spPr>
            <a:xfrm>
              <a:off x="3689792" y="1207561"/>
              <a:ext cx="1695367" cy="1695367"/>
            </a:xfrm>
            <a:prstGeom prst="ellips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B1B66CD1-CCBA-4BEF-8704-1B0BD22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9486" y="1470308"/>
              <a:ext cx="1076770" cy="1076770"/>
            </a:xfrm>
            <a:prstGeom prst="rect">
              <a:avLst/>
            </a:prstGeom>
          </p:spPr>
        </p:pic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63BD4-B6EC-458F-8553-D551DB1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163" y="6356350"/>
            <a:ext cx="2743200" cy="365125"/>
          </a:xfrm>
        </p:spPr>
        <p:txBody>
          <a:bodyPr/>
          <a:lstStyle/>
          <a:p>
            <a:fld id="{5934B343-99EA-4E80-BDEC-AE2A572D2AC5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D6911-5744-43E2-9F31-5AC0DE43D7BF}"/>
              </a:ext>
            </a:extLst>
          </p:cNvPr>
          <p:cNvGrpSpPr/>
          <p:nvPr/>
        </p:nvGrpSpPr>
        <p:grpSpPr>
          <a:xfrm>
            <a:off x="38288" y="1350867"/>
            <a:ext cx="559218" cy="559218"/>
            <a:chOff x="2591143" y="19518"/>
            <a:chExt cx="1613160" cy="161316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40AB91-E7A3-4027-8888-6563DE0E92C0}"/>
                </a:ext>
              </a:extLst>
            </p:cNvPr>
            <p:cNvSpPr/>
            <p:nvPr/>
          </p:nvSpPr>
          <p:spPr>
            <a:xfrm>
              <a:off x="2591143" y="19518"/>
              <a:ext cx="1613160" cy="1613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">
              <a:extLst>
                <a:ext uri="{FF2B5EF4-FFF2-40B4-BE49-F238E27FC236}">
                  <a16:creationId xmlns:a16="http://schemas.microsoft.com/office/drawing/2014/main" id="{A8CA6E3A-6151-4532-9397-AAFCEEBF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19746" y="418027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914060-B19F-42E3-9162-D9C08E123B55}"/>
              </a:ext>
            </a:extLst>
          </p:cNvPr>
          <p:cNvGrpSpPr/>
          <p:nvPr/>
        </p:nvGrpSpPr>
        <p:grpSpPr>
          <a:xfrm>
            <a:off x="43451" y="1990599"/>
            <a:ext cx="559218" cy="559218"/>
            <a:chOff x="2711601" y="464913"/>
            <a:chExt cx="1662800" cy="16628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F9CEB0-2CFF-4863-909C-DA8A2145B91B}"/>
                </a:ext>
              </a:extLst>
            </p:cNvPr>
            <p:cNvSpPr/>
            <p:nvPr/>
          </p:nvSpPr>
          <p:spPr>
            <a:xfrm>
              <a:off x="2711601" y="464913"/>
              <a:ext cx="1662800" cy="16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Employee badge">
              <a:extLst>
                <a:ext uri="{FF2B5EF4-FFF2-40B4-BE49-F238E27FC236}">
                  <a16:creationId xmlns:a16="http://schemas.microsoft.com/office/drawing/2014/main" id="{5362ADA7-A2C9-4268-80E0-C5489DA57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65518" y="737287"/>
              <a:ext cx="1002215" cy="1002215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8ACE59-76D0-47D7-AC4E-43456F9F6F88}"/>
              </a:ext>
            </a:extLst>
          </p:cNvPr>
          <p:cNvGrpSpPr/>
          <p:nvPr/>
        </p:nvGrpSpPr>
        <p:grpSpPr>
          <a:xfrm>
            <a:off x="43913" y="2605790"/>
            <a:ext cx="553593" cy="553593"/>
            <a:chOff x="904863" y="1846218"/>
            <a:chExt cx="1662800" cy="166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3A03A1-E58A-4C61-BE3E-9602D252453F}"/>
                </a:ext>
              </a:extLst>
            </p:cNvPr>
            <p:cNvSpPr/>
            <p:nvPr/>
          </p:nvSpPr>
          <p:spPr>
            <a:xfrm>
              <a:off x="904863" y="1846218"/>
              <a:ext cx="1662800" cy="1662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Key">
              <a:extLst>
                <a:ext uri="{FF2B5EF4-FFF2-40B4-BE49-F238E27FC236}">
                  <a16:creationId xmlns:a16="http://schemas.microsoft.com/office/drawing/2014/main" id="{9AE6D471-83D5-4487-A67B-21CD298C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28616" y="2174641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73C352-D90F-466E-B0D2-8266A71FE956}"/>
              </a:ext>
            </a:extLst>
          </p:cNvPr>
          <p:cNvGrpSpPr/>
          <p:nvPr/>
        </p:nvGrpSpPr>
        <p:grpSpPr>
          <a:xfrm>
            <a:off x="0" y="3249082"/>
            <a:ext cx="1862981" cy="1862981"/>
            <a:chOff x="773989" y="1739233"/>
            <a:chExt cx="1662800" cy="16628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541CD4-9610-4CAE-9A18-9C084855EE2C}"/>
                </a:ext>
              </a:extLst>
            </p:cNvPr>
            <p:cNvSpPr/>
            <p:nvPr/>
          </p:nvSpPr>
          <p:spPr>
            <a:xfrm>
              <a:off x="773989" y="1739233"/>
              <a:ext cx="1662800" cy="1662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ecurity camera">
              <a:extLst>
                <a:ext uri="{FF2B5EF4-FFF2-40B4-BE49-F238E27FC236}">
                  <a16:creationId xmlns:a16="http://schemas.microsoft.com/office/drawing/2014/main" id="{5A47455F-8F5C-450C-A92A-45C3291A9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02417" y="2089878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E8ED7-25F4-4CFE-88B6-1DAA22C0F2AD}"/>
              </a:ext>
            </a:extLst>
          </p:cNvPr>
          <p:cNvGrpSpPr/>
          <p:nvPr/>
        </p:nvGrpSpPr>
        <p:grpSpPr>
          <a:xfrm>
            <a:off x="60183" y="5188620"/>
            <a:ext cx="542523" cy="542523"/>
            <a:chOff x="1955261" y="3414049"/>
            <a:chExt cx="1613160" cy="16131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1F0868-6506-4535-88C2-CC2779F7AA24}"/>
                </a:ext>
              </a:extLst>
            </p:cNvPr>
            <p:cNvSpPr/>
            <p:nvPr/>
          </p:nvSpPr>
          <p:spPr>
            <a:xfrm>
              <a:off x="1955261" y="3414049"/>
              <a:ext cx="1613160" cy="1613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693AF65D-4DF5-4805-816A-0229F079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78222" y="3740378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CDA1-F068-4A96-B26B-64D29DDB81DC}"/>
              </a:ext>
            </a:extLst>
          </p:cNvPr>
          <p:cNvGrpSpPr/>
          <p:nvPr/>
        </p:nvGrpSpPr>
        <p:grpSpPr>
          <a:xfrm>
            <a:off x="42950" y="64822"/>
            <a:ext cx="559217" cy="559217"/>
            <a:chOff x="6787181" y="2292207"/>
            <a:chExt cx="1862982" cy="18629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0F6320-1320-4FEA-8569-94AA10D70189}"/>
                </a:ext>
              </a:extLst>
            </p:cNvPr>
            <p:cNvSpPr/>
            <p:nvPr/>
          </p:nvSpPr>
          <p:spPr>
            <a:xfrm>
              <a:off x="6787181" y="2292207"/>
              <a:ext cx="1862982" cy="1862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744F166-8114-40CB-9BCB-A045793E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092085" y="2597111"/>
              <a:ext cx="1253174" cy="1253174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B8E131C-6A8E-4606-B30F-DEDA174075DC}"/>
              </a:ext>
            </a:extLst>
          </p:cNvPr>
          <p:cNvSpPr txBox="1"/>
          <p:nvPr/>
        </p:nvSpPr>
        <p:spPr>
          <a:xfrm>
            <a:off x="1626562" y="130136"/>
            <a:ext cx="931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Experimental Results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C1E239E2-4D39-494F-BD05-2ED4C037C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C81A5D-6146-4493-910D-E626C0C41625}"/>
              </a:ext>
            </a:extLst>
          </p:cNvPr>
          <p:cNvSpPr txBox="1"/>
          <p:nvPr/>
        </p:nvSpPr>
        <p:spPr>
          <a:xfrm>
            <a:off x="1970328" y="980254"/>
            <a:ext cx="8632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2. Three-way attribute division results </a:t>
            </a:r>
            <a:r>
              <a:rPr lang="en-GB" sz="3200" dirty="0"/>
              <a:t>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E8E753-5270-426C-8997-2AD488253DF2}"/>
              </a:ext>
            </a:extLst>
          </p:cNvPr>
          <p:cNvSpPr txBox="1"/>
          <p:nvPr/>
        </p:nvSpPr>
        <p:spPr>
          <a:xfrm>
            <a:off x="1633314" y="2014090"/>
            <a:ext cx="10156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Table</a:t>
            </a:r>
            <a:r>
              <a:rPr lang="en-US" dirty="0"/>
              <a:t> 10 :</a:t>
            </a:r>
            <a:r>
              <a:rPr lang="en-GB" dirty="0"/>
              <a:t> Comparison of the determined thresholds with extreme thresholds of (0.5, 0.5) and (1, 0).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585E8-247D-4589-8283-32B0F37F786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03671" y="2419257"/>
            <a:ext cx="8392696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24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C526614-9651-47D0-82C8-DF5B95BACD49}"/>
              </a:ext>
            </a:extLst>
          </p:cNvPr>
          <p:cNvSpPr/>
          <p:nvPr/>
        </p:nvSpPr>
        <p:spPr>
          <a:xfrm>
            <a:off x="-59310" y="-44450"/>
            <a:ext cx="802259" cy="6946900"/>
          </a:xfrm>
          <a:custGeom>
            <a:avLst/>
            <a:gdLst>
              <a:gd name="connsiteX0" fmla="*/ 0 w 857946"/>
              <a:gd name="connsiteY0" fmla="*/ 0 h 6880018"/>
              <a:gd name="connsiteX1" fmla="*/ 428615 w 857946"/>
              <a:gd name="connsiteY1" fmla="*/ 0 h 6880018"/>
              <a:gd name="connsiteX2" fmla="*/ 533633 w 857946"/>
              <a:gd name="connsiteY2" fmla="*/ 378900 h 6880018"/>
              <a:gd name="connsiteX3" fmla="*/ 857946 w 857946"/>
              <a:gd name="connsiteY3" fmla="*/ 3555479 h 6880018"/>
              <a:gd name="connsiteX4" fmla="*/ 533633 w 857946"/>
              <a:gd name="connsiteY4" fmla="*/ 6732060 h 6880018"/>
              <a:gd name="connsiteX5" fmla="*/ 492624 w 857946"/>
              <a:gd name="connsiteY5" fmla="*/ 6880018 h 6880018"/>
              <a:gd name="connsiteX6" fmla="*/ 0 w 857946"/>
              <a:gd name="connsiteY6" fmla="*/ 6880018 h 68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46" h="6880018">
                <a:moveTo>
                  <a:pt x="0" y="0"/>
                </a:moveTo>
                <a:lnTo>
                  <a:pt x="428615" y="0"/>
                </a:lnTo>
                <a:lnTo>
                  <a:pt x="533633" y="378900"/>
                </a:lnTo>
                <a:cubicBezTo>
                  <a:pt x="735134" y="1217892"/>
                  <a:pt x="857946" y="2332410"/>
                  <a:pt x="857946" y="3555479"/>
                </a:cubicBezTo>
                <a:cubicBezTo>
                  <a:pt x="857946" y="4778549"/>
                  <a:pt x="735134" y="5893067"/>
                  <a:pt x="533633" y="6732060"/>
                </a:cubicBezTo>
                <a:lnTo>
                  <a:pt x="492624" y="6880018"/>
                </a:lnTo>
                <a:lnTo>
                  <a:pt x="0" y="68800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976D58-7BDC-4D6B-AE73-AF4A39F3F9F5}"/>
              </a:ext>
            </a:extLst>
          </p:cNvPr>
          <p:cNvGrpSpPr/>
          <p:nvPr/>
        </p:nvGrpSpPr>
        <p:grpSpPr>
          <a:xfrm>
            <a:off x="42949" y="700646"/>
            <a:ext cx="559217" cy="559217"/>
            <a:chOff x="3689792" y="1207561"/>
            <a:chExt cx="1695367" cy="1695367"/>
          </a:xfrm>
          <a:solidFill>
            <a:schemeClr val="accent1">
              <a:lumMod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0F9C77-7ECE-4AAC-AA9F-3782AD16898C}"/>
                </a:ext>
              </a:extLst>
            </p:cNvPr>
            <p:cNvSpPr/>
            <p:nvPr/>
          </p:nvSpPr>
          <p:spPr>
            <a:xfrm>
              <a:off x="3689792" y="1207561"/>
              <a:ext cx="1695367" cy="1695367"/>
            </a:xfrm>
            <a:prstGeom prst="ellips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B1B66CD1-CCBA-4BEF-8704-1B0BD22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9486" y="1470308"/>
              <a:ext cx="1076770" cy="1076770"/>
            </a:xfrm>
            <a:prstGeom prst="rect">
              <a:avLst/>
            </a:prstGeom>
          </p:spPr>
        </p:pic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63BD4-B6EC-458F-8553-D551DB1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163" y="6356350"/>
            <a:ext cx="2743200" cy="365125"/>
          </a:xfrm>
        </p:spPr>
        <p:txBody>
          <a:bodyPr/>
          <a:lstStyle/>
          <a:p>
            <a:fld id="{5934B343-99EA-4E80-BDEC-AE2A572D2AC5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D6911-5744-43E2-9F31-5AC0DE43D7BF}"/>
              </a:ext>
            </a:extLst>
          </p:cNvPr>
          <p:cNvGrpSpPr/>
          <p:nvPr/>
        </p:nvGrpSpPr>
        <p:grpSpPr>
          <a:xfrm>
            <a:off x="38288" y="1350867"/>
            <a:ext cx="559218" cy="559218"/>
            <a:chOff x="2591143" y="19518"/>
            <a:chExt cx="1613160" cy="161316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40AB91-E7A3-4027-8888-6563DE0E92C0}"/>
                </a:ext>
              </a:extLst>
            </p:cNvPr>
            <p:cNvSpPr/>
            <p:nvPr/>
          </p:nvSpPr>
          <p:spPr>
            <a:xfrm>
              <a:off x="2591143" y="19518"/>
              <a:ext cx="1613160" cy="1613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">
              <a:extLst>
                <a:ext uri="{FF2B5EF4-FFF2-40B4-BE49-F238E27FC236}">
                  <a16:creationId xmlns:a16="http://schemas.microsoft.com/office/drawing/2014/main" id="{A8CA6E3A-6151-4532-9397-AAFCEEBF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19746" y="418027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914060-B19F-42E3-9162-D9C08E123B55}"/>
              </a:ext>
            </a:extLst>
          </p:cNvPr>
          <p:cNvGrpSpPr/>
          <p:nvPr/>
        </p:nvGrpSpPr>
        <p:grpSpPr>
          <a:xfrm>
            <a:off x="43451" y="1990599"/>
            <a:ext cx="559218" cy="559218"/>
            <a:chOff x="2711601" y="464913"/>
            <a:chExt cx="1662800" cy="16628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F9CEB0-2CFF-4863-909C-DA8A2145B91B}"/>
                </a:ext>
              </a:extLst>
            </p:cNvPr>
            <p:cNvSpPr/>
            <p:nvPr/>
          </p:nvSpPr>
          <p:spPr>
            <a:xfrm>
              <a:off x="2711601" y="464913"/>
              <a:ext cx="1662800" cy="16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Employee badge">
              <a:extLst>
                <a:ext uri="{FF2B5EF4-FFF2-40B4-BE49-F238E27FC236}">
                  <a16:creationId xmlns:a16="http://schemas.microsoft.com/office/drawing/2014/main" id="{5362ADA7-A2C9-4268-80E0-C5489DA57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65518" y="737287"/>
              <a:ext cx="1002215" cy="1002215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8ACE59-76D0-47D7-AC4E-43456F9F6F88}"/>
              </a:ext>
            </a:extLst>
          </p:cNvPr>
          <p:cNvGrpSpPr/>
          <p:nvPr/>
        </p:nvGrpSpPr>
        <p:grpSpPr>
          <a:xfrm>
            <a:off x="43913" y="2605790"/>
            <a:ext cx="553593" cy="553593"/>
            <a:chOff x="904863" y="1846218"/>
            <a:chExt cx="1662800" cy="166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3A03A1-E58A-4C61-BE3E-9602D252453F}"/>
                </a:ext>
              </a:extLst>
            </p:cNvPr>
            <p:cNvSpPr/>
            <p:nvPr/>
          </p:nvSpPr>
          <p:spPr>
            <a:xfrm>
              <a:off x="904863" y="1846218"/>
              <a:ext cx="1662800" cy="1662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Key">
              <a:extLst>
                <a:ext uri="{FF2B5EF4-FFF2-40B4-BE49-F238E27FC236}">
                  <a16:creationId xmlns:a16="http://schemas.microsoft.com/office/drawing/2014/main" id="{9AE6D471-83D5-4487-A67B-21CD298C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28616" y="2174641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73C352-D90F-466E-B0D2-8266A71FE956}"/>
              </a:ext>
            </a:extLst>
          </p:cNvPr>
          <p:cNvGrpSpPr/>
          <p:nvPr/>
        </p:nvGrpSpPr>
        <p:grpSpPr>
          <a:xfrm>
            <a:off x="0" y="3249082"/>
            <a:ext cx="1862981" cy="1862981"/>
            <a:chOff x="773989" y="1739233"/>
            <a:chExt cx="1662800" cy="16628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541CD4-9610-4CAE-9A18-9C084855EE2C}"/>
                </a:ext>
              </a:extLst>
            </p:cNvPr>
            <p:cNvSpPr/>
            <p:nvPr/>
          </p:nvSpPr>
          <p:spPr>
            <a:xfrm>
              <a:off x="773989" y="1739233"/>
              <a:ext cx="1662800" cy="1662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ecurity camera">
              <a:extLst>
                <a:ext uri="{FF2B5EF4-FFF2-40B4-BE49-F238E27FC236}">
                  <a16:creationId xmlns:a16="http://schemas.microsoft.com/office/drawing/2014/main" id="{5A47455F-8F5C-450C-A92A-45C3291A9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02417" y="2089878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E8ED7-25F4-4CFE-88B6-1DAA22C0F2AD}"/>
              </a:ext>
            </a:extLst>
          </p:cNvPr>
          <p:cNvGrpSpPr/>
          <p:nvPr/>
        </p:nvGrpSpPr>
        <p:grpSpPr>
          <a:xfrm>
            <a:off x="60183" y="5188620"/>
            <a:ext cx="542523" cy="542523"/>
            <a:chOff x="1955261" y="3414049"/>
            <a:chExt cx="1613160" cy="16131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1F0868-6506-4535-88C2-CC2779F7AA24}"/>
                </a:ext>
              </a:extLst>
            </p:cNvPr>
            <p:cNvSpPr/>
            <p:nvPr/>
          </p:nvSpPr>
          <p:spPr>
            <a:xfrm>
              <a:off x="1955261" y="3414049"/>
              <a:ext cx="1613160" cy="1613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693AF65D-4DF5-4805-816A-0229F079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78222" y="3740378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CDA1-F068-4A96-B26B-64D29DDB81DC}"/>
              </a:ext>
            </a:extLst>
          </p:cNvPr>
          <p:cNvGrpSpPr/>
          <p:nvPr/>
        </p:nvGrpSpPr>
        <p:grpSpPr>
          <a:xfrm>
            <a:off x="42950" y="64822"/>
            <a:ext cx="559217" cy="559217"/>
            <a:chOff x="6787181" y="2292207"/>
            <a:chExt cx="1862982" cy="18629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0F6320-1320-4FEA-8569-94AA10D70189}"/>
                </a:ext>
              </a:extLst>
            </p:cNvPr>
            <p:cNvSpPr/>
            <p:nvPr/>
          </p:nvSpPr>
          <p:spPr>
            <a:xfrm>
              <a:off x="6787181" y="2292207"/>
              <a:ext cx="1862982" cy="1862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744F166-8114-40CB-9BCB-A045793E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092085" y="2597111"/>
              <a:ext cx="1253174" cy="1253174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B8E131C-6A8E-4606-B30F-DEDA174075DC}"/>
              </a:ext>
            </a:extLst>
          </p:cNvPr>
          <p:cNvSpPr txBox="1"/>
          <p:nvPr/>
        </p:nvSpPr>
        <p:spPr>
          <a:xfrm>
            <a:off x="1626562" y="130136"/>
            <a:ext cx="931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Advantages of the model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9B0F3D78-8194-4FEA-9E29-951BA7A8F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671" y="29178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C1E239E2-4D39-494F-BD05-2ED4C037C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C29FF4-B46A-4BB3-A994-A51140014D3C}"/>
              </a:ext>
            </a:extLst>
          </p:cNvPr>
          <p:cNvSpPr/>
          <p:nvPr/>
        </p:nvSpPr>
        <p:spPr>
          <a:xfrm>
            <a:off x="2576197" y="1428689"/>
            <a:ext cx="8817166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Automation:</a:t>
            </a:r>
          </a:p>
          <a:p>
            <a:endParaRPr lang="en-US" sz="1400" b="1" dirty="0"/>
          </a:p>
          <a:p>
            <a:r>
              <a:rPr lang="en-US" sz="2800" dirty="0"/>
              <a:t>• Eliminates manual, costly processes of data categorization.</a:t>
            </a:r>
          </a:p>
          <a:p>
            <a:endParaRPr lang="en-US" sz="1400" dirty="0"/>
          </a:p>
          <a:p>
            <a:r>
              <a:rPr lang="en-US" sz="3200" b="1" dirty="0"/>
              <a:t>Balance:</a:t>
            </a:r>
          </a:p>
          <a:p>
            <a:endParaRPr lang="en-US" sz="1400" b="1" dirty="0"/>
          </a:p>
          <a:p>
            <a:r>
              <a:rPr lang="en-US" sz="2800" dirty="0"/>
              <a:t>• Preserves privacy while maintaining the utility of IoT data.</a:t>
            </a:r>
          </a:p>
          <a:p>
            <a:endParaRPr lang="en-US" sz="1400" dirty="0"/>
          </a:p>
          <a:p>
            <a:r>
              <a:rPr lang="en-US" sz="3200" b="1" dirty="0"/>
              <a:t>Scalability:</a:t>
            </a:r>
          </a:p>
          <a:p>
            <a:endParaRPr lang="en-US" sz="1400" b="1" dirty="0"/>
          </a:p>
          <a:p>
            <a:r>
              <a:rPr lang="en-US" sz="2800" dirty="0"/>
              <a:t>• Applicable to large IoT datasets, reducing processing time and effort.</a:t>
            </a:r>
          </a:p>
        </p:txBody>
      </p:sp>
    </p:spTree>
    <p:extLst>
      <p:ext uri="{BB962C8B-B14F-4D97-AF65-F5344CB8AC3E}">
        <p14:creationId xmlns:p14="http://schemas.microsoft.com/office/powerpoint/2010/main" val="413693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C526614-9651-47D0-82C8-DF5B95BACD49}"/>
              </a:ext>
            </a:extLst>
          </p:cNvPr>
          <p:cNvSpPr/>
          <p:nvPr/>
        </p:nvSpPr>
        <p:spPr>
          <a:xfrm>
            <a:off x="-59310" y="-44450"/>
            <a:ext cx="802259" cy="6946900"/>
          </a:xfrm>
          <a:custGeom>
            <a:avLst/>
            <a:gdLst>
              <a:gd name="connsiteX0" fmla="*/ 0 w 857946"/>
              <a:gd name="connsiteY0" fmla="*/ 0 h 6880018"/>
              <a:gd name="connsiteX1" fmla="*/ 428615 w 857946"/>
              <a:gd name="connsiteY1" fmla="*/ 0 h 6880018"/>
              <a:gd name="connsiteX2" fmla="*/ 533633 w 857946"/>
              <a:gd name="connsiteY2" fmla="*/ 378900 h 6880018"/>
              <a:gd name="connsiteX3" fmla="*/ 857946 w 857946"/>
              <a:gd name="connsiteY3" fmla="*/ 3555479 h 6880018"/>
              <a:gd name="connsiteX4" fmla="*/ 533633 w 857946"/>
              <a:gd name="connsiteY4" fmla="*/ 6732060 h 6880018"/>
              <a:gd name="connsiteX5" fmla="*/ 492624 w 857946"/>
              <a:gd name="connsiteY5" fmla="*/ 6880018 h 6880018"/>
              <a:gd name="connsiteX6" fmla="*/ 0 w 857946"/>
              <a:gd name="connsiteY6" fmla="*/ 6880018 h 68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46" h="6880018">
                <a:moveTo>
                  <a:pt x="0" y="0"/>
                </a:moveTo>
                <a:lnTo>
                  <a:pt x="428615" y="0"/>
                </a:lnTo>
                <a:lnTo>
                  <a:pt x="533633" y="378900"/>
                </a:lnTo>
                <a:cubicBezTo>
                  <a:pt x="735134" y="1217892"/>
                  <a:pt x="857946" y="2332410"/>
                  <a:pt x="857946" y="3555479"/>
                </a:cubicBezTo>
                <a:cubicBezTo>
                  <a:pt x="857946" y="4778549"/>
                  <a:pt x="735134" y="5893067"/>
                  <a:pt x="533633" y="6732060"/>
                </a:cubicBezTo>
                <a:lnTo>
                  <a:pt x="492624" y="6880018"/>
                </a:lnTo>
                <a:lnTo>
                  <a:pt x="0" y="68800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976D58-7BDC-4D6B-AE73-AF4A39F3F9F5}"/>
              </a:ext>
            </a:extLst>
          </p:cNvPr>
          <p:cNvGrpSpPr/>
          <p:nvPr/>
        </p:nvGrpSpPr>
        <p:grpSpPr>
          <a:xfrm>
            <a:off x="42949" y="700646"/>
            <a:ext cx="559217" cy="559217"/>
            <a:chOff x="3689792" y="1207561"/>
            <a:chExt cx="1695367" cy="1695367"/>
          </a:xfrm>
          <a:solidFill>
            <a:schemeClr val="accent1">
              <a:lumMod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0F9C77-7ECE-4AAC-AA9F-3782AD16898C}"/>
                </a:ext>
              </a:extLst>
            </p:cNvPr>
            <p:cNvSpPr/>
            <p:nvPr/>
          </p:nvSpPr>
          <p:spPr>
            <a:xfrm>
              <a:off x="3689792" y="1207561"/>
              <a:ext cx="1695367" cy="1695367"/>
            </a:xfrm>
            <a:prstGeom prst="ellips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B1B66CD1-CCBA-4BEF-8704-1B0BD22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29486" y="1470308"/>
              <a:ext cx="1076770" cy="1076770"/>
            </a:xfrm>
            <a:prstGeom prst="rect">
              <a:avLst/>
            </a:prstGeom>
          </p:spPr>
        </p:pic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63BD4-B6EC-458F-8553-D551DB1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163" y="6356350"/>
            <a:ext cx="2743200" cy="365125"/>
          </a:xfrm>
        </p:spPr>
        <p:txBody>
          <a:bodyPr/>
          <a:lstStyle/>
          <a:p>
            <a:fld id="{5934B343-99EA-4E80-BDEC-AE2A572D2AC5}" type="slidenum">
              <a:rPr lang="en-US" smtClean="0"/>
              <a:t>36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D6911-5744-43E2-9F31-5AC0DE43D7BF}"/>
              </a:ext>
            </a:extLst>
          </p:cNvPr>
          <p:cNvGrpSpPr/>
          <p:nvPr/>
        </p:nvGrpSpPr>
        <p:grpSpPr>
          <a:xfrm>
            <a:off x="38288" y="1350867"/>
            <a:ext cx="559218" cy="559218"/>
            <a:chOff x="2591143" y="19518"/>
            <a:chExt cx="1613160" cy="161316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40AB91-E7A3-4027-8888-6563DE0E92C0}"/>
                </a:ext>
              </a:extLst>
            </p:cNvPr>
            <p:cNvSpPr/>
            <p:nvPr/>
          </p:nvSpPr>
          <p:spPr>
            <a:xfrm>
              <a:off x="2591143" y="19518"/>
              <a:ext cx="1613160" cy="1613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">
              <a:extLst>
                <a:ext uri="{FF2B5EF4-FFF2-40B4-BE49-F238E27FC236}">
                  <a16:creationId xmlns:a16="http://schemas.microsoft.com/office/drawing/2014/main" id="{A8CA6E3A-6151-4532-9397-AAFCEEBF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19746" y="418027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914060-B19F-42E3-9162-D9C08E123B55}"/>
              </a:ext>
            </a:extLst>
          </p:cNvPr>
          <p:cNvGrpSpPr/>
          <p:nvPr/>
        </p:nvGrpSpPr>
        <p:grpSpPr>
          <a:xfrm>
            <a:off x="43451" y="1990599"/>
            <a:ext cx="559218" cy="559218"/>
            <a:chOff x="2711601" y="464913"/>
            <a:chExt cx="1662800" cy="16628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F9CEB0-2CFF-4863-909C-DA8A2145B91B}"/>
                </a:ext>
              </a:extLst>
            </p:cNvPr>
            <p:cNvSpPr/>
            <p:nvPr/>
          </p:nvSpPr>
          <p:spPr>
            <a:xfrm>
              <a:off x="2711601" y="464913"/>
              <a:ext cx="1662800" cy="16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Employee badge">
              <a:extLst>
                <a:ext uri="{FF2B5EF4-FFF2-40B4-BE49-F238E27FC236}">
                  <a16:creationId xmlns:a16="http://schemas.microsoft.com/office/drawing/2014/main" id="{5362ADA7-A2C9-4268-80E0-C5489DA57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65518" y="737287"/>
              <a:ext cx="1002215" cy="1002215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8ACE59-76D0-47D7-AC4E-43456F9F6F88}"/>
              </a:ext>
            </a:extLst>
          </p:cNvPr>
          <p:cNvGrpSpPr/>
          <p:nvPr/>
        </p:nvGrpSpPr>
        <p:grpSpPr>
          <a:xfrm>
            <a:off x="43913" y="2605790"/>
            <a:ext cx="553593" cy="553593"/>
            <a:chOff x="904863" y="1846218"/>
            <a:chExt cx="1662800" cy="166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3A03A1-E58A-4C61-BE3E-9602D252453F}"/>
                </a:ext>
              </a:extLst>
            </p:cNvPr>
            <p:cNvSpPr/>
            <p:nvPr/>
          </p:nvSpPr>
          <p:spPr>
            <a:xfrm>
              <a:off x="904863" y="1846218"/>
              <a:ext cx="1662800" cy="1662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Key">
              <a:extLst>
                <a:ext uri="{FF2B5EF4-FFF2-40B4-BE49-F238E27FC236}">
                  <a16:creationId xmlns:a16="http://schemas.microsoft.com/office/drawing/2014/main" id="{9AE6D471-83D5-4487-A67B-21CD298C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28616" y="2174641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73C352-D90F-466E-B0D2-8266A71FE956}"/>
              </a:ext>
            </a:extLst>
          </p:cNvPr>
          <p:cNvGrpSpPr/>
          <p:nvPr/>
        </p:nvGrpSpPr>
        <p:grpSpPr>
          <a:xfrm>
            <a:off x="54208" y="3247077"/>
            <a:ext cx="553593" cy="553593"/>
            <a:chOff x="773989" y="1739233"/>
            <a:chExt cx="1662800" cy="16628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541CD4-9610-4CAE-9A18-9C084855EE2C}"/>
                </a:ext>
              </a:extLst>
            </p:cNvPr>
            <p:cNvSpPr/>
            <p:nvPr/>
          </p:nvSpPr>
          <p:spPr>
            <a:xfrm>
              <a:off x="773989" y="1739233"/>
              <a:ext cx="1662800" cy="1662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ecurity camera">
              <a:extLst>
                <a:ext uri="{FF2B5EF4-FFF2-40B4-BE49-F238E27FC236}">
                  <a16:creationId xmlns:a16="http://schemas.microsoft.com/office/drawing/2014/main" id="{5A47455F-8F5C-450C-A92A-45C3291A9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02417" y="2089878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E8ED7-25F4-4CFE-88B6-1DAA22C0F2AD}"/>
              </a:ext>
            </a:extLst>
          </p:cNvPr>
          <p:cNvGrpSpPr/>
          <p:nvPr/>
        </p:nvGrpSpPr>
        <p:grpSpPr>
          <a:xfrm>
            <a:off x="-10697" y="3916377"/>
            <a:ext cx="1862981" cy="1862981"/>
            <a:chOff x="1955261" y="3414049"/>
            <a:chExt cx="1613160" cy="16131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1F0868-6506-4535-88C2-CC2779F7AA24}"/>
                </a:ext>
              </a:extLst>
            </p:cNvPr>
            <p:cNvSpPr/>
            <p:nvPr/>
          </p:nvSpPr>
          <p:spPr>
            <a:xfrm>
              <a:off x="1955261" y="3414049"/>
              <a:ext cx="1613160" cy="1613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693AF65D-4DF5-4805-816A-0229F079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78222" y="3740378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CDA1-F068-4A96-B26B-64D29DDB81DC}"/>
              </a:ext>
            </a:extLst>
          </p:cNvPr>
          <p:cNvGrpSpPr/>
          <p:nvPr/>
        </p:nvGrpSpPr>
        <p:grpSpPr>
          <a:xfrm>
            <a:off x="42950" y="64822"/>
            <a:ext cx="559217" cy="559217"/>
            <a:chOff x="6787181" y="2292207"/>
            <a:chExt cx="1862982" cy="18629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0F6320-1320-4FEA-8569-94AA10D70189}"/>
                </a:ext>
              </a:extLst>
            </p:cNvPr>
            <p:cNvSpPr/>
            <p:nvPr/>
          </p:nvSpPr>
          <p:spPr>
            <a:xfrm>
              <a:off x="6787181" y="2292207"/>
              <a:ext cx="1862982" cy="1862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744F166-8114-40CB-9BCB-A045793E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092085" y="2597111"/>
              <a:ext cx="1253174" cy="1253174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B8E131C-6A8E-4606-B30F-DEDA174075DC}"/>
              </a:ext>
            </a:extLst>
          </p:cNvPr>
          <p:cNvSpPr txBox="1"/>
          <p:nvPr/>
        </p:nvSpPr>
        <p:spPr>
          <a:xfrm>
            <a:off x="1626562" y="130136"/>
            <a:ext cx="931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Conclusions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9B0F3D78-8194-4FEA-9E29-951BA7A8F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671" y="29178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C1E239E2-4D39-494F-BD05-2ED4C037C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731B1F-83A1-41B8-BF03-6E505F0DCDBC}"/>
              </a:ext>
            </a:extLst>
          </p:cNvPr>
          <p:cNvSpPr/>
          <p:nvPr/>
        </p:nvSpPr>
        <p:spPr>
          <a:xfrm>
            <a:off x="2164465" y="1138876"/>
            <a:ext cx="878172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Summary:</a:t>
            </a:r>
          </a:p>
          <a:p>
            <a:endParaRPr lang="en-US" sz="1400" dirty="0"/>
          </a:p>
          <a:p>
            <a:r>
              <a:rPr lang="en-US" sz="2800" dirty="0"/>
              <a:t>• The proposed model enhances IoT data privacy using three-way decisions and differential privacy.</a:t>
            </a:r>
          </a:p>
          <a:p>
            <a:endParaRPr lang="en-US" sz="2800" dirty="0"/>
          </a:p>
          <a:p>
            <a:r>
              <a:rPr lang="en-US" sz="3200" b="1" dirty="0"/>
              <a:t>Impact:</a:t>
            </a:r>
          </a:p>
          <a:p>
            <a:endParaRPr lang="en-US" sz="1400" dirty="0"/>
          </a:p>
          <a:p>
            <a:r>
              <a:rPr lang="en-US" sz="2800" dirty="0"/>
              <a:t>• Provides a scalable, automated solution for balancing privacy and utility in IoT systems.</a:t>
            </a:r>
          </a:p>
          <a:p>
            <a:endParaRPr lang="en-US" sz="1400" dirty="0"/>
          </a:p>
          <a:p>
            <a:r>
              <a:rPr lang="en-US" sz="3200" b="1" dirty="0"/>
              <a:t>Future Work:</a:t>
            </a:r>
          </a:p>
          <a:p>
            <a:endParaRPr lang="en-US" sz="1400" dirty="0"/>
          </a:p>
          <a:p>
            <a:r>
              <a:rPr lang="en-US" sz="2800" dirty="0"/>
              <a:t>• Exploring more sophisticated evaluation functions for improved attribute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720154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Questi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6255" y="4053403"/>
            <a:ext cx="2290317" cy="22903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71259" y="2985027"/>
            <a:ext cx="931962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Any Questions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30177" y="757554"/>
            <a:ext cx="468246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55B0B-A01B-4E09-8EF1-A76434DAC8F8}"/>
              </a:ext>
            </a:extLst>
          </p:cNvPr>
          <p:cNvSpPr txBox="1"/>
          <p:nvPr/>
        </p:nvSpPr>
        <p:spPr>
          <a:xfrm>
            <a:off x="3187700" y="1639872"/>
            <a:ext cx="553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4"/>
              </a:rPr>
              <a:t>Paper 01 link ( Click to open it )</a:t>
            </a:r>
            <a:endParaRPr lang="en-US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sz="1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5"/>
              </a:rPr>
              <a:t>Paper 02 link ( Click to open it ) </a:t>
            </a:r>
            <a:endParaRPr lang="en-US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BE976D58-7BDC-4D6B-AE73-AF4A39F3F9F5}"/>
              </a:ext>
            </a:extLst>
          </p:cNvPr>
          <p:cNvGrpSpPr/>
          <p:nvPr/>
        </p:nvGrpSpPr>
        <p:grpSpPr>
          <a:xfrm>
            <a:off x="5148802" y="2734546"/>
            <a:ext cx="1695367" cy="1695367"/>
            <a:chOff x="3689792" y="1207561"/>
            <a:chExt cx="1695367" cy="1695367"/>
          </a:xfrm>
          <a:solidFill>
            <a:schemeClr val="accent1">
              <a:lumMod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0F9C77-7ECE-4AAC-AA9F-3782AD16898C}"/>
                </a:ext>
              </a:extLst>
            </p:cNvPr>
            <p:cNvSpPr/>
            <p:nvPr/>
          </p:nvSpPr>
          <p:spPr>
            <a:xfrm>
              <a:off x="3689792" y="1207561"/>
              <a:ext cx="1695367" cy="1695367"/>
            </a:xfrm>
            <a:prstGeom prst="ellips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B1B66CD1-CCBA-4BEF-8704-1B0BD22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9486" y="1470308"/>
              <a:ext cx="1076770" cy="107677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250B89C-C6B5-4D23-B769-A7E81F9B38C0}"/>
              </a:ext>
            </a:extLst>
          </p:cNvPr>
          <p:cNvSpPr txBox="1"/>
          <p:nvPr/>
        </p:nvSpPr>
        <p:spPr>
          <a:xfrm>
            <a:off x="1235470" y="142962"/>
            <a:ext cx="931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Contents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63BD4-B6EC-458F-8553-D551DB1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163" y="6356350"/>
            <a:ext cx="2743200" cy="365125"/>
          </a:xfrm>
        </p:spPr>
        <p:txBody>
          <a:bodyPr/>
          <a:lstStyle/>
          <a:p>
            <a:fld id="{5934B343-99EA-4E80-BDEC-AE2A572D2AC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D6911-5744-43E2-9F31-5AC0DE43D7BF}"/>
              </a:ext>
            </a:extLst>
          </p:cNvPr>
          <p:cNvGrpSpPr/>
          <p:nvPr/>
        </p:nvGrpSpPr>
        <p:grpSpPr>
          <a:xfrm>
            <a:off x="5038285" y="2641015"/>
            <a:ext cx="1613160" cy="1613160"/>
            <a:chOff x="2591143" y="19518"/>
            <a:chExt cx="1613160" cy="161316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40AB91-E7A3-4027-8888-6563DE0E92C0}"/>
                </a:ext>
              </a:extLst>
            </p:cNvPr>
            <p:cNvSpPr/>
            <p:nvPr/>
          </p:nvSpPr>
          <p:spPr>
            <a:xfrm>
              <a:off x="2591143" y="19518"/>
              <a:ext cx="1613160" cy="1613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">
              <a:extLst>
                <a:ext uri="{FF2B5EF4-FFF2-40B4-BE49-F238E27FC236}">
                  <a16:creationId xmlns:a16="http://schemas.microsoft.com/office/drawing/2014/main" id="{A8CA6E3A-6151-4532-9397-AAFCEEBF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19746" y="418027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914060-B19F-42E3-9162-D9C08E123B55}"/>
              </a:ext>
            </a:extLst>
          </p:cNvPr>
          <p:cNvGrpSpPr/>
          <p:nvPr/>
        </p:nvGrpSpPr>
        <p:grpSpPr>
          <a:xfrm>
            <a:off x="5141959" y="2745926"/>
            <a:ext cx="1662800" cy="1662800"/>
            <a:chOff x="2711601" y="464913"/>
            <a:chExt cx="1662800" cy="16628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F9CEB0-2CFF-4863-909C-DA8A2145B91B}"/>
                </a:ext>
              </a:extLst>
            </p:cNvPr>
            <p:cNvSpPr/>
            <p:nvPr/>
          </p:nvSpPr>
          <p:spPr>
            <a:xfrm>
              <a:off x="2711601" y="464913"/>
              <a:ext cx="1662800" cy="16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Employee badge">
              <a:extLst>
                <a:ext uri="{FF2B5EF4-FFF2-40B4-BE49-F238E27FC236}">
                  <a16:creationId xmlns:a16="http://schemas.microsoft.com/office/drawing/2014/main" id="{5362ADA7-A2C9-4268-80E0-C5489DA57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65518" y="737287"/>
              <a:ext cx="1002215" cy="1002215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8ACE59-76D0-47D7-AC4E-43456F9F6F88}"/>
              </a:ext>
            </a:extLst>
          </p:cNvPr>
          <p:cNvGrpSpPr/>
          <p:nvPr/>
        </p:nvGrpSpPr>
        <p:grpSpPr>
          <a:xfrm>
            <a:off x="5152661" y="2721452"/>
            <a:ext cx="1662800" cy="1662800"/>
            <a:chOff x="904863" y="1846218"/>
            <a:chExt cx="1662800" cy="166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3A03A1-E58A-4C61-BE3E-9602D252453F}"/>
                </a:ext>
              </a:extLst>
            </p:cNvPr>
            <p:cNvSpPr/>
            <p:nvPr/>
          </p:nvSpPr>
          <p:spPr>
            <a:xfrm>
              <a:off x="904863" y="1846218"/>
              <a:ext cx="1662800" cy="1662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Key">
              <a:extLst>
                <a:ext uri="{FF2B5EF4-FFF2-40B4-BE49-F238E27FC236}">
                  <a16:creationId xmlns:a16="http://schemas.microsoft.com/office/drawing/2014/main" id="{9AE6D471-83D5-4487-A67B-21CD298C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28616" y="2174641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73C352-D90F-466E-B0D2-8266A71FE956}"/>
              </a:ext>
            </a:extLst>
          </p:cNvPr>
          <p:cNvGrpSpPr/>
          <p:nvPr/>
        </p:nvGrpSpPr>
        <p:grpSpPr>
          <a:xfrm>
            <a:off x="5090766" y="2699959"/>
            <a:ext cx="1662800" cy="1662800"/>
            <a:chOff x="773989" y="1739233"/>
            <a:chExt cx="1662800" cy="16628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541CD4-9610-4CAE-9A18-9C084855EE2C}"/>
                </a:ext>
              </a:extLst>
            </p:cNvPr>
            <p:cNvSpPr/>
            <p:nvPr/>
          </p:nvSpPr>
          <p:spPr>
            <a:xfrm>
              <a:off x="773989" y="1739233"/>
              <a:ext cx="1662800" cy="1662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ecurity camera">
              <a:extLst>
                <a:ext uri="{FF2B5EF4-FFF2-40B4-BE49-F238E27FC236}">
                  <a16:creationId xmlns:a16="http://schemas.microsoft.com/office/drawing/2014/main" id="{5A47455F-8F5C-450C-A92A-45C3291A9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02417" y="2089878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E8ED7-25F4-4CFE-88B6-1DAA22C0F2AD}"/>
              </a:ext>
            </a:extLst>
          </p:cNvPr>
          <p:cNvGrpSpPr/>
          <p:nvPr/>
        </p:nvGrpSpPr>
        <p:grpSpPr>
          <a:xfrm>
            <a:off x="5123953" y="2699959"/>
            <a:ext cx="1613160" cy="1613160"/>
            <a:chOff x="1955261" y="3414049"/>
            <a:chExt cx="1613160" cy="16131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1F0868-6506-4535-88C2-CC2779F7AA24}"/>
                </a:ext>
              </a:extLst>
            </p:cNvPr>
            <p:cNvSpPr/>
            <p:nvPr/>
          </p:nvSpPr>
          <p:spPr>
            <a:xfrm>
              <a:off x="1955261" y="3414049"/>
              <a:ext cx="1613160" cy="1613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693AF65D-4DF5-4805-816A-0229F079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78222" y="3740378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CDA1-F068-4A96-B26B-64D29DDB81DC}"/>
              </a:ext>
            </a:extLst>
          </p:cNvPr>
          <p:cNvGrpSpPr/>
          <p:nvPr/>
        </p:nvGrpSpPr>
        <p:grpSpPr>
          <a:xfrm>
            <a:off x="4950421" y="2554281"/>
            <a:ext cx="1862982" cy="1862982"/>
            <a:chOff x="6787181" y="2292207"/>
            <a:chExt cx="1862982" cy="18629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0F6320-1320-4FEA-8569-94AA10D70189}"/>
                </a:ext>
              </a:extLst>
            </p:cNvPr>
            <p:cNvSpPr/>
            <p:nvPr/>
          </p:nvSpPr>
          <p:spPr>
            <a:xfrm>
              <a:off x="6787181" y="2292207"/>
              <a:ext cx="1862982" cy="1862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744F166-8114-40CB-9BCB-A045793E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092085" y="2597111"/>
              <a:ext cx="1253174" cy="1253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2913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BE976D58-7BDC-4D6B-AE73-AF4A39F3F9F5}"/>
              </a:ext>
            </a:extLst>
          </p:cNvPr>
          <p:cNvGrpSpPr/>
          <p:nvPr/>
        </p:nvGrpSpPr>
        <p:grpSpPr>
          <a:xfrm>
            <a:off x="5680980" y="1701522"/>
            <a:ext cx="1695367" cy="1695367"/>
            <a:chOff x="3689792" y="1207561"/>
            <a:chExt cx="1695367" cy="1695367"/>
          </a:xfrm>
          <a:solidFill>
            <a:schemeClr val="accent1">
              <a:lumMod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0F9C77-7ECE-4AAC-AA9F-3782AD16898C}"/>
                </a:ext>
              </a:extLst>
            </p:cNvPr>
            <p:cNvSpPr/>
            <p:nvPr/>
          </p:nvSpPr>
          <p:spPr>
            <a:xfrm>
              <a:off x="3689792" y="1207561"/>
              <a:ext cx="1695367" cy="1695367"/>
            </a:xfrm>
            <a:prstGeom prst="ellips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B1B66CD1-CCBA-4BEF-8704-1B0BD22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9486" y="1470308"/>
              <a:ext cx="1076770" cy="107677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250B89C-C6B5-4D23-B769-A7E81F9B38C0}"/>
              </a:ext>
            </a:extLst>
          </p:cNvPr>
          <p:cNvSpPr txBox="1"/>
          <p:nvPr/>
        </p:nvSpPr>
        <p:spPr>
          <a:xfrm>
            <a:off x="1235470" y="142962"/>
            <a:ext cx="931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Contents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63BD4-B6EC-458F-8553-D551DB1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163" y="6356350"/>
            <a:ext cx="2743200" cy="365125"/>
          </a:xfrm>
        </p:spPr>
        <p:txBody>
          <a:bodyPr/>
          <a:lstStyle/>
          <a:p>
            <a:fld id="{5934B343-99EA-4E80-BDEC-AE2A572D2AC5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D6911-5744-43E2-9F31-5AC0DE43D7BF}"/>
              </a:ext>
            </a:extLst>
          </p:cNvPr>
          <p:cNvGrpSpPr/>
          <p:nvPr/>
        </p:nvGrpSpPr>
        <p:grpSpPr>
          <a:xfrm>
            <a:off x="6280503" y="2679508"/>
            <a:ext cx="1613160" cy="1613160"/>
            <a:chOff x="2591143" y="19518"/>
            <a:chExt cx="1613160" cy="161316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40AB91-E7A3-4027-8888-6563DE0E92C0}"/>
                </a:ext>
              </a:extLst>
            </p:cNvPr>
            <p:cNvSpPr/>
            <p:nvPr/>
          </p:nvSpPr>
          <p:spPr>
            <a:xfrm>
              <a:off x="2591143" y="19518"/>
              <a:ext cx="1613160" cy="1613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">
              <a:extLst>
                <a:ext uri="{FF2B5EF4-FFF2-40B4-BE49-F238E27FC236}">
                  <a16:creationId xmlns:a16="http://schemas.microsoft.com/office/drawing/2014/main" id="{A8CA6E3A-6151-4532-9397-AAFCEEBF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19746" y="418027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914060-B19F-42E3-9162-D9C08E123B55}"/>
              </a:ext>
            </a:extLst>
          </p:cNvPr>
          <p:cNvGrpSpPr/>
          <p:nvPr/>
        </p:nvGrpSpPr>
        <p:grpSpPr>
          <a:xfrm>
            <a:off x="5998777" y="3699190"/>
            <a:ext cx="1662800" cy="1662800"/>
            <a:chOff x="2711601" y="464913"/>
            <a:chExt cx="1662800" cy="16628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F9CEB0-2CFF-4863-909C-DA8A2145B91B}"/>
                </a:ext>
              </a:extLst>
            </p:cNvPr>
            <p:cNvSpPr/>
            <p:nvPr/>
          </p:nvSpPr>
          <p:spPr>
            <a:xfrm>
              <a:off x="2711601" y="464913"/>
              <a:ext cx="1662800" cy="16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Employee badge">
              <a:extLst>
                <a:ext uri="{FF2B5EF4-FFF2-40B4-BE49-F238E27FC236}">
                  <a16:creationId xmlns:a16="http://schemas.microsoft.com/office/drawing/2014/main" id="{5362ADA7-A2C9-4268-80E0-C5489DA57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65518" y="737287"/>
              <a:ext cx="1002215" cy="1002215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8ACE59-76D0-47D7-AC4E-43456F9F6F88}"/>
              </a:ext>
            </a:extLst>
          </p:cNvPr>
          <p:cNvGrpSpPr/>
          <p:nvPr/>
        </p:nvGrpSpPr>
        <p:grpSpPr>
          <a:xfrm>
            <a:off x="4982298" y="3844676"/>
            <a:ext cx="1662800" cy="1662800"/>
            <a:chOff x="904863" y="1846218"/>
            <a:chExt cx="1662800" cy="166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3A03A1-E58A-4C61-BE3E-9602D252453F}"/>
                </a:ext>
              </a:extLst>
            </p:cNvPr>
            <p:cNvSpPr/>
            <p:nvPr/>
          </p:nvSpPr>
          <p:spPr>
            <a:xfrm>
              <a:off x="904863" y="1846218"/>
              <a:ext cx="1662800" cy="1662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Key">
              <a:extLst>
                <a:ext uri="{FF2B5EF4-FFF2-40B4-BE49-F238E27FC236}">
                  <a16:creationId xmlns:a16="http://schemas.microsoft.com/office/drawing/2014/main" id="{9AE6D471-83D5-4487-A67B-21CD298C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28616" y="2174641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73C352-D90F-466E-B0D2-8266A71FE956}"/>
              </a:ext>
            </a:extLst>
          </p:cNvPr>
          <p:cNvGrpSpPr/>
          <p:nvPr/>
        </p:nvGrpSpPr>
        <p:grpSpPr>
          <a:xfrm>
            <a:off x="3965819" y="3194075"/>
            <a:ext cx="1662800" cy="1662800"/>
            <a:chOff x="773989" y="1739233"/>
            <a:chExt cx="1662800" cy="16628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541CD4-9610-4CAE-9A18-9C084855EE2C}"/>
                </a:ext>
              </a:extLst>
            </p:cNvPr>
            <p:cNvSpPr/>
            <p:nvPr/>
          </p:nvSpPr>
          <p:spPr>
            <a:xfrm>
              <a:off x="773989" y="1739233"/>
              <a:ext cx="1662800" cy="1662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ecurity camera">
              <a:extLst>
                <a:ext uri="{FF2B5EF4-FFF2-40B4-BE49-F238E27FC236}">
                  <a16:creationId xmlns:a16="http://schemas.microsoft.com/office/drawing/2014/main" id="{5A47455F-8F5C-450C-A92A-45C3291A9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02417" y="2089878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E8ED7-25F4-4CFE-88B6-1DAA22C0F2AD}"/>
              </a:ext>
            </a:extLst>
          </p:cNvPr>
          <p:cNvGrpSpPr/>
          <p:nvPr/>
        </p:nvGrpSpPr>
        <p:grpSpPr>
          <a:xfrm>
            <a:off x="4267227" y="1918714"/>
            <a:ext cx="1613160" cy="1613160"/>
            <a:chOff x="1955261" y="3414049"/>
            <a:chExt cx="1613160" cy="16131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1F0868-6506-4535-88C2-CC2779F7AA24}"/>
                </a:ext>
              </a:extLst>
            </p:cNvPr>
            <p:cNvSpPr/>
            <p:nvPr/>
          </p:nvSpPr>
          <p:spPr>
            <a:xfrm>
              <a:off x="1955261" y="3414049"/>
              <a:ext cx="1613160" cy="1613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693AF65D-4DF5-4805-816A-0229F079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78222" y="3740378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CDA1-F068-4A96-B26B-64D29DDB81DC}"/>
              </a:ext>
            </a:extLst>
          </p:cNvPr>
          <p:cNvGrpSpPr/>
          <p:nvPr/>
        </p:nvGrpSpPr>
        <p:grpSpPr>
          <a:xfrm>
            <a:off x="4950421" y="2554281"/>
            <a:ext cx="1862982" cy="1862982"/>
            <a:chOff x="6787181" y="2292207"/>
            <a:chExt cx="1862982" cy="18629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0F6320-1320-4FEA-8569-94AA10D70189}"/>
                </a:ext>
              </a:extLst>
            </p:cNvPr>
            <p:cNvSpPr/>
            <p:nvPr/>
          </p:nvSpPr>
          <p:spPr>
            <a:xfrm>
              <a:off x="6787181" y="2292207"/>
              <a:ext cx="1862982" cy="1862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744F166-8114-40CB-9BCB-A045793E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092085" y="2597111"/>
              <a:ext cx="1253174" cy="1253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3262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BADAC27-4D51-4A84-B9AF-9A1C3E411B04}"/>
              </a:ext>
            </a:extLst>
          </p:cNvPr>
          <p:cNvSpPr txBox="1"/>
          <p:nvPr/>
        </p:nvSpPr>
        <p:spPr>
          <a:xfrm>
            <a:off x="272211" y="1750061"/>
            <a:ext cx="1043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Cryptography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0DCDD7-AD14-482C-8673-A239AF19A77B}"/>
              </a:ext>
            </a:extLst>
          </p:cNvPr>
          <p:cNvSpPr txBox="1"/>
          <p:nvPr/>
        </p:nvSpPr>
        <p:spPr>
          <a:xfrm>
            <a:off x="639997" y="3547625"/>
            <a:ext cx="757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Integrity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6964C4-FEE5-4AD9-9128-AE5DAEDDEB7B}"/>
              </a:ext>
            </a:extLst>
          </p:cNvPr>
          <p:cNvSpPr txBox="1"/>
          <p:nvPr/>
        </p:nvSpPr>
        <p:spPr>
          <a:xfrm>
            <a:off x="327680" y="5358169"/>
            <a:ext cx="988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End Point Authentication</a:t>
            </a:r>
            <a:endParaRPr lang="en-US" sz="100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703EC2-2B26-4931-9DA1-66B05337EB1B}"/>
              </a:ext>
            </a:extLst>
          </p:cNvPr>
          <p:cNvSpPr txBox="1"/>
          <p:nvPr/>
        </p:nvSpPr>
        <p:spPr>
          <a:xfrm>
            <a:off x="6529698" y="1922919"/>
            <a:ext cx="988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SSL</a:t>
            </a:r>
            <a:endParaRPr lang="en-US" sz="100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31183D-28A3-4EB0-A065-33AF6C56BA07}"/>
              </a:ext>
            </a:extLst>
          </p:cNvPr>
          <p:cNvSpPr txBox="1"/>
          <p:nvPr/>
        </p:nvSpPr>
        <p:spPr>
          <a:xfrm>
            <a:off x="6529698" y="3585680"/>
            <a:ext cx="988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Network Layer Security</a:t>
            </a:r>
            <a:endParaRPr lang="en-US" sz="100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E4E681-5AAA-4161-AA89-903C22B5977D}"/>
              </a:ext>
            </a:extLst>
          </p:cNvPr>
          <p:cNvSpPr txBox="1"/>
          <p:nvPr/>
        </p:nvSpPr>
        <p:spPr>
          <a:xfrm>
            <a:off x="6642273" y="5354126"/>
            <a:ext cx="10858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Operational Security (Firewall)</a:t>
            </a:r>
            <a:endParaRPr lang="en-US" sz="100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976D58-7BDC-4D6B-AE73-AF4A39F3F9F5}"/>
              </a:ext>
            </a:extLst>
          </p:cNvPr>
          <p:cNvGrpSpPr/>
          <p:nvPr/>
        </p:nvGrpSpPr>
        <p:grpSpPr>
          <a:xfrm>
            <a:off x="117283" y="948929"/>
            <a:ext cx="1695367" cy="1695367"/>
            <a:chOff x="3689792" y="1207561"/>
            <a:chExt cx="1695367" cy="1695367"/>
          </a:xfrm>
          <a:solidFill>
            <a:schemeClr val="accent1">
              <a:lumMod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0F9C77-7ECE-4AAC-AA9F-3782AD16898C}"/>
                </a:ext>
              </a:extLst>
            </p:cNvPr>
            <p:cNvSpPr/>
            <p:nvPr/>
          </p:nvSpPr>
          <p:spPr>
            <a:xfrm>
              <a:off x="3689792" y="1207561"/>
              <a:ext cx="1695367" cy="1695367"/>
            </a:xfrm>
            <a:prstGeom prst="ellips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B1B66CD1-CCBA-4BEF-8704-1B0BD22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9486" y="1470308"/>
              <a:ext cx="1076770" cy="107677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250B89C-C6B5-4D23-B769-A7E81F9B38C0}"/>
              </a:ext>
            </a:extLst>
          </p:cNvPr>
          <p:cNvSpPr txBox="1"/>
          <p:nvPr/>
        </p:nvSpPr>
        <p:spPr>
          <a:xfrm>
            <a:off x="1235470" y="142962"/>
            <a:ext cx="931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Contents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63BD4-B6EC-458F-8553-D551DB1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163" y="6356350"/>
            <a:ext cx="2743200" cy="365125"/>
          </a:xfrm>
        </p:spPr>
        <p:txBody>
          <a:bodyPr/>
          <a:lstStyle/>
          <a:p>
            <a:fld id="{5934B343-99EA-4E80-BDEC-AE2A572D2AC5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D6911-5744-43E2-9F31-5AC0DE43D7BF}"/>
              </a:ext>
            </a:extLst>
          </p:cNvPr>
          <p:cNvGrpSpPr/>
          <p:nvPr/>
        </p:nvGrpSpPr>
        <p:grpSpPr>
          <a:xfrm>
            <a:off x="158386" y="2689870"/>
            <a:ext cx="1613160" cy="1613160"/>
            <a:chOff x="2591143" y="19518"/>
            <a:chExt cx="1613160" cy="161316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40AB91-E7A3-4027-8888-6563DE0E92C0}"/>
                </a:ext>
              </a:extLst>
            </p:cNvPr>
            <p:cNvSpPr/>
            <p:nvPr/>
          </p:nvSpPr>
          <p:spPr>
            <a:xfrm>
              <a:off x="2591143" y="19518"/>
              <a:ext cx="1613160" cy="1613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">
              <a:extLst>
                <a:ext uri="{FF2B5EF4-FFF2-40B4-BE49-F238E27FC236}">
                  <a16:creationId xmlns:a16="http://schemas.microsoft.com/office/drawing/2014/main" id="{A8CA6E3A-6151-4532-9397-AAFCEEBF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19746" y="418027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914060-B19F-42E3-9162-D9C08E123B55}"/>
              </a:ext>
            </a:extLst>
          </p:cNvPr>
          <p:cNvGrpSpPr/>
          <p:nvPr/>
        </p:nvGrpSpPr>
        <p:grpSpPr>
          <a:xfrm>
            <a:off x="163962" y="4459640"/>
            <a:ext cx="1662800" cy="1662800"/>
            <a:chOff x="2711601" y="464913"/>
            <a:chExt cx="1662800" cy="16628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F9CEB0-2CFF-4863-909C-DA8A2145B91B}"/>
                </a:ext>
              </a:extLst>
            </p:cNvPr>
            <p:cNvSpPr/>
            <p:nvPr/>
          </p:nvSpPr>
          <p:spPr>
            <a:xfrm>
              <a:off x="2711601" y="464913"/>
              <a:ext cx="1662800" cy="16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Employee badge">
              <a:extLst>
                <a:ext uri="{FF2B5EF4-FFF2-40B4-BE49-F238E27FC236}">
                  <a16:creationId xmlns:a16="http://schemas.microsoft.com/office/drawing/2014/main" id="{5362ADA7-A2C9-4268-80E0-C5489DA57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65518" y="737287"/>
              <a:ext cx="1002215" cy="1002215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8ACE59-76D0-47D7-AC4E-43456F9F6F88}"/>
              </a:ext>
            </a:extLst>
          </p:cNvPr>
          <p:cNvGrpSpPr/>
          <p:nvPr/>
        </p:nvGrpSpPr>
        <p:grpSpPr>
          <a:xfrm>
            <a:off x="6017479" y="1027070"/>
            <a:ext cx="1662800" cy="1662800"/>
            <a:chOff x="904863" y="1846218"/>
            <a:chExt cx="1662800" cy="166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3A03A1-E58A-4C61-BE3E-9602D252453F}"/>
                </a:ext>
              </a:extLst>
            </p:cNvPr>
            <p:cNvSpPr/>
            <p:nvPr/>
          </p:nvSpPr>
          <p:spPr>
            <a:xfrm>
              <a:off x="904863" y="1846218"/>
              <a:ext cx="1662800" cy="1662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Key">
              <a:extLst>
                <a:ext uri="{FF2B5EF4-FFF2-40B4-BE49-F238E27FC236}">
                  <a16:creationId xmlns:a16="http://schemas.microsoft.com/office/drawing/2014/main" id="{9AE6D471-83D5-4487-A67B-21CD298C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28616" y="2174641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73C352-D90F-466E-B0D2-8266A71FE956}"/>
              </a:ext>
            </a:extLst>
          </p:cNvPr>
          <p:cNvGrpSpPr/>
          <p:nvPr/>
        </p:nvGrpSpPr>
        <p:grpSpPr>
          <a:xfrm>
            <a:off x="6042299" y="2734584"/>
            <a:ext cx="1662800" cy="1662800"/>
            <a:chOff x="773989" y="1739233"/>
            <a:chExt cx="1662800" cy="16628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541CD4-9610-4CAE-9A18-9C084855EE2C}"/>
                </a:ext>
              </a:extLst>
            </p:cNvPr>
            <p:cNvSpPr/>
            <p:nvPr/>
          </p:nvSpPr>
          <p:spPr>
            <a:xfrm>
              <a:off x="773989" y="1739233"/>
              <a:ext cx="1662800" cy="1662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ecurity camera">
              <a:extLst>
                <a:ext uri="{FF2B5EF4-FFF2-40B4-BE49-F238E27FC236}">
                  <a16:creationId xmlns:a16="http://schemas.microsoft.com/office/drawing/2014/main" id="{5A47455F-8F5C-450C-A92A-45C3291A9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02417" y="2089878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E8ED7-25F4-4CFE-88B6-1DAA22C0F2AD}"/>
              </a:ext>
            </a:extLst>
          </p:cNvPr>
          <p:cNvGrpSpPr/>
          <p:nvPr/>
        </p:nvGrpSpPr>
        <p:grpSpPr>
          <a:xfrm>
            <a:off x="6105927" y="4509280"/>
            <a:ext cx="1613160" cy="1613160"/>
            <a:chOff x="1955261" y="3414049"/>
            <a:chExt cx="1613160" cy="16131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1F0868-6506-4535-88C2-CC2779F7AA24}"/>
                </a:ext>
              </a:extLst>
            </p:cNvPr>
            <p:cNvSpPr/>
            <p:nvPr/>
          </p:nvSpPr>
          <p:spPr>
            <a:xfrm>
              <a:off x="1955261" y="3414049"/>
              <a:ext cx="1613160" cy="1613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693AF65D-4DF5-4805-816A-0229F079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78222" y="3740378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CDA1-F068-4A96-B26B-64D29DDB81DC}"/>
              </a:ext>
            </a:extLst>
          </p:cNvPr>
          <p:cNvGrpSpPr/>
          <p:nvPr/>
        </p:nvGrpSpPr>
        <p:grpSpPr>
          <a:xfrm>
            <a:off x="-460291" y="-619989"/>
            <a:ext cx="1862982" cy="1862982"/>
            <a:chOff x="6787181" y="2292207"/>
            <a:chExt cx="1862982" cy="18629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0F6320-1320-4FEA-8569-94AA10D70189}"/>
                </a:ext>
              </a:extLst>
            </p:cNvPr>
            <p:cNvSpPr/>
            <p:nvPr/>
          </p:nvSpPr>
          <p:spPr>
            <a:xfrm>
              <a:off x="6787181" y="2292207"/>
              <a:ext cx="1862982" cy="1862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744F166-8114-40CB-9BCB-A045793E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092085" y="2597111"/>
              <a:ext cx="1253174" cy="1253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0210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BE976D58-7BDC-4D6B-AE73-AF4A39F3F9F5}"/>
              </a:ext>
            </a:extLst>
          </p:cNvPr>
          <p:cNvGrpSpPr/>
          <p:nvPr/>
        </p:nvGrpSpPr>
        <p:grpSpPr>
          <a:xfrm>
            <a:off x="117283" y="948929"/>
            <a:ext cx="1695367" cy="1695367"/>
            <a:chOff x="3689792" y="1207561"/>
            <a:chExt cx="1695367" cy="1695367"/>
          </a:xfrm>
          <a:solidFill>
            <a:schemeClr val="accent1">
              <a:lumMod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0F9C77-7ECE-4AAC-AA9F-3782AD16898C}"/>
                </a:ext>
              </a:extLst>
            </p:cNvPr>
            <p:cNvSpPr/>
            <p:nvPr/>
          </p:nvSpPr>
          <p:spPr>
            <a:xfrm>
              <a:off x="3689792" y="1207561"/>
              <a:ext cx="1695367" cy="1695367"/>
            </a:xfrm>
            <a:prstGeom prst="ellips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B1B66CD1-CCBA-4BEF-8704-1B0BD22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9486" y="1470308"/>
              <a:ext cx="1076770" cy="107677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250B89C-C6B5-4D23-B769-A7E81F9B38C0}"/>
              </a:ext>
            </a:extLst>
          </p:cNvPr>
          <p:cNvSpPr txBox="1"/>
          <p:nvPr/>
        </p:nvSpPr>
        <p:spPr>
          <a:xfrm>
            <a:off x="1235470" y="142962"/>
            <a:ext cx="931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Contents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63BD4-B6EC-458F-8553-D551DB1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163" y="6356350"/>
            <a:ext cx="2743200" cy="365125"/>
          </a:xfrm>
        </p:spPr>
        <p:txBody>
          <a:bodyPr/>
          <a:lstStyle/>
          <a:p>
            <a:fld id="{5934B343-99EA-4E80-BDEC-AE2A572D2AC5}" type="slidenum">
              <a:rPr lang="en-US" smtClean="0"/>
              <a:t>7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ADAC27-4D51-4A84-B9AF-9A1C3E411B04}"/>
              </a:ext>
            </a:extLst>
          </p:cNvPr>
          <p:cNvSpPr txBox="1"/>
          <p:nvPr/>
        </p:nvSpPr>
        <p:spPr>
          <a:xfrm>
            <a:off x="1771546" y="1488125"/>
            <a:ext cx="5291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Challenges in IoT Privacy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0DCDD7-AD14-482C-8673-A239AF19A77B}"/>
              </a:ext>
            </a:extLst>
          </p:cNvPr>
          <p:cNvSpPr txBox="1"/>
          <p:nvPr/>
        </p:nvSpPr>
        <p:spPr>
          <a:xfrm>
            <a:off x="1886063" y="3204062"/>
            <a:ext cx="3892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solidFill>
                  <a:schemeClr val="accent5">
                    <a:lumMod val="50000"/>
                  </a:schemeClr>
                </a:solidFill>
              </a:rPr>
              <a:t>Key Concepts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6964C4-FEE5-4AD9-9128-AE5DAEDDEB7B}"/>
              </a:ext>
            </a:extLst>
          </p:cNvPr>
          <p:cNvSpPr txBox="1"/>
          <p:nvPr/>
        </p:nvSpPr>
        <p:spPr>
          <a:xfrm>
            <a:off x="1902573" y="5073748"/>
            <a:ext cx="3827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Proposed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703EC2-2B26-4931-9DA1-66B05337EB1B}"/>
              </a:ext>
            </a:extLst>
          </p:cNvPr>
          <p:cNvSpPr txBox="1"/>
          <p:nvPr/>
        </p:nvSpPr>
        <p:spPr>
          <a:xfrm>
            <a:off x="7774602" y="1488124"/>
            <a:ext cx="3618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3WADD Algorithm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31183D-28A3-4EB0-A065-33AF6C56BA07}"/>
              </a:ext>
            </a:extLst>
          </p:cNvPr>
          <p:cNvSpPr txBox="1"/>
          <p:nvPr/>
        </p:nvSpPr>
        <p:spPr>
          <a:xfrm>
            <a:off x="7819616" y="3003820"/>
            <a:ext cx="43145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solidFill>
                  <a:schemeClr val="accent5">
                    <a:lumMod val="50000"/>
                  </a:schemeClr>
                </a:solidFill>
              </a:rPr>
              <a:t>Experimental Result</a:t>
            </a: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en-US" sz="3100" dirty="0">
                <a:solidFill>
                  <a:schemeClr val="accent5">
                    <a:lumMod val="50000"/>
                  </a:schemeClr>
                </a:solidFill>
              </a:rPr>
              <a:t>Advantages of the Model</a:t>
            </a:r>
            <a:endParaRPr lang="en-US" sz="3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E4E681-5AAA-4161-AA89-903C22B5977D}"/>
              </a:ext>
            </a:extLst>
          </p:cNvPr>
          <p:cNvSpPr txBox="1"/>
          <p:nvPr/>
        </p:nvSpPr>
        <p:spPr>
          <a:xfrm>
            <a:off x="7861129" y="4998652"/>
            <a:ext cx="3532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D6911-5744-43E2-9F31-5AC0DE43D7BF}"/>
              </a:ext>
            </a:extLst>
          </p:cNvPr>
          <p:cNvGrpSpPr/>
          <p:nvPr/>
        </p:nvGrpSpPr>
        <p:grpSpPr>
          <a:xfrm>
            <a:off x="158386" y="2689870"/>
            <a:ext cx="1613160" cy="1613160"/>
            <a:chOff x="2591143" y="19518"/>
            <a:chExt cx="1613160" cy="161316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40AB91-E7A3-4027-8888-6563DE0E92C0}"/>
                </a:ext>
              </a:extLst>
            </p:cNvPr>
            <p:cNvSpPr/>
            <p:nvPr/>
          </p:nvSpPr>
          <p:spPr>
            <a:xfrm>
              <a:off x="2591143" y="19518"/>
              <a:ext cx="1613160" cy="1613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">
              <a:extLst>
                <a:ext uri="{FF2B5EF4-FFF2-40B4-BE49-F238E27FC236}">
                  <a16:creationId xmlns:a16="http://schemas.microsoft.com/office/drawing/2014/main" id="{A8CA6E3A-6151-4532-9397-AAFCEEBF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19746" y="418027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914060-B19F-42E3-9162-D9C08E123B55}"/>
              </a:ext>
            </a:extLst>
          </p:cNvPr>
          <p:cNvGrpSpPr/>
          <p:nvPr/>
        </p:nvGrpSpPr>
        <p:grpSpPr>
          <a:xfrm>
            <a:off x="163962" y="4459640"/>
            <a:ext cx="1662800" cy="1662800"/>
            <a:chOff x="2711601" y="464913"/>
            <a:chExt cx="1662800" cy="16628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F9CEB0-2CFF-4863-909C-DA8A2145B91B}"/>
                </a:ext>
              </a:extLst>
            </p:cNvPr>
            <p:cNvSpPr/>
            <p:nvPr/>
          </p:nvSpPr>
          <p:spPr>
            <a:xfrm>
              <a:off x="2711601" y="464913"/>
              <a:ext cx="1662800" cy="16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Employee badge">
              <a:extLst>
                <a:ext uri="{FF2B5EF4-FFF2-40B4-BE49-F238E27FC236}">
                  <a16:creationId xmlns:a16="http://schemas.microsoft.com/office/drawing/2014/main" id="{5362ADA7-A2C9-4268-80E0-C5489DA57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65518" y="737287"/>
              <a:ext cx="1002215" cy="1002215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8ACE59-76D0-47D7-AC4E-43456F9F6F88}"/>
              </a:ext>
            </a:extLst>
          </p:cNvPr>
          <p:cNvGrpSpPr/>
          <p:nvPr/>
        </p:nvGrpSpPr>
        <p:grpSpPr>
          <a:xfrm>
            <a:off x="6017479" y="1027070"/>
            <a:ext cx="1662800" cy="1662800"/>
            <a:chOff x="904863" y="1846218"/>
            <a:chExt cx="1662800" cy="166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3A03A1-E58A-4C61-BE3E-9602D252453F}"/>
                </a:ext>
              </a:extLst>
            </p:cNvPr>
            <p:cNvSpPr/>
            <p:nvPr/>
          </p:nvSpPr>
          <p:spPr>
            <a:xfrm>
              <a:off x="904863" y="1846218"/>
              <a:ext cx="1662800" cy="1662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Key">
              <a:extLst>
                <a:ext uri="{FF2B5EF4-FFF2-40B4-BE49-F238E27FC236}">
                  <a16:creationId xmlns:a16="http://schemas.microsoft.com/office/drawing/2014/main" id="{9AE6D471-83D5-4487-A67B-21CD298C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28616" y="2174641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73C352-D90F-466E-B0D2-8266A71FE956}"/>
              </a:ext>
            </a:extLst>
          </p:cNvPr>
          <p:cNvGrpSpPr/>
          <p:nvPr/>
        </p:nvGrpSpPr>
        <p:grpSpPr>
          <a:xfrm>
            <a:off x="6042299" y="2734584"/>
            <a:ext cx="1662800" cy="1662800"/>
            <a:chOff x="773989" y="1739233"/>
            <a:chExt cx="1662800" cy="16628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541CD4-9610-4CAE-9A18-9C084855EE2C}"/>
                </a:ext>
              </a:extLst>
            </p:cNvPr>
            <p:cNvSpPr/>
            <p:nvPr/>
          </p:nvSpPr>
          <p:spPr>
            <a:xfrm>
              <a:off x="773989" y="1739233"/>
              <a:ext cx="1662800" cy="1662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ecurity camera">
              <a:extLst>
                <a:ext uri="{FF2B5EF4-FFF2-40B4-BE49-F238E27FC236}">
                  <a16:creationId xmlns:a16="http://schemas.microsoft.com/office/drawing/2014/main" id="{5A47455F-8F5C-450C-A92A-45C3291A9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02417" y="2089878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E8ED7-25F4-4CFE-88B6-1DAA22C0F2AD}"/>
              </a:ext>
            </a:extLst>
          </p:cNvPr>
          <p:cNvGrpSpPr/>
          <p:nvPr/>
        </p:nvGrpSpPr>
        <p:grpSpPr>
          <a:xfrm>
            <a:off x="6105927" y="4484460"/>
            <a:ext cx="1613160" cy="1613160"/>
            <a:chOff x="1955261" y="3414049"/>
            <a:chExt cx="1613160" cy="16131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1F0868-6506-4535-88C2-CC2779F7AA24}"/>
                </a:ext>
              </a:extLst>
            </p:cNvPr>
            <p:cNvSpPr/>
            <p:nvPr/>
          </p:nvSpPr>
          <p:spPr>
            <a:xfrm>
              <a:off x="1955261" y="3414049"/>
              <a:ext cx="1613160" cy="1613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693AF65D-4DF5-4805-816A-0229F079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78222" y="3740378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CDA1-F068-4A96-B26B-64D29DDB81DC}"/>
              </a:ext>
            </a:extLst>
          </p:cNvPr>
          <p:cNvGrpSpPr/>
          <p:nvPr/>
        </p:nvGrpSpPr>
        <p:grpSpPr>
          <a:xfrm>
            <a:off x="-460291" y="-619989"/>
            <a:ext cx="1862982" cy="1862982"/>
            <a:chOff x="6787181" y="2292207"/>
            <a:chExt cx="1862982" cy="18629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0F6320-1320-4FEA-8569-94AA10D70189}"/>
                </a:ext>
              </a:extLst>
            </p:cNvPr>
            <p:cNvSpPr/>
            <p:nvPr/>
          </p:nvSpPr>
          <p:spPr>
            <a:xfrm>
              <a:off x="6787181" y="2292207"/>
              <a:ext cx="1862982" cy="1862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744F166-8114-40CB-9BCB-A045793E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092085" y="2597111"/>
              <a:ext cx="1253174" cy="1253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4823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7E49A21-CDE2-48F4-B0C7-A36A95066646}"/>
              </a:ext>
            </a:extLst>
          </p:cNvPr>
          <p:cNvSpPr/>
          <p:nvPr/>
        </p:nvSpPr>
        <p:spPr>
          <a:xfrm>
            <a:off x="-59310" y="-44450"/>
            <a:ext cx="802259" cy="6946900"/>
          </a:xfrm>
          <a:custGeom>
            <a:avLst/>
            <a:gdLst>
              <a:gd name="connsiteX0" fmla="*/ 0 w 857946"/>
              <a:gd name="connsiteY0" fmla="*/ 0 h 6880018"/>
              <a:gd name="connsiteX1" fmla="*/ 428615 w 857946"/>
              <a:gd name="connsiteY1" fmla="*/ 0 h 6880018"/>
              <a:gd name="connsiteX2" fmla="*/ 533633 w 857946"/>
              <a:gd name="connsiteY2" fmla="*/ 378900 h 6880018"/>
              <a:gd name="connsiteX3" fmla="*/ 857946 w 857946"/>
              <a:gd name="connsiteY3" fmla="*/ 3555479 h 6880018"/>
              <a:gd name="connsiteX4" fmla="*/ 533633 w 857946"/>
              <a:gd name="connsiteY4" fmla="*/ 6732060 h 6880018"/>
              <a:gd name="connsiteX5" fmla="*/ 492624 w 857946"/>
              <a:gd name="connsiteY5" fmla="*/ 6880018 h 6880018"/>
              <a:gd name="connsiteX6" fmla="*/ 0 w 857946"/>
              <a:gd name="connsiteY6" fmla="*/ 6880018 h 68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46" h="6880018">
                <a:moveTo>
                  <a:pt x="0" y="0"/>
                </a:moveTo>
                <a:lnTo>
                  <a:pt x="428615" y="0"/>
                </a:lnTo>
                <a:lnTo>
                  <a:pt x="533633" y="378900"/>
                </a:lnTo>
                <a:cubicBezTo>
                  <a:pt x="735134" y="1217892"/>
                  <a:pt x="857946" y="2332410"/>
                  <a:pt x="857946" y="3555479"/>
                </a:cubicBezTo>
                <a:cubicBezTo>
                  <a:pt x="857946" y="4778549"/>
                  <a:pt x="735134" y="5893067"/>
                  <a:pt x="533633" y="6732060"/>
                </a:cubicBezTo>
                <a:lnTo>
                  <a:pt x="492624" y="6880018"/>
                </a:lnTo>
                <a:lnTo>
                  <a:pt x="0" y="68800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976D58-7BDC-4D6B-AE73-AF4A39F3F9F5}"/>
              </a:ext>
            </a:extLst>
          </p:cNvPr>
          <p:cNvGrpSpPr/>
          <p:nvPr/>
        </p:nvGrpSpPr>
        <p:grpSpPr>
          <a:xfrm>
            <a:off x="49873" y="1880251"/>
            <a:ext cx="570170" cy="570170"/>
            <a:chOff x="3689792" y="1207561"/>
            <a:chExt cx="1695367" cy="1695367"/>
          </a:xfrm>
          <a:solidFill>
            <a:schemeClr val="accent1">
              <a:lumMod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0F9C77-7ECE-4AAC-AA9F-3782AD16898C}"/>
                </a:ext>
              </a:extLst>
            </p:cNvPr>
            <p:cNvSpPr/>
            <p:nvPr/>
          </p:nvSpPr>
          <p:spPr>
            <a:xfrm>
              <a:off x="3689792" y="1207561"/>
              <a:ext cx="1695367" cy="1695367"/>
            </a:xfrm>
            <a:prstGeom prst="ellips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B1B66CD1-CCBA-4BEF-8704-1B0BD22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29486" y="1470308"/>
              <a:ext cx="1076770" cy="107677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250B89C-C6B5-4D23-B769-A7E81F9B38C0}"/>
              </a:ext>
            </a:extLst>
          </p:cNvPr>
          <p:cNvSpPr txBox="1"/>
          <p:nvPr/>
        </p:nvSpPr>
        <p:spPr>
          <a:xfrm>
            <a:off x="1519257" y="133350"/>
            <a:ext cx="931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Introduction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63BD4-B6EC-458F-8553-D551DB1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163" y="6356350"/>
            <a:ext cx="2743200" cy="365125"/>
          </a:xfrm>
        </p:spPr>
        <p:txBody>
          <a:bodyPr/>
          <a:lstStyle/>
          <a:p>
            <a:fld id="{5934B343-99EA-4E80-BDEC-AE2A572D2AC5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D6911-5744-43E2-9F31-5AC0DE43D7BF}"/>
              </a:ext>
            </a:extLst>
          </p:cNvPr>
          <p:cNvGrpSpPr/>
          <p:nvPr/>
        </p:nvGrpSpPr>
        <p:grpSpPr>
          <a:xfrm>
            <a:off x="63696" y="2600987"/>
            <a:ext cx="542523" cy="542523"/>
            <a:chOff x="2591143" y="19518"/>
            <a:chExt cx="1613160" cy="161316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40AB91-E7A3-4027-8888-6563DE0E92C0}"/>
                </a:ext>
              </a:extLst>
            </p:cNvPr>
            <p:cNvSpPr/>
            <p:nvPr/>
          </p:nvSpPr>
          <p:spPr>
            <a:xfrm>
              <a:off x="2591143" y="19518"/>
              <a:ext cx="1613160" cy="1613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">
              <a:extLst>
                <a:ext uri="{FF2B5EF4-FFF2-40B4-BE49-F238E27FC236}">
                  <a16:creationId xmlns:a16="http://schemas.microsoft.com/office/drawing/2014/main" id="{A8CA6E3A-6151-4532-9397-AAFCEEBF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19746" y="418027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914060-B19F-42E3-9162-D9C08E123B55}"/>
              </a:ext>
            </a:extLst>
          </p:cNvPr>
          <p:cNvGrpSpPr/>
          <p:nvPr/>
        </p:nvGrpSpPr>
        <p:grpSpPr>
          <a:xfrm>
            <a:off x="71472" y="3273331"/>
            <a:ext cx="559217" cy="559217"/>
            <a:chOff x="2711601" y="464913"/>
            <a:chExt cx="1662800" cy="16628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F9CEB0-2CFF-4863-909C-DA8A2145B91B}"/>
                </a:ext>
              </a:extLst>
            </p:cNvPr>
            <p:cNvSpPr/>
            <p:nvPr/>
          </p:nvSpPr>
          <p:spPr>
            <a:xfrm>
              <a:off x="2711601" y="464913"/>
              <a:ext cx="1662800" cy="16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Employee badge">
              <a:extLst>
                <a:ext uri="{FF2B5EF4-FFF2-40B4-BE49-F238E27FC236}">
                  <a16:creationId xmlns:a16="http://schemas.microsoft.com/office/drawing/2014/main" id="{5362ADA7-A2C9-4268-80E0-C5489DA57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65518" y="737287"/>
              <a:ext cx="1002215" cy="1002215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8ACE59-76D0-47D7-AC4E-43456F9F6F88}"/>
              </a:ext>
            </a:extLst>
          </p:cNvPr>
          <p:cNvGrpSpPr/>
          <p:nvPr/>
        </p:nvGrpSpPr>
        <p:grpSpPr>
          <a:xfrm>
            <a:off x="71472" y="3916378"/>
            <a:ext cx="559217" cy="559217"/>
            <a:chOff x="904863" y="1846218"/>
            <a:chExt cx="1662800" cy="166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3A03A1-E58A-4C61-BE3E-9602D252453F}"/>
                </a:ext>
              </a:extLst>
            </p:cNvPr>
            <p:cNvSpPr/>
            <p:nvPr/>
          </p:nvSpPr>
          <p:spPr>
            <a:xfrm>
              <a:off x="904863" y="1846218"/>
              <a:ext cx="1662800" cy="1662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Key">
              <a:extLst>
                <a:ext uri="{FF2B5EF4-FFF2-40B4-BE49-F238E27FC236}">
                  <a16:creationId xmlns:a16="http://schemas.microsoft.com/office/drawing/2014/main" id="{9AE6D471-83D5-4487-A67B-21CD298C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28616" y="2174641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73C352-D90F-466E-B0D2-8266A71FE956}"/>
              </a:ext>
            </a:extLst>
          </p:cNvPr>
          <p:cNvGrpSpPr/>
          <p:nvPr/>
        </p:nvGrpSpPr>
        <p:grpSpPr>
          <a:xfrm>
            <a:off x="60826" y="4545573"/>
            <a:ext cx="559217" cy="559217"/>
            <a:chOff x="773989" y="1739233"/>
            <a:chExt cx="1662800" cy="16628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541CD4-9610-4CAE-9A18-9C084855EE2C}"/>
                </a:ext>
              </a:extLst>
            </p:cNvPr>
            <p:cNvSpPr/>
            <p:nvPr/>
          </p:nvSpPr>
          <p:spPr>
            <a:xfrm>
              <a:off x="773989" y="1739233"/>
              <a:ext cx="1662800" cy="1662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ecurity camera">
              <a:extLst>
                <a:ext uri="{FF2B5EF4-FFF2-40B4-BE49-F238E27FC236}">
                  <a16:creationId xmlns:a16="http://schemas.microsoft.com/office/drawing/2014/main" id="{5A47455F-8F5C-450C-A92A-45C3291A9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02417" y="2089878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E8ED7-25F4-4CFE-88B6-1DAA22C0F2AD}"/>
              </a:ext>
            </a:extLst>
          </p:cNvPr>
          <p:cNvGrpSpPr/>
          <p:nvPr/>
        </p:nvGrpSpPr>
        <p:grpSpPr>
          <a:xfrm>
            <a:off x="60183" y="5188620"/>
            <a:ext cx="542523" cy="542523"/>
            <a:chOff x="1955261" y="3414049"/>
            <a:chExt cx="1613160" cy="16131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1F0868-6506-4535-88C2-CC2779F7AA24}"/>
                </a:ext>
              </a:extLst>
            </p:cNvPr>
            <p:cNvSpPr/>
            <p:nvPr/>
          </p:nvSpPr>
          <p:spPr>
            <a:xfrm>
              <a:off x="1955261" y="3414049"/>
              <a:ext cx="1613160" cy="1613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693AF65D-4DF5-4805-816A-0229F079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78222" y="3740378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CDA1-F068-4A96-B26B-64D29DDB81DC}"/>
              </a:ext>
            </a:extLst>
          </p:cNvPr>
          <p:cNvGrpSpPr/>
          <p:nvPr/>
        </p:nvGrpSpPr>
        <p:grpSpPr>
          <a:xfrm>
            <a:off x="-38821" y="4657"/>
            <a:ext cx="1862982" cy="1862982"/>
            <a:chOff x="6787181" y="2292207"/>
            <a:chExt cx="1862982" cy="18629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0F6320-1320-4FEA-8569-94AA10D70189}"/>
                </a:ext>
              </a:extLst>
            </p:cNvPr>
            <p:cNvSpPr/>
            <p:nvPr/>
          </p:nvSpPr>
          <p:spPr>
            <a:xfrm>
              <a:off x="6787181" y="2292207"/>
              <a:ext cx="1862982" cy="1862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744F166-8114-40CB-9BCB-A045793E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092085" y="2597111"/>
              <a:ext cx="1253174" cy="1253174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E1618BF-2F7D-47B5-BBFB-1F904CEB640F}"/>
              </a:ext>
            </a:extLst>
          </p:cNvPr>
          <p:cNvSpPr/>
          <p:nvPr/>
        </p:nvSpPr>
        <p:spPr>
          <a:xfrm>
            <a:off x="2609247" y="1594467"/>
            <a:ext cx="878411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Background:</a:t>
            </a:r>
          </a:p>
          <a:p>
            <a:endParaRPr lang="en-US" sz="1400" dirty="0"/>
          </a:p>
          <a:p>
            <a:r>
              <a:rPr lang="en-US" sz="2800" dirty="0"/>
              <a:t>• Growth of IoT brings challenges in data privacy.</a:t>
            </a:r>
          </a:p>
          <a:p>
            <a:r>
              <a:rPr lang="en-US" sz="2800" dirty="0"/>
              <a:t>• Sensitive data (financial, medical, personal) is often at risk.</a:t>
            </a:r>
          </a:p>
          <a:p>
            <a:endParaRPr lang="en-US" sz="1400" dirty="0"/>
          </a:p>
          <a:p>
            <a:r>
              <a:rPr lang="en-US" sz="3200" b="1" dirty="0"/>
              <a:t>Problem:</a:t>
            </a:r>
          </a:p>
          <a:p>
            <a:endParaRPr lang="en-US" sz="1400" dirty="0"/>
          </a:p>
          <a:p>
            <a:r>
              <a:rPr lang="en-US" sz="2800" dirty="0"/>
              <a:t>• Traditional privacy methods either reduce data utility or leave data vulnerable to attacks.</a:t>
            </a:r>
          </a:p>
        </p:txBody>
      </p:sp>
    </p:spTree>
    <p:extLst>
      <p:ext uri="{BB962C8B-B14F-4D97-AF65-F5344CB8AC3E}">
        <p14:creationId xmlns:p14="http://schemas.microsoft.com/office/powerpoint/2010/main" val="2470012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0CCC4732-5032-45FE-9D75-A4FA810BBC3B}"/>
              </a:ext>
            </a:extLst>
          </p:cNvPr>
          <p:cNvSpPr/>
          <p:nvPr/>
        </p:nvSpPr>
        <p:spPr>
          <a:xfrm>
            <a:off x="-59310" y="-44450"/>
            <a:ext cx="802259" cy="6946900"/>
          </a:xfrm>
          <a:custGeom>
            <a:avLst/>
            <a:gdLst>
              <a:gd name="connsiteX0" fmla="*/ 0 w 857946"/>
              <a:gd name="connsiteY0" fmla="*/ 0 h 6880018"/>
              <a:gd name="connsiteX1" fmla="*/ 428615 w 857946"/>
              <a:gd name="connsiteY1" fmla="*/ 0 h 6880018"/>
              <a:gd name="connsiteX2" fmla="*/ 533633 w 857946"/>
              <a:gd name="connsiteY2" fmla="*/ 378900 h 6880018"/>
              <a:gd name="connsiteX3" fmla="*/ 857946 w 857946"/>
              <a:gd name="connsiteY3" fmla="*/ 3555479 h 6880018"/>
              <a:gd name="connsiteX4" fmla="*/ 533633 w 857946"/>
              <a:gd name="connsiteY4" fmla="*/ 6732060 h 6880018"/>
              <a:gd name="connsiteX5" fmla="*/ 492624 w 857946"/>
              <a:gd name="connsiteY5" fmla="*/ 6880018 h 6880018"/>
              <a:gd name="connsiteX6" fmla="*/ 0 w 857946"/>
              <a:gd name="connsiteY6" fmla="*/ 6880018 h 68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46" h="6880018">
                <a:moveTo>
                  <a:pt x="0" y="0"/>
                </a:moveTo>
                <a:lnTo>
                  <a:pt x="428615" y="0"/>
                </a:lnTo>
                <a:lnTo>
                  <a:pt x="533633" y="378900"/>
                </a:lnTo>
                <a:cubicBezTo>
                  <a:pt x="735134" y="1217892"/>
                  <a:pt x="857946" y="2332410"/>
                  <a:pt x="857946" y="3555479"/>
                </a:cubicBezTo>
                <a:cubicBezTo>
                  <a:pt x="857946" y="4778549"/>
                  <a:pt x="735134" y="5893067"/>
                  <a:pt x="533633" y="6732060"/>
                </a:cubicBezTo>
                <a:lnTo>
                  <a:pt x="492624" y="6880018"/>
                </a:lnTo>
                <a:lnTo>
                  <a:pt x="0" y="68800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976D58-7BDC-4D6B-AE73-AF4A39F3F9F5}"/>
              </a:ext>
            </a:extLst>
          </p:cNvPr>
          <p:cNvGrpSpPr/>
          <p:nvPr/>
        </p:nvGrpSpPr>
        <p:grpSpPr>
          <a:xfrm>
            <a:off x="70058" y="693660"/>
            <a:ext cx="1862981" cy="1862981"/>
            <a:chOff x="3689792" y="1207561"/>
            <a:chExt cx="1695367" cy="1695367"/>
          </a:xfrm>
          <a:solidFill>
            <a:schemeClr val="accent1">
              <a:lumMod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0F9C77-7ECE-4AAC-AA9F-3782AD16898C}"/>
                </a:ext>
              </a:extLst>
            </p:cNvPr>
            <p:cNvSpPr/>
            <p:nvPr/>
          </p:nvSpPr>
          <p:spPr>
            <a:xfrm>
              <a:off x="3689792" y="1207561"/>
              <a:ext cx="1695367" cy="1695367"/>
            </a:xfrm>
            <a:prstGeom prst="ellips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B1B66CD1-CCBA-4BEF-8704-1B0BD22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9486" y="1470308"/>
              <a:ext cx="1076770" cy="1076770"/>
            </a:xfrm>
            <a:prstGeom prst="rect">
              <a:avLst/>
            </a:prstGeom>
          </p:spPr>
        </p:pic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63BD4-B6EC-458F-8553-D551DB1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163" y="6356350"/>
            <a:ext cx="2743200" cy="365125"/>
          </a:xfrm>
        </p:spPr>
        <p:txBody>
          <a:bodyPr/>
          <a:lstStyle/>
          <a:p>
            <a:fld id="{5934B343-99EA-4E80-BDEC-AE2A572D2AC5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D6911-5744-43E2-9F31-5AC0DE43D7BF}"/>
              </a:ext>
            </a:extLst>
          </p:cNvPr>
          <p:cNvGrpSpPr/>
          <p:nvPr/>
        </p:nvGrpSpPr>
        <p:grpSpPr>
          <a:xfrm>
            <a:off x="63696" y="2600987"/>
            <a:ext cx="542523" cy="542523"/>
            <a:chOff x="2591143" y="19518"/>
            <a:chExt cx="1613160" cy="161316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40AB91-E7A3-4027-8888-6563DE0E92C0}"/>
                </a:ext>
              </a:extLst>
            </p:cNvPr>
            <p:cNvSpPr/>
            <p:nvPr/>
          </p:nvSpPr>
          <p:spPr>
            <a:xfrm>
              <a:off x="2591143" y="19518"/>
              <a:ext cx="1613160" cy="1613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">
              <a:extLst>
                <a:ext uri="{FF2B5EF4-FFF2-40B4-BE49-F238E27FC236}">
                  <a16:creationId xmlns:a16="http://schemas.microsoft.com/office/drawing/2014/main" id="{A8CA6E3A-6151-4532-9397-AAFCEEBF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19746" y="418027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914060-B19F-42E3-9162-D9C08E123B55}"/>
              </a:ext>
            </a:extLst>
          </p:cNvPr>
          <p:cNvGrpSpPr/>
          <p:nvPr/>
        </p:nvGrpSpPr>
        <p:grpSpPr>
          <a:xfrm>
            <a:off x="71472" y="3273331"/>
            <a:ext cx="559217" cy="559217"/>
            <a:chOff x="2711601" y="464913"/>
            <a:chExt cx="1662800" cy="16628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F9CEB0-2CFF-4863-909C-DA8A2145B91B}"/>
                </a:ext>
              </a:extLst>
            </p:cNvPr>
            <p:cNvSpPr/>
            <p:nvPr/>
          </p:nvSpPr>
          <p:spPr>
            <a:xfrm>
              <a:off x="2711601" y="464913"/>
              <a:ext cx="1662800" cy="16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Employee badge">
              <a:extLst>
                <a:ext uri="{FF2B5EF4-FFF2-40B4-BE49-F238E27FC236}">
                  <a16:creationId xmlns:a16="http://schemas.microsoft.com/office/drawing/2014/main" id="{5362ADA7-A2C9-4268-80E0-C5489DA57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65518" y="737287"/>
              <a:ext cx="1002215" cy="1002215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8ACE59-76D0-47D7-AC4E-43456F9F6F88}"/>
              </a:ext>
            </a:extLst>
          </p:cNvPr>
          <p:cNvGrpSpPr/>
          <p:nvPr/>
        </p:nvGrpSpPr>
        <p:grpSpPr>
          <a:xfrm>
            <a:off x="71472" y="3916378"/>
            <a:ext cx="559217" cy="559217"/>
            <a:chOff x="904863" y="1846218"/>
            <a:chExt cx="1662800" cy="166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3A03A1-E58A-4C61-BE3E-9602D252453F}"/>
                </a:ext>
              </a:extLst>
            </p:cNvPr>
            <p:cNvSpPr/>
            <p:nvPr/>
          </p:nvSpPr>
          <p:spPr>
            <a:xfrm>
              <a:off x="904863" y="1846218"/>
              <a:ext cx="1662800" cy="1662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Key">
              <a:extLst>
                <a:ext uri="{FF2B5EF4-FFF2-40B4-BE49-F238E27FC236}">
                  <a16:creationId xmlns:a16="http://schemas.microsoft.com/office/drawing/2014/main" id="{9AE6D471-83D5-4487-A67B-21CD298C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28616" y="2174641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73C352-D90F-466E-B0D2-8266A71FE956}"/>
              </a:ext>
            </a:extLst>
          </p:cNvPr>
          <p:cNvGrpSpPr/>
          <p:nvPr/>
        </p:nvGrpSpPr>
        <p:grpSpPr>
          <a:xfrm>
            <a:off x="60826" y="4545573"/>
            <a:ext cx="559217" cy="559217"/>
            <a:chOff x="773989" y="1739233"/>
            <a:chExt cx="1662800" cy="16628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541CD4-9610-4CAE-9A18-9C084855EE2C}"/>
                </a:ext>
              </a:extLst>
            </p:cNvPr>
            <p:cNvSpPr/>
            <p:nvPr/>
          </p:nvSpPr>
          <p:spPr>
            <a:xfrm>
              <a:off x="773989" y="1739233"/>
              <a:ext cx="1662800" cy="1662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ecurity camera">
              <a:extLst>
                <a:ext uri="{FF2B5EF4-FFF2-40B4-BE49-F238E27FC236}">
                  <a16:creationId xmlns:a16="http://schemas.microsoft.com/office/drawing/2014/main" id="{5A47455F-8F5C-450C-A92A-45C3291A9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02417" y="2089878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E8ED7-25F4-4CFE-88B6-1DAA22C0F2AD}"/>
              </a:ext>
            </a:extLst>
          </p:cNvPr>
          <p:cNvGrpSpPr/>
          <p:nvPr/>
        </p:nvGrpSpPr>
        <p:grpSpPr>
          <a:xfrm>
            <a:off x="60183" y="5188620"/>
            <a:ext cx="542523" cy="542523"/>
            <a:chOff x="1955261" y="3414049"/>
            <a:chExt cx="1613160" cy="16131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1F0868-6506-4535-88C2-CC2779F7AA24}"/>
                </a:ext>
              </a:extLst>
            </p:cNvPr>
            <p:cNvSpPr/>
            <p:nvPr/>
          </p:nvSpPr>
          <p:spPr>
            <a:xfrm>
              <a:off x="1955261" y="3414049"/>
              <a:ext cx="1613160" cy="1613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693AF65D-4DF5-4805-816A-0229F079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78222" y="3740378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3CDA1-F068-4A96-B26B-64D29DDB81DC}"/>
              </a:ext>
            </a:extLst>
          </p:cNvPr>
          <p:cNvGrpSpPr/>
          <p:nvPr/>
        </p:nvGrpSpPr>
        <p:grpSpPr>
          <a:xfrm>
            <a:off x="42950" y="64822"/>
            <a:ext cx="559217" cy="559217"/>
            <a:chOff x="6787181" y="2292207"/>
            <a:chExt cx="1862982" cy="18629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0F6320-1320-4FEA-8569-94AA10D70189}"/>
                </a:ext>
              </a:extLst>
            </p:cNvPr>
            <p:cNvSpPr/>
            <p:nvPr/>
          </p:nvSpPr>
          <p:spPr>
            <a:xfrm>
              <a:off x="6787181" y="2292207"/>
              <a:ext cx="1862982" cy="1862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744F166-8114-40CB-9BCB-A045793E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092085" y="2597111"/>
              <a:ext cx="1253174" cy="1253174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770E2AE-E815-40B5-A2F7-F15516A9969D}"/>
              </a:ext>
            </a:extLst>
          </p:cNvPr>
          <p:cNvSpPr txBox="1"/>
          <p:nvPr/>
        </p:nvSpPr>
        <p:spPr>
          <a:xfrm>
            <a:off x="1519257" y="136525"/>
            <a:ext cx="931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Challenges in IoT Privacy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FCBE25-0D1A-4438-8CAE-DF654469D08A}"/>
              </a:ext>
            </a:extLst>
          </p:cNvPr>
          <p:cNvSpPr/>
          <p:nvPr/>
        </p:nvSpPr>
        <p:spPr>
          <a:xfrm>
            <a:off x="2253268" y="1876831"/>
            <a:ext cx="986726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Issues with Current Approaches:</a:t>
            </a:r>
          </a:p>
          <a:p>
            <a:endParaRPr lang="en-US" sz="1400" dirty="0"/>
          </a:p>
          <a:p>
            <a:r>
              <a:rPr lang="en-US" sz="2800" dirty="0"/>
              <a:t>• Hiding all sensitive data reduces utility.</a:t>
            </a:r>
          </a:p>
          <a:p>
            <a:r>
              <a:rPr lang="en-US" sz="2800" dirty="0"/>
              <a:t>• Aggregate data can still be reverse-engineered.</a:t>
            </a:r>
          </a:p>
          <a:p>
            <a:r>
              <a:rPr lang="en-US" sz="2800" dirty="0"/>
              <a:t>• Manual division of data attributes is costly and time-consuming.</a:t>
            </a:r>
          </a:p>
          <a:p>
            <a:endParaRPr lang="en-US" sz="1400" dirty="0"/>
          </a:p>
          <a:p>
            <a:r>
              <a:rPr lang="en-US" sz="3200" b="1" dirty="0"/>
              <a:t>Need for Automation:</a:t>
            </a:r>
          </a:p>
          <a:p>
            <a:endParaRPr lang="en-US" sz="1400" dirty="0"/>
          </a:p>
          <a:p>
            <a:r>
              <a:rPr lang="en-US" sz="2800" dirty="0"/>
              <a:t>• Manual expert-based methods don’t scale with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3526484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1366</Words>
  <Application>Microsoft Office PowerPoint</Application>
  <PresentationFormat>Widescreen</PresentationFormat>
  <Paragraphs>325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Comic Sans MS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Zahidul Hasan</dc:creator>
  <cp:lastModifiedBy>SDM Dulal</cp:lastModifiedBy>
  <cp:revision>53</cp:revision>
  <dcterms:created xsi:type="dcterms:W3CDTF">2021-04-30T07:13:27Z</dcterms:created>
  <dcterms:modified xsi:type="dcterms:W3CDTF">2024-10-03T05:59:43Z</dcterms:modified>
</cp:coreProperties>
</file>