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ira Sans Black"/>
      <p:bold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Fira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SansBlack-boldItalic.fntdata"/><Relationship Id="rId16" Type="http://schemas.openxmlformats.org/officeDocument/2006/relationships/font" Target="fonts/FiraSansBlack-bold.fntdata"/><Relationship Id="rId5" Type="http://schemas.openxmlformats.org/officeDocument/2006/relationships/slide" Target="slides/slide1.xml"/><Relationship Id="rId19" Type="http://schemas.openxmlformats.org/officeDocument/2006/relationships/font" Target="fonts/FiraSans-bold.fntdata"/><Relationship Id="rId6" Type="http://schemas.openxmlformats.org/officeDocument/2006/relationships/slide" Target="slides/slide2.xml"/><Relationship Id="rId18" Type="http://schemas.openxmlformats.org/officeDocument/2006/relationships/font" Target="fonts/Fira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07e39db400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07e39db400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07e39db400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07e39db400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9e0c0f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9e0c0f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79e0c0f5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79e0c0f5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79e0c0f5d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79e0c0f5d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79e0c0f5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79e0c0f5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7e39db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7e39db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7e39db40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07e39db40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07e39db40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07e39db40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07e39db400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07e39db40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4766850" y="1481800"/>
            <a:ext cx="3960600" cy="15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500">
                <a:latin typeface="Arial"/>
                <a:ea typeface="Arial"/>
                <a:cs typeface="Arial"/>
                <a:sym typeface="Arial"/>
              </a:rPr>
              <a:t>Securing IoT Systems in</a:t>
            </a:r>
            <a:r>
              <a:rPr b="0" lang="en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25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2500">
                <a:latin typeface="Arial"/>
                <a:ea typeface="Arial"/>
                <a:cs typeface="Arial"/>
                <a:sym typeface="Arial"/>
              </a:rPr>
              <a:t>Post-Quantum Environment</a:t>
            </a:r>
            <a:endParaRPr sz="5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4766850" y="2905900"/>
            <a:ext cx="3960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000"/>
              <a:t>Vulnerabilities, Attacks, and Possible Solutions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Ahmad Alomari, Sathish A.P. Kumar</a:t>
            </a:r>
            <a:endParaRPr sz="2700"/>
          </a:p>
        </p:txBody>
      </p:sp>
      <p:grpSp>
        <p:nvGrpSpPr>
          <p:cNvPr id="52" name="Google Shape;52;p13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3" name="Google Shape;53;p13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22"/>
          <p:cNvGrpSpPr/>
          <p:nvPr/>
        </p:nvGrpSpPr>
        <p:grpSpPr>
          <a:xfrm>
            <a:off x="1129645" y="1637033"/>
            <a:ext cx="3887184" cy="3076692"/>
            <a:chOff x="2874288" y="1572950"/>
            <a:chExt cx="3360871" cy="2758870"/>
          </a:xfrm>
        </p:grpSpPr>
        <p:sp>
          <p:nvSpPr>
            <p:cNvPr id="849" name="Google Shape;849;p22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22"/>
          <p:cNvSpPr/>
          <p:nvPr/>
        </p:nvSpPr>
        <p:spPr>
          <a:xfrm>
            <a:off x="656062" y="2899585"/>
            <a:ext cx="1027071" cy="664747"/>
          </a:xfrm>
          <a:custGeom>
            <a:rect b="b" l="l" r="r" t="t"/>
            <a:pathLst>
              <a:path extrusionOk="0" h="19420" w="30005">
                <a:moveTo>
                  <a:pt x="203" y="1"/>
                </a:moveTo>
                <a:cubicBezTo>
                  <a:pt x="96" y="1"/>
                  <a:pt x="1" y="96"/>
                  <a:pt x="1" y="191"/>
                </a:cubicBezTo>
                <a:lnTo>
                  <a:pt x="1" y="19229"/>
                </a:lnTo>
                <a:cubicBezTo>
                  <a:pt x="1" y="19336"/>
                  <a:pt x="96" y="19420"/>
                  <a:pt x="203" y="19420"/>
                </a:cubicBezTo>
                <a:lnTo>
                  <a:pt x="29814" y="19420"/>
                </a:lnTo>
                <a:cubicBezTo>
                  <a:pt x="29921" y="19420"/>
                  <a:pt x="30004" y="19336"/>
                  <a:pt x="30004" y="19229"/>
                </a:cubicBezTo>
                <a:lnTo>
                  <a:pt x="30004" y="191"/>
                </a:lnTo>
                <a:cubicBezTo>
                  <a:pt x="30004" y="96"/>
                  <a:pt x="29921" y="1"/>
                  <a:pt x="298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22"/>
          <p:cNvGrpSpPr/>
          <p:nvPr/>
        </p:nvGrpSpPr>
        <p:grpSpPr>
          <a:xfrm>
            <a:off x="5144819" y="292616"/>
            <a:ext cx="3887154" cy="4021873"/>
            <a:chOff x="457191" y="2641873"/>
            <a:chExt cx="2032286" cy="1179054"/>
          </a:xfrm>
        </p:grpSpPr>
        <p:sp>
          <p:nvSpPr>
            <p:cNvPr id="908" name="Google Shape;908;p22"/>
            <p:cNvSpPr/>
            <p:nvPr/>
          </p:nvSpPr>
          <p:spPr>
            <a:xfrm>
              <a:off x="2061269" y="3217911"/>
              <a:ext cx="83590" cy="83590"/>
            </a:xfrm>
            <a:custGeom>
              <a:rect b="b" l="l" r="r" t="t"/>
              <a:pathLst>
                <a:path extrusionOk="0" h="2442" w="2442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610024" y="2968107"/>
              <a:ext cx="1119971" cy="756449"/>
            </a:xfrm>
            <a:custGeom>
              <a:rect b="b" l="l" r="r" t="t"/>
              <a:pathLst>
                <a:path extrusionOk="0" h="22099" w="32719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656061" y="3013735"/>
              <a:ext cx="1488773" cy="807192"/>
            </a:xfrm>
            <a:custGeom>
              <a:rect b="b" l="l" r="r" t="t"/>
              <a:pathLst>
                <a:path extrusionOk="0" h="19420" w="30005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Any question?</a:t>
              </a:r>
              <a:endParaRPr b="1" sz="4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457191" y="3651936"/>
              <a:ext cx="1425645" cy="72602"/>
            </a:xfrm>
            <a:custGeom>
              <a:rect b="b" l="l" r="r" t="t"/>
              <a:pathLst>
                <a:path extrusionOk="0" h="2121" w="41649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2089636" y="2641873"/>
              <a:ext cx="399841" cy="452794"/>
            </a:xfrm>
            <a:custGeom>
              <a:rect b="b" l="l" r="r" t="t"/>
              <a:pathLst>
                <a:path extrusionOk="0" h="13228" w="11681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3"/>
          <p:cNvGrpSpPr/>
          <p:nvPr/>
        </p:nvGrpSpPr>
        <p:grpSpPr>
          <a:xfrm>
            <a:off x="1129645" y="1637033"/>
            <a:ext cx="3887184" cy="3076692"/>
            <a:chOff x="2874288" y="1572950"/>
            <a:chExt cx="3360871" cy="2758870"/>
          </a:xfrm>
        </p:grpSpPr>
        <p:sp>
          <p:nvSpPr>
            <p:cNvPr id="919" name="Google Shape;919;p23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23"/>
          <p:cNvSpPr/>
          <p:nvPr/>
        </p:nvSpPr>
        <p:spPr>
          <a:xfrm>
            <a:off x="656062" y="2899585"/>
            <a:ext cx="1027071" cy="664747"/>
          </a:xfrm>
          <a:custGeom>
            <a:rect b="b" l="l" r="r" t="t"/>
            <a:pathLst>
              <a:path extrusionOk="0" h="19420" w="30005">
                <a:moveTo>
                  <a:pt x="203" y="1"/>
                </a:moveTo>
                <a:cubicBezTo>
                  <a:pt x="96" y="1"/>
                  <a:pt x="1" y="96"/>
                  <a:pt x="1" y="191"/>
                </a:cubicBezTo>
                <a:lnTo>
                  <a:pt x="1" y="19229"/>
                </a:lnTo>
                <a:cubicBezTo>
                  <a:pt x="1" y="19336"/>
                  <a:pt x="96" y="19420"/>
                  <a:pt x="203" y="19420"/>
                </a:cubicBezTo>
                <a:lnTo>
                  <a:pt x="29814" y="19420"/>
                </a:lnTo>
                <a:cubicBezTo>
                  <a:pt x="29921" y="19420"/>
                  <a:pt x="30004" y="19336"/>
                  <a:pt x="30004" y="19229"/>
                </a:cubicBezTo>
                <a:lnTo>
                  <a:pt x="30004" y="191"/>
                </a:lnTo>
                <a:cubicBezTo>
                  <a:pt x="30004" y="96"/>
                  <a:pt x="29921" y="1"/>
                  <a:pt x="298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23"/>
          <p:cNvGrpSpPr/>
          <p:nvPr/>
        </p:nvGrpSpPr>
        <p:grpSpPr>
          <a:xfrm>
            <a:off x="5144820" y="292732"/>
            <a:ext cx="3887154" cy="4115725"/>
            <a:chOff x="457191" y="2641873"/>
            <a:chExt cx="2032286" cy="1179054"/>
          </a:xfrm>
        </p:grpSpPr>
        <p:sp>
          <p:nvSpPr>
            <p:cNvPr id="978" name="Google Shape;978;p23"/>
            <p:cNvSpPr/>
            <p:nvPr/>
          </p:nvSpPr>
          <p:spPr>
            <a:xfrm>
              <a:off x="2061269" y="3217911"/>
              <a:ext cx="83590" cy="83590"/>
            </a:xfrm>
            <a:custGeom>
              <a:rect b="b" l="l" r="r" t="t"/>
              <a:pathLst>
                <a:path extrusionOk="0" h="2442" w="2442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10024" y="2968107"/>
              <a:ext cx="1119971" cy="756449"/>
            </a:xfrm>
            <a:custGeom>
              <a:rect b="b" l="l" r="r" t="t"/>
              <a:pathLst>
                <a:path extrusionOk="0" h="22099" w="32719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56062" y="3013735"/>
              <a:ext cx="1342724" cy="807192"/>
            </a:xfrm>
            <a:custGeom>
              <a:rect b="b" l="l" r="r" t="t"/>
              <a:pathLst>
                <a:path extrusionOk="0" h="19420" w="30005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Thank    You!</a:t>
              </a:r>
              <a:endParaRPr b="1" sz="4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457191" y="3651936"/>
              <a:ext cx="1425645" cy="72602"/>
            </a:xfrm>
            <a:custGeom>
              <a:rect b="b" l="l" r="r" t="t"/>
              <a:pathLst>
                <a:path extrusionOk="0" h="2121" w="41649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2089636" y="2641873"/>
              <a:ext cx="399841" cy="452794"/>
            </a:xfrm>
            <a:custGeom>
              <a:rect b="b" l="l" r="r" t="t"/>
              <a:pathLst>
                <a:path extrusionOk="0" h="13228" w="11681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92625"/>
            <a:ext cx="8229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lang="en" sz="1500"/>
              <a:t>            </a:t>
            </a:r>
            <a:r>
              <a:rPr lang="en"/>
              <a:t> Introduction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493599" y="1601875"/>
            <a:ext cx="4139776" cy="832519"/>
            <a:chOff x="4590587" y="2297156"/>
            <a:chExt cx="4039200" cy="637897"/>
          </a:xfrm>
        </p:grpSpPr>
        <p:sp>
          <p:nvSpPr>
            <p:cNvPr id="67" name="Google Shape;67;p14"/>
            <p:cNvSpPr/>
            <p:nvPr/>
          </p:nvSpPr>
          <p:spPr>
            <a:xfrm>
              <a:off x="4875888" y="2298153"/>
              <a:ext cx="3753900" cy="63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IoT connects billions of devices, enabling low-cost, easy access.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590587" y="2297156"/>
              <a:ext cx="581389" cy="628717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4493724" y="2717373"/>
            <a:ext cx="4139808" cy="891243"/>
            <a:chOff x="4590594" y="3114181"/>
            <a:chExt cx="4042781" cy="651398"/>
          </a:xfrm>
        </p:grpSpPr>
        <p:sp>
          <p:nvSpPr>
            <p:cNvPr id="70" name="Google Shape;70;p14"/>
            <p:cNvSpPr/>
            <p:nvPr/>
          </p:nvSpPr>
          <p:spPr>
            <a:xfrm>
              <a:off x="4875875" y="3116375"/>
              <a:ext cx="3757500" cy="649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Security challenges: </a:t>
              </a:r>
              <a:r>
                <a:rPr lang="en" sz="1500">
                  <a:solidFill>
                    <a:schemeClr val="dk1"/>
                  </a:solidFill>
                </a:rPr>
                <a:t>confidentiality, integrity, and availability.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590594" y="3114181"/>
              <a:ext cx="650619" cy="651398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431878" y="3774200"/>
            <a:ext cx="4201497" cy="820567"/>
            <a:chOff x="4431878" y="3930117"/>
            <a:chExt cx="4201497" cy="549904"/>
          </a:xfrm>
        </p:grpSpPr>
        <p:sp>
          <p:nvSpPr>
            <p:cNvPr id="73" name="Google Shape;73;p14"/>
            <p:cNvSpPr/>
            <p:nvPr/>
          </p:nvSpPr>
          <p:spPr>
            <a:xfrm>
              <a:off x="4875875" y="3933422"/>
              <a:ext cx="37575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Quantum computing threatens traditional encryption.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31878" y="3930117"/>
              <a:ext cx="706002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76" name="Google Shape;76;p14"/>
            <p:cNvSpPr/>
            <p:nvPr/>
          </p:nvSpPr>
          <p:spPr>
            <a:xfrm>
              <a:off x="1068003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36840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66885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968814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269261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569708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866777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055875" y="4208223"/>
              <a:ext cx="502564" cy="182865"/>
            </a:xfrm>
            <a:custGeom>
              <a:rect b="b" l="l" r="r" t="t"/>
              <a:pathLst>
                <a:path extrusionOk="0" h="4493" w="12348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063608" y="241097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63608" y="227772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069916" y="1822700"/>
              <a:ext cx="914936" cy="110053"/>
            </a:xfrm>
            <a:custGeom>
              <a:rect b="b" l="l" r="r" t="t"/>
              <a:pathLst>
                <a:path extrusionOk="0" h="2704" w="2248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69916" y="1981143"/>
              <a:ext cx="745828" cy="54335"/>
            </a:xfrm>
            <a:custGeom>
              <a:rect b="b" l="l" r="r" t="t"/>
              <a:pathLst>
                <a:path extrusionOk="0" h="1335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69916" y="2069828"/>
              <a:ext cx="745828" cy="54823"/>
            </a:xfrm>
            <a:custGeom>
              <a:rect b="b" l="l" r="r" t="t"/>
              <a:pathLst>
                <a:path extrusionOk="0" h="1347" w="18325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069916" y="2158512"/>
              <a:ext cx="489947" cy="54335"/>
            </a:xfrm>
            <a:custGeom>
              <a:rect b="b" l="l" r="r" t="t"/>
              <a:pathLst>
                <a:path extrusionOk="0" h="1335" w="12038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30966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267636" y="5001539"/>
              <a:ext cx="219536" cy="194831"/>
            </a:xfrm>
            <a:custGeom>
              <a:rect b="b" l="l" r="r" t="t"/>
              <a:pathLst>
                <a:path extrusionOk="0" h="4787" w="5394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403330" y="5001539"/>
              <a:ext cx="220513" cy="194831"/>
            </a:xfrm>
            <a:custGeom>
              <a:rect b="b" l="l" r="r" t="t"/>
              <a:pathLst>
                <a:path extrusionOk="0" h="4787" w="5418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539471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675653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811835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598120" y="4774272"/>
              <a:ext cx="1247862" cy="2488764"/>
            </a:xfrm>
            <a:custGeom>
              <a:rect b="b" l="l" r="r" t="t"/>
              <a:pathLst>
                <a:path extrusionOk="0" h="61149" w="3066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615091" y="4944844"/>
              <a:ext cx="1192103" cy="155596"/>
            </a:xfrm>
            <a:custGeom>
              <a:rect b="b" l="l" r="r" t="t"/>
              <a:pathLst>
                <a:path extrusionOk="0" h="3823" w="2929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944598" y="1693805"/>
              <a:ext cx="632885" cy="1078224"/>
            </a:xfrm>
            <a:custGeom>
              <a:rect b="b" l="l" r="r" t="t"/>
              <a:pathLst>
                <a:path extrusionOk="0" h="26492" w="1555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657416" y="3209578"/>
              <a:ext cx="399348" cy="940170"/>
            </a:xfrm>
            <a:custGeom>
              <a:rect b="b" l="l" r="r" t="t"/>
              <a:pathLst>
                <a:path extrusionOk="0" h="23100" w="9812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425104" y="3226997"/>
              <a:ext cx="400814" cy="942124"/>
            </a:xfrm>
            <a:custGeom>
              <a:rect b="b" l="l" r="r" t="t"/>
              <a:pathLst>
                <a:path extrusionOk="0" h="23148" w="98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367473" y="2660053"/>
              <a:ext cx="1682009" cy="2371589"/>
            </a:xfrm>
            <a:custGeom>
              <a:rect b="b" l="l" r="r" t="t"/>
              <a:pathLst>
                <a:path extrusionOk="0" h="58270" w="41327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053022" y="2400797"/>
              <a:ext cx="384615" cy="318925"/>
            </a:xfrm>
            <a:custGeom>
              <a:rect b="b" l="l" r="r" t="t"/>
              <a:pathLst>
                <a:path extrusionOk="0" h="7836" w="945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076873" y="2363963"/>
              <a:ext cx="343142" cy="217135"/>
            </a:xfrm>
            <a:custGeom>
              <a:rect b="b" l="l" r="r" t="t"/>
              <a:pathLst>
                <a:path extrusionOk="0" h="5335" w="8431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493640" y="1956032"/>
              <a:ext cx="179528" cy="223443"/>
            </a:xfrm>
            <a:custGeom>
              <a:rect b="b" l="l" r="r" t="t"/>
              <a:pathLst>
                <a:path extrusionOk="0" h="5490" w="4411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572150" y="1956113"/>
              <a:ext cx="78999" cy="49817"/>
            </a:xfrm>
            <a:custGeom>
              <a:rect b="b" l="l" r="r" t="t"/>
              <a:pathLst>
                <a:path extrusionOk="0" h="1224" w="1941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852779" y="1956520"/>
              <a:ext cx="179080" cy="223443"/>
            </a:xfrm>
            <a:custGeom>
              <a:rect b="b" l="l" r="r" t="t"/>
              <a:pathLst>
                <a:path extrusionOk="0" h="5490" w="440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874798" y="1956764"/>
              <a:ext cx="79039" cy="49613"/>
            </a:xfrm>
            <a:custGeom>
              <a:rect b="b" l="l" r="r" t="t"/>
              <a:pathLst>
                <a:path extrusionOk="0" h="1219" w="1942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948953" y="1581881"/>
              <a:ext cx="628530" cy="659544"/>
            </a:xfrm>
            <a:custGeom>
              <a:rect b="b" l="l" r="r" t="t"/>
              <a:pathLst>
                <a:path extrusionOk="0" h="16205" w="15443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947976" y="1926891"/>
              <a:ext cx="629507" cy="577777"/>
            </a:xfrm>
            <a:custGeom>
              <a:rect b="b" l="l" r="r" t="t"/>
              <a:pathLst>
                <a:path extrusionOk="0" h="14196" w="15467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346794" y="2016511"/>
              <a:ext cx="137647" cy="28287"/>
            </a:xfrm>
            <a:custGeom>
              <a:rect b="b" l="l" r="r" t="t"/>
              <a:pathLst>
                <a:path extrusionOk="0" h="695" w="3382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023596" y="2020541"/>
              <a:ext cx="137159" cy="19780"/>
            </a:xfrm>
            <a:custGeom>
              <a:rect b="b" l="l" r="r" t="t"/>
              <a:pathLst>
                <a:path extrusionOk="0" h="486" w="337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191728" y="2273977"/>
              <a:ext cx="142979" cy="31909"/>
            </a:xfrm>
            <a:custGeom>
              <a:rect b="b" l="l" r="r" t="t"/>
              <a:pathLst>
                <a:path extrusionOk="0" h="784" w="3513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206258" y="2424565"/>
              <a:ext cx="115385" cy="10216"/>
            </a:xfrm>
            <a:custGeom>
              <a:rect b="b" l="l" r="r" t="t"/>
              <a:pathLst>
                <a:path extrusionOk="0" h="251" w="2835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151028" y="2349067"/>
              <a:ext cx="225844" cy="30077"/>
            </a:xfrm>
            <a:custGeom>
              <a:rect b="b" l="l" r="r" t="t"/>
              <a:pathLst>
                <a:path extrusionOk="0" h="739" w="554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164093" y="2364940"/>
              <a:ext cx="202116" cy="38258"/>
            </a:xfrm>
            <a:custGeom>
              <a:rect b="b" l="l" r="r" t="t"/>
              <a:pathLst>
                <a:path extrusionOk="0" h="940" w="4966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202880" y="2371737"/>
              <a:ext cx="114408" cy="12658"/>
            </a:xfrm>
            <a:custGeom>
              <a:rect b="b" l="l" r="r" t="t"/>
              <a:pathLst>
                <a:path extrusionOk="0" h="311" w="28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625914" y="3196473"/>
              <a:ext cx="88238" cy="491900"/>
            </a:xfrm>
            <a:custGeom>
              <a:rect b="b" l="l" r="r" t="t"/>
              <a:pathLst>
                <a:path extrusionOk="0" h="12086" w="2168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769181" y="3196473"/>
              <a:ext cx="114408" cy="573300"/>
            </a:xfrm>
            <a:custGeom>
              <a:rect b="b" l="l" r="r" t="t"/>
              <a:pathLst>
                <a:path extrusionOk="0" h="14086" w="2811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563888" y="2040768"/>
              <a:ext cx="37851" cy="96947"/>
            </a:xfrm>
            <a:custGeom>
              <a:rect b="b" l="l" r="r" t="t"/>
              <a:pathLst>
                <a:path extrusionOk="0" h="2382" w="93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301539" y="4483026"/>
              <a:ext cx="1885590" cy="50427"/>
            </a:xfrm>
            <a:custGeom>
              <a:rect b="b" l="l" r="r" t="t"/>
              <a:pathLst>
                <a:path extrusionOk="0" h="1239" w="4632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77361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366168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29742" y="2140726"/>
              <a:ext cx="654537" cy="389499"/>
            </a:xfrm>
            <a:custGeom>
              <a:rect b="b" l="l" r="r" t="t"/>
              <a:pathLst>
                <a:path extrusionOk="0" h="9570" w="16082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004183" y="2745807"/>
              <a:ext cx="51404" cy="251567"/>
            </a:xfrm>
            <a:custGeom>
              <a:rect b="b" l="l" r="r" t="t"/>
              <a:pathLst>
                <a:path extrusionOk="0" fill="none" h="6181" w="1263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428683" y="2748249"/>
              <a:ext cx="83394" cy="379446"/>
            </a:xfrm>
            <a:custGeom>
              <a:rect b="b" l="l" r="r" t="t"/>
              <a:pathLst>
                <a:path extrusionOk="0" fill="none" h="9323" w="2049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445166" y="3074374"/>
              <a:ext cx="10704" cy="53317"/>
            </a:xfrm>
            <a:custGeom>
              <a:rect b="b" l="l" r="r" t="t"/>
              <a:pathLst>
                <a:path extrusionOk="0" fill="none" h="1310" w="263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893723" y="1701334"/>
              <a:ext cx="707040" cy="741188"/>
            </a:xfrm>
            <a:custGeom>
              <a:rect b="b" l="l" r="r" t="t"/>
              <a:pathLst>
                <a:path extrusionOk="0" h="18211" w="17372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790996" y="1390959"/>
              <a:ext cx="944973" cy="1381073"/>
            </a:xfrm>
            <a:custGeom>
              <a:rect b="b" l="l" r="r" t="t"/>
              <a:pathLst>
                <a:path extrusionOk="0" h="33933" w="23218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301539" y="3226997"/>
              <a:ext cx="1885590" cy="1256083"/>
            </a:xfrm>
            <a:custGeom>
              <a:rect b="b" l="l" r="r" t="t"/>
              <a:pathLst>
                <a:path extrusionOk="0" h="30862" w="46329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092220" y="3508638"/>
              <a:ext cx="330525" cy="521367"/>
            </a:xfrm>
            <a:custGeom>
              <a:rect b="b" l="l" r="r" t="t"/>
              <a:pathLst>
                <a:path extrusionOk="0" h="12810" w="8121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15296" y="3585520"/>
              <a:ext cx="92104" cy="15629"/>
            </a:xfrm>
            <a:custGeom>
              <a:rect b="b" l="l" r="r" t="t"/>
              <a:pathLst>
                <a:path extrusionOk="0" h="384" w="2263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192993" y="3686821"/>
              <a:ext cx="138665" cy="15100"/>
            </a:xfrm>
            <a:custGeom>
              <a:rect b="b" l="l" r="r" t="t"/>
              <a:pathLst>
                <a:path extrusionOk="0" h="371" w="3407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78951" y="3781610"/>
              <a:ext cx="146886" cy="8018"/>
            </a:xfrm>
            <a:custGeom>
              <a:rect b="b" l="l" r="r" t="t"/>
              <a:pathLst>
                <a:path extrusionOk="0" h="197" w="3609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64910" y="3863742"/>
              <a:ext cx="135734" cy="15873"/>
            </a:xfrm>
            <a:custGeom>
              <a:rect b="b" l="l" r="r" t="t"/>
              <a:pathLst>
                <a:path extrusionOk="0" h="390" w="3335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600721" y="4533413"/>
              <a:ext cx="364428" cy="137485"/>
            </a:xfrm>
            <a:custGeom>
              <a:rect b="b" l="l" r="r" t="t"/>
              <a:pathLst>
                <a:path extrusionOk="0" h="3378" w="8954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649683" y="4533413"/>
              <a:ext cx="474928" cy="92877"/>
            </a:xfrm>
            <a:custGeom>
              <a:rect b="b" l="l" r="r" t="t"/>
              <a:pathLst>
                <a:path extrusionOk="0" h="2282" w="11669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043946" y="2952235"/>
              <a:ext cx="11640" cy="45625"/>
            </a:xfrm>
            <a:custGeom>
              <a:rect b="b" l="l" r="r" t="t"/>
              <a:pathLst>
                <a:path extrusionOk="0" fill="none" h="1121" w="286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964459" y="3547873"/>
              <a:ext cx="589784" cy="661416"/>
            </a:xfrm>
            <a:custGeom>
              <a:rect b="b" l="l" r="r" t="t"/>
              <a:pathLst>
                <a:path extrusionOk="0" h="16251" w="1449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223718" y="3729027"/>
              <a:ext cx="79528" cy="306797"/>
            </a:xfrm>
            <a:custGeom>
              <a:rect b="b" l="l" r="r" t="t"/>
              <a:pathLst>
                <a:path extrusionOk="0" h="7538" w="1954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632711" y="2657611"/>
              <a:ext cx="401750" cy="366422"/>
            </a:xfrm>
            <a:custGeom>
              <a:rect b="b" l="l" r="r" t="t"/>
              <a:pathLst>
                <a:path extrusionOk="0" h="9003" w="9871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264418" y="4879399"/>
              <a:ext cx="914936" cy="109564"/>
            </a:xfrm>
            <a:custGeom>
              <a:rect b="b" l="l" r="r" t="t"/>
              <a:pathLst>
                <a:path extrusionOk="0" h="2692" w="2248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434014" y="5036907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434014" y="5126079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689895" y="5214764"/>
              <a:ext cx="489947" cy="54782"/>
            </a:xfrm>
            <a:custGeom>
              <a:rect b="b" l="l" r="r" t="t"/>
              <a:pathLst>
                <a:path extrusionOk="0" h="1346" w="12038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894859" y="2508365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-1006072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-70566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-40521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-105261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95186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95633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92702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520575" y="271875"/>
            <a:ext cx="8229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                          Survey Overview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59" name="Google Shape;159;p15"/>
            <p:cNvSpPr/>
            <p:nvPr/>
          </p:nvSpPr>
          <p:spPr>
            <a:xfrm>
              <a:off x="3854354" y="2582188"/>
              <a:ext cx="1245066" cy="1080600"/>
            </a:xfrm>
            <a:custGeom>
              <a:rect b="b" l="l" r="r" t="t"/>
              <a:pathLst>
                <a:path extrusionOk="0" h="38555" w="44423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66921" y="3479209"/>
              <a:ext cx="219932" cy="50758"/>
            </a:xfrm>
            <a:custGeom>
              <a:rect b="b" l="l" r="r" t="t"/>
              <a:pathLst>
                <a:path extrusionOk="0" h="1811" w="7847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854354" y="2582217"/>
              <a:ext cx="1244757" cy="897020"/>
            </a:xfrm>
            <a:custGeom>
              <a:rect b="b" l="l" r="r" t="t"/>
              <a:pathLst>
                <a:path extrusionOk="0" fill="none" h="32005" w="44412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h="24171" w="36577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fill="none" h="24171" w="36577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366921" y="3479209"/>
              <a:ext cx="219932" cy="183888"/>
            </a:xfrm>
            <a:custGeom>
              <a:rect b="b" l="l" r="r" t="t"/>
              <a:pathLst>
                <a:path extrusionOk="0" fill="none" h="6561" w="7847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257137" y="3663097"/>
              <a:ext cx="439191" cy="0"/>
            </a:xfrm>
            <a:custGeom>
              <a:rect b="b" l="l" r="r" t="t"/>
              <a:pathLst>
                <a:path extrusionOk="0" fill="none" h="0" w="1567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h="28159" w="17444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fill="none" h="28159" w="17444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h="20575" w="13264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fill="none" h="20575" w="13264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852806" y="2919275"/>
              <a:ext cx="295017" cy="26038"/>
            </a:xfrm>
            <a:custGeom>
              <a:rect b="b" l="l" r="r" t="t"/>
              <a:pathLst>
                <a:path extrusionOk="0" h="929" w="10526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166153" y="2912268"/>
              <a:ext cx="40051" cy="40051"/>
            </a:xfrm>
            <a:custGeom>
              <a:rect b="b" l="l" r="r" t="t"/>
              <a:pathLst>
                <a:path extrusionOk="0" h="1429" w="1429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020662" y="3586330"/>
              <a:ext cx="43387" cy="4341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h="10276" w="11407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fill="none" h="10276" w="11407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445006" y="3080097"/>
              <a:ext cx="64099" cy="64435"/>
            </a:xfrm>
            <a:custGeom>
              <a:rect b="b" l="l" r="r" t="t"/>
              <a:pathLst>
                <a:path extrusionOk="0" fill="none" h="2299" w="2287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477041" y="3032731"/>
              <a:ext cx="28" cy="47395"/>
            </a:xfrm>
            <a:custGeom>
              <a:rect b="b" l="l" r="r" t="t"/>
              <a:pathLst>
                <a:path extrusionOk="0" fill="none" h="1691" w="1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381944" y="2772775"/>
              <a:ext cx="190251" cy="179880"/>
            </a:xfrm>
            <a:custGeom>
              <a:rect b="b" l="l" r="r" t="t"/>
              <a:pathLst>
                <a:path extrusionOk="0" fill="none" h="6418" w="6788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h="6800" w="755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fill="none" h="6800" w="755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020971" y="3303364"/>
              <a:ext cx="42434" cy="42742"/>
            </a:xfrm>
            <a:custGeom>
              <a:rect b="b" l="l" r="r" t="t"/>
              <a:pathLst>
                <a:path extrusionOk="0" fill="none" h="1525" w="1514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042328" y="3271665"/>
              <a:ext cx="28" cy="31727"/>
            </a:xfrm>
            <a:custGeom>
              <a:rect b="b" l="l" r="r" t="t"/>
              <a:pathLst>
                <a:path extrusionOk="0" fill="none" h="1132" w="1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979602" y="3099464"/>
              <a:ext cx="126180" cy="119481"/>
            </a:xfrm>
            <a:custGeom>
              <a:rect b="b" l="l" r="r" t="t"/>
              <a:pathLst>
                <a:path extrusionOk="0" fill="none" h="4263" w="4502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3158936" y="1707242"/>
            <a:ext cx="2835486" cy="2835486"/>
          </a:xfrm>
          <a:custGeom>
            <a:rect b="b" l="l" r="r" t="t"/>
            <a:pathLst>
              <a:path extrusionOk="0" fill="none" h="101168" w="101168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cap="rnd" cmpd="sng" w="11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3355801" y="3849989"/>
            <a:ext cx="1002151" cy="877877"/>
            <a:chOff x="3355801" y="3849989"/>
            <a:chExt cx="1002151" cy="877877"/>
          </a:xfrm>
        </p:grpSpPr>
        <p:sp>
          <p:nvSpPr>
            <p:cNvPr id="185" name="Google Shape;185;p15"/>
            <p:cNvSpPr/>
            <p:nvPr/>
          </p:nvSpPr>
          <p:spPr>
            <a:xfrm>
              <a:off x="3355801" y="3849989"/>
              <a:ext cx="1002151" cy="877877"/>
            </a:xfrm>
            <a:custGeom>
              <a:rect b="b" l="l" r="r" t="t"/>
              <a:pathLst>
                <a:path extrusionOk="0" h="31322" w="35756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15"/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</p:grpSpPr>
          <p:sp>
            <p:nvSpPr>
              <p:cNvPr id="187" name="Google Shape;187;p15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h="16206" w="11788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fill="none" h="16206" w="11788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rect b="b" l="l" r="r" t="t"/>
                <a:pathLst>
                  <a:path extrusionOk="0" h="5144" w="11776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rect b="b" l="l" r="r" t="t"/>
                <a:pathLst>
                  <a:path extrusionOk="0" h="3148" w="3668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rect b="b" l="l" r="r" t="t"/>
                <a:pathLst>
                  <a:path extrusionOk="0" h="3148" w="368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15"/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93" name="Google Shape;193;p15"/>
            <p:cNvSpPr/>
            <p:nvPr/>
          </p:nvSpPr>
          <p:spPr>
            <a:xfrm>
              <a:off x="3363817" y="1374261"/>
              <a:ext cx="1002460" cy="877877"/>
            </a:xfrm>
            <a:custGeom>
              <a:rect b="b" l="l" r="r" t="t"/>
              <a:pathLst>
                <a:path extrusionOk="0" h="31322" w="35767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5"/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95" name="Google Shape;195;p15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h="13848" w="21468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rect b="b" l="l" r="r" t="t"/>
                <a:pathLst>
                  <a:path extrusionOk="0" fill="none" h="2085" w="2084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rect b="b" l="l" r="r" t="t"/>
                <a:pathLst>
                  <a:path extrusionOk="0" fill="none" h="1144" w="2323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rect b="b" l="l" r="r" t="t"/>
                <a:pathLst>
                  <a:path extrusionOk="0" fill="none" h="1156" w="2323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fill="none" h="13848" w="21468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rect b="b" l="l" r="r" t="t"/>
                <a:pathLst>
                  <a:path extrusionOk="0" fill="none" h="9704" w="8312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3680499" y="1769631"/>
                <a:ext cx="116819" cy="116819"/>
              </a:xfrm>
              <a:custGeom>
                <a:rect b="b" l="l" r="r" t="t"/>
                <a:pathLst>
                  <a:path extrusionOk="0" fill="none" h="4168" w="4168">
                    <a:moveTo>
                      <a:pt x="4168" y="2084"/>
                    </a:moveTo>
                    <a:cubicBezTo>
                      <a:pt x="4168" y="3239"/>
                      <a:pt x="3227" y="4168"/>
                      <a:pt x="2084" y="4168"/>
                    </a:cubicBezTo>
                    <a:cubicBezTo>
                      <a:pt x="929" y="4168"/>
                      <a:pt x="1" y="3239"/>
                      <a:pt x="1" y="2084"/>
                    </a:cubicBezTo>
                    <a:cubicBezTo>
                      <a:pt x="1" y="941"/>
                      <a:pt x="929" y="1"/>
                      <a:pt x="2084" y="1"/>
                    </a:cubicBezTo>
                    <a:cubicBezTo>
                      <a:pt x="3227" y="1"/>
                      <a:pt x="4168" y="941"/>
                      <a:pt x="4168" y="208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3661469" y="1886114"/>
                <a:ext cx="155216" cy="97115"/>
              </a:xfrm>
              <a:custGeom>
                <a:rect b="b" l="l" r="r" t="t"/>
                <a:pathLst>
                  <a:path extrusionOk="0" fill="none" h="3465" w="5538">
                    <a:moveTo>
                      <a:pt x="5537" y="2774"/>
                    </a:moveTo>
                    <a:cubicBezTo>
                      <a:pt x="5537" y="1238"/>
                      <a:pt x="4311" y="0"/>
                      <a:pt x="2775" y="0"/>
                    </a:cubicBezTo>
                    <a:cubicBezTo>
                      <a:pt x="1239" y="0"/>
                      <a:pt x="1" y="1238"/>
                      <a:pt x="1" y="2774"/>
                    </a:cubicBezTo>
                    <a:lnTo>
                      <a:pt x="1" y="3465"/>
                    </a:lnTo>
                    <a:lnTo>
                      <a:pt x="5537" y="3465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rect b="b" l="l" r="r" t="t"/>
                <a:pathLst>
                  <a:path extrusionOk="0" fill="none" h="1" w="6942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rect b="b" l="l" r="r" t="t"/>
                <a:pathLst>
                  <a:path extrusionOk="0" fill="none" h="1" w="3668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" name="Google Shape;207;p15"/>
          <p:cNvGrpSpPr/>
          <p:nvPr/>
        </p:nvGrpSpPr>
        <p:grpSpPr>
          <a:xfrm>
            <a:off x="5555231" y="2691316"/>
            <a:ext cx="877681" cy="877681"/>
            <a:chOff x="5555231" y="2691316"/>
            <a:chExt cx="877681" cy="877681"/>
          </a:xfrm>
        </p:grpSpPr>
        <p:sp>
          <p:nvSpPr>
            <p:cNvPr id="208" name="Google Shape;208;p15"/>
            <p:cNvSpPr/>
            <p:nvPr/>
          </p:nvSpPr>
          <p:spPr>
            <a:xfrm>
              <a:off x="5555231" y="2691316"/>
              <a:ext cx="877681" cy="877681"/>
            </a:xfrm>
            <a:custGeom>
              <a:rect b="b" l="l" r="r" t="t"/>
              <a:pathLst>
                <a:path extrusionOk="0" h="31315" w="31315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h="10145" w="11288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fill="none" h="10145" w="11288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h="3918" w="1567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rect b="b" l="l" r="r" t="t"/>
                <a:pathLst>
                  <a:path extrusionOk="0" h="1430" w="1442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rect b="b" l="l" r="r" t="t"/>
                <a:pathLst>
                  <a:path extrusionOk="0" h="1430" w="1429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fill="none" h="3918" w="1567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rect b="b" l="l" r="r" t="t"/>
                <a:pathLst>
                  <a:path extrusionOk="0" fill="none" h="6359" w="6728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" name="Google Shape;220;p15"/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221" name="Google Shape;221;p15"/>
            <p:cNvSpPr/>
            <p:nvPr/>
          </p:nvSpPr>
          <p:spPr>
            <a:xfrm>
              <a:off x="4777384" y="3850011"/>
              <a:ext cx="1002460" cy="877849"/>
            </a:xfrm>
            <a:custGeom>
              <a:rect b="b" l="l" r="r" t="t"/>
              <a:pathLst>
                <a:path extrusionOk="0" h="31321" w="35767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5"/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h="13848" w="19241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fill="none" h="13848" w="19241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rect b="b" l="l" r="r" t="t"/>
                <a:pathLst>
                  <a:path extrusionOk="0" fill="none" h="1" w="19253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5076045" y="4232352"/>
                <a:ext cx="405810" cy="192913"/>
              </a:xfrm>
              <a:custGeom>
                <a:rect b="b" l="l" r="r" t="t"/>
                <a:pathLst>
                  <a:path extrusionOk="0" fill="none" h="6883" w="14479">
                    <a:moveTo>
                      <a:pt x="1" y="1"/>
                    </a:moveTo>
                    <a:lnTo>
                      <a:pt x="14479" y="1"/>
                    </a:lnTo>
                    <a:lnTo>
                      <a:pt x="14479" y="6883"/>
                    </a:lnTo>
                    <a:lnTo>
                      <a:pt x="1" y="6883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0"/>
                    </a:moveTo>
                    <a:lnTo>
                      <a:pt x="2227" y="2239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2239"/>
                    </a:moveTo>
                    <a:lnTo>
                      <a:pt x="2227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" name="Google Shape;232;p15"/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233" name="Google Shape;233;p15"/>
            <p:cNvSpPr/>
            <p:nvPr/>
          </p:nvSpPr>
          <p:spPr>
            <a:xfrm>
              <a:off x="2711084" y="2680974"/>
              <a:ext cx="877345" cy="877681"/>
            </a:xfrm>
            <a:custGeom>
              <a:rect b="b" l="l" r="r" t="t"/>
              <a:pathLst>
                <a:path extrusionOk="0" h="31315" w="31303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15"/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h="7562" w="7562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rect b="b" l="l" r="r" t="t"/>
                <a:pathLst>
                  <a:path extrusionOk="0" fill="none" h="1" w="10014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rect b="b" l="l" r="r" t="t"/>
                <a:pathLst>
                  <a:path extrusionOk="0" fill="none" h="1" w="836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rect b="b" l="l" r="r" t="t"/>
                <a:pathLst>
                  <a:path extrusionOk="0" fill="none" h="1" w="6442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fill="none" h="7562" w="7562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15"/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253" name="Google Shape;253;p15"/>
            <p:cNvSpPr/>
            <p:nvPr/>
          </p:nvSpPr>
          <p:spPr>
            <a:xfrm>
              <a:off x="4785736" y="1374313"/>
              <a:ext cx="1002460" cy="877765"/>
            </a:xfrm>
            <a:custGeom>
              <a:rect b="b" l="l" r="r" t="t"/>
              <a:pathLst>
                <a:path extrusionOk="0" h="31318" w="35767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h="15277" w="13336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rect b="b" l="l" r="r" t="t"/>
                <a:pathLst>
                  <a:path extrusionOk="0" fill="none" h="11335" w="9824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rect b="b" l="l" r="r" t="t"/>
                <a:pathLst>
                  <a:path extrusionOk="0" fill="none" h="3359" w="4478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fill="none" h="15277" w="13336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" name="Google Shape;259;p15"/>
          <p:cNvGrpSpPr/>
          <p:nvPr/>
        </p:nvGrpSpPr>
        <p:grpSpPr>
          <a:xfrm>
            <a:off x="354650" y="1179000"/>
            <a:ext cx="2195700" cy="1012528"/>
            <a:chOff x="178582" y="1007910"/>
            <a:chExt cx="2195700" cy="1179140"/>
          </a:xfrm>
        </p:grpSpPr>
        <p:sp>
          <p:nvSpPr>
            <p:cNvPr id="260" name="Google Shape;260;p15"/>
            <p:cNvSpPr txBox="1"/>
            <p:nvPr/>
          </p:nvSpPr>
          <p:spPr>
            <a:xfrm>
              <a:off x="225557" y="1007910"/>
              <a:ext cx="18672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IoT Vulnerabilities Review: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178582" y="1520750"/>
              <a:ext cx="21957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30480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Understanding weaknesses in IoT systems and devices.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2" name="Google Shape;262;p15"/>
          <p:cNvGrpSpPr/>
          <p:nvPr/>
        </p:nvGrpSpPr>
        <p:grpSpPr>
          <a:xfrm>
            <a:off x="6695950" y="1249475"/>
            <a:ext cx="2195700" cy="1441875"/>
            <a:chOff x="6872032" y="1020875"/>
            <a:chExt cx="2195700" cy="1441875"/>
          </a:xfrm>
        </p:grpSpPr>
        <p:sp>
          <p:nvSpPr>
            <p:cNvPr id="263" name="Google Shape;263;p15"/>
            <p:cNvSpPr txBox="1"/>
            <p:nvPr/>
          </p:nvSpPr>
          <p:spPr>
            <a:xfrm>
              <a:off x="6872032" y="1020875"/>
              <a:ext cx="1962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Solutions &amp; Future Directions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6872032" y="1533950"/>
              <a:ext cx="2195700" cy="9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"/>
                <a:buChar char="●"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Analyzing current solutions and suggesting improvements for robust security.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354650" y="3832400"/>
            <a:ext cx="2243094" cy="877931"/>
            <a:chOff x="269715" y="4014233"/>
            <a:chExt cx="1469147" cy="666260"/>
          </a:xfrm>
        </p:grpSpPr>
        <p:sp>
          <p:nvSpPr>
            <p:cNvPr id="266" name="Google Shape;266;p15"/>
            <p:cNvSpPr txBox="1"/>
            <p:nvPr/>
          </p:nvSpPr>
          <p:spPr>
            <a:xfrm>
              <a:off x="269715" y="4014233"/>
              <a:ext cx="1292400" cy="1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DREAD Model Assessment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300663" y="4238293"/>
              <a:ext cx="1438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Using the DREAD model to evaluate IoT security risks.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8" name="Google Shape;268;p15"/>
          <p:cNvGrpSpPr/>
          <p:nvPr/>
        </p:nvGrpSpPr>
        <p:grpSpPr>
          <a:xfrm>
            <a:off x="354650" y="2252193"/>
            <a:ext cx="2090675" cy="1509712"/>
            <a:chOff x="178581" y="2506000"/>
            <a:chExt cx="1596301" cy="706529"/>
          </a:xfrm>
        </p:grpSpPr>
        <p:sp>
          <p:nvSpPr>
            <p:cNvPr id="269" name="Google Shape;269;p15"/>
            <p:cNvSpPr txBox="1"/>
            <p:nvPr/>
          </p:nvSpPr>
          <p:spPr>
            <a:xfrm>
              <a:off x="178581" y="2506000"/>
              <a:ext cx="14289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Impacts of Post-Quantum Attacks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178582" y="2770330"/>
              <a:ext cx="15963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Exploring how quantum computing threatens current encryption standards.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6555650" y="2740852"/>
            <a:ext cx="2383687" cy="1737797"/>
            <a:chOff x="7304229" y="2517955"/>
            <a:chExt cx="1576200" cy="1615804"/>
          </a:xfrm>
        </p:grpSpPr>
        <p:sp>
          <p:nvSpPr>
            <p:cNvPr id="272" name="Google Shape;272;p15"/>
            <p:cNvSpPr txBox="1"/>
            <p:nvPr/>
          </p:nvSpPr>
          <p:spPr>
            <a:xfrm>
              <a:off x="7405300" y="2517955"/>
              <a:ext cx="1296000" cy="5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Quantum Neural Network (QNN) Proposal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7304229" y="3192359"/>
              <a:ext cx="1576200" cy="9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Fira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Introducing QNN as a potential solution for enhancing IoT security against post-quantum threats.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IoT Systems</a:t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491899" y="1536750"/>
            <a:ext cx="4908713" cy="803102"/>
            <a:chOff x="3188007" y="2262035"/>
            <a:chExt cx="4992081" cy="771620"/>
          </a:xfrm>
        </p:grpSpPr>
        <p:sp>
          <p:nvSpPr>
            <p:cNvPr id="280" name="Google Shape;280;p16"/>
            <p:cNvSpPr/>
            <p:nvPr/>
          </p:nvSpPr>
          <p:spPr>
            <a:xfrm>
              <a:off x="3325788" y="2301054"/>
              <a:ext cx="4854300" cy="73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          Weak encryption, hardcoded passwords.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188007" y="2262035"/>
              <a:ext cx="740927" cy="771620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2" name="Google Shape;282;p16"/>
          <p:cNvGrpSpPr/>
          <p:nvPr/>
        </p:nvGrpSpPr>
        <p:grpSpPr>
          <a:xfrm>
            <a:off x="2820750" y="2616825"/>
            <a:ext cx="5319876" cy="687820"/>
            <a:chOff x="2949870" y="2528455"/>
            <a:chExt cx="5190630" cy="687820"/>
          </a:xfrm>
        </p:grpSpPr>
        <p:sp>
          <p:nvSpPr>
            <p:cNvPr id="283" name="Google Shape;283;p16"/>
            <p:cNvSpPr/>
            <p:nvPr/>
          </p:nvSpPr>
          <p:spPr>
            <a:xfrm>
              <a:off x="3032100" y="2545775"/>
              <a:ext cx="5108400" cy="67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  </a:t>
              </a:r>
              <a:endParaRPr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Insecure data transfer and outdated components.</a:t>
              </a:r>
              <a:endParaRPr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949870" y="2528455"/>
              <a:ext cx="634155" cy="687794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2405475" y="3581524"/>
            <a:ext cx="5231880" cy="687836"/>
            <a:chOff x="2559027" y="3833827"/>
            <a:chExt cx="5083443" cy="575739"/>
          </a:xfrm>
        </p:grpSpPr>
        <p:sp>
          <p:nvSpPr>
            <p:cNvPr id="286" name="Google Shape;286;p16"/>
            <p:cNvSpPr/>
            <p:nvPr/>
          </p:nvSpPr>
          <p:spPr>
            <a:xfrm>
              <a:off x="2629470" y="3833829"/>
              <a:ext cx="5013000" cy="57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        Urgency for post-quantum cryptographic solutions.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559027" y="3833827"/>
              <a:ext cx="547291" cy="575739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457200" y="180850"/>
            <a:ext cx="8293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               Post-Quantum Security Attacks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2691566" y="3667172"/>
            <a:ext cx="331460" cy="28"/>
          </a:xfrm>
          <a:custGeom>
            <a:rect b="b" l="l" r="r" t="t"/>
            <a:pathLst>
              <a:path extrusionOk="0" fill="none" h="1" w="13943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6108651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cap="flat" cmpd="sng" w="13400">
            <a:solidFill>
              <a:srgbClr val="724BA3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6108651" y="3667172"/>
            <a:ext cx="331745" cy="28"/>
          </a:xfrm>
          <a:custGeom>
            <a:rect b="b" l="l" r="r" t="t"/>
            <a:pathLst>
              <a:path extrusionOk="0" fill="none" h="1" w="13955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2621649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2314707" y="3756348"/>
            <a:ext cx="23887" cy="24221"/>
          </a:xfrm>
          <a:custGeom>
            <a:rect b="b" l="l" r="r" t="t"/>
            <a:pathLst>
              <a:path extrusionOk="0" h="870" w="858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2286199" y="3803397"/>
            <a:ext cx="83242" cy="83242"/>
          </a:xfrm>
          <a:custGeom>
            <a:rect b="b" l="l" r="r" t="t"/>
            <a:pathLst>
              <a:path extrusionOk="0" h="2990" w="299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6547213" y="3496433"/>
            <a:ext cx="216790" cy="214535"/>
          </a:xfrm>
          <a:custGeom>
            <a:rect b="b" l="l" r="r" t="t"/>
            <a:pathLst>
              <a:path extrusionOk="0" h="7706" w="7787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6890926" y="3874668"/>
            <a:ext cx="28" cy="28202"/>
          </a:xfrm>
          <a:custGeom>
            <a:rect b="b" l="l" r="r" t="t"/>
            <a:pathLst>
              <a:path extrusionOk="0" h="1013" w="1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6944963" y="3871021"/>
            <a:ext cx="28" cy="34494"/>
          </a:xfrm>
          <a:custGeom>
            <a:rect b="b" l="l" r="r" t="t"/>
            <a:pathLst>
              <a:path extrusionOk="0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2958212" y="1494143"/>
            <a:ext cx="3230254" cy="3230254"/>
          </a:xfrm>
          <a:custGeom>
            <a:rect b="b" l="l" r="r" t="t"/>
            <a:pathLst>
              <a:path extrusionOk="0" fill="none" h="83642" w="83642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3896245" y="4241569"/>
            <a:ext cx="1381322" cy="104853"/>
          </a:xfrm>
          <a:custGeom>
            <a:rect b="b" l="l" r="r" t="t"/>
            <a:pathLst>
              <a:path extrusionOk="0" h="2715" w="35767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3139377" y="2805986"/>
            <a:ext cx="2887231" cy="1389161"/>
          </a:xfrm>
          <a:custGeom>
            <a:rect b="b" l="l" r="r" t="t"/>
            <a:pathLst>
              <a:path extrusionOk="0" h="35970" w="7476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4018090" y="2874962"/>
            <a:ext cx="1129828" cy="372490"/>
          </a:xfrm>
          <a:custGeom>
            <a:rect b="b" l="l" r="r" t="t"/>
            <a:pathLst>
              <a:path extrusionOk="0" h="9645" w="29255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3872339" y="1346537"/>
            <a:ext cx="1421332" cy="1697349"/>
          </a:xfrm>
          <a:custGeom>
            <a:rect b="b" l="l" r="r" t="t"/>
            <a:pathLst>
              <a:path extrusionOk="0" h="43950" w="36803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4043385" y="1827047"/>
            <a:ext cx="1078772" cy="1045212"/>
          </a:xfrm>
          <a:custGeom>
            <a:rect b="b" l="l" r="r" t="t"/>
            <a:pathLst>
              <a:path extrusionOk="0" h="27064" w="27933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4119698" y="1764058"/>
            <a:ext cx="909115" cy="862346"/>
          </a:xfrm>
          <a:custGeom>
            <a:rect b="b" l="l" r="r" t="t"/>
            <a:pathLst>
              <a:path extrusionOk="0" h="22329" w="2354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4116492" y="1674846"/>
            <a:ext cx="933021" cy="604712"/>
          </a:xfrm>
          <a:custGeom>
            <a:rect b="b" l="l" r="r" t="t"/>
            <a:pathLst>
              <a:path extrusionOk="0" h="15658" w="24159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4132327" y="2011148"/>
            <a:ext cx="890770" cy="265242"/>
          </a:xfrm>
          <a:custGeom>
            <a:rect b="b" l="l" r="r" t="t"/>
            <a:pathLst>
              <a:path extrusionOk="0" h="6868" w="23065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4219568" y="2070739"/>
            <a:ext cx="285981" cy="138221"/>
          </a:xfrm>
          <a:custGeom>
            <a:rect b="b" l="l" r="r" t="t"/>
            <a:pathLst>
              <a:path extrusionOk="0" h="3579" w="7405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4645273" y="2070739"/>
            <a:ext cx="286445" cy="138221"/>
          </a:xfrm>
          <a:custGeom>
            <a:rect b="b" l="l" r="r" t="t"/>
            <a:pathLst>
              <a:path extrusionOk="0" h="3579" w="7417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4374433" y="2572413"/>
            <a:ext cx="420804" cy="124009"/>
          </a:xfrm>
          <a:custGeom>
            <a:rect b="b" l="l" r="r" t="t"/>
            <a:pathLst>
              <a:path extrusionOk="0" h="3211" w="10896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4374433" y="2638144"/>
            <a:ext cx="420804" cy="233999"/>
          </a:xfrm>
          <a:custGeom>
            <a:rect b="b" l="l" r="r" t="t"/>
            <a:pathLst>
              <a:path extrusionOk="0" h="6059" w="10896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3651164" y="3429970"/>
            <a:ext cx="1840668" cy="83728"/>
          </a:xfrm>
          <a:custGeom>
            <a:rect b="b" l="l" r="r" t="t"/>
            <a:pathLst>
              <a:path extrusionOk="0" h="2168" w="47661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3651164" y="3511342"/>
            <a:ext cx="1840668" cy="730690"/>
          </a:xfrm>
          <a:custGeom>
            <a:rect b="b" l="l" r="r" t="t"/>
            <a:pathLst>
              <a:path extrusionOk="0" h="18920" w="47661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4385015" y="3742637"/>
            <a:ext cx="398249" cy="268139"/>
          </a:xfrm>
          <a:custGeom>
            <a:rect b="b" l="l" r="r" t="t"/>
            <a:pathLst>
              <a:path extrusionOk="0" h="6943" w="10312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4428230" y="2424807"/>
            <a:ext cx="295713" cy="16259"/>
          </a:xfrm>
          <a:custGeom>
            <a:rect b="b" l="l" r="r" t="t"/>
            <a:pathLst>
              <a:path extrusionOk="0" h="421" w="7657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4499484" y="2478180"/>
            <a:ext cx="154943" cy="27575"/>
          </a:xfrm>
          <a:custGeom>
            <a:rect b="b" l="l" r="r" t="t"/>
            <a:pathLst>
              <a:path extrusionOk="0" h="714" w="4012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4483418" y="2288710"/>
            <a:ext cx="180742" cy="50592"/>
          </a:xfrm>
          <a:custGeom>
            <a:rect b="b" l="l" r="r" t="t"/>
            <a:pathLst>
              <a:path extrusionOk="0" h="1310" w="468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4983233" y="2204094"/>
            <a:ext cx="138453" cy="273043"/>
          </a:xfrm>
          <a:custGeom>
            <a:rect b="b" l="l" r="r" t="t"/>
            <a:pathLst>
              <a:path extrusionOk="0" h="7070" w="3585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5020038" y="2259436"/>
            <a:ext cx="102111" cy="162590"/>
          </a:xfrm>
          <a:custGeom>
            <a:rect b="b" l="l" r="r" t="t"/>
            <a:pathLst>
              <a:path extrusionOk="0" h="4210" w="2644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043849" y="2202240"/>
            <a:ext cx="144400" cy="274974"/>
          </a:xfrm>
          <a:custGeom>
            <a:rect b="b" l="l" r="r" t="t"/>
            <a:pathLst>
              <a:path extrusionOk="0" h="7120" w="3739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4043385" y="2259282"/>
            <a:ext cx="103038" cy="162938"/>
          </a:xfrm>
          <a:custGeom>
            <a:rect b="b" l="l" r="r" t="t"/>
            <a:pathLst>
              <a:path extrusionOk="0" h="4219" w="2668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4792877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4328476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4796082" y="3277305"/>
            <a:ext cx="52948" cy="80059"/>
          </a:xfrm>
          <a:custGeom>
            <a:rect b="b" l="l" r="r" t="t"/>
            <a:pathLst>
              <a:path extrusionOk="0" h="2073" w="1371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4331681" y="3277305"/>
            <a:ext cx="52909" cy="80059"/>
          </a:xfrm>
          <a:custGeom>
            <a:rect b="b" l="l" r="r" t="t"/>
            <a:pathLst>
              <a:path extrusionOk="0" h="2073" w="137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3403303" y="1995353"/>
            <a:ext cx="2283060" cy="2283021"/>
          </a:xfrm>
          <a:custGeom>
            <a:rect b="b" l="l" r="r" t="t"/>
            <a:pathLst>
              <a:path extrusionOk="0" fill="none" h="59115" w="59116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6724350" y="1674850"/>
            <a:ext cx="20265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Quantum DDoS Attack.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507300" y="3185300"/>
            <a:ext cx="2026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Quantum Jamming Attack.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659975" y="1575825"/>
            <a:ext cx="24795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Quantum Trojan Horse Attack.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6658125" y="3431425"/>
            <a:ext cx="20928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Quantum Bitcoins Attack.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/>
          <p:nvPr/>
        </p:nvSpPr>
        <p:spPr>
          <a:xfrm>
            <a:off x="692957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419232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692957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6894650" y="1714950"/>
            <a:ext cx="1785600" cy="103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7157150" y="3371950"/>
            <a:ext cx="1863600" cy="1059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 txBox="1"/>
          <p:nvPr>
            <p:ph type="title"/>
          </p:nvPr>
        </p:nvSpPr>
        <p:spPr>
          <a:xfrm>
            <a:off x="457200" y="92550"/>
            <a:ext cx="8229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Classification Approach for Solutions:</a:t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Layers of IoT Security:</a:t>
            </a:r>
            <a:endParaRPr sz="2400"/>
          </a:p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419232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50" name="Google Shape;350;p18"/>
            <p:cNvSpPr/>
            <p:nvPr/>
          </p:nvSpPr>
          <p:spPr>
            <a:xfrm>
              <a:off x="1356175" y="4562756"/>
              <a:ext cx="1332383" cy="237837"/>
            </a:xfrm>
            <a:custGeom>
              <a:rect b="b" l="l" r="r" t="t"/>
              <a:pathLst>
                <a:path extrusionOk="0" h="7205" w="40363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057452" y="1687044"/>
              <a:ext cx="1878302" cy="2460565"/>
            </a:xfrm>
            <a:custGeom>
              <a:rect b="b" l="l" r="r" t="t"/>
              <a:pathLst>
                <a:path extrusionOk="0" h="74540" w="56901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043323" y="1503466"/>
              <a:ext cx="545556" cy="2914156"/>
            </a:xfrm>
            <a:custGeom>
              <a:rect b="b" l="l" r="r" t="t"/>
              <a:pathLst>
                <a:path extrusionOk="0" h="88281" w="16527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354910" y="1483131"/>
              <a:ext cx="636730" cy="2839784"/>
            </a:xfrm>
            <a:custGeom>
              <a:rect b="b" l="l" r="r" t="t"/>
              <a:pathLst>
                <a:path extrusionOk="0" h="86028" w="19289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347449" y="3581584"/>
              <a:ext cx="349609" cy="981156"/>
            </a:xfrm>
            <a:custGeom>
              <a:rect b="b" l="l" r="r" t="t"/>
              <a:pathLst>
                <a:path extrusionOk="0" h="29723" w="10591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492470" y="3581716"/>
              <a:ext cx="77078" cy="981024"/>
            </a:xfrm>
            <a:custGeom>
              <a:rect b="b" l="l" r="r" t="t"/>
              <a:pathLst>
                <a:path extrusionOk="0" fill="none" h="29719" w="2335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249966" y="4249410"/>
              <a:ext cx="677596" cy="389221"/>
            </a:xfrm>
            <a:custGeom>
              <a:rect b="b" l="l" r="r" t="t"/>
              <a:pathLst>
                <a:path extrusionOk="0" h="11791" w="20527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187650" y="3741690"/>
              <a:ext cx="258171" cy="852912"/>
            </a:xfrm>
            <a:custGeom>
              <a:rect b="b" l="l" r="r" t="t"/>
              <a:pathLst>
                <a:path extrusionOk="0" h="25838" w="7821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272061" y="3741690"/>
              <a:ext cx="133261" cy="852912"/>
            </a:xfrm>
            <a:custGeom>
              <a:rect b="b" l="l" r="r" t="t"/>
              <a:pathLst>
                <a:path extrusionOk="0" fill="none" h="25838" w="4037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430451" y="3713828"/>
              <a:ext cx="348652" cy="866612"/>
            </a:xfrm>
            <a:custGeom>
              <a:rect b="b" l="l" r="r" t="t"/>
              <a:pathLst>
                <a:path extrusionOk="0" h="26253" w="10562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68976" y="3725977"/>
              <a:ext cx="251569" cy="854464"/>
            </a:xfrm>
            <a:custGeom>
              <a:rect b="b" l="l" r="r" t="t"/>
              <a:pathLst>
                <a:path extrusionOk="0" fill="none" h="25885" w="7621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189532" y="4355872"/>
              <a:ext cx="622965" cy="307125"/>
            </a:xfrm>
            <a:custGeom>
              <a:rect b="b" l="l" r="r" t="t"/>
              <a:pathLst>
                <a:path extrusionOk="0" h="9304" w="18872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698143" y="2906462"/>
              <a:ext cx="591902" cy="1353707"/>
            </a:xfrm>
            <a:custGeom>
              <a:rect b="b" l="l" r="r" t="t"/>
              <a:pathLst>
                <a:path extrusionOk="0" h="41009" w="17931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93249" y="4243996"/>
              <a:ext cx="170596" cy="173765"/>
            </a:xfrm>
            <a:custGeom>
              <a:rect b="b" l="l" r="r" t="t"/>
              <a:pathLst>
                <a:path extrusionOk="0" h="5264" w="5168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102569" y="4240463"/>
              <a:ext cx="166667" cy="147027"/>
            </a:xfrm>
            <a:custGeom>
              <a:rect b="b" l="l" r="r" t="t"/>
              <a:pathLst>
                <a:path extrusionOk="0" h="4454" w="5049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922556" y="3260446"/>
              <a:ext cx="141118" cy="176273"/>
            </a:xfrm>
            <a:custGeom>
              <a:rect b="b" l="l" r="r" t="t"/>
              <a:pathLst>
                <a:path extrusionOk="0" h="5340" w="4275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042058" y="4348973"/>
              <a:ext cx="291643" cy="336438"/>
            </a:xfrm>
            <a:custGeom>
              <a:rect b="b" l="l" r="r" t="t"/>
              <a:pathLst>
                <a:path extrusionOk="0" h="10192" w="8835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050707" y="4635481"/>
              <a:ext cx="280651" cy="49944"/>
            </a:xfrm>
            <a:custGeom>
              <a:rect b="b" l="l" r="r" t="t"/>
              <a:pathLst>
                <a:path extrusionOk="0" h="1513" w="8502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122607" y="4413412"/>
              <a:ext cx="180829" cy="76946"/>
            </a:xfrm>
            <a:custGeom>
              <a:rect b="b" l="l" r="r" t="t"/>
              <a:pathLst>
                <a:path extrusionOk="0" h="2331" w="5478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698539" y="2906099"/>
              <a:ext cx="525882" cy="93451"/>
            </a:xfrm>
            <a:custGeom>
              <a:rect b="b" l="l" r="r" t="t"/>
              <a:pathLst>
                <a:path extrusionOk="0" h="2831" w="15931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96832" y="3583300"/>
              <a:ext cx="129729" cy="672513"/>
            </a:xfrm>
            <a:custGeom>
              <a:rect b="b" l="l" r="r" t="t"/>
              <a:pathLst>
                <a:path extrusionOk="0" h="20373" w="393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910771" y="3256287"/>
              <a:ext cx="156831" cy="22480"/>
            </a:xfrm>
            <a:custGeom>
              <a:rect b="b" l="l" r="r" t="t"/>
              <a:pathLst>
                <a:path extrusionOk="0" h="681" w="4751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984651" y="3255890"/>
              <a:ext cx="16538" cy="331750"/>
            </a:xfrm>
            <a:custGeom>
              <a:rect b="b" l="l" r="r" t="t"/>
              <a:pathLst>
                <a:path extrusionOk="0" h="10050" w="501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935530" y="2945317"/>
              <a:ext cx="36179" cy="198192"/>
            </a:xfrm>
            <a:custGeom>
              <a:rect b="b" l="l" r="r" t="t"/>
              <a:pathLst>
                <a:path extrusionOk="0" h="6004" w="1096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702830" y="2920228"/>
              <a:ext cx="71962" cy="192613"/>
            </a:xfrm>
            <a:custGeom>
              <a:rect b="b" l="l" r="r" t="t"/>
              <a:pathLst>
                <a:path extrusionOk="0" h="5835" w="218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151690" y="2926137"/>
              <a:ext cx="83383" cy="170992"/>
            </a:xfrm>
            <a:custGeom>
              <a:rect b="b" l="l" r="r" t="t"/>
              <a:pathLst>
                <a:path extrusionOk="0" h="5180" w="2526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596335" y="4362045"/>
              <a:ext cx="397374" cy="322904"/>
            </a:xfrm>
            <a:custGeom>
              <a:rect b="b" l="l" r="r" t="t"/>
              <a:pathLst>
                <a:path extrusionOk="0" h="9782" w="12038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613633" y="4622904"/>
              <a:ext cx="373805" cy="62059"/>
            </a:xfrm>
            <a:custGeom>
              <a:rect b="b" l="l" r="r" t="t"/>
              <a:pathLst>
                <a:path extrusionOk="0" h="1880" w="11324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718247" y="4413412"/>
              <a:ext cx="202747" cy="77177"/>
            </a:xfrm>
            <a:custGeom>
              <a:rect b="b" l="l" r="r" t="t"/>
              <a:pathLst>
                <a:path extrusionOk="0" h="2338" w="6142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815664" y="1625147"/>
              <a:ext cx="274346" cy="342083"/>
            </a:xfrm>
            <a:custGeom>
              <a:rect b="b" l="l" r="r" t="t"/>
              <a:pathLst>
                <a:path extrusionOk="0" h="10363" w="8311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1708343" y="1467384"/>
              <a:ext cx="463824" cy="336669"/>
            </a:xfrm>
            <a:custGeom>
              <a:rect b="b" l="l" r="r" t="t"/>
              <a:pathLst>
                <a:path extrusionOk="0" h="10199" w="14051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775093" y="1765975"/>
              <a:ext cx="48855" cy="80841"/>
            </a:xfrm>
            <a:custGeom>
              <a:rect b="b" l="l" r="r" t="t"/>
              <a:pathLst>
                <a:path extrusionOk="0" h="2449" w="148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088803" y="1766008"/>
              <a:ext cx="41692" cy="80445"/>
            </a:xfrm>
            <a:custGeom>
              <a:rect b="b" l="l" r="r" t="t"/>
              <a:pathLst>
                <a:path extrusionOk="0" h="2437" w="1263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874623" y="1739929"/>
              <a:ext cx="30270" cy="51132"/>
            </a:xfrm>
            <a:custGeom>
              <a:rect b="b" l="l" r="r" t="t"/>
              <a:pathLst>
                <a:path extrusionOk="0" h="1549" w="917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002345" y="1739929"/>
              <a:ext cx="30303" cy="51132"/>
            </a:xfrm>
            <a:custGeom>
              <a:rect b="b" l="l" r="r" t="t"/>
              <a:pathLst>
                <a:path extrusionOk="0" h="1549" w="918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925692" y="1729299"/>
              <a:ext cx="29907" cy="103816"/>
            </a:xfrm>
            <a:custGeom>
              <a:rect b="b" l="l" r="r" t="t"/>
              <a:pathLst>
                <a:path extrusionOk="0" h="3145" w="906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1904069" y="1858540"/>
              <a:ext cx="103024" cy="15449"/>
            </a:xfrm>
            <a:custGeom>
              <a:rect b="b" l="l" r="r" t="t"/>
              <a:pathLst>
                <a:path extrusionOk="0" h="468" w="3121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849831" y="1702394"/>
              <a:ext cx="68034" cy="17132"/>
            </a:xfrm>
            <a:custGeom>
              <a:rect b="b" l="l" r="r" t="t"/>
              <a:pathLst>
                <a:path extrusionOk="0" h="519" w="2061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1987424" y="1702394"/>
              <a:ext cx="68001" cy="17132"/>
            </a:xfrm>
            <a:custGeom>
              <a:rect b="b" l="l" r="r" t="t"/>
              <a:pathLst>
                <a:path extrusionOk="0" h="519" w="206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920971" y="1726559"/>
              <a:ext cx="55457" cy="18122"/>
            </a:xfrm>
            <a:custGeom>
              <a:rect b="b" l="l" r="r" t="t"/>
              <a:pathLst>
                <a:path extrusionOk="0" h="549" w="168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856136" y="1912877"/>
              <a:ext cx="218328" cy="295142"/>
            </a:xfrm>
            <a:custGeom>
              <a:rect b="b" l="l" r="r" t="t"/>
              <a:pathLst>
                <a:path extrusionOk="0" h="8941" w="6614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83635" y="1923870"/>
              <a:ext cx="141151" cy="99459"/>
            </a:xfrm>
            <a:custGeom>
              <a:rect b="b" l="l" r="r" t="t"/>
              <a:pathLst>
                <a:path extrusionOk="0" h="3013" w="4276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641924" y="2059085"/>
              <a:ext cx="748733" cy="891468"/>
            </a:xfrm>
            <a:custGeom>
              <a:rect b="b" l="l" r="r" t="t"/>
              <a:pathLst>
                <a:path extrusionOk="0" h="27006" w="22682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641924" y="2108603"/>
              <a:ext cx="97908" cy="567937"/>
            </a:xfrm>
            <a:custGeom>
              <a:rect b="b" l="l" r="r" t="t"/>
              <a:pathLst>
                <a:path extrusionOk="0" h="17205" w="2966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2236200" y="2347178"/>
              <a:ext cx="73150" cy="169440"/>
            </a:xfrm>
            <a:custGeom>
              <a:rect b="b" l="l" r="r" t="t"/>
              <a:pathLst>
                <a:path extrusionOk="0" h="5133" w="2216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110822" y="2784649"/>
              <a:ext cx="115601" cy="141514"/>
            </a:xfrm>
            <a:custGeom>
              <a:rect b="b" l="l" r="r" t="t"/>
              <a:pathLst>
                <a:path extrusionOk="0" h="4287" w="3502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516314" y="1819157"/>
              <a:ext cx="267909" cy="734572"/>
            </a:xfrm>
            <a:custGeom>
              <a:rect b="b" l="l" r="r" t="t"/>
              <a:pathLst>
                <a:path extrusionOk="0" h="22253" w="8116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231479" y="2342028"/>
              <a:ext cx="25187" cy="178881"/>
            </a:xfrm>
            <a:custGeom>
              <a:rect b="b" l="l" r="r" t="t"/>
              <a:pathLst>
                <a:path extrusionOk="0" h="5419" w="763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236200" y="2341764"/>
              <a:ext cx="59385" cy="121378"/>
            </a:xfrm>
            <a:custGeom>
              <a:rect b="b" l="l" r="r" t="t"/>
              <a:pathLst>
                <a:path extrusionOk="0" h="3677" w="1799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720525" y="1925454"/>
              <a:ext cx="53113" cy="11025"/>
            </a:xfrm>
            <a:custGeom>
              <a:rect b="b" l="l" r="r" t="t"/>
              <a:pathLst>
                <a:path extrusionOk="0" fill="none" h="334" w="1609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732310" y="1951368"/>
              <a:ext cx="47600" cy="11058"/>
            </a:xfrm>
            <a:custGeom>
              <a:rect b="b" l="l" r="r" t="t"/>
              <a:pathLst>
                <a:path extrusionOk="0" fill="none" h="335" w="1442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2087647" y="2397092"/>
              <a:ext cx="538855" cy="417048"/>
            </a:xfrm>
            <a:custGeom>
              <a:rect b="b" l="l" r="r" t="t"/>
              <a:pathLst>
                <a:path extrusionOk="0" h="12634" w="16324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087647" y="2464304"/>
              <a:ext cx="538855" cy="349840"/>
            </a:xfrm>
            <a:custGeom>
              <a:rect b="b" l="l" r="r" t="t"/>
              <a:pathLst>
                <a:path extrusionOk="0" h="10598" w="16324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303808" y="2553930"/>
              <a:ext cx="108108" cy="108108"/>
            </a:xfrm>
            <a:custGeom>
              <a:rect b="b" l="l" r="r" t="t"/>
              <a:pathLst>
                <a:path extrusionOk="0" h="3275" w="3275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2273536" y="2626589"/>
              <a:ext cx="240181" cy="210967"/>
            </a:xfrm>
            <a:custGeom>
              <a:rect b="b" l="l" r="r" t="t"/>
              <a:pathLst>
                <a:path extrusionOk="0" h="6391" w="7276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828605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013338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804242" y="1699423"/>
              <a:ext cx="131710" cy="131710"/>
            </a:xfrm>
            <a:custGeom>
              <a:rect b="b" l="l" r="r" t="t"/>
              <a:pathLst>
                <a:path extrusionOk="0" h="3990" w="399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961873" y="1699423"/>
              <a:ext cx="131677" cy="131710"/>
            </a:xfrm>
            <a:custGeom>
              <a:rect b="b" l="l" r="r" t="t"/>
              <a:pathLst>
                <a:path extrusionOk="0" h="3990" w="3989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2012975" y="1490823"/>
              <a:ext cx="49152" cy="42649"/>
            </a:xfrm>
            <a:custGeom>
              <a:rect b="b" l="l" r="r" t="t"/>
              <a:pathLst>
                <a:path extrusionOk="0" h="1292" w="1489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2042817" y="1541826"/>
              <a:ext cx="34627" cy="26375"/>
            </a:xfrm>
            <a:custGeom>
              <a:rect b="b" l="l" r="r" t="t"/>
              <a:pathLst>
                <a:path extrusionOk="0" h="799" w="1049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107289" y="1594974"/>
              <a:ext cx="43276" cy="41031"/>
            </a:xfrm>
            <a:custGeom>
              <a:rect b="b" l="l" r="r" t="t"/>
              <a:pathLst>
                <a:path extrusionOk="0" h="1243" w="1311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895453" y="1522547"/>
              <a:ext cx="66845" cy="48261"/>
            </a:xfrm>
            <a:custGeom>
              <a:rect b="b" l="l" r="r" t="t"/>
              <a:pathLst>
                <a:path extrusionOk="0" h="1462" w="2025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185207" y="1598045"/>
              <a:ext cx="101044" cy="101407"/>
            </a:xfrm>
            <a:custGeom>
              <a:rect b="b" l="l" r="r" t="t"/>
              <a:pathLst>
                <a:path extrusionOk="0" h="3072" w="3061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56571" y="1804367"/>
              <a:ext cx="47204" cy="47600"/>
            </a:xfrm>
            <a:custGeom>
              <a:rect b="b" l="l" r="r" t="t"/>
              <a:pathLst>
                <a:path extrusionOk="0" h="1442" w="143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2554168" y="1670340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955491" y="2715456"/>
              <a:ext cx="121477" cy="121873"/>
            </a:xfrm>
            <a:custGeom>
              <a:rect b="b" l="l" r="r" t="t"/>
              <a:pathLst>
                <a:path extrusionOk="0" h="3692" w="368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2834437" y="2432084"/>
              <a:ext cx="57008" cy="57008"/>
            </a:xfrm>
            <a:custGeom>
              <a:rect b="b" l="l" r="r" t="t"/>
              <a:pathLst>
                <a:path extrusionOk="0" h="1727" w="1727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093237" y="2884476"/>
              <a:ext cx="133657" cy="133657"/>
            </a:xfrm>
            <a:custGeom>
              <a:rect b="b" l="l" r="r" t="t"/>
              <a:pathLst>
                <a:path extrusionOk="0" h="4049" w="4049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83125" y="2277227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2954303" y="3503115"/>
              <a:ext cx="167064" cy="167064"/>
            </a:xfrm>
            <a:custGeom>
              <a:rect b="b" l="l" r="r" t="t"/>
              <a:pathLst>
                <a:path extrusionOk="0" h="5061" w="5061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203508" y="4585963"/>
              <a:ext cx="76649" cy="76649"/>
            </a:xfrm>
            <a:custGeom>
              <a:rect b="b" l="l" r="r" t="t"/>
              <a:pathLst>
                <a:path extrusionOk="0" h="2322" w="2322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908107" y="2516594"/>
              <a:ext cx="90051" cy="122632"/>
            </a:xfrm>
            <a:custGeom>
              <a:rect b="b" l="l" r="r" t="t"/>
              <a:pathLst>
                <a:path extrusionOk="0" h="3715" w="2728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3111901" y="4282124"/>
              <a:ext cx="129729" cy="161980"/>
            </a:xfrm>
            <a:custGeom>
              <a:rect b="b" l="l" r="r" t="t"/>
              <a:pathLst>
                <a:path extrusionOk="0" h="4907" w="393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318762" y="1463225"/>
              <a:ext cx="128937" cy="161551"/>
            </a:xfrm>
            <a:custGeom>
              <a:rect b="b" l="l" r="r" t="t"/>
              <a:pathLst>
                <a:path extrusionOk="0" h="4894" w="3906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8"/>
          <p:cNvSpPr/>
          <p:nvPr/>
        </p:nvSpPr>
        <p:spPr>
          <a:xfrm>
            <a:off x="4373525" y="1691675"/>
            <a:ext cx="1953600" cy="1140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4373525" y="3371950"/>
            <a:ext cx="1953600" cy="927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4188964" y="1735302"/>
            <a:ext cx="2240087" cy="1039622"/>
            <a:chOff x="1841875" y="1417533"/>
            <a:chExt cx="2138100" cy="713096"/>
          </a:xfrm>
        </p:grpSpPr>
        <p:sp>
          <p:nvSpPr>
            <p:cNvPr id="428" name="Google Shape;428;p18"/>
            <p:cNvSpPr txBox="1"/>
            <p:nvPr/>
          </p:nvSpPr>
          <p:spPr>
            <a:xfrm>
              <a:off x="1841885" y="1417533"/>
              <a:ext cx="1953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1.Physical Layer:</a:t>
              </a:r>
              <a:endParaRPr b="1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1841875" y="1632029"/>
              <a:ext cx="2138100" cy="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45720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</a:rPr>
                <a:t>QKR, Tamper-proof mechanisms.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18"/>
          <p:cNvGrpSpPr/>
          <p:nvPr/>
        </p:nvGrpSpPr>
        <p:grpSpPr>
          <a:xfrm>
            <a:off x="4561434" y="3372132"/>
            <a:ext cx="1785612" cy="921092"/>
            <a:chOff x="2222788" y="3806212"/>
            <a:chExt cx="783610" cy="414104"/>
          </a:xfrm>
        </p:grpSpPr>
        <p:sp>
          <p:nvSpPr>
            <p:cNvPr id="431" name="Google Shape;431;p18"/>
            <p:cNvSpPr txBox="1"/>
            <p:nvPr/>
          </p:nvSpPr>
          <p:spPr>
            <a:xfrm>
              <a:off x="2231798" y="3806212"/>
              <a:ext cx="774600" cy="2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2.Network Layer:</a:t>
              </a:r>
              <a:endParaRPr b="1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2" name="Google Shape;432;p18"/>
            <p:cNvSpPr txBox="1"/>
            <p:nvPr/>
          </p:nvSpPr>
          <p:spPr>
            <a:xfrm>
              <a:off x="2222788" y="3962917"/>
              <a:ext cx="732900" cy="2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</a:rPr>
                <a:t>Packet analysis techniques.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18"/>
          <p:cNvGrpSpPr/>
          <p:nvPr/>
        </p:nvGrpSpPr>
        <p:grpSpPr>
          <a:xfrm>
            <a:off x="6994012" y="1864448"/>
            <a:ext cx="1845750" cy="780526"/>
            <a:chOff x="3796480" y="1741470"/>
            <a:chExt cx="2440500" cy="561288"/>
          </a:xfrm>
        </p:grpSpPr>
        <p:sp>
          <p:nvSpPr>
            <p:cNvPr id="434" name="Google Shape;434;p18"/>
            <p:cNvSpPr txBox="1"/>
            <p:nvPr/>
          </p:nvSpPr>
          <p:spPr>
            <a:xfrm>
              <a:off x="3796480" y="1741470"/>
              <a:ext cx="24405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3.Perception Layer:</a:t>
              </a:r>
              <a:endParaRPr b="1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5" name="Google Shape;435;p18"/>
            <p:cNvSpPr txBox="1"/>
            <p:nvPr/>
          </p:nvSpPr>
          <p:spPr>
            <a:xfrm>
              <a:off x="3922008" y="1943057"/>
              <a:ext cx="2104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</a:rPr>
                <a:t>Message prioritization, QKD.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7266182" y="3445595"/>
            <a:ext cx="1785669" cy="921123"/>
            <a:chOff x="4646224" y="3568530"/>
            <a:chExt cx="1118700" cy="566357"/>
          </a:xfrm>
        </p:grpSpPr>
        <p:sp>
          <p:nvSpPr>
            <p:cNvPr id="437" name="Google Shape;437;p18"/>
            <p:cNvSpPr txBox="1"/>
            <p:nvPr/>
          </p:nvSpPr>
          <p:spPr>
            <a:xfrm>
              <a:off x="4646224" y="3568530"/>
              <a:ext cx="11187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4.Application Layer:</a:t>
              </a:r>
              <a:endParaRPr b="1" sz="1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8" name="Google Shape;438;p18"/>
            <p:cNvSpPr txBox="1"/>
            <p:nvPr/>
          </p:nvSpPr>
          <p:spPr>
            <a:xfrm>
              <a:off x="4646224" y="3729287"/>
              <a:ext cx="10998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1300">
                  <a:solidFill>
                    <a:schemeClr val="dk1"/>
                  </a:solidFill>
                </a:rPr>
                <a:t>Post-quantum         end-to-end encryption.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6501652" y="3544640"/>
            <a:ext cx="499812" cy="500370"/>
            <a:chOff x="6501652" y="3544640"/>
            <a:chExt cx="499812" cy="500370"/>
          </a:xfrm>
        </p:grpSpPr>
        <p:sp>
          <p:nvSpPr>
            <p:cNvPr id="440" name="Google Shape;440;p18"/>
            <p:cNvSpPr/>
            <p:nvPr/>
          </p:nvSpPr>
          <p:spPr>
            <a:xfrm>
              <a:off x="6501652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8"/>
            <p:cNvGrpSpPr/>
            <p:nvPr/>
          </p:nvGrpSpPr>
          <p:grpSpPr>
            <a:xfrm>
              <a:off x="6613984" y="3621024"/>
              <a:ext cx="275155" cy="305083"/>
              <a:chOff x="3300325" y="249875"/>
              <a:chExt cx="433725" cy="480900"/>
            </a:xfrm>
          </p:grpSpPr>
          <p:sp>
            <p:nvSpPr>
              <p:cNvPr id="442" name="Google Shape;442;p18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rect b="b" l="l" r="r" t="t"/>
                <a:pathLst>
                  <a:path extrusionOk="0" h="1130" w="2259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rect b="b" l="l" r="r" t="t"/>
                <a:pathLst>
                  <a:path extrusionOk="0" h="1130" w="226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rect b="b" l="l" r="r" t="t"/>
                <a:pathLst>
                  <a:path extrusionOk="0" h="10164" w="3389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rect b="b" l="l" r="r" t="t"/>
                <a:pathLst>
                  <a:path extrusionOk="0" h="15810" w="12832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48" name="Google Shape;448;p18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449" name="Google Shape;449;p18"/>
            <p:cNvSpPr/>
            <p:nvPr/>
          </p:nvSpPr>
          <p:spPr>
            <a:xfrm>
              <a:off x="6501652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18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451" name="Google Shape;451;p18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rect b="b" l="l" r="r" t="t"/>
                <a:pathLst>
                  <a:path extrusionOk="0" h="2259" w="7589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rect b="b" l="l" r="r" t="t"/>
                <a:pathLst>
                  <a:path extrusionOk="0" h="2260" w="10245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rect b="b" l="l" r="r" t="t"/>
                <a:pathLst>
                  <a:path extrusionOk="0" h="5647" w="6776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rect b="b" l="l" r="r" t="t"/>
                <a:pathLst>
                  <a:path extrusionOk="0" h="1696" w="6776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rect b="b" l="l" r="r" t="t"/>
                <a:pathLst>
                  <a:path extrusionOk="0" h="11293" w="19273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rect b="b" l="l" r="r" t="t"/>
                <a:pathLst>
                  <a:path extrusionOk="0" h="1693" w="6776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57" name="Google Shape;457;p18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458" name="Google Shape;458;p18"/>
            <p:cNvSpPr/>
            <p:nvPr/>
          </p:nvSpPr>
          <p:spPr>
            <a:xfrm>
              <a:off x="3718027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18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460" name="Google Shape;460;p18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rect b="b" l="l" r="r" t="t"/>
                <a:pathLst>
                  <a:path extrusionOk="0" h="2711" w="1169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rect b="b" l="l" r="r" t="t"/>
                <a:pathLst>
                  <a:path extrusionOk="0" h="6144" w="1169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rect b="b" l="l" r="r" t="t"/>
                <a:pathLst>
                  <a:path extrusionOk="0" h="6585" w="2396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rect b="b" l="l" r="r" t="t"/>
                <a:pathLst>
                  <a:path extrusionOk="0" h="6554" w="2395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4" name="Google Shape;464;p18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465" name="Google Shape;465;p18"/>
            <p:cNvSpPr/>
            <p:nvPr/>
          </p:nvSpPr>
          <p:spPr>
            <a:xfrm>
              <a:off x="3718027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18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rect b="b" l="l" r="r" t="t"/>
                <a:pathLst>
                  <a:path extrusionOk="0" h="2049" w="3435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rect b="b" l="l" r="r" t="t"/>
                <a:pathLst>
                  <a:path extrusionOk="0" h="2049" w="7877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rect b="b" l="l" r="r" t="t"/>
                <a:pathLst>
                  <a:path extrusionOk="0" h="663" w="1922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rect b="b" l="l" r="r" t="t"/>
                <a:pathLst>
                  <a:path extrusionOk="0" h="7515" w="6145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rect b="b" l="l" r="r" t="t"/>
                <a:pathLst>
                  <a:path extrusionOk="0" h="6837" w="4727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rect b="b" l="l" r="r" t="t"/>
                <a:pathLst>
                  <a:path extrusionOk="0" h="6838" w="4726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9"/>
          <p:cNvGrpSpPr/>
          <p:nvPr/>
        </p:nvGrpSpPr>
        <p:grpSpPr>
          <a:xfrm>
            <a:off x="2052955" y="1725038"/>
            <a:ext cx="4393502" cy="2448350"/>
            <a:chOff x="2052955" y="1881988"/>
            <a:chExt cx="4393502" cy="2448350"/>
          </a:xfrm>
        </p:grpSpPr>
        <p:sp>
          <p:nvSpPr>
            <p:cNvPr id="479" name="Google Shape;479;p19"/>
            <p:cNvSpPr/>
            <p:nvPr/>
          </p:nvSpPr>
          <p:spPr>
            <a:xfrm>
              <a:off x="2052955" y="3072868"/>
              <a:ext cx="3656940" cy="6567"/>
            </a:xfrm>
            <a:custGeom>
              <a:rect b="b" l="l" r="r" t="t"/>
              <a:pathLst>
                <a:path extrusionOk="0" h="203" w="114503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022273" y="1881988"/>
              <a:ext cx="2424184" cy="2448350"/>
            </a:xfrm>
            <a:custGeom>
              <a:rect b="b" l="l" r="r" t="t"/>
              <a:pathLst>
                <a:path extrusionOk="0" h="75689" w="75904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9"/>
          <p:cNvSpPr txBox="1"/>
          <p:nvPr>
            <p:ph type="title"/>
          </p:nvPr>
        </p:nvSpPr>
        <p:spPr>
          <a:xfrm>
            <a:off x="457200" y="0"/>
            <a:ext cx="8229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900"/>
              <a:t>              Future Work Recommendations</a:t>
            </a:r>
            <a:endParaRPr sz="2900"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Challenges:</a:t>
            </a:r>
            <a:endParaRPr sz="2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9"/>
          <p:cNvGrpSpPr/>
          <p:nvPr/>
        </p:nvGrpSpPr>
        <p:grpSpPr>
          <a:xfrm>
            <a:off x="5408400" y="1246506"/>
            <a:ext cx="1210187" cy="763456"/>
            <a:chOff x="5408400" y="1403456"/>
            <a:chExt cx="1210187" cy="763456"/>
          </a:xfrm>
        </p:grpSpPr>
        <p:sp>
          <p:nvSpPr>
            <p:cNvPr id="483" name="Google Shape;483;p19"/>
            <p:cNvSpPr/>
            <p:nvPr/>
          </p:nvSpPr>
          <p:spPr>
            <a:xfrm>
              <a:off x="5478901" y="1403456"/>
              <a:ext cx="101335" cy="100056"/>
            </a:xfrm>
            <a:custGeom>
              <a:rect b="b" l="l" r="r" t="t"/>
              <a:pathLst>
                <a:path extrusionOk="0" h="2937" w="3013">
                  <a:moveTo>
                    <a:pt x="1568" y="1"/>
                  </a:moveTo>
                  <a:cubicBezTo>
                    <a:pt x="1536" y="1"/>
                    <a:pt x="1504" y="19"/>
                    <a:pt x="1489" y="61"/>
                  </a:cubicBezTo>
                  <a:cubicBezTo>
                    <a:pt x="1370" y="406"/>
                    <a:pt x="1239" y="752"/>
                    <a:pt x="989" y="1014"/>
                  </a:cubicBezTo>
                  <a:cubicBezTo>
                    <a:pt x="869" y="1145"/>
                    <a:pt x="715" y="1252"/>
                    <a:pt x="548" y="1311"/>
                  </a:cubicBezTo>
                  <a:cubicBezTo>
                    <a:pt x="393" y="1371"/>
                    <a:pt x="227" y="1371"/>
                    <a:pt x="48" y="1407"/>
                  </a:cubicBezTo>
                  <a:cubicBezTo>
                    <a:pt x="36" y="1407"/>
                    <a:pt x="36" y="1430"/>
                    <a:pt x="48" y="1430"/>
                  </a:cubicBezTo>
                  <a:cubicBezTo>
                    <a:pt x="60" y="1430"/>
                    <a:pt x="72" y="1454"/>
                    <a:pt x="96" y="1454"/>
                  </a:cubicBezTo>
                  <a:cubicBezTo>
                    <a:pt x="72" y="1466"/>
                    <a:pt x="48" y="1466"/>
                    <a:pt x="36" y="1478"/>
                  </a:cubicBezTo>
                  <a:cubicBezTo>
                    <a:pt x="12" y="1490"/>
                    <a:pt x="0" y="1526"/>
                    <a:pt x="12" y="1549"/>
                  </a:cubicBezTo>
                  <a:cubicBezTo>
                    <a:pt x="107" y="1680"/>
                    <a:pt x="274" y="1680"/>
                    <a:pt x="417" y="1752"/>
                  </a:cubicBezTo>
                  <a:cubicBezTo>
                    <a:pt x="584" y="1811"/>
                    <a:pt x="727" y="1895"/>
                    <a:pt x="846" y="2002"/>
                  </a:cubicBezTo>
                  <a:cubicBezTo>
                    <a:pt x="1108" y="2204"/>
                    <a:pt x="1346" y="2526"/>
                    <a:pt x="1381" y="2847"/>
                  </a:cubicBezTo>
                  <a:cubicBezTo>
                    <a:pt x="1393" y="2907"/>
                    <a:pt x="1450" y="2937"/>
                    <a:pt x="1505" y="2937"/>
                  </a:cubicBezTo>
                  <a:cubicBezTo>
                    <a:pt x="1560" y="2937"/>
                    <a:pt x="1614" y="2907"/>
                    <a:pt x="1620" y="2847"/>
                  </a:cubicBezTo>
                  <a:cubicBezTo>
                    <a:pt x="1727" y="2204"/>
                    <a:pt x="2203" y="1716"/>
                    <a:pt x="2846" y="1633"/>
                  </a:cubicBezTo>
                  <a:cubicBezTo>
                    <a:pt x="3013" y="1597"/>
                    <a:pt x="2989" y="1347"/>
                    <a:pt x="2858" y="1335"/>
                  </a:cubicBezTo>
                  <a:cubicBezTo>
                    <a:pt x="2239" y="1228"/>
                    <a:pt x="1739" y="716"/>
                    <a:pt x="1655" y="85"/>
                  </a:cubicBezTo>
                  <a:cubicBezTo>
                    <a:pt x="1649" y="32"/>
                    <a:pt x="1608" y="1"/>
                    <a:pt x="1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408400" y="1967789"/>
              <a:ext cx="116974" cy="116783"/>
            </a:xfrm>
            <a:custGeom>
              <a:rect b="b" l="l" r="r" t="t"/>
              <a:pathLst>
                <a:path extrusionOk="0" h="3428" w="3478">
                  <a:moveTo>
                    <a:pt x="1806" y="0"/>
                  </a:moveTo>
                  <a:cubicBezTo>
                    <a:pt x="1768" y="0"/>
                    <a:pt x="1731" y="22"/>
                    <a:pt x="1715" y="70"/>
                  </a:cubicBezTo>
                  <a:cubicBezTo>
                    <a:pt x="1620" y="344"/>
                    <a:pt x="1501" y="617"/>
                    <a:pt x="1358" y="867"/>
                  </a:cubicBezTo>
                  <a:cubicBezTo>
                    <a:pt x="1263" y="855"/>
                    <a:pt x="1191" y="820"/>
                    <a:pt x="1120" y="796"/>
                  </a:cubicBezTo>
                  <a:cubicBezTo>
                    <a:pt x="918" y="725"/>
                    <a:pt x="799" y="570"/>
                    <a:pt x="644" y="451"/>
                  </a:cubicBezTo>
                  <a:cubicBezTo>
                    <a:pt x="637" y="447"/>
                    <a:pt x="631" y="446"/>
                    <a:pt x="626" y="446"/>
                  </a:cubicBezTo>
                  <a:cubicBezTo>
                    <a:pt x="614" y="446"/>
                    <a:pt x="608" y="454"/>
                    <a:pt x="608" y="463"/>
                  </a:cubicBezTo>
                  <a:cubicBezTo>
                    <a:pt x="608" y="486"/>
                    <a:pt x="620" y="498"/>
                    <a:pt x="620" y="510"/>
                  </a:cubicBezTo>
                  <a:cubicBezTo>
                    <a:pt x="596" y="498"/>
                    <a:pt x="584" y="498"/>
                    <a:pt x="548" y="498"/>
                  </a:cubicBezTo>
                  <a:cubicBezTo>
                    <a:pt x="525" y="498"/>
                    <a:pt x="489" y="522"/>
                    <a:pt x="489" y="546"/>
                  </a:cubicBezTo>
                  <a:cubicBezTo>
                    <a:pt x="465" y="736"/>
                    <a:pt x="596" y="867"/>
                    <a:pt x="668" y="1034"/>
                  </a:cubicBezTo>
                  <a:cubicBezTo>
                    <a:pt x="727" y="1165"/>
                    <a:pt x="775" y="1296"/>
                    <a:pt x="799" y="1451"/>
                  </a:cubicBezTo>
                  <a:cubicBezTo>
                    <a:pt x="739" y="1475"/>
                    <a:pt x="703" y="1510"/>
                    <a:pt x="644" y="1522"/>
                  </a:cubicBezTo>
                  <a:cubicBezTo>
                    <a:pt x="441" y="1594"/>
                    <a:pt x="251" y="1594"/>
                    <a:pt x="60" y="1629"/>
                  </a:cubicBezTo>
                  <a:cubicBezTo>
                    <a:pt x="48" y="1629"/>
                    <a:pt x="48" y="1653"/>
                    <a:pt x="60" y="1653"/>
                  </a:cubicBezTo>
                  <a:cubicBezTo>
                    <a:pt x="72" y="1677"/>
                    <a:pt x="84" y="1677"/>
                    <a:pt x="108" y="1677"/>
                  </a:cubicBezTo>
                  <a:cubicBezTo>
                    <a:pt x="72" y="1689"/>
                    <a:pt x="60" y="1701"/>
                    <a:pt x="25" y="1713"/>
                  </a:cubicBezTo>
                  <a:cubicBezTo>
                    <a:pt x="13" y="1737"/>
                    <a:pt x="1" y="1772"/>
                    <a:pt x="13" y="1808"/>
                  </a:cubicBezTo>
                  <a:cubicBezTo>
                    <a:pt x="120" y="1975"/>
                    <a:pt x="310" y="1975"/>
                    <a:pt x="477" y="2034"/>
                  </a:cubicBezTo>
                  <a:cubicBezTo>
                    <a:pt x="584" y="2070"/>
                    <a:pt x="679" y="2129"/>
                    <a:pt x="787" y="2189"/>
                  </a:cubicBezTo>
                  <a:cubicBezTo>
                    <a:pt x="739" y="2403"/>
                    <a:pt x="668" y="2594"/>
                    <a:pt x="548" y="2760"/>
                  </a:cubicBezTo>
                  <a:cubicBezTo>
                    <a:pt x="482" y="2855"/>
                    <a:pt x="581" y="2979"/>
                    <a:pt x="672" y="2979"/>
                  </a:cubicBezTo>
                  <a:cubicBezTo>
                    <a:pt x="696" y="2979"/>
                    <a:pt x="719" y="2971"/>
                    <a:pt x="739" y="2951"/>
                  </a:cubicBezTo>
                  <a:cubicBezTo>
                    <a:pt x="918" y="2820"/>
                    <a:pt x="1120" y="2725"/>
                    <a:pt x="1310" y="2689"/>
                  </a:cubicBezTo>
                  <a:cubicBezTo>
                    <a:pt x="1453" y="2880"/>
                    <a:pt x="1561" y="3106"/>
                    <a:pt x="1608" y="3320"/>
                  </a:cubicBezTo>
                  <a:cubicBezTo>
                    <a:pt x="1614" y="3391"/>
                    <a:pt x="1677" y="3427"/>
                    <a:pt x="1742" y="3427"/>
                  </a:cubicBezTo>
                  <a:cubicBezTo>
                    <a:pt x="1808" y="3427"/>
                    <a:pt x="1876" y="3391"/>
                    <a:pt x="1894" y="3320"/>
                  </a:cubicBezTo>
                  <a:cubicBezTo>
                    <a:pt x="1930" y="3082"/>
                    <a:pt x="2013" y="2868"/>
                    <a:pt x="2144" y="2653"/>
                  </a:cubicBezTo>
                  <a:cubicBezTo>
                    <a:pt x="2370" y="2701"/>
                    <a:pt x="2573" y="2808"/>
                    <a:pt x="2787" y="2939"/>
                  </a:cubicBezTo>
                  <a:cubicBezTo>
                    <a:pt x="2812" y="2959"/>
                    <a:pt x="2839" y="2968"/>
                    <a:pt x="2866" y="2968"/>
                  </a:cubicBezTo>
                  <a:cubicBezTo>
                    <a:pt x="2984" y="2968"/>
                    <a:pt x="3102" y="2807"/>
                    <a:pt x="3025" y="2701"/>
                  </a:cubicBezTo>
                  <a:cubicBezTo>
                    <a:pt x="2882" y="2510"/>
                    <a:pt x="2799" y="2296"/>
                    <a:pt x="2751" y="2070"/>
                  </a:cubicBezTo>
                  <a:cubicBezTo>
                    <a:pt x="2930" y="1975"/>
                    <a:pt x="3120" y="1915"/>
                    <a:pt x="3335" y="1879"/>
                  </a:cubicBezTo>
                  <a:cubicBezTo>
                    <a:pt x="3477" y="1879"/>
                    <a:pt x="3477" y="1594"/>
                    <a:pt x="3323" y="1570"/>
                  </a:cubicBezTo>
                  <a:cubicBezTo>
                    <a:pt x="3108" y="1534"/>
                    <a:pt x="2918" y="1463"/>
                    <a:pt x="2739" y="1356"/>
                  </a:cubicBezTo>
                  <a:cubicBezTo>
                    <a:pt x="2799" y="1117"/>
                    <a:pt x="2882" y="903"/>
                    <a:pt x="3049" y="689"/>
                  </a:cubicBezTo>
                  <a:cubicBezTo>
                    <a:pt x="3098" y="620"/>
                    <a:pt x="3057" y="534"/>
                    <a:pt x="2981" y="534"/>
                  </a:cubicBezTo>
                  <a:cubicBezTo>
                    <a:pt x="2965" y="534"/>
                    <a:pt x="2948" y="538"/>
                    <a:pt x="2930" y="546"/>
                  </a:cubicBezTo>
                  <a:cubicBezTo>
                    <a:pt x="2692" y="665"/>
                    <a:pt x="2442" y="760"/>
                    <a:pt x="2192" y="844"/>
                  </a:cubicBezTo>
                  <a:cubicBezTo>
                    <a:pt x="2037" y="617"/>
                    <a:pt x="1930" y="379"/>
                    <a:pt x="1906" y="93"/>
                  </a:cubicBezTo>
                  <a:cubicBezTo>
                    <a:pt x="1899" y="34"/>
                    <a:pt x="1852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5622258" y="1526407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0"/>
                  </a:moveTo>
                  <a:cubicBezTo>
                    <a:pt x="632" y="0"/>
                    <a:pt x="1" y="643"/>
                    <a:pt x="1" y="1417"/>
                  </a:cubicBezTo>
                  <a:lnTo>
                    <a:pt x="1" y="17383"/>
                  </a:lnTo>
                  <a:cubicBezTo>
                    <a:pt x="1" y="18157"/>
                    <a:pt x="632" y="18800"/>
                    <a:pt x="1406" y="18800"/>
                  </a:cubicBezTo>
                  <a:lnTo>
                    <a:pt x="28207" y="18800"/>
                  </a:lnTo>
                  <a:cubicBezTo>
                    <a:pt x="28992" y="18800"/>
                    <a:pt x="29623" y="18169"/>
                    <a:pt x="29623" y="17395"/>
                  </a:cubicBezTo>
                  <a:lnTo>
                    <a:pt x="29623" y="1417"/>
                  </a:lnTo>
                  <a:cubicBezTo>
                    <a:pt x="29623" y="643"/>
                    <a:pt x="28992" y="0"/>
                    <a:pt x="2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48931" y="1826135"/>
              <a:ext cx="542627" cy="340777"/>
            </a:xfrm>
            <a:custGeom>
              <a:rect b="b" l="l" r="r" t="t"/>
              <a:pathLst>
                <a:path extrusionOk="0" h="10003" w="16134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405" y="10002"/>
                    <a:pt x="906" y="10002"/>
                  </a:cubicBezTo>
                  <a:lnTo>
                    <a:pt x="15217" y="10002"/>
                  </a:lnTo>
                  <a:cubicBezTo>
                    <a:pt x="15729" y="10002"/>
                    <a:pt x="16134" y="9597"/>
                    <a:pt x="16134" y="9085"/>
                  </a:cubicBezTo>
                  <a:lnTo>
                    <a:pt x="1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5851756" y="1941250"/>
              <a:ext cx="538187" cy="215920"/>
            </a:xfrm>
            <a:custGeom>
              <a:rect b="b" l="l" r="r" t="t"/>
              <a:pathLst>
                <a:path extrusionOk="0" h="6338" w="16002">
                  <a:moveTo>
                    <a:pt x="8008" y="0"/>
                  </a:moveTo>
                  <a:cubicBezTo>
                    <a:pt x="7980" y="0"/>
                    <a:pt x="7953" y="9"/>
                    <a:pt x="7930" y="27"/>
                  </a:cubicBezTo>
                  <a:lnTo>
                    <a:pt x="71" y="6099"/>
                  </a:lnTo>
                  <a:cubicBezTo>
                    <a:pt x="12" y="6147"/>
                    <a:pt x="0" y="6218"/>
                    <a:pt x="48" y="6278"/>
                  </a:cubicBezTo>
                  <a:cubicBezTo>
                    <a:pt x="75" y="6313"/>
                    <a:pt x="111" y="6331"/>
                    <a:pt x="148" y="6331"/>
                  </a:cubicBezTo>
                  <a:cubicBezTo>
                    <a:pt x="174" y="6331"/>
                    <a:pt x="201" y="6322"/>
                    <a:pt x="226" y="6302"/>
                  </a:cubicBezTo>
                  <a:lnTo>
                    <a:pt x="7989" y="289"/>
                  </a:lnTo>
                  <a:lnTo>
                    <a:pt x="15764" y="6302"/>
                  </a:lnTo>
                  <a:cubicBezTo>
                    <a:pt x="15776" y="6326"/>
                    <a:pt x="15812" y="6337"/>
                    <a:pt x="15835" y="6337"/>
                  </a:cubicBezTo>
                  <a:cubicBezTo>
                    <a:pt x="15871" y="6337"/>
                    <a:pt x="15919" y="6302"/>
                    <a:pt x="15966" y="6278"/>
                  </a:cubicBezTo>
                  <a:cubicBezTo>
                    <a:pt x="16002" y="6218"/>
                    <a:pt x="16002" y="6147"/>
                    <a:pt x="15942" y="6099"/>
                  </a:cubicBezTo>
                  <a:lnTo>
                    <a:pt x="8096" y="27"/>
                  </a:lnTo>
                  <a:cubicBezTo>
                    <a:pt x="8066" y="9"/>
                    <a:pt x="8037" y="0"/>
                    <a:pt x="8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5847720" y="1614404"/>
              <a:ext cx="545452" cy="425537"/>
            </a:xfrm>
            <a:custGeom>
              <a:rect b="b" l="l" r="r" t="t"/>
              <a:pathLst>
                <a:path extrusionOk="0" h="12491" w="16218">
                  <a:moveTo>
                    <a:pt x="8097" y="1"/>
                  </a:moveTo>
                  <a:lnTo>
                    <a:pt x="4085" y="3120"/>
                  </a:lnTo>
                  <a:lnTo>
                    <a:pt x="60" y="6228"/>
                  </a:lnTo>
                  <a:lnTo>
                    <a:pt x="1" y="6228"/>
                  </a:lnTo>
                  <a:lnTo>
                    <a:pt x="4049" y="9347"/>
                  </a:lnTo>
                  <a:lnTo>
                    <a:pt x="8097" y="12491"/>
                  </a:lnTo>
                  <a:lnTo>
                    <a:pt x="12145" y="9347"/>
                  </a:lnTo>
                  <a:lnTo>
                    <a:pt x="16217" y="6228"/>
                  </a:lnTo>
                  <a:lnTo>
                    <a:pt x="16134" y="6228"/>
                  </a:lnTo>
                  <a:lnTo>
                    <a:pt x="12122" y="31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5943852" y="1682573"/>
              <a:ext cx="352401" cy="338290"/>
            </a:xfrm>
            <a:custGeom>
              <a:rect b="b" l="l" r="r" t="t"/>
              <a:pathLst>
                <a:path extrusionOk="0" h="9930" w="10478">
                  <a:moveTo>
                    <a:pt x="0" y="0"/>
                  </a:moveTo>
                  <a:lnTo>
                    <a:pt x="0" y="3870"/>
                  </a:lnTo>
                  <a:lnTo>
                    <a:pt x="0" y="5882"/>
                  </a:lnTo>
                  <a:lnTo>
                    <a:pt x="1310" y="6906"/>
                  </a:lnTo>
                  <a:lnTo>
                    <a:pt x="5239" y="9930"/>
                  </a:lnTo>
                  <a:lnTo>
                    <a:pt x="9168" y="6906"/>
                  </a:lnTo>
                  <a:lnTo>
                    <a:pt x="10478" y="5882"/>
                  </a:lnTo>
                  <a:lnTo>
                    <a:pt x="10478" y="387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6021551" y="1756398"/>
              <a:ext cx="197826" cy="175652"/>
            </a:xfrm>
            <a:custGeom>
              <a:rect b="b" l="l" r="r" t="t"/>
              <a:pathLst>
                <a:path extrusionOk="0" h="5156" w="5882">
                  <a:moveTo>
                    <a:pt x="2929" y="1060"/>
                  </a:moveTo>
                  <a:cubicBezTo>
                    <a:pt x="3132" y="1060"/>
                    <a:pt x="3274" y="1215"/>
                    <a:pt x="3274" y="1405"/>
                  </a:cubicBezTo>
                  <a:lnTo>
                    <a:pt x="3274" y="2774"/>
                  </a:lnTo>
                  <a:cubicBezTo>
                    <a:pt x="3274" y="2965"/>
                    <a:pt x="3132" y="3120"/>
                    <a:pt x="2929" y="3120"/>
                  </a:cubicBezTo>
                  <a:cubicBezTo>
                    <a:pt x="2739" y="3120"/>
                    <a:pt x="2596" y="2965"/>
                    <a:pt x="2596" y="2774"/>
                  </a:cubicBezTo>
                  <a:lnTo>
                    <a:pt x="2596" y="1405"/>
                  </a:lnTo>
                  <a:cubicBezTo>
                    <a:pt x="2596" y="1215"/>
                    <a:pt x="2751" y="1060"/>
                    <a:pt x="2929" y="1060"/>
                  </a:cubicBezTo>
                  <a:close/>
                  <a:moveTo>
                    <a:pt x="2929" y="3453"/>
                  </a:moveTo>
                  <a:cubicBezTo>
                    <a:pt x="3215" y="3453"/>
                    <a:pt x="3441" y="3679"/>
                    <a:pt x="3441" y="3965"/>
                  </a:cubicBezTo>
                  <a:cubicBezTo>
                    <a:pt x="3441" y="4251"/>
                    <a:pt x="3215" y="4465"/>
                    <a:pt x="2929" y="4465"/>
                  </a:cubicBezTo>
                  <a:cubicBezTo>
                    <a:pt x="2643" y="4465"/>
                    <a:pt x="2429" y="4251"/>
                    <a:pt x="2429" y="3965"/>
                  </a:cubicBezTo>
                  <a:cubicBezTo>
                    <a:pt x="2429" y="3679"/>
                    <a:pt x="2643" y="3453"/>
                    <a:pt x="2929" y="3453"/>
                  </a:cubicBezTo>
                  <a:close/>
                  <a:moveTo>
                    <a:pt x="2941" y="0"/>
                  </a:moveTo>
                  <a:cubicBezTo>
                    <a:pt x="2643" y="0"/>
                    <a:pt x="2370" y="155"/>
                    <a:pt x="2215" y="417"/>
                  </a:cubicBezTo>
                  <a:lnTo>
                    <a:pt x="167" y="3858"/>
                  </a:lnTo>
                  <a:cubicBezTo>
                    <a:pt x="0" y="4132"/>
                    <a:pt x="0" y="4441"/>
                    <a:pt x="155" y="4727"/>
                  </a:cubicBezTo>
                  <a:cubicBezTo>
                    <a:pt x="298" y="4989"/>
                    <a:pt x="584" y="5155"/>
                    <a:pt x="893" y="5155"/>
                  </a:cubicBezTo>
                  <a:lnTo>
                    <a:pt x="5001" y="5155"/>
                  </a:lnTo>
                  <a:cubicBezTo>
                    <a:pt x="5310" y="5155"/>
                    <a:pt x="5596" y="4989"/>
                    <a:pt x="5739" y="4727"/>
                  </a:cubicBezTo>
                  <a:cubicBezTo>
                    <a:pt x="5882" y="4453"/>
                    <a:pt x="5882" y="4132"/>
                    <a:pt x="5727" y="3858"/>
                  </a:cubicBezTo>
                  <a:lnTo>
                    <a:pt x="3679" y="417"/>
                  </a:lnTo>
                  <a:cubicBezTo>
                    <a:pt x="3525" y="155"/>
                    <a:pt x="3239" y="0"/>
                    <a:pt x="2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967094" y="1697154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1"/>
                  </a:moveTo>
                  <a:cubicBezTo>
                    <a:pt x="83" y="1"/>
                    <a:pt x="0" y="96"/>
                    <a:pt x="0" y="191"/>
                  </a:cubicBezTo>
                  <a:cubicBezTo>
                    <a:pt x="0" y="298"/>
                    <a:pt x="83" y="394"/>
                    <a:pt x="191" y="394"/>
                  </a:cubicBezTo>
                  <a:lnTo>
                    <a:pt x="1476" y="394"/>
                  </a:lnTo>
                  <a:cubicBezTo>
                    <a:pt x="1572" y="394"/>
                    <a:pt x="1667" y="310"/>
                    <a:pt x="1667" y="191"/>
                  </a:cubicBezTo>
                  <a:cubicBezTo>
                    <a:pt x="1667" y="96"/>
                    <a:pt x="1572" y="1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5967094" y="1721513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76" y="393"/>
                  </a:lnTo>
                  <a:cubicBezTo>
                    <a:pt x="1572" y="393"/>
                    <a:pt x="1667" y="298"/>
                    <a:pt x="1667" y="191"/>
                  </a:cubicBezTo>
                  <a:cubicBezTo>
                    <a:pt x="1667" y="95"/>
                    <a:pt x="1572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5967094" y="1745428"/>
              <a:ext cx="30034" cy="13014"/>
            </a:xfrm>
            <a:custGeom>
              <a:rect b="b" l="l" r="r" t="t"/>
              <a:pathLst>
                <a:path extrusionOk="0" h="382" w="893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8"/>
                    <a:pt x="83" y="382"/>
                    <a:pt x="191" y="382"/>
                  </a:cubicBezTo>
                  <a:lnTo>
                    <a:pt x="691" y="382"/>
                  </a:lnTo>
                  <a:cubicBezTo>
                    <a:pt x="822" y="382"/>
                    <a:pt x="893" y="298"/>
                    <a:pt x="893" y="191"/>
                  </a:cubicBezTo>
                  <a:cubicBezTo>
                    <a:pt x="893" y="84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5421447" y="2596527"/>
            <a:ext cx="1198953" cy="640094"/>
            <a:chOff x="5421447" y="2753477"/>
            <a:chExt cx="1198953" cy="640094"/>
          </a:xfrm>
        </p:grpSpPr>
        <p:sp>
          <p:nvSpPr>
            <p:cNvPr id="495" name="Google Shape;495;p19"/>
            <p:cNvSpPr/>
            <p:nvPr/>
          </p:nvSpPr>
          <p:spPr>
            <a:xfrm>
              <a:off x="5421447" y="2764209"/>
              <a:ext cx="100931" cy="100227"/>
            </a:xfrm>
            <a:custGeom>
              <a:rect b="b" l="l" r="r" t="t"/>
              <a:pathLst>
                <a:path extrusionOk="0" h="2942" w="3001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19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rect b="b" l="l" r="r" t="t"/>
                <a:pathLst>
                  <a:path extrusionOk="0" h="18789" w="29624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rect b="b" l="l" r="r" t="t"/>
                <a:pathLst>
                  <a:path extrusionOk="0" h="1918" w="4465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rect b="b" l="l" r="r" t="t"/>
                <a:pathLst>
                  <a:path extrusionOk="0" h="8752" w="1330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rect b="b" l="l" r="r" t="t"/>
                <a:pathLst>
                  <a:path extrusionOk="0" h="1847" w="1330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rect b="b" l="l" r="r" t="t"/>
                <a:pathLst>
                  <a:path extrusionOk="0" h="6568" w="493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19"/>
          <p:cNvGrpSpPr/>
          <p:nvPr/>
        </p:nvGrpSpPr>
        <p:grpSpPr>
          <a:xfrm>
            <a:off x="5416809" y="3723255"/>
            <a:ext cx="1201778" cy="740458"/>
            <a:chOff x="5416809" y="3880205"/>
            <a:chExt cx="1201778" cy="740458"/>
          </a:xfrm>
        </p:grpSpPr>
        <p:sp>
          <p:nvSpPr>
            <p:cNvPr id="529" name="Google Shape;529;p19"/>
            <p:cNvSpPr/>
            <p:nvPr/>
          </p:nvSpPr>
          <p:spPr>
            <a:xfrm>
              <a:off x="5416809" y="3880205"/>
              <a:ext cx="117377" cy="116749"/>
            </a:xfrm>
            <a:custGeom>
              <a:rect b="b" l="l" r="r" t="t"/>
              <a:pathLst>
                <a:path extrusionOk="0" h="3427" w="349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22258" y="3980160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78733" y="4154859"/>
              <a:ext cx="312379" cy="309401"/>
            </a:xfrm>
            <a:custGeom>
              <a:rect b="b" l="l" r="r" t="t"/>
              <a:pathLst>
                <a:path extrusionOk="0" h="9082" w="9288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747619" y="4215023"/>
              <a:ext cx="177411" cy="230433"/>
            </a:xfrm>
            <a:custGeom>
              <a:rect b="b" l="l" r="r" t="t"/>
              <a:pathLst>
                <a:path extrusionOk="0" h="6764" w="5275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948662" y="4184191"/>
              <a:ext cx="583457" cy="111605"/>
            </a:xfrm>
            <a:custGeom>
              <a:rect b="b" l="l" r="r" t="t"/>
              <a:pathLst>
                <a:path extrusionOk="0" h="3276" w="17348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009913" y="4223540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605919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108433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615771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953068" y="4325777"/>
              <a:ext cx="583457" cy="111571"/>
            </a:xfrm>
            <a:custGeom>
              <a:rect b="b" l="l" r="r" t="t"/>
              <a:pathLst>
                <a:path extrusionOk="0" h="3275" w="17348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014319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063596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11283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16211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21135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26063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309879" y="4364308"/>
              <a:ext cx="30067" cy="31240"/>
            </a:xfrm>
            <a:custGeom>
              <a:rect b="b" l="l" r="r" t="t"/>
              <a:pathLst>
                <a:path extrusionOk="0" h="917" w="894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359156" y="4363899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407995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457272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6384383" y="4111593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412402" y="4140585"/>
              <a:ext cx="62119" cy="61696"/>
            </a:xfrm>
            <a:custGeom>
              <a:rect b="b" l="l" r="r" t="t"/>
              <a:pathLst>
                <a:path extrusionOk="0" h="1811" w="1847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6384383" y="4411355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6407995" y="4444128"/>
              <a:ext cx="74530" cy="52839"/>
            </a:xfrm>
            <a:custGeom>
              <a:rect b="b" l="l" r="r" t="t"/>
              <a:pathLst>
                <a:path extrusionOk="0" h="1551" w="2216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9"/>
          <p:cNvGrpSpPr/>
          <p:nvPr/>
        </p:nvGrpSpPr>
        <p:grpSpPr>
          <a:xfrm>
            <a:off x="457194" y="1306275"/>
            <a:ext cx="2571315" cy="3337373"/>
            <a:chOff x="457194" y="1463225"/>
            <a:chExt cx="2571315" cy="3337373"/>
          </a:xfrm>
        </p:grpSpPr>
        <p:sp>
          <p:nvSpPr>
            <p:cNvPr id="554" name="Google Shape;554;p19"/>
            <p:cNvSpPr/>
            <p:nvPr/>
          </p:nvSpPr>
          <p:spPr>
            <a:xfrm>
              <a:off x="457194" y="2043641"/>
              <a:ext cx="2571315" cy="2116080"/>
            </a:xfrm>
            <a:custGeom>
              <a:rect b="b" l="l" r="r" t="t"/>
              <a:pathLst>
                <a:path extrusionOk="0" h="55745" w="68605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1330917" y="2184589"/>
              <a:ext cx="3186" cy="42060"/>
            </a:xfrm>
            <a:custGeom>
              <a:rect b="b" l="l" r="r" t="t"/>
              <a:pathLst>
                <a:path extrusionOk="0" h="1108" w="85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144860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255087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2365314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2475991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941355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052032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1162259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1272936" y="1463225"/>
              <a:ext cx="66939" cy="67835"/>
            </a:xfrm>
            <a:custGeom>
              <a:rect b="b" l="l" r="r" t="t"/>
              <a:pathLst>
                <a:path extrusionOk="0" h="1787" w="1786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2576399" y="2279642"/>
              <a:ext cx="178517" cy="179209"/>
            </a:xfrm>
            <a:custGeom>
              <a:rect b="b" l="l" r="r" t="t"/>
              <a:pathLst>
                <a:path extrusionOk="0" h="4721" w="4763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56702" y="2508392"/>
              <a:ext cx="133466" cy="132518"/>
            </a:xfrm>
            <a:custGeom>
              <a:rect b="b" l="l" r="r" t="t"/>
              <a:pathLst>
                <a:path extrusionOk="0" h="3491" w="3561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42788" y="4127294"/>
              <a:ext cx="155317" cy="155218"/>
            </a:xfrm>
            <a:custGeom>
              <a:rect b="b" l="l" r="r" t="t"/>
              <a:pathLst>
                <a:path extrusionOk="0" h="4089" w="4144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811096" y="3654609"/>
              <a:ext cx="92426" cy="93230"/>
            </a:xfrm>
            <a:custGeom>
              <a:rect b="b" l="l" r="r" t="t"/>
              <a:pathLst>
                <a:path extrusionOk="0" h="2456" w="2466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954314" y="2090978"/>
              <a:ext cx="528843" cy="532920"/>
            </a:xfrm>
            <a:custGeom>
              <a:rect b="b" l="l" r="r" t="t"/>
              <a:pathLst>
                <a:path extrusionOk="0" h="14039" w="1411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2189498" y="2331458"/>
              <a:ext cx="59818" cy="53030"/>
            </a:xfrm>
            <a:custGeom>
              <a:rect b="b" l="l" r="r" t="t"/>
              <a:pathLst>
                <a:path extrusionOk="0" h="1397" w="1596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2065890" y="2202886"/>
              <a:ext cx="307036" cy="310361"/>
            </a:xfrm>
            <a:custGeom>
              <a:rect b="b" l="l" r="r" t="t"/>
              <a:pathLst>
                <a:path extrusionOk="0" h="8176" w="8192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2385853" y="1818042"/>
              <a:ext cx="311496" cy="311955"/>
            </a:xfrm>
            <a:custGeom>
              <a:rect b="b" l="l" r="r" t="t"/>
              <a:pathLst>
                <a:path extrusionOk="0" h="8218" w="8311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452342" y="1848220"/>
              <a:ext cx="176756" cy="175109"/>
            </a:xfrm>
            <a:custGeom>
              <a:rect b="b" l="l" r="r" t="t"/>
              <a:pathLst>
                <a:path extrusionOk="0" h="4613" w="4716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491620" y="1882195"/>
              <a:ext cx="100409" cy="130203"/>
            </a:xfrm>
            <a:custGeom>
              <a:rect b="b" l="l" r="r" t="t"/>
              <a:pathLst>
                <a:path extrusionOk="0" h="3430" w="2679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9277" y="4270860"/>
              <a:ext cx="394514" cy="335263"/>
            </a:xfrm>
            <a:custGeom>
              <a:rect b="b" l="l" r="r" t="t"/>
              <a:pathLst>
                <a:path extrusionOk="0" h="8832" w="10526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724048" y="4314818"/>
              <a:ext cx="373076" cy="329834"/>
            </a:xfrm>
            <a:custGeom>
              <a:rect b="b" l="l" r="r" t="t"/>
              <a:pathLst>
                <a:path extrusionOk="0" h="8689" w="9954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748148" y="4368912"/>
              <a:ext cx="394065" cy="313170"/>
            </a:xfrm>
            <a:custGeom>
              <a:rect b="b" l="l" r="r" t="t"/>
              <a:pathLst>
                <a:path extrusionOk="0" h="8250" w="10514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124330" y="3919232"/>
              <a:ext cx="471274" cy="480004"/>
            </a:xfrm>
            <a:custGeom>
              <a:rect b="b" l="l" r="r" t="t"/>
              <a:pathLst>
                <a:path extrusionOk="0" h="12645" w="12574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089511" y="3890762"/>
              <a:ext cx="536864" cy="543284"/>
            </a:xfrm>
            <a:custGeom>
              <a:rect b="b" l="l" r="r" t="t"/>
              <a:pathLst>
                <a:path extrusionOk="0" h="14312" w="14324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1237668" y="4022371"/>
              <a:ext cx="240996" cy="282878"/>
            </a:xfrm>
            <a:custGeom>
              <a:rect b="b" l="l" r="r" t="t"/>
              <a:pathLst>
                <a:path extrusionOk="0" h="7452" w="643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297897" y="4102847"/>
              <a:ext cx="122335" cy="112779"/>
            </a:xfrm>
            <a:custGeom>
              <a:rect b="b" l="l" r="r" t="t"/>
              <a:pathLst>
                <a:path extrusionOk="0" h="2971" w="3264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242577" y="2334608"/>
              <a:ext cx="1091980" cy="1885625"/>
            </a:xfrm>
            <a:custGeom>
              <a:rect b="b" l="l" r="r" t="t"/>
              <a:pathLst>
                <a:path extrusionOk="0" h="49674" w="29135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129718" y="3794038"/>
              <a:ext cx="445825" cy="823504"/>
            </a:xfrm>
            <a:custGeom>
              <a:rect b="b" l="l" r="r" t="t"/>
              <a:pathLst>
                <a:path extrusionOk="0" h="21694" w="11895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112290" y="3808957"/>
              <a:ext cx="441814" cy="814470"/>
            </a:xfrm>
            <a:custGeom>
              <a:rect b="b" l="l" r="r" t="t"/>
              <a:pathLst>
                <a:path extrusionOk="0" h="21456" w="11788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2281435" y="3860014"/>
              <a:ext cx="104457" cy="25813"/>
            </a:xfrm>
            <a:custGeom>
              <a:rect b="b" l="l" r="r" t="t"/>
              <a:pathLst>
                <a:path extrusionOk="0" h="680" w="2787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243056" y="3860697"/>
              <a:ext cx="25449" cy="25130"/>
            </a:xfrm>
            <a:custGeom>
              <a:rect b="b" l="l" r="r" t="t"/>
              <a:pathLst>
                <a:path extrusionOk="0" h="662" w="679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2293466" y="4522576"/>
              <a:ext cx="74997" cy="75540"/>
            </a:xfrm>
            <a:custGeom>
              <a:rect b="b" l="l" r="r" t="t"/>
              <a:pathLst>
                <a:path extrusionOk="0" h="1990" w="2001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215647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196619" y="4069290"/>
              <a:ext cx="278964" cy="282498"/>
            </a:xfrm>
            <a:custGeom>
              <a:rect b="b" l="l" r="r" t="t"/>
              <a:pathLst>
                <a:path extrusionOk="0" h="7442" w="7443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2271166" y="4121827"/>
              <a:ext cx="148946" cy="176628"/>
            </a:xfrm>
            <a:custGeom>
              <a:rect b="b" l="l" r="r" t="t"/>
              <a:pathLst>
                <a:path extrusionOk="0" h="4653" w="3974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156028" y="3930051"/>
              <a:ext cx="286984" cy="440716"/>
            </a:xfrm>
            <a:custGeom>
              <a:rect b="b" l="l" r="r" t="t"/>
              <a:pathLst>
                <a:path extrusionOk="0" h="11610" w="7657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215602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613071" y="2945887"/>
              <a:ext cx="620032" cy="579991"/>
            </a:xfrm>
            <a:custGeom>
              <a:rect b="b" l="l" r="r" t="t"/>
              <a:pathLst>
                <a:path extrusionOk="0" h="15279" w="16543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789750" y="3038131"/>
              <a:ext cx="331473" cy="447700"/>
            </a:xfrm>
            <a:custGeom>
              <a:rect b="b" l="l" r="r" t="t"/>
              <a:pathLst>
                <a:path extrusionOk="0" h="11794" w="8844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979284" y="3090896"/>
              <a:ext cx="42652" cy="89586"/>
            </a:xfrm>
            <a:custGeom>
              <a:rect b="b" l="l" r="r" t="t"/>
              <a:pathLst>
                <a:path extrusionOk="0" h="2360" w="1138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855676" y="3023060"/>
              <a:ext cx="10757" cy="48741"/>
            </a:xfrm>
            <a:custGeom>
              <a:rect b="b" l="l" r="r" t="t"/>
              <a:pathLst>
                <a:path extrusionOk="0" h="1284" w="287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829815" y="3128666"/>
              <a:ext cx="80357" cy="15108"/>
            </a:xfrm>
            <a:custGeom>
              <a:rect b="b" l="l" r="r" t="t"/>
              <a:pathLst>
                <a:path extrusionOk="0" h="398" w="2144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973137" y="3329743"/>
              <a:ext cx="81032" cy="20954"/>
            </a:xfrm>
            <a:custGeom>
              <a:rect b="b" l="l" r="r" t="t"/>
              <a:pathLst>
                <a:path extrusionOk="0" h="552" w="2162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091985" y="3278497"/>
              <a:ext cx="60380" cy="73756"/>
            </a:xfrm>
            <a:custGeom>
              <a:rect b="b" l="l" r="r" t="t"/>
              <a:pathLst>
                <a:path extrusionOk="0" h="1943" w="1611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896641" y="3219696"/>
              <a:ext cx="105881" cy="18904"/>
            </a:xfrm>
            <a:custGeom>
              <a:rect b="b" l="l" r="r" t="t"/>
              <a:pathLst>
                <a:path extrusionOk="0" h="498" w="2825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2238821" y="3021618"/>
              <a:ext cx="706948" cy="543511"/>
            </a:xfrm>
            <a:custGeom>
              <a:rect b="b" l="l" r="r" t="t"/>
              <a:pathLst>
                <a:path extrusionOk="0" h="14318" w="18862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310069" y="3107484"/>
              <a:ext cx="431882" cy="403287"/>
            </a:xfrm>
            <a:custGeom>
              <a:rect b="b" l="l" r="r" t="t"/>
              <a:pathLst>
                <a:path extrusionOk="0" h="10624" w="11523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489634" y="3117468"/>
              <a:ext cx="32795" cy="100594"/>
            </a:xfrm>
            <a:custGeom>
              <a:rect b="b" l="l" r="r" t="t"/>
              <a:pathLst>
                <a:path extrusionOk="0" h="2650" w="875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2656717" y="3076243"/>
              <a:ext cx="19227" cy="51170"/>
            </a:xfrm>
            <a:custGeom>
              <a:rect b="b" l="l" r="r" t="t"/>
              <a:pathLst>
                <a:path extrusionOk="0" h="1348" w="513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597800" y="3180710"/>
              <a:ext cx="82606" cy="28508"/>
            </a:xfrm>
            <a:custGeom>
              <a:rect b="b" l="l" r="r" t="t"/>
              <a:pathLst>
                <a:path extrusionOk="0" h="751" w="2204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408153" y="3365426"/>
              <a:ext cx="82606" cy="32304"/>
            </a:xfrm>
            <a:custGeom>
              <a:rect b="b" l="l" r="r" t="t"/>
              <a:pathLst>
                <a:path extrusionOk="0" h="851" w="2204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315916" y="3287683"/>
              <a:ext cx="49886" cy="88409"/>
            </a:xfrm>
            <a:custGeom>
              <a:rect b="b" l="l" r="r" t="t"/>
              <a:pathLst>
                <a:path extrusionOk="0" h="2329" w="1331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481800" y="3266463"/>
              <a:ext cx="111466" cy="22966"/>
            </a:xfrm>
            <a:custGeom>
              <a:rect b="b" l="l" r="r" t="t"/>
              <a:pathLst>
                <a:path extrusionOk="0" h="605" w="2974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077030" y="2709772"/>
              <a:ext cx="1342796" cy="793668"/>
            </a:xfrm>
            <a:custGeom>
              <a:rect b="b" l="l" r="r" t="t"/>
              <a:pathLst>
                <a:path extrusionOk="0" h="20908" w="35827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065862" y="2721046"/>
              <a:ext cx="1342346" cy="784633"/>
            </a:xfrm>
            <a:custGeom>
              <a:rect b="b" l="l" r="r" t="t"/>
              <a:pathLst>
                <a:path extrusionOk="0" h="20670" w="35815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801706" y="3503413"/>
              <a:ext cx="1908632" cy="214702"/>
            </a:xfrm>
            <a:custGeom>
              <a:rect b="b" l="l" r="r" t="t"/>
              <a:pathLst>
                <a:path extrusionOk="0" h="5656" w="50924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01706" y="3505652"/>
              <a:ext cx="1886293" cy="115322"/>
            </a:xfrm>
            <a:custGeom>
              <a:rect b="b" l="l" r="r" t="t"/>
              <a:pathLst>
                <a:path extrusionOk="0" h="3038" w="50328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465693" y="3540007"/>
              <a:ext cx="549832" cy="53372"/>
            </a:xfrm>
            <a:custGeom>
              <a:rect b="b" l="l" r="r" t="t"/>
              <a:pathLst>
                <a:path extrusionOk="0" h="1406" w="1467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1141270" y="2787477"/>
              <a:ext cx="1194638" cy="720936"/>
            </a:xfrm>
            <a:custGeom>
              <a:rect b="b" l="l" r="r" t="t"/>
              <a:pathLst>
                <a:path extrusionOk="0" h="18992" w="31874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481322" y="2881506"/>
              <a:ext cx="525694" cy="532009"/>
            </a:xfrm>
            <a:custGeom>
              <a:rect b="b" l="l" r="r" t="t"/>
              <a:pathLst>
                <a:path extrusionOk="0" h="14015" w="14026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716469" y="3160819"/>
              <a:ext cx="55845" cy="99000"/>
            </a:xfrm>
            <a:custGeom>
              <a:rect b="b" l="l" r="r" t="t"/>
              <a:pathLst>
                <a:path extrusionOk="0" h="2608" w="149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619209" y="2978229"/>
              <a:ext cx="250816" cy="338110"/>
            </a:xfrm>
            <a:custGeom>
              <a:rect b="b" l="l" r="r" t="t"/>
              <a:pathLst>
                <a:path extrusionOk="0" h="8907" w="6692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337176" y="2791122"/>
              <a:ext cx="511864" cy="714559"/>
            </a:xfrm>
            <a:custGeom>
              <a:rect b="b" l="l" r="r" t="t"/>
              <a:pathLst>
                <a:path extrusionOk="0" h="18824" w="13657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511401" y="2791122"/>
              <a:ext cx="746602" cy="714559"/>
            </a:xfrm>
            <a:custGeom>
              <a:rect b="b" l="l" r="r" t="t"/>
              <a:pathLst>
                <a:path extrusionOk="0" h="18824" w="1992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829815" y="1606488"/>
              <a:ext cx="659573" cy="870992"/>
            </a:xfrm>
            <a:custGeom>
              <a:rect b="b" l="l" r="r" t="t"/>
              <a:pathLst>
                <a:path extrusionOk="0" h="22945" w="17598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811488" y="1625506"/>
              <a:ext cx="658711" cy="871410"/>
            </a:xfrm>
            <a:custGeom>
              <a:rect b="b" l="l" r="r" t="t"/>
              <a:pathLst>
                <a:path extrusionOk="0" h="22956" w="17575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1102891" y="2394738"/>
              <a:ext cx="75897" cy="77325"/>
            </a:xfrm>
            <a:custGeom>
              <a:rect b="b" l="l" r="r" t="t"/>
              <a:pathLst>
                <a:path extrusionOk="0" h="2037" w="2025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862385" y="1684231"/>
              <a:ext cx="558265" cy="689733"/>
            </a:xfrm>
            <a:custGeom>
              <a:rect b="b" l="l" r="r" t="t"/>
              <a:pathLst>
                <a:path extrusionOk="0" h="18170" w="14895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962343" y="1853725"/>
              <a:ext cx="357034" cy="361607"/>
            </a:xfrm>
            <a:custGeom>
              <a:rect b="b" l="l" r="r" t="t"/>
              <a:pathLst>
                <a:path extrusionOk="0" h="9526" w="9526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33292" y="1940882"/>
              <a:ext cx="213336" cy="195380"/>
            </a:xfrm>
            <a:custGeom>
              <a:rect b="b" l="l" r="r" t="t"/>
              <a:pathLst>
                <a:path extrusionOk="0" h="5147" w="5692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861935" y="1683776"/>
              <a:ext cx="394964" cy="607474"/>
            </a:xfrm>
            <a:custGeom>
              <a:rect b="b" l="l" r="r" t="t"/>
              <a:pathLst>
                <a:path extrusionOk="0" h="16003" w="10538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864596" y="1683776"/>
              <a:ext cx="554292" cy="690189"/>
            </a:xfrm>
            <a:custGeom>
              <a:rect b="b" l="l" r="r" t="t"/>
              <a:pathLst>
                <a:path extrusionOk="0" h="18182" w="14789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9"/>
          <p:cNvGrpSpPr/>
          <p:nvPr/>
        </p:nvGrpSpPr>
        <p:grpSpPr>
          <a:xfrm>
            <a:off x="7024550" y="3633200"/>
            <a:ext cx="2218888" cy="925467"/>
            <a:chOff x="7405297" y="4014224"/>
            <a:chExt cx="1296004" cy="748578"/>
          </a:xfrm>
        </p:grpSpPr>
        <p:sp>
          <p:nvSpPr>
            <p:cNvPr id="628" name="Google Shape;628;p19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29" name="Google Shape;629;p19"/>
            <p:cNvSpPr txBox="1"/>
            <p:nvPr/>
          </p:nvSpPr>
          <p:spPr>
            <a:xfrm>
              <a:off x="7405297" y="4145402"/>
              <a:ext cx="12960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Lack of research on application and perception layers.</a:t>
              </a:r>
              <a:endParaRPr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30" name="Google Shape;630;p19"/>
          <p:cNvSpPr txBox="1"/>
          <p:nvPr/>
        </p:nvSpPr>
        <p:spPr>
          <a:xfrm>
            <a:off x="7024900" y="2341575"/>
            <a:ext cx="2372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Insecure quantum communication protocols.</a:t>
            </a:r>
            <a:endParaRPr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31" name="Google Shape;631;p19"/>
          <p:cNvGrpSpPr/>
          <p:nvPr/>
        </p:nvGrpSpPr>
        <p:grpSpPr>
          <a:xfrm>
            <a:off x="7024907" y="1109864"/>
            <a:ext cx="1984486" cy="1068194"/>
            <a:chOff x="7263238" y="1296675"/>
            <a:chExt cx="1650300" cy="706571"/>
          </a:xfrm>
        </p:grpSpPr>
        <p:sp>
          <p:nvSpPr>
            <p:cNvPr id="632" name="Google Shape;632;p19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3" name="Google Shape;633;p19"/>
            <p:cNvSpPr txBox="1"/>
            <p:nvPr/>
          </p:nvSpPr>
          <p:spPr>
            <a:xfrm>
              <a:off x="7263238" y="1387046"/>
              <a:ext cx="1650300" cy="6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Qubit decoherence and small-sized keys.</a:t>
              </a:r>
              <a:endParaRPr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/>
          <p:nvPr>
            <p:ph type="title"/>
          </p:nvPr>
        </p:nvSpPr>
        <p:spPr>
          <a:xfrm>
            <a:off x="457200" y="192600"/>
            <a:ext cx="8229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Proposed Quantum Neural Network (QNN)</a:t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Functionality:</a:t>
            </a:r>
            <a:endParaRPr sz="2000"/>
          </a:p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640" name="Google Shape;640;p20"/>
            <p:cNvSpPr/>
            <p:nvPr/>
          </p:nvSpPr>
          <p:spPr>
            <a:xfrm>
              <a:off x="733900" y="4490375"/>
              <a:ext cx="3561605" cy="238374"/>
            </a:xfrm>
            <a:custGeom>
              <a:rect b="b" l="l" r="r" t="t"/>
              <a:pathLst>
                <a:path extrusionOk="0" h="4728" w="81618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733939" y="1708125"/>
              <a:ext cx="3561543" cy="2379555"/>
            </a:xfrm>
            <a:custGeom>
              <a:rect b="b" l="l" r="r" t="t"/>
              <a:pathLst>
                <a:path extrusionOk="0" h="47197" w="70641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514364" y="1708125"/>
              <a:ext cx="1781099" cy="2379555"/>
            </a:xfrm>
            <a:custGeom>
              <a:rect b="b" l="l" r="r" t="t"/>
              <a:pathLst>
                <a:path extrusionOk="0" h="47197" w="35327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814354" y="1787935"/>
              <a:ext cx="3401265" cy="1904773"/>
            </a:xfrm>
            <a:custGeom>
              <a:rect b="b" l="l" r="r" t="t"/>
              <a:pathLst>
                <a:path extrusionOk="0" h="37780" w="67462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2514364" y="1787935"/>
              <a:ext cx="1701238" cy="1904773"/>
            </a:xfrm>
            <a:custGeom>
              <a:rect b="b" l="l" r="r" t="t"/>
              <a:pathLst>
                <a:path extrusionOk="0" h="37780" w="33743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883446" y="4518012"/>
              <a:ext cx="1263664" cy="91861"/>
            </a:xfrm>
            <a:custGeom>
              <a:rect b="b" l="l" r="r" t="t"/>
              <a:pathLst>
                <a:path extrusionOk="0" h="1822" w="25064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989120" y="4087602"/>
              <a:ext cx="1052314" cy="430465"/>
            </a:xfrm>
            <a:custGeom>
              <a:rect b="b" l="l" r="r" t="t"/>
              <a:pathLst>
                <a:path extrusionOk="0" h="8538" w="20872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2423109" y="3798865"/>
              <a:ext cx="183116" cy="183116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2514364" y="3798865"/>
              <a:ext cx="91861" cy="183116"/>
            </a:xfrm>
            <a:custGeom>
              <a:rect b="b" l="l" r="r" t="t"/>
              <a:pathLst>
                <a:path extrusionOk="0" h="3632" w="1822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2514364" y="4087602"/>
              <a:ext cx="526510" cy="430465"/>
            </a:xfrm>
            <a:custGeom>
              <a:rect b="b" l="l" r="r" t="t"/>
              <a:pathLst>
                <a:path extrusionOk="0" h="8538" w="10443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2514364" y="4519171"/>
              <a:ext cx="632135" cy="90701"/>
            </a:xfrm>
            <a:custGeom>
              <a:rect b="b" l="l" r="r" t="t"/>
              <a:pathLst>
                <a:path extrusionOk="0" h="1799" w="12538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2100138" y="2137324"/>
              <a:ext cx="829670" cy="1228221"/>
            </a:xfrm>
            <a:custGeom>
              <a:rect b="b" l="l" r="r" t="t"/>
              <a:pathLst>
                <a:path extrusionOk="0" h="24361" w="16456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2514364" y="2137324"/>
              <a:ext cx="415440" cy="1228826"/>
            </a:xfrm>
            <a:custGeom>
              <a:rect b="b" l="l" r="r" t="t"/>
              <a:pathLst>
                <a:path extrusionOk="0" h="24373" w="824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2399111" y="2764813"/>
              <a:ext cx="225165" cy="441052"/>
            </a:xfrm>
            <a:custGeom>
              <a:rect b="b" l="l" r="r" t="t"/>
              <a:pathLst>
                <a:path extrusionOk="0" h="8748" w="4466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514364" y="2765771"/>
              <a:ext cx="109305" cy="440699"/>
            </a:xfrm>
            <a:custGeom>
              <a:rect b="b" l="l" r="r" t="t"/>
              <a:pathLst>
                <a:path extrusionOk="0" h="8741" w="2168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20"/>
          <p:cNvSpPr txBox="1"/>
          <p:nvPr/>
        </p:nvSpPr>
        <p:spPr>
          <a:xfrm flipH="1">
            <a:off x="5016600" y="1708125"/>
            <a:ext cx="3670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Fira Sans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Detects post-quantum attacks.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Fira Sans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Uses measurable features of optical pulses.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Fira Sans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Enhances robustness of </a:t>
            </a: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CV QKD</a:t>
            </a: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 systems.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 txBox="1"/>
          <p:nvPr>
            <p:ph type="title"/>
          </p:nvPr>
        </p:nvSpPr>
        <p:spPr>
          <a:xfrm>
            <a:off x="539400" y="0"/>
            <a:ext cx="8229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       </a:t>
            </a:r>
            <a:r>
              <a:rPr lang="en"/>
              <a:t>                          Conclusion</a:t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Key Takeaways:</a:t>
            </a:r>
            <a:endParaRPr sz="2400"/>
          </a:p>
          <a:p>
            <a:pPr indent="0" lvl="0" marL="0" rtl="0" algn="just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61" name="Google Shape;661;p21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662" name="Google Shape;662;p21"/>
            <p:cNvSpPr/>
            <p:nvPr/>
          </p:nvSpPr>
          <p:spPr>
            <a:xfrm>
              <a:off x="555068" y="1564531"/>
              <a:ext cx="4024332" cy="2990383"/>
            </a:xfrm>
            <a:custGeom>
              <a:rect b="b" l="l" r="r" t="t"/>
              <a:pathLst>
                <a:path extrusionOk="0" h="80484" w="108312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1114158" y="1578316"/>
              <a:ext cx="545956" cy="545918"/>
            </a:xfrm>
            <a:custGeom>
              <a:rect b="b" l="l" r="r" t="t"/>
              <a:pathLst>
                <a:path extrusionOk="0" h="14693" w="14694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860678" y="1728278"/>
              <a:ext cx="77022" cy="76576"/>
            </a:xfrm>
            <a:custGeom>
              <a:rect b="b" l="l" r="r" t="t"/>
              <a:pathLst>
                <a:path extrusionOk="0" h="2061" w="2073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404677" y="1862746"/>
              <a:ext cx="161513" cy="161513"/>
            </a:xfrm>
            <a:custGeom>
              <a:rect b="b" l="l" r="r" t="t"/>
              <a:pathLst>
                <a:path extrusionOk="0" h="4347" w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408207" y="1597340"/>
              <a:ext cx="46035" cy="46481"/>
            </a:xfrm>
            <a:custGeom>
              <a:rect b="b" l="l" r="r" t="t"/>
              <a:pathLst>
                <a:path extrusionOk="0" h="1251" w="1239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1756069" y="4314939"/>
              <a:ext cx="269448" cy="269002"/>
            </a:xfrm>
            <a:custGeom>
              <a:rect b="b" l="l" r="r" t="t"/>
              <a:pathLst>
                <a:path extrusionOk="0" h="7240" w="7252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745196" y="3845991"/>
              <a:ext cx="238498" cy="238498"/>
            </a:xfrm>
            <a:custGeom>
              <a:rect b="b" l="l" r="r" t="t"/>
              <a:pathLst>
                <a:path extrusionOk="0" h="6419" w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10715" y="4226433"/>
              <a:ext cx="61529" cy="61529"/>
            </a:xfrm>
            <a:custGeom>
              <a:rect b="b" l="l" r="r" t="t"/>
              <a:pathLst>
                <a:path extrusionOk="0" h="1656" w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3487178" y="2075353"/>
              <a:ext cx="1026778" cy="991555"/>
            </a:xfrm>
            <a:custGeom>
              <a:rect b="b" l="l" r="r" t="t"/>
              <a:pathLst>
                <a:path extrusionOk="0" h="26687" w="27635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644015" y="2206960"/>
              <a:ext cx="701226" cy="832049"/>
            </a:xfrm>
            <a:custGeom>
              <a:rect b="b" l="l" r="r" t="t"/>
              <a:pathLst>
                <a:path extrusionOk="0" h="22394" w="18873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99209" y="2398389"/>
              <a:ext cx="1054682" cy="1012660"/>
            </a:xfrm>
            <a:custGeom>
              <a:rect b="b" l="l" r="r" t="t"/>
              <a:pathLst>
                <a:path extrusionOk="0" h="27255" w="28386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14245" y="2701545"/>
              <a:ext cx="1037591" cy="526895"/>
            </a:xfrm>
            <a:custGeom>
              <a:rect b="b" l="l" r="r" t="t"/>
              <a:pathLst>
                <a:path extrusionOk="0" h="14181" w="27926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791525" y="3536035"/>
              <a:ext cx="795860" cy="768031"/>
            </a:xfrm>
            <a:custGeom>
              <a:rect b="b" l="l" r="r" t="t"/>
              <a:pathLst>
                <a:path extrusionOk="0" h="20671" w="2142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725461" y="3677005"/>
              <a:ext cx="776094" cy="400382"/>
            </a:xfrm>
            <a:custGeom>
              <a:rect b="b" l="l" r="r" t="t"/>
              <a:pathLst>
                <a:path extrusionOk="0" h="10776" w="20888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663670" y="2925337"/>
              <a:ext cx="951131" cy="365531"/>
            </a:xfrm>
            <a:custGeom>
              <a:rect b="b" l="l" r="r" t="t"/>
              <a:pathLst>
                <a:path extrusionOk="0" h="9838" w="25599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663670" y="3080724"/>
              <a:ext cx="827739" cy="38864"/>
            </a:xfrm>
            <a:custGeom>
              <a:rect b="b" l="l" r="r" t="t"/>
              <a:pathLst>
                <a:path extrusionOk="0" h="1046" w="22278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779561" y="3105432"/>
              <a:ext cx="58891" cy="85865"/>
            </a:xfrm>
            <a:custGeom>
              <a:rect b="b" l="l" r="r" t="t"/>
              <a:pathLst>
                <a:path extrusionOk="0" h="2311" w="1585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888391" y="3106324"/>
              <a:ext cx="71709" cy="133647"/>
            </a:xfrm>
            <a:custGeom>
              <a:rect b="b" l="l" r="r" t="t"/>
              <a:pathLst>
                <a:path extrusionOk="0" h="3597" w="193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026427" y="3104987"/>
              <a:ext cx="62420" cy="153970"/>
            </a:xfrm>
            <a:custGeom>
              <a:rect b="b" l="l" r="r" t="t"/>
              <a:pathLst>
                <a:path extrusionOk="0" h="4144" w="168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185678" y="3105841"/>
              <a:ext cx="60674" cy="143827"/>
            </a:xfrm>
            <a:custGeom>
              <a:rect b="b" l="l" r="r" t="t"/>
              <a:pathLst>
                <a:path extrusionOk="0" h="3871" w="1633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314871" y="3104095"/>
              <a:ext cx="42505" cy="98684"/>
            </a:xfrm>
            <a:custGeom>
              <a:rect b="b" l="l" r="r" t="t"/>
              <a:pathLst>
                <a:path extrusionOk="0" h="2656" w="1144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425039" y="3105432"/>
              <a:ext cx="27012" cy="77468"/>
            </a:xfrm>
            <a:custGeom>
              <a:rect b="b" l="l" r="r" t="t"/>
              <a:pathLst>
                <a:path extrusionOk="0" h="2085" w="727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3778706" y="3006783"/>
              <a:ext cx="59745" cy="85419"/>
            </a:xfrm>
            <a:custGeom>
              <a:rect b="b" l="l" r="r" t="t"/>
              <a:pathLst>
                <a:path extrusionOk="0" h="2299" w="1608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3887537" y="2959892"/>
              <a:ext cx="72564" cy="134055"/>
            </a:xfrm>
            <a:custGeom>
              <a:rect b="b" l="l" r="r" t="t"/>
              <a:pathLst>
                <a:path extrusionOk="0" h="3608" w="1953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025535" y="2943060"/>
              <a:ext cx="63758" cy="153673"/>
            </a:xfrm>
            <a:custGeom>
              <a:rect b="b" l="l" r="r" t="t"/>
              <a:pathLst>
                <a:path extrusionOk="0" h="4136" w="171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184378" y="2955025"/>
              <a:ext cx="62383" cy="143678"/>
            </a:xfrm>
            <a:custGeom>
              <a:rect b="b" l="l" r="r" t="t"/>
              <a:pathLst>
                <a:path extrusionOk="0" h="3867" w="1679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313533" y="3003699"/>
              <a:ext cx="43843" cy="98684"/>
            </a:xfrm>
            <a:custGeom>
              <a:rect b="b" l="l" r="r" t="t"/>
              <a:pathLst>
                <a:path extrusionOk="0" h="2656" w="118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4424147" y="3025807"/>
              <a:ext cx="27903" cy="77431"/>
            </a:xfrm>
            <a:custGeom>
              <a:rect b="b" l="l" r="r" t="t"/>
              <a:pathLst>
                <a:path extrusionOk="0" h="2084" w="751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1177881" y="2025118"/>
              <a:ext cx="770223" cy="1093583"/>
            </a:xfrm>
            <a:custGeom>
              <a:rect b="b" l="l" r="r" t="t"/>
              <a:pathLst>
                <a:path extrusionOk="0" h="29433" w="2073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1273855" y="2171996"/>
              <a:ext cx="592845" cy="946709"/>
            </a:xfrm>
            <a:custGeom>
              <a:rect b="b" l="l" r="r" t="t"/>
              <a:pathLst>
                <a:path extrusionOk="0" h="25480" w="15956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1780406" y="2895760"/>
              <a:ext cx="92479" cy="87166"/>
            </a:xfrm>
            <a:custGeom>
              <a:rect b="b" l="l" r="r" t="t"/>
              <a:pathLst>
                <a:path extrusionOk="0" h="2346" w="2489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1692829" y="2737475"/>
              <a:ext cx="156200" cy="120679"/>
            </a:xfrm>
            <a:custGeom>
              <a:rect b="b" l="l" r="r" t="t"/>
              <a:pathLst>
                <a:path extrusionOk="0" h="3248" w="4204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1596371" y="2561727"/>
              <a:ext cx="170356" cy="138960"/>
            </a:xfrm>
            <a:custGeom>
              <a:rect b="b" l="l" r="r" t="t"/>
              <a:pathLst>
                <a:path extrusionOk="0" h="3740" w="4585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1479143" y="2385793"/>
              <a:ext cx="161067" cy="133498"/>
            </a:xfrm>
            <a:custGeom>
              <a:rect b="b" l="l" r="r" t="t"/>
              <a:pathLst>
                <a:path extrusionOk="0" h="3593" w="4335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1390674" y="2277706"/>
              <a:ext cx="106189" cy="96937"/>
            </a:xfrm>
            <a:custGeom>
              <a:rect b="b" l="l" r="r" t="t"/>
              <a:pathLst>
                <a:path extrusionOk="0" h="2609" w="2858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1313687" y="2182140"/>
              <a:ext cx="89841" cy="65987"/>
            </a:xfrm>
            <a:custGeom>
              <a:rect b="b" l="l" r="r" t="t"/>
              <a:pathLst>
                <a:path extrusionOk="0" h="1776" w="2418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1663178" y="2974792"/>
              <a:ext cx="111948" cy="57256"/>
            </a:xfrm>
            <a:custGeom>
              <a:rect b="b" l="l" r="r" t="t"/>
              <a:pathLst>
                <a:path extrusionOk="0" h="1541" w="3013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1529118" y="2839097"/>
              <a:ext cx="168164" cy="100467"/>
            </a:xfrm>
            <a:custGeom>
              <a:rect b="b" l="l" r="r" t="t"/>
              <a:pathLst>
                <a:path extrusionOk="0" h="2704" w="4526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1406131" y="2685383"/>
              <a:ext cx="192946" cy="102882"/>
            </a:xfrm>
            <a:custGeom>
              <a:rect b="b" l="l" r="r" t="t"/>
              <a:pathLst>
                <a:path extrusionOk="0" h="2769" w="5193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1303952" y="2497707"/>
              <a:ext cx="181874" cy="99910"/>
            </a:xfrm>
            <a:custGeom>
              <a:rect b="b" l="l" r="r" t="t"/>
              <a:pathLst>
                <a:path extrusionOk="0" h="2689" w="4895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1269879" y="2358669"/>
              <a:ext cx="129225" cy="62420"/>
            </a:xfrm>
            <a:custGeom>
              <a:rect b="b" l="l" r="r" t="t"/>
              <a:pathLst>
                <a:path extrusionOk="0" h="1680" w="3478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1224772" y="2238357"/>
              <a:ext cx="95154" cy="57107"/>
            </a:xfrm>
            <a:custGeom>
              <a:rect b="b" l="l" r="r" t="t"/>
              <a:pathLst>
                <a:path extrusionOk="0" h="1537" w="2561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968617" y="3817753"/>
              <a:ext cx="883472" cy="636539"/>
            </a:xfrm>
            <a:custGeom>
              <a:rect b="b" l="l" r="r" t="t"/>
              <a:pathLst>
                <a:path extrusionOk="0" h="17132" w="23778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1088074" y="3833618"/>
              <a:ext cx="764018" cy="546364"/>
            </a:xfrm>
            <a:custGeom>
              <a:rect b="b" l="l" r="r" t="t"/>
              <a:pathLst>
                <a:path extrusionOk="0" h="14705" w="20563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652997" y="3839786"/>
              <a:ext cx="88949" cy="74384"/>
            </a:xfrm>
            <a:custGeom>
              <a:rect b="b" l="l" r="r" t="t"/>
              <a:pathLst>
                <a:path extrusionOk="0" h="2002" w="2394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1530456" y="3868099"/>
              <a:ext cx="111093" cy="126587"/>
            </a:xfrm>
            <a:custGeom>
              <a:rect b="b" l="l" r="r" t="t"/>
              <a:pathLst>
                <a:path extrusionOk="0" h="3407" w="299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1389337" y="3946424"/>
              <a:ext cx="124804" cy="136730"/>
            </a:xfrm>
            <a:custGeom>
              <a:rect b="b" l="l" r="r" t="t"/>
              <a:pathLst>
                <a:path extrusionOk="0" h="3680" w="3359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1247771" y="4061422"/>
              <a:ext cx="119936" cy="130117"/>
            </a:xfrm>
            <a:custGeom>
              <a:rect b="b" l="l" r="r" t="t"/>
              <a:pathLst>
                <a:path extrusionOk="0" h="3502" w="3228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1165062" y="4187530"/>
              <a:ext cx="86274" cy="85419"/>
            </a:xfrm>
            <a:custGeom>
              <a:rect b="b" l="l" r="r" t="t"/>
              <a:pathLst>
                <a:path extrusionOk="0" h="2299" w="2322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1089820" y="4270686"/>
              <a:ext cx="59337" cy="72601"/>
            </a:xfrm>
            <a:custGeom>
              <a:rect b="b" l="l" r="r" t="t"/>
              <a:pathLst>
                <a:path extrusionOk="0" h="1954" w="1597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1730877" y="3916774"/>
              <a:ext cx="58854" cy="92070"/>
            </a:xfrm>
            <a:custGeom>
              <a:rect b="b" l="l" r="r" t="t"/>
              <a:pathLst>
                <a:path extrusionOk="0" h="2478" w="1584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1626914" y="3988894"/>
              <a:ext cx="92033" cy="137622"/>
            </a:xfrm>
            <a:custGeom>
              <a:rect b="b" l="l" r="r" t="t"/>
              <a:pathLst>
                <a:path extrusionOk="0" h="3704" w="2477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1497721" y="4079146"/>
              <a:ext cx="100913" cy="157946"/>
            </a:xfrm>
            <a:custGeom>
              <a:rect b="b" l="l" r="r" t="t"/>
              <a:pathLst>
                <a:path extrusionOk="0" h="4251" w="2716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1346867" y="4183555"/>
              <a:ext cx="96900" cy="149549"/>
            </a:xfrm>
            <a:custGeom>
              <a:rect b="b" l="l" r="r" t="t"/>
              <a:pathLst>
                <a:path extrusionOk="0" h="4025" w="2608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1238928" y="4264481"/>
              <a:ext cx="58408" cy="106226"/>
            </a:xfrm>
            <a:custGeom>
              <a:rect b="b" l="l" r="r" t="t"/>
              <a:pathLst>
                <a:path extrusionOk="0" h="2859" w="1572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1141579" y="4337492"/>
              <a:ext cx="52686" cy="77431"/>
            </a:xfrm>
            <a:custGeom>
              <a:rect b="b" l="l" r="r" t="t"/>
              <a:pathLst>
                <a:path extrusionOk="0" h="2084" w="1418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70884" y="3474133"/>
              <a:ext cx="1328960" cy="539008"/>
            </a:xfrm>
            <a:custGeom>
              <a:rect b="b" l="l" r="r" t="t"/>
              <a:pathLst>
                <a:path extrusionOk="0" h="14507" w="35768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841654" y="3669054"/>
              <a:ext cx="1158196" cy="180276"/>
            </a:xfrm>
            <a:custGeom>
              <a:rect b="b" l="l" r="r" t="t"/>
              <a:pathLst>
                <a:path extrusionOk="0" h="4852" w="3117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1766695" y="3689378"/>
              <a:ext cx="72155" cy="123912"/>
            </a:xfrm>
            <a:custGeom>
              <a:rect b="b" l="l" r="r" t="t"/>
              <a:pathLst>
                <a:path extrusionOk="0" h="3335" w="1942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1599901" y="3598271"/>
              <a:ext cx="87203" cy="191125"/>
            </a:xfrm>
            <a:custGeom>
              <a:rect b="b" l="l" r="r" t="t"/>
              <a:pathLst>
                <a:path extrusionOk="0" h="5144" w="2347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1425155" y="3542946"/>
              <a:ext cx="68179" cy="218583"/>
            </a:xfrm>
            <a:custGeom>
              <a:rect b="b" l="l" r="r" t="t"/>
              <a:pathLst>
                <a:path extrusionOk="0" h="5883" w="1835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1205748" y="3523476"/>
              <a:ext cx="65504" cy="204761"/>
            </a:xfrm>
            <a:custGeom>
              <a:rect b="b" l="l" r="r" t="t"/>
              <a:pathLst>
                <a:path extrusionOk="0" h="5511" w="1763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41629" y="3563753"/>
              <a:ext cx="47818" cy="142935"/>
            </a:xfrm>
            <a:custGeom>
              <a:rect b="b" l="l" r="r" t="t"/>
              <a:pathLst>
                <a:path extrusionOk="0" h="3847" w="128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907123" y="3572596"/>
              <a:ext cx="31433" cy="109756"/>
            </a:xfrm>
            <a:custGeom>
              <a:rect b="b" l="l" r="r" t="t"/>
              <a:pathLst>
                <a:path extrusionOk="0" h="2954" w="846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743250" y="3831389"/>
              <a:ext cx="94262" cy="115515"/>
            </a:xfrm>
            <a:custGeom>
              <a:rect b="b" l="l" r="r" t="t"/>
              <a:pathLst>
                <a:path extrusionOk="0" h="3109" w="2537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69842" y="3802184"/>
              <a:ext cx="115478" cy="188041"/>
            </a:xfrm>
            <a:custGeom>
              <a:rect b="b" l="l" r="r" t="t"/>
              <a:pathLst>
                <a:path extrusionOk="0" h="5061" w="3108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384023" y="3771233"/>
              <a:ext cx="107972" cy="213270"/>
            </a:xfrm>
            <a:custGeom>
              <a:rect b="b" l="l" r="r" t="t"/>
              <a:pathLst>
                <a:path extrusionOk="0" h="5740" w="2906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163724" y="3736678"/>
              <a:ext cx="106635" cy="199151"/>
            </a:xfrm>
            <a:custGeom>
              <a:rect b="b" l="l" r="r" t="t"/>
              <a:pathLst>
                <a:path extrusionOk="0" h="5360" w="287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1016845" y="3708848"/>
              <a:ext cx="73455" cy="133201"/>
            </a:xfrm>
            <a:custGeom>
              <a:rect b="b" l="l" r="r" t="t"/>
              <a:pathLst>
                <a:path extrusionOk="0" h="3585" w="1977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886761" y="3683619"/>
              <a:ext cx="48710" cy="108864"/>
            </a:xfrm>
            <a:custGeom>
              <a:rect b="b" l="l" r="r" t="t"/>
              <a:pathLst>
                <a:path extrusionOk="0" h="2930" w="1311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3661441" y="3440061"/>
              <a:ext cx="839257" cy="546922"/>
            </a:xfrm>
            <a:custGeom>
              <a:rect b="b" l="l" r="r" t="t"/>
              <a:pathLst>
                <a:path extrusionOk="0" h="14720" w="22588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3661441" y="3502260"/>
              <a:ext cx="726009" cy="463657"/>
            </a:xfrm>
            <a:custGeom>
              <a:rect b="b" l="l" r="r" t="t"/>
              <a:pathLst>
                <a:path extrusionOk="0" h="12479" w="1954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3765850" y="3898641"/>
              <a:ext cx="80998" cy="70817"/>
            </a:xfrm>
            <a:custGeom>
              <a:rect b="b" l="l" r="r" t="t"/>
              <a:pathLst>
                <a:path extrusionOk="0" h="1906" w="218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3861416" y="3830051"/>
              <a:ext cx="100913" cy="119490"/>
            </a:xfrm>
            <a:custGeom>
              <a:rect b="b" l="l" r="r" t="t"/>
              <a:pathLst>
                <a:path extrusionOk="0" h="3216" w="27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82211" y="3754847"/>
              <a:ext cx="108418" cy="130117"/>
            </a:xfrm>
            <a:custGeom>
              <a:rect b="b" l="l" r="r" t="t"/>
              <a:pathLst>
                <a:path extrusionOk="0" h="3502" w="2918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121547" y="3662849"/>
              <a:ext cx="107527" cy="123466"/>
            </a:xfrm>
            <a:custGeom>
              <a:rect b="b" l="l" r="r" t="t"/>
              <a:pathLst>
                <a:path extrusionOk="0" h="3323" w="2894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232161" y="3593404"/>
              <a:ext cx="75648" cy="81407"/>
            </a:xfrm>
            <a:custGeom>
              <a:rect b="b" l="l" r="r" t="t"/>
              <a:pathLst>
                <a:path extrusionOk="0" h="2191" w="2036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329473" y="3533657"/>
              <a:ext cx="51348" cy="68625"/>
            </a:xfrm>
            <a:custGeom>
              <a:rect b="b" l="l" r="r" t="t"/>
              <a:pathLst>
                <a:path extrusionOk="0" h="1847" w="1382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726947" y="3808389"/>
              <a:ext cx="53540" cy="85865"/>
            </a:xfrm>
            <a:custGeom>
              <a:rect b="b" l="l" r="r" t="t"/>
              <a:pathLst>
                <a:path extrusionOk="0" h="2311" w="144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797284" y="3704426"/>
              <a:ext cx="81407" cy="128779"/>
            </a:xfrm>
            <a:custGeom>
              <a:rect b="b" l="l" r="r" t="t"/>
              <a:pathLst>
                <a:path extrusionOk="0" h="3466" w="2191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3913174" y="3608415"/>
              <a:ext cx="87203" cy="148694"/>
            </a:xfrm>
            <a:custGeom>
              <a:rect b="b" l="l" r="r" t="t"/>
              <a:pathLst>
                <a:path extrusionOk="0" h="4002" w="2347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059607" y="3528343"/>
              <a:ext cx="83636" cy="139851"/>
            </a:xfrm>
            <a:custGeom>
              <a:rect b="b" l="l" r="r" t="t"/>
              <a:pathLst>
                <a:path extrusionOk="0" h="3764" w="2251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195413" y="3500476"/>
              <a:ext cx="49156" cy="99575"/>
            </a:xfrm>
            <a:custGeom>
              <a:rect b="b" l="l" r="r" t="t"/>
              <a:pathLst>
                <a:path extrusionOk="0" h="2680" w="1323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291871" y="3465104"/>
              <a:ext cx="44697" cy="73010"/>
            </a:xfrm>
            <a:custGeom>
              <a:rect b="b" l="l" r="r" t="t"/>
              <a:pathLst>
                <a:path extrusionOk="0" h="1965" w="1203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3764549" y="4103595"/>
              <a:ext cx="461428" cy="420595"/>
            </a:xfrm>
            <a:custGeom>
              <a:rect b="b" l="l" r="r" t="t"/>
              <a:pathLst>
                <a:path extrusionOk="0" h="11320" w="12419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3775139" y="4104338"/>
              <a:ext cx="395106" cy="361927"/>
            </a:xfrm>
            <a:custGeom>
              <a:rect b="b" l="l" r="r" t="t"/>
              <a:pathLst>
                <a:path extrusionOk="0" h="9741" w="10634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3800368" y="4156988"/>
              <a:ext cx="35000" cy="49602"/>
            </a:xfrm>
            <a:custGeom>
              <a:rect b="b" l="l" r="r" t="t"/>
              <a:pathLst>
                <a:path extrusionOk="0" h="1335" w="942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832211" y="4204771"/>
              <a:ext cx="60228" cy="73455"/>
            </a:xfrm>
            <a:custGeom>
              <a:rect b="b" l="l" r="r" t="t"/>
              <a:pathLst>
                <a:path extrusionOk="0" h="1977" w="1621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892404" y="4264926"/>
              <a:ext cx="64613" cy="84082"/>
            </a:xfrm>
            <a:custGeom>
              <a:rect b="b" l="l" r="r" t="t"/>
              <a:pathLst>
                <a:path extrusionOk="0" h="2263" w="1739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973776" y="4334408"/>
              <a:ext cx="61529" cy="79660"/>
            </a:xfrm>
            <a:custGeom>
              <a:rect b="b" l="l" r="r" t="t"/>
              <a:pathLst>
                <a:path extrusionOk="0" h="2144" w="1656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053848" y="4388805"/>
              <a:ext cx="39421" cy="57107"/>
            </a:xfrm>
            <a:custGeom>
              <a:rect b="b" l="l" r="r" t="t"/>
              <a:pathLst>
                <a:path extrusionOk="0" h="1537" w="1061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109174" y="4437480"/>
              <a:ext cx="34517" cy="40722"/>
            </a:xfrm>
            <a:custGeom>
              <a:rect b="b" l="l" r="r" t="t"/>
              <a:pathLst>
                <a:path extrusionOk="0" h="1096" w="929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3833549" y="4118494"/>
              <a:ext cx="50902" cy="38084"/>
            </a:xfrm>
            <a:custGeom>
              <a:rect b="b" l="l" r="r" t="t"/>
              <a:pathLst>
                <a:path extrusionOk="0" h="1025" w="137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3885307" y="4144169"/>
              <a:ext cx="69034" cy="65504"/>
            </a:xfrm>
            <a:custGeom>
              <a:rect b="b" l="l" r="r" t="t"/>
              <a:pathLst>
                <a:path extrusionOk="0" h="1763" w="1858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3951222" y="4198120"/>
              <a:ext cx="79214" cy="69963"/>
            </a:xfrm>
            <a:custGeom>
              <a:rect b="b" l="l" r="r" t="t"/>
              <a:pathLst>
                <a:path extrusionOk="0" h="1883" w="2132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026873" y="4273324"/>
              <a:ext cx="75239" cy="66842"/>
            </a:xfrm>
            <a:custGeom>
              <a:rect b="b" l="l" r="r" t="t"/>
              <a:pathLst>
                <a:path extrusionOk="0" h="1799" w="2025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086137" y="4350311"/>
              <a:ext cx="54469" cy="43843"/>
            </a:xfrm>
            <a:custGeom>
              <a:rect b="b" l="l" r="r" t="t"/>
              <a:pathLst>
                <a:path extrusionOk="0" h="1180" w="1466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139233" y="4402961"/>
              <a:ext cx="38084" cy="37638"/>
            </a:xfrm>
            <a:custGeom>
              <a:rect b="b" l="l" r="r" t="t"/>
              <a:pathLst>
                <a:path extrusionOk="0" h="1013" w="1025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991170" y="4617538"/>
              <a:ext cx="3388647" cy="137585"/>
            </a:xfrm>
            <a:custGeom>
              <a:rect b="b" l="l" r="r" t="t"/>
              <a:pathLst>
                <a:path extrusionOk="0" h="3703" w="912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326306" y="4316685"/>
              <a:ext cx="718466" cy="326072"/>
            </a:xfrm>
            <a:custGeom>
              <a:rect b="b" l="l" r="r" t="t"/>
              <a:pathLst>
                <a:path extrusionOk="0" h="8776" w="19337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2392667" y="4316685"/>
              <a:ext cx="585749" cy="85865"/>
            </a:xfrm>
            <a:custGeom>
              <a:rect b="b" l="l" r="r" t="t"/>
              <a:pathLst>
                <a:path extrusionOk="0" h="2311" w="15765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2326306" y="4579044"/>
              <a:ext cx="718466" cy="63721"/>
            </a:xfrm>
            <a:custGeom>
              <a:rect b="b" l="l" r="r" t="t"/>
              <a:pathLst>
                <a:path extrusionOk="0" h="1715" w="19337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2223680" y="4621068"/>
              <a:ext cx="920627" cy="50011"/>
            </a:xfrm>
            <a:custGeom>
              <a:rect b="b" l="l" r="r" t="t"/>
              <a:pathLst>
                <a:path extrusionOk="0" h="1346" w="24778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1339770" y="4101700"/>
              <a:ext cx="2691917" cy="238015"/>
            </a:xfrm>
            <a:custGeom>
              <a:rect b="b" l="l" r="r" t="t"/>
              <a:pathLst>
                <a:path extrusionOk="0" h="6406" w="72451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1339362" y="2498933"/>
              <a:ext cx="2691880" cy="1602755"/>
            </a:xfrm>
            <a:custGeom>
              <a:rect b="b" l="l" r="r" t="t"/>
              <a:pathLst>
                <a:path extrusionOk="0" h="43137" w="7245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1434036" y="2594461"/>
              <a:ext cx="2499454" cy="1409475"/>
            </a:xfrm>
            <a:custGeom>
              <a:rect b="b" l="l" r="r" t="t"/>
              <a:pathLst>
                <a:path extrusionOk="0" h="37935" w="67271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647930" y="4171590"/>
              <a:ext cx="85419" cy="85865"/>
            </a:xfrm>
            <a:custGeom>
              <a:rect b="b" l="l" r="r" t="t"/>
              <a:pathLst>
                <a:path extrusionOk="0" h="2311" w="2299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443779" y="2597606"/>
              <a:ext cx="2499528" cy="1386459"/>
            </a:xfrm>
            <a:custGeom>
              <a:rect b="b" l="l" r="r" t="t"/>
              <a:pathLst>
                <a:path extrusionOk="0" h="39970" w="71903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830827" y="2499379"/>
              <a:ext cx="1708944" cy="1165664"/>
            </a:xfrm>
            <a:custGeom>
              <a:rect b="b" l="l" r="r" t="t"/>
              <a:pathLst>
                <a:path extrusionOk="0" h="31373" w="45995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790587" y="1550449"/>
              <a:ext cx="1789905" cy="1933658"/>
            </a:xfrm>
            <a:custGeom>
              <a:rect b="b" l="l" r="r" t="t"/>
              <a:pathLst>
                <a:path extrusionOk="0" h="52043" w="48174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838370" y="1615026"/>
              <a:ext cx="1693896" cy="1804061"/>
            </a:xfrm>
            <a:custGeom>
              <a:rect b="b" l="l" r="r" t="t"/>
              <a:pathLst>
                <a:path extrusionOk="0" fill="none" h="48555" w="4559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cap="flat" cmpd="sng" w="1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1790587" y="1550449"/>
              <a:ext cx="894952" cy="1933658"/>
            </a:xfrm>
            <a:custGeom>
              <a:rect b="b" l="l" r="r" t="t"/>
              <a:pathLst>
                <a:path extrusionOk="0" h="52043" w="24087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1906477" y="1566559"/>
              <a:ext cx="22182" cy="22182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3436274" y="1566559"/>
              <a:ext cx="22144" cy="2218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1514516" y="1933120"/>
              <a:ext cx="73047" cy="73455"/>
            </a:xfrm>
            <a:custGeom>
              <a:rect b="b" l="l" r="r" t="t"/>
              <a:pathLst>
                <a:path extrusionOk="0" h="1977" w="196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1343783" y="1891059"/>
              <a:ext cx="18615" cy="18652"/>
            </a:xfrm>
            <a:custGeom>
              <a:rect b="b" l="l" r="r" t="t"/>
              <a:pathLst>
                <a:path extrusionOk="0" h="502" w="501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1020821" y="2187045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884123" y="2302935"/>
              <a:ext cx="27012" cy="27012"/>
            </a:xfrm>
            <a:custGeom>
              <a:rect b="b" l="l" r="r" t="t"/>
              <a:pathLst>
                <a:path extrusionOk="0" h="727" w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633727" y="3342117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538607" y="3190817"/>
              <a:ext cx="16868" cy="16831"/>
            </a:xfrm>
            <a:custGeom>
              <a:rect b="b" l="l" r="r" t="t"/>
              <a:pathLst>
                <a:path extrusionOk="0" h="453" w="454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70500" y="3607114"/>
              <a:ext cx="18615" cy="1861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869967" y="4043736"/>
              <a:ext cx="30987" cy="31024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617379" y="4132651"/>
              <a:ext cx="22590" cy="22590"/>
            </a:xfrm>
            <a:custGeom>
              <a:rect b="b" l="l" r="r" t="t"/>
              <a:pathLst>
                <a:path extrusionOk="0" h="608" w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813787" y="4393227"/>
              <a:ext cx="29241" cy="29241"/>
            </a:xfrm>
            <a:custGeom>
              <a:rect b="b" l="l" r="r" t="t"/>
              <a:pathLst>
                <a:path extrusionOk="0" h="787" w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672759" y="3340334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96205" y="3654897"/>
              <a:ext cx="51794" cy="51348"/>
            </a:xfrm>
            <a:custGeom>
              <a:rect b="b" l="l" r="r" t="t"/>
              <a:pathLst>
                <a:path extrusionOk="0" h="1382" w="1394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672759" y="1919372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3828681" y="1844614"/>
              <a:ext cx="56661" cy="56216"/>
            </a:xfrm>
            <a:custGeom>
              <a:rect b="b" l="l" r="r" t="t"/>
              <a:pathLst>
                <a:path extrusionOk="0" h="1513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293208" y="1417727"/>
              <a:ext cx="46927" cy="46927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1115604" y="4878581"/>
              <a:ext cx="15225" cy="78042"/>
            </a:xfrm>
            <a:custGeom>
              <a:rect b="b" l="l" r="r" t="t"/>
              <a:pathLst>
                <a:path extrusionOk="0" h="2322" w="453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1084379" y="4909772"/>
              <a:ext cx="77673" cy="15259"/>
            </a:xfrm>
            <a:custGeom>
              <a:rect b="b" l="l" r="r" t="t"/>
              <a:pathLst>
                <a:path extrusionOk="0" h="454" w="2311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423255" y="4679440"/>
              <a:ext cx="16831" cy="86311"/>
            </a:xfrm>
            <a:custGeom>
              <a:rect b="b" l="l" r="r" t="t"/>
              <a:pathLst>
                <a:path extrusionOk="0" h="2323" w="45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388291" y="4713958"/>
              <a:ext cx="86311" cy="16831"/>
            </a:xfrm>
            <a:custGeom>
              <a:rect b="b" l="l" r="r" t="t"/>
              <a:pathLst>
                <a:path extrusionOk="0" h="453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1923273" y="1251245"/>
              <a:ext cx="16831" cy="86274"/>
            </a:xfrm>
            <a:custGeom>
              <a:rect b="b" l="l" r="r" t="t"/>
              <a:pathLst>
                <a:path extrusionOk="0" h="2322" w="453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888309" y="1286171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3097855" y="1150745"/>
              <a:ext cx="16831" cy="85828"/>
            </a:xfrm>
            <a:custGeom>
              <a:rect b="b" l="l" r="r" t="t"/>
              <a:pathLst>
                <a:path extrusionOk="0" h="2310" w="453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062891" y="1185225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455990" y="1713676"/>
              <a:ext cx="30133" cy="154416"/>
            </a:xfrm>
            <a:custGeom>
              <a:rect b="b" l="l" r="r" t="t"/>
              <a:pathLst>
                <a:path extrusionOk="0" h="4156" w="811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393605" y="1776061"/>
              <a:ext cx="154453" cy="30096"/>
            </a:xfrm>
            <a:custGeom>
              <a:rect b="b" l="l" r="r" t="t"/>
              <a:pathLst>
                <a:path extrusionOk="0" h="810" w="4157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789987" y="4308163"/>
              <a:ext cx="16423" cy="84973"/>
            </a:xfrm>
            <a:custGeom>
              <a:rect b="b" l="l" r="r" t="t"/>
              <a:pathLst>
                <a:path extrusionOk="0" h="2287" w="442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55506" y="4342198"/>
              <a:ext cx="85419" cy="16868"/>
            </a:xfrm>
            <a:custGeom>
              <a:rect b="b" l="l" r="r" t="t"/>
              <a:pathLst>
                <a:path extrusionOk="0" h="454" w="2299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97004" y="1448678"/>
              <a:ext cx="30096" cy="154416"/>
            </a:xfrm>
            <a:custGeom>
              <a:rect b="b" l="l" r="r" t="t"/>
              <a:pathLst>
                <a:path extrusionOk="0" h="4156" w="81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35065" y="1510617"/>
              <a:ext cx="154416" cy="30133"/>
            </a:xfrm>
            <a:custGeom>
              <a:rect b="b" l="l" r="r" t="t"/>
              <a:pathLst>
                <a:path extrusionOk="0" h="811" w="4156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2382932" y="2258719"/>
              <a:ext cx="624687" cy="503004"/>
            </a:xfrm>
            <a:custGeom>
              <a:rect b="b" l="l" r="r" t="t"/>
              <a:pathLst>
                <a:path extrusionOk="0" h="13538" w="16813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2295800" y="2060937"/>
              <a:ext cx="820642" cy="820642"/>
            </a:xfrm>
            <a:custGeom>
              <a:rect b="b" l="l" r="r" t="t"/>
              <a:pathLst>
                <a:path extrusionOk="0" fill="none" h="22087" w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cap="flat" cmpd="sng" w="3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1"/>
          <p:cNvGrpSpPr/>
          <p:nvPr/>
        </p:nvGrpSpPr>
        <p:grpSpPr>
          <a:xfrm>
            <a:off x="5157216" y="1465519"/>
            <a:ext cx="3830900" cy="682514"/>
            <a:chOff x="5157216" y="1465519"/>
            <a:chExt cx="3830900" cy="682514"/>
          </a:xfrm>
        </p:grpSpPr>
        <p:sp>
          <p:nvSpPr>
            <p:cNvPr id="808" name="Google Shape;808;p21"/>
            <p:cNvSpPr/>
            <p:nvPr/>
          </p:nvSpPr>
          <p:spPr>
            <a:xfrm>
              <a:off x="5660435" y="1466487"/>
              <a:ext cx="3327682" cy="681546"/>
            </a:xfrm>
            <a:custGeom>
              <a:rect b="b" l="l" r="r" t="t"/>
              <a:pathLst>
                <a:path extrusionOk="0" h="25301" w="94799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5157216" y="1465519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5219738" y="1528068"/>
              <a:ext cx="556179" cy="556475"/>
            </a:xfrm>
            <a:custGeom>
              <a:rect b="b" l="l" r="r" t="t"/>
              <a:pathLst>
                <a:path extrusionOk="0" fill="none" h="20658" w="20647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248615" y="1556918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339071" y="1745831"/>
              <a:ext cx="119010" cy="119010"/>
            </a:xfrm>
            <a:custGeom>
              <a:rect b="b" l="l" r="r" t="t"/>
              <a:pathLst>
                <a:path extrusionOk="0" fill="none" h="4418" w="4418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458054" y="1806117"/>
              <a:ext cx="167443" cy="27"/>
            </a:xfrm>
            <a:custGeom>
              <a:rect b="b" l="l" r="r" t="t"/>
              <a:pathLst>
                <a:path extrusionOk="0" fill="none" h="1" w="6216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568067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614238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 txBox="1"/>
            <p:nvPr/>
          </p:nvSpPr>
          <p:spPr>
            <a:xfrm>
              <a:off x="5775925" y="1566050"/>
              <a:ext cx="3212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Critical need for robust security measures against quantum threats.</a:t>
              </a:r>
              <a:endPara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17" name="Google Shape;817;p21"/>
          <p:cNvGrpSpPr/>
          <p:nvPr/>
        </p:nvGrpSpPr>
        <p:grpSpPr>
          <a:xfrm>
            <a:off x="5157204" y="3418476"/>
            <a:ext cx="3946209" cy="813873"/>
            <a:chOff x="5157216" y="3233519"/>
            <a:chExt cx="3946209" cy="683180"/>
          </a:xfrm>
        </p:grpSpPr>
        <p:grpSp>
          <p:nvGrpSpPr>
            <p:cNvPr id="818" name="Google Shape;818;p21"/>
            <p:cNvGrpSpPr/>
            <p:nvPr/>
          </p:nvGrpSpPr>
          <p:grpSpPr>
            <a:xfrm>
              <a:off x="5157216" y="3233519"/>
              <a:ext cx="3946209" cy="683180"/>
              <a:chOff x="5157216" y="3334819"/>
              <a:chExt cx="3946209" cy="683180"/>
            </a:xfrm>
          </p:grpSpPr>
          <p:sp>
            <p:nvSpPr>
              <p:cNvPr id="819" name="Google Shape;819;p21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rect b="b" l="l" r="r" t="t"/>
                <a:pathLst>
                  <a:path extrusionOk="0" h="25302" w="94799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rect b="b" l="l" r="r" t="t"/>
                <a:pathLst>
                  <a:path extrusionOk="0" fill="none" h="20646" w="20647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rect b="b" l="l" r="r" t="t"/>
                <a:pathLst>
                  <a:path extrusionOk="0" h="1352" w="1608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rect b="b" l="l" r="r" t="t"/>
                <a:pathLst>
                  <a:path extrusionOk="0" h="1739" w="2156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rect b="b" l="l" r="r" t="t"/>
                <a:pathLst>
                  <a:path extrusionOk="0" h="941" w="537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rect b="b" l="l" r="r" t="t"/>
                <a:pathLst>
                  <a:path extrusionOk="0" fill="none" h="5823" w="5823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cap="flat" cmpd="sng" w="7450">
                <a:solidFill>
                  <a:srgbClr val="F5F5F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rect b="b" l="l" r="r" t="t"/>
                <a:pathLst>
                  <a:path extrusionOk="0" h="1155" w="1109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rect b="b" l="l" r="r" t="t"/>
                <a:pathLst>
                  <a:path extrusionOk="0" h="2951" w="3031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1"/>
              <p:cNvSpPr txBox="1"/>
              <p:nvPr/>
            </p:nvSpPr>
            <p:spPr>
              <a:xfrm>
                <a:off x="5775825" y="3431800"/>
                <a:ext cx="3327600" cy="49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7916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Framework for enhanced security through quantum machine learning.</a:t>
                </a:r>
                <a:endParaRPr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r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30" name="Google Shape;830;p21"/>
            <p:cNvSpPr/>
            <p:nvPr/>
          </p:nvSpPr>
          <p:spPr>
            <a:xfrm>
              <a:off x="5494675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5560278" y="3539480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5625866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5225616" y="2475808"/>
            <a:ext cx="3644544" cy="682488"/>
            <a:chOff x="5225550" y="2542650"/>
            <a:chExt cx="3644544" cy="682830"/>
          </a:xfrm>
        </p:grpSpPr>
        <p:sp>
          <p:nvSpPr>
            <p:cNvPr id="834" name="Google Shape;834;p21"/>
            <p:cNvSpPr/>
            <p:nvPr/>
          </p:nvSpPr>
          <p:spPr>
            <a:xfrm>
              <a:off x="8464981" y="2748228"/>
              <a:ext cx="139536" cy="117097"/>
            </a:xfrm>
            <a:custGeom>
              <a:rect b="b" l="l" r="r" t="t"/>
              <a:pathLst>
                <a:path extrusionOk="0" h="4347" w="518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1"/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836" name="Google Shape;836;p21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rect b="b" l="l" r="r" t="t"/>
                <a:pathLst>
                  <a:path extrusionOk="0" fill="none" h="20658" w="20658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rect b="b" l="l" r="r" t="t"/>
                <a:pathLst>
                  <a:path extrusionOk="0" h="5573" w="693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rect b="b" l="l" r="r" t="t"/>
                <a:pathLst>
                  <a:path extrusionOk="0" h="3001" w="1653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1"/>
              <p:cNvSpPr txBox="1"/>
              <p:nvPr/>
            </p:nvSpPr>
            <p:spPr>
              <a:xfrm>
                <a:off x="5225587" y="2648739"/>
                <a:ext cx="32160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7916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Comprehensive analysis of vulnerabilities and attacks.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