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8" r:id="rId4"/>
    <p:sldId id="266" r:id="rId5"/>
    <p:sldId id="277" r:id="rId6"/>
    <p:sldId id="267" r:id="rId7"/>
    <p:sldId id="268" r:id="rId8"/>
    <p:sldId id="275" r:id="rId9"/>
    <p:sldId id="269" r:id="rId10"/>
    <p:sldId id="270" r:id="rId11"/>
    <p:sldId id="276" r:id="rId12"/>
    <p:sldId id="278" r:id="rId13"/>
    <p:sldId id="272" r:id="rId14"/>
    <p:sldId id="273"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38EFF9B-7541-470D-9BC9-AD03FE7DB8D1}" type="datetimeFigureOut">
              <a:rPr lang="en-US" smtClean="0"/>
              <a:t>08-Dec-22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54714FA-98C4-45C1-BEFE-592F11D039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8EFF9B-7541-470D-9BC9-AD03FE7DB8D1}"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714FA-98C4-45C1-BEFE-592F11D039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8EFF9B-7541-470D-9BC9-AD03FE7DB8D1}"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714FA-98C4-45C1-BEFE-592F11D039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38EFF9B-7541-470D-9BC9-AD03FE7DB8D1}" type="datetimeFigureOut">
              <a:rPr lang="en-US" smtClean="0"/>
              <a:t>08-Dec-22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54714FA-98C4-45C1-BEFE-592F11D039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38EFF9B-7541-470D-9BC9-AD03FE7DB8D1}" type="datetimeFigureOut">
              <a:rPr lang="en-US" smtClean="0"/>
              <a:t>08-Dec-22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54714FA-98C4-45C1-BEFE-592F11D0396A}"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38EFF9B-7541-470D-9BC9-AD03FE7DB8D1}" type="datetimeFigureOut">
              <a:rPr lang="en-US" smtClean="0"/>
              <a:t>08-Dec-22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54714FA-98C4-45C1-BEFE-592F11D039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38EFF9B-7541-470D-9BC9-AD03FE7DB8D1}" type="datetimeFigureOut">
              <a:rPr lang="en-US" smtClean="0"/>
              <a:t>08-Dec-22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54714FA-98C4-45C1-BEFE-592F11D039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8EFF9B-7541-470D-9BC9-AD03FE7DB8D1}" type="datetimeFigureOut">
              <a:rPr lang="en-US" smtClean="0"/>
              <a:t>08-Dec-22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4714FA-98C4-45C1-BEFE-592F11D039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38EFF9B-7541-470D-9BC9-AD03FE7DB8D1}" type="datetimeFigureOut">
              <a:rPr lang="en-US" smtClean="0"/>
              <a:t>08-Dec-22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54714FA-98C4-45C1-BEFE-592F11D039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38EFF9B-7541-470D-9BC9-AD03FE7DB8D1}" type="datetimeFigureOut">
              <a:rPr lang="en-US" smtClean="0"/>
              <a:t>08-Dec-22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54714FA-98C4-45C1-BEFE-592F11D039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38EFF9B-7541-470D-9BC9-AD03FE7DB8D1}" type="datetimeFigureOut">
              <a:rPr lang="en-US" smtClean="0"/>
              <a:t>08-Dec-22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54714FA-98C4-45C1-BEFE-592F11D039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38EFF9B-7541-470D-9BC9-AD03FE7DB8D1}" type="datetimeFigureOut">
              <a:rPr lang="en-US" smtClean="0"/>
              <a:t>08-Dec-22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54714FA-98C4-45C1-BEFE-592F11D0396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avainuse.com/spring/batchtaskchun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spring.io/spring-batch/docs/3.0.x/reference/html/configureStep.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owtodoinjava.com/spring-batch/spring-batch-event-listen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spring.io/spring-batch/docs/3.0.x/reference/html/configureStep.html" TargetMode="External"/><Relationship Id="rId2" Type="http://schemas.openxmlformats.org/officeDocument/2006/relationships/hyperlink" Target="https://docs.spring.io/spring-batch/docs/current/reference/html/readersAndWriters.html#readersAndWrit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difference-between-batch-processing-and-stream-process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pring.io/projects/spring-batc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spring.io/spring-batch/docs/current/reference/html/appendix.html#listOfReadersAndWri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Spring Batch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743200"/>
            <a:ext cx="6705600" cy="3581400"/>
          </a:xfrm>
          <a:prstGeom prst="rect">
            <a:avLst/>
          </a:prstGeom>
        </p:spPr>
      </p:pic>
    </p:spTree>
    <p:extLst>
      <p:ext uri="{BB962C8B-B14F-4D97-AF65-F5344CB8AC3E}">
        <p14:creationId xmlns:p14="http://schemas.microsoft.com/office/powerpoint/2010/main" val="981995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Spring </a:t>
            </a:r>
            <a:r>
              <a:rPr lang="en-US" sz="3600" b="1" dirty="0"/>
              <a:t>batch types of </a:t>
            </a:r>
            <a:r>
              <a:rPr lang="en-US" sz="3600" b="1" dirty="0" smtClean="0"/>
              <a:t>writers</a:t>
            </a:r>
            <a:endParaRPr lang="en-US" sz="3600" b="1" dirty="0"/>
          </a:p>
        </p:txBody>
      </p:sp>
      <p:sp>
        <p:nvSpPr>
          <p:cNvPr id="3" name="Content Placeholder 2"/>
          <p:cNvSpPr>
            <a:spLocks noGrp="1"/>
          </p:cNvSpPr>
          <p:nvPr>
            <p:ph idx="1"/>
          </p:nvPr>
        </p:nvSpPr>
        <p:spPr/>
        <p:txBody>
          <a:bodyPr>
            <a:normAutofit/>
          </a:bodyPr>
          <a:lstStyle/>
          <a:p>
            <a:r>
              <a:rPr lang="en-US" dirty="0" err="1"/>
              <a:t>ItemWriter</a:t>
            </a:r>
            <a:r>
              <a:rPr lang="en-US" dirty="0"/>
              <a:t> is similar in functionality to an </a:t>
            </a:r>
            <a:r>
              <a:rPr lang="en-US" dirty="0" err="1"/>
              <a:t>ItemReader</a:t>
            </a:r>
            <a:r>
              <a:rPr lang="en-US" dirty="0"/>
              <a:t> but with inverse operations. </a:t>
            </a:r>
            <a:endParaRPr lang="en-US" dirty="0"/>
          </a:p>
        </p:txBody>
      </p:sp>
    </p:spTree>
    <p:extLst>
      <p:ext uri="{BB962C8B-B14F-4D97-AF65-F5344CB8AC3E}">
        <p14:creationId xmlns:p14="http://schemas.microsoft.com/office/powerpoint/2010/main" val="4239652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Concept of chunks</a:t>
            </a:r>
            <a:endParaRPr lang="en-US" sz="3600" b="1" dirty="0"/>
          </a:p>
        </p:txBody>
      </p:sp>
      <p:sp>
        <p:nvSpPr>
          <p:cNvPr id="3" name="Content Placeholder 2"/>
          <p:cNvSpPr>
            <a:spLocks noGrp="1"/>
          </p:cNvSpPr>
          <p:nvPr>
            <p:ph idx="1"/>
          </p:nvPr>
        </p:nvSpPr>
        <p:spPr/>
        <p:txBody>
          <a:bodyPr>
            <a:normAutofit/>
          </a:bodyPr>
          <a:lstStyle/>
          <a:p>
            <a:r>
              <a:rPr lang="en-US" sz="2000" b="1" dirty="0"/>
              <a:t>As the name suggests, this approach performs actions over chunks of data. That is, instead of reading, processing and writing all the lines at once, it'll read, process and write a fixed amount of records (chunk) at a time.</a:t>
            </a:r>
          </a:p>
          <a:p>
            <a:r>
              <a:rPr lang="en-US" sz="2000" b="1" dirty="0"/>
              <a:t>Then, it'll repeat the cycle until there's no more data</a:t>
            </a:r>
          </a:p>
          <a:p>
            <a:r>
              <a:rPr lang="en-US" sz="2400" b="1" dirty="0">
                <a:hlinkClick r:id="rId2"/>
              </a:rPr>
              <a:t>https://www.javainuse.com/spring/batchtaskchunk</a:t>
            </a:r>
            <a:endParaRPr lang="en-US" sz="2400" b="1" dirty="0"/>
          </a:p>
          <a:p>
            <a:endParaRPr lang="en-US" sz="2400" b="1"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1" y="3962400"/>
            <a:ext cx="4191000" cy="27257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127" y="3962400"/>
            <a:ext cx="3352800" cy="2725737"/>
          </a:xfrm>
          <a:prstGeom prst="rect">
            <a:avLst/>
          </a:prstGeom>
        </p:spPr>
      </p:pic>
    </p:spTree>
    <p:extLst>
      <p:ext uri="{BB962C8B-B14F-4D97-AF65-F5344CB8AC3E}">
        <p14:creationId xmlns:p14="http://schemas.microsoft.com/office/powerpoint/2010/main" val="419315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Concept of chunks</a:t>
            </a:r>
            <a:endParaRPr lang="en-US" sz="3600" b="1" dirty="0"/>
          </a:p>
        </p:txBody>
      </p:sp>
      <p:sp>
        <p:nvSpPr>
          <p:cNvPr id="5" name="Content Placeholder 4"/>
          <p:cNvSpPr>
            <a:spLocks noGrp="1"/>
          </p:cNvSpPr>
          <p:nvPr>
            <p:ph idx="1"/>
          </p:nvPr>
        </p:nvSpPr>
        <p:spPr/>
        <p:txBody>
          <a:bodyPr/>
          <a:lstStyle/>
          <a:p>
            <a:r>
              <a:rPr lang="en-US" dirty="0">
                <a:hlinkClick r:id="rId2"/>
              </a:rPr>
              <a:t>https://</a:t>
            </a:r>
            <a:r>
              <a:rPr lang="en-US" dirty="0" smtClean="0">
                <a:hlinkClick r:id="rId2"/>
              </a:rPr>
              <a:t>docs.spring.io/spring-batch/docs/3.0.x/reference/html/configureStep.html</a:t>
            </a: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435926"/>
            <a:ext cx="6858000" cy="3114675"/>
          </a:xfrm>
          <a:prstGeom prst="rect">
            <a:avLst/>
          </a:prstGeom>
        </p:spPr>
      </p:pic>
    </p:spTree>
    <p:extLst>
      <p:ext uri="{BB962C8B-B14F-4D97-AF65-F5344CB8AC3E}">
        <p14:creationId xmlns:p14="http://schemas.microsoft.com/office/powerpoint/2010/main" val="284858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Concept of chunks</a:t>
            </a:r>
            <a:endParaRPr lang="en-US" sz="3600" b="1" dirty="0"/>
          </a:p>
        </p:txBody>
      </p:sp>
      <p:sp>
        <p:nvSpPr>
          <p:cNvPr id="3" name="Content Placeholder 2"/>
          <p:cNvSpPr>
            <a:spLocks noGrp="1"/>
          </p:cNvSpPr>
          <p:nvPr>
            <p:ph idx="1"/>
          </p:nvPr>
        </p:nvSpPr>
        <p:spPr/>
        <p:txBody>
          <a:bodyPr>
            <a:normAutofit/>
          </a:bodyPr>
          <a:lstStyle/>
          <a:p>
            <a:r>
              <a:rPr lang="en-US" sz="2000" b="1" dirty="0" smtClean="0"/>
              <a:t>As </a:t>
            </a:r>
            <a:r>
              <a:rPr lang="en-US" sz="2000" b="1" dirty="0"/>
              <a:t>a result, the flow will be slightly different</a:t>
            </a:r>
            <a:r>
              <a:rPr lang="en-US" sz="2000" b="1" dirty="0" smtClean="0"/>
              <a:t>:</a:t>
            </a:r>
            <a:endParaRPr lang="en-US" sz="2000" b="1" dirty="0"/>
          </a:p>
          <a:p>
            <a:pPr marL="64008" indent="0">
              <a:buNone/>
            </a:pPr>
            <a:r>
              <a:rPr lang="en-US" sz="2000" b="1" dirty="0"/>
              <a:t>While there're lines:</a:t>
            </a:r>
          </a:p>
          <a:p>
            <a:pPr marL="438912" lvl="1" indent="0">
              <a:buNone/>
            </a:pPr>
            <a:r>
              <a:rPr lang="en-US" sz="2000" b="1" dirty="0"/>
              <a:t>Do for X amount of lines:</a:t>
            </a:r>
          </a:p>
          <a:p>
            <a:pPr marL="438912" lvl="1" indent="0">
              <a:buNone/>
            </a:pPr>
            <a:r>
              <a:rPr lang="en-US" sz="2000" b="1" dirty="0" smtClean="0"/>
              <a:t>	Read </a:t>
            </a:r>
            <a:r>
              <a:rPr lang="en-US" sz="2000" b="1" dirty="0"/>
              <a:t>one line</a:t>
            </a:r>
          </a:p>
          <a:p>
            <a:pPr marL="438912" lvl="1" indent="0">
              <a:buNone/>
            </a:pPr>
            <a:r>
              <a:rPr lang="en-US" sz="2000" b="1" dirty="0" smtClean="0"/>
              <a:t>	Process </a:t>
            </a:r>
            <a:r>
              <a:rPr lang="en-US" sz="2000" b="1" dirty="0"/>
              <a:t>one line</a:t>
            </a:r>
          </a:p>
          <a:p>
            <a:pPr marL="64008" indent="0">
              <a:buNone/>
            </a:pPr>
            <a:r>
              <a:rPr lang="en-US" sz="2000" b="1" dirty="0"/>
              <a:t>Write X amount of lines..</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91000"/>
            <a:ext cx="7620000" cy="2133600"/>
          </a:xfrm>
          <a:prstGeom prst="rect">
            <a:avLst/>
          </a:prstGeom>
        </p:spPr>
      </p:pic>
    </p:spTree>
    <p:extLst>
      <p:ext uri="{BB962C8B-B14F-4D97-AF65-F5344CB8AC3E}">
        <p14:creationId xmlns:p14="http://schemas.microsoft.com/office/powerpoint/2010/main" val="1432728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Concept of listeners</a:t>
            </a:r>
            <a:endParaRPr lang="en-US" sz="3600" b="1" dirty="0"/>
          </a:p>
        </p:txBody>
      </p:sp>
      <p:sp>
        <p:nvSpPr>
          <p:cNvPr id="3" name="Content Placeholder 2"/>
          <p:cNvSpPr>
            <a:spLocks noGrp="1"/>
          </p:cNvSpPr>
          <p:nvPr>
            <p:ph idx="1"/>
          </p:nvPr>
        </p:nvSpPr>
        <p:spPr/>
        <p:txBody>
          <a:bodyPr>
            <a:normAutofit/>
          </a:bodyPr>
          <a:lstStyle/>
          <a:p>
            <a:endParaRPr lang="en-US" sz="2400" b="1" dirty="0" smtClean="0">
              <a:hlinkClick r:id="rId2"/>
            </a:endParaRPr>
          </a:p>
          <a:p>
            <a:r>
              <a:rPr lang="en-US" sz="2400" b="1" dirty="0" smtClean="0"/>
              <a:t>As </a:t>
            </a:r>
            <a:r>
              <a:rPr lang="en-US" sz="2400" b="1" dirty="0"/>
              <a:t>Spring Batch jobs can run for long times, providing progress information is often critical. For example, which Job is in progress, what all jobs have failed and what all have been completed. All such information can be gathered using the batch event listeners</a:t>
            </a:r>
            <a:r>
              <a:rPr lang="en-US" sz="2400" b="1" dirty="0" smtClean="0"/>
              <a:t>.</a:t>
            </a:r>
          </a:p>
          <a:p>
            <a:r>
              <a:rPr lang="en-US" sz="2400" b="1" dirty="0">
                <a:hlinkClick r:id="rId2"/>
              </a:rPr>
              <a:t>https://howtodoinjava.com/spring-batch/spring-batch-event-listeners/</a:t>
            </a:r>
            <a:endParaRPr lang="en-US" sz="2400" b="1" dirty="0"/>
          </a:p>
          <a:p>
            <a:endParaRPr lang="en-US" sz="2400" dirty="0" smtClean="0"/>
          </a:p>
          <a:p>
            <a:endParaRPr lang="en-US" sz="2400" b="1" dirty="0"/>
          </a:p>
        </p:txBody>
      </p:sp>
    </p:spTree>
    <p:extLst>
      <p:ext uri="{BB962C8B-B14F-4D97-AF65-F5344CB8AC3E}">
        <p14:creationId xmlns:p14="http://schemas.microsoft.com/office/powerpoint/2010/main" val="22451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ffectLst/>
              </a:rPr>
              <a:t>References</a:t>
            </a:r>
            <a:endParaRPr lang="en-US" sz="3600" b="1" dirty="0">
              <a:effectLst/>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docs.spring.io/spring-batch/docs/current/reference/html/readersAndWriters.html#readersAndWriters</a:t>
            </a:r>
            <a:endParaRPr lang="en-US" dirty="0" smtClean="0"/>
          </a:p>
          <a:p>
            <a:r>
              <a:rPr lang="en-US" dirty="0">
                <a:hlinkClick r:id="rId3"/>
              </a:rPr>
              <a:t>https://</a:t>
            </a:r>
            <a:r>
              <a:rPr lang="en-US" dirty="0" smtClean="0">
                <a:hlinkClick r:id="rId3"/>
              </a:rPr>
              <a:t>docs.spring.io/spring-batch/docs/3.0.x/reference/html/configureStep.html</a:t>
            </a:r>
            <a:endParaRPr lang="en-US" dirty="0" smtClean="0"/>
          </a:p>
          <a:p>
            <a:endParaRPr lang="en-US" dirty="0" smtClean="0"/>
          </a:p>
          <a:p>
            <a:endParaRPr lang="en-US" dirty="0"/>
          </a:p>
        </p:txBody>
      </p:sp>
    </p:spTree>
    <p:extLst>
      <p:ext uri="{BB962C8B-B14F-4D97-AF65-F5344CB8AC3E}">
        <p14:creationId xmlns:p14="http://schemas.microsoft.com/office/powerpoint/2010/main" val="325932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r>
              <a:rPr lang="en-US" b="1" dirty="0"/>
              <a:t>what is batch </a:t>
            </a:r>
            <a:r>
              <a:rPr lang="en-US" b="1" dirty="0" smtClean="0"/>
              <a:t>processing?</a:t>
            </a:r>
            <a:endParaRPr lang="en-US" b="1" dirty="0"/>
          </a:p>
          <a:p>
            <a:r>
              <a:rPr lang="en-US" b="1" dirty="0" smtClean="0"/>
              <a:t>batch </a:t>
            </a:r>
            <a:r>
              <a:rPr lang="en-US" b="1" dirty="0"/>
              <a:t>processing </a:t>
            </a:r>
            <a:r>
              <a:rPr lang="en-US" b="1" dirty="0" smtClean="0"/>
              <a:t>vs. </a:t>
            </a:r>
            <a:r>
              <a:rPr lang="en-US" b="1" dirty="0"/>
              <a:t>stream </a:t>
            </a:r>
            <a:r>
              <a:rPr lang="en-US" b="1" dirty="0" smtClean="0"/>
              <a:t>processing.</a:t>
            </a:r>
          </a:p>
          <a:p>
            <a:r>
              <a:rPr lang="en-US" b="1" dirty="0" smtClean="0"/>
              <a:t> what </a:t>
            </a:r>
            <a:r>
              <a:rPr lang="en-US" b="1" dirty="0"/>
              <a:t>is spring batch</a:t>
            </a:r>
            <a:r>
              <a:rPr lang="en-US" b="1" dirty="0" smtClean="0"/>
              <a:t>?</a:t>
            </a:r>
            <a:endParaRPr lang="en-US" b="1" dirty="0"/>
          </a:p>
          <a:p>
            <a:r>
              <a:rPr lang="en-US" sz="3200" b="1" dirty="0"/>
              <a:t>what is spring batch </a:t>
            </a:r>
            <a:r>
              <a:rPr lang="en-US" sz="3200" b="1" dirty="0" smtClean="0"/>
              <a:t>job?</a:t>
            </a:r>
          </a:p>
          <a:p>
            <a:r>
              <a:rPr lang="en-US" b="1" dirty="0" smtClean="0"/>
              <a:t>Spring </a:t>
            </a:r>
            <a:r>
              <a:rPr lang="en-US" b="1" dirty="0"/>
              <a:t>batch </a:t>
            </a:r>
            <a:r>
              <a:rPr lang="en-US" b="1" dirty="0" smtClean="0"/>
              <a:t>types </a:t>
            </a:r>
            <a:r>
              <a:rPr lang="en-US" b="1" dirty="0"/>
              <a:t>of readers </a:t>
            </a:r>
          </a:p>
          <a:p>
            <a:r>
              <a:rPr lang="en-US" b="1" dirty="0" smtClean="0"/>
              <a:t>Spring </a:t>
            </a:r>
            <a:r>
              <a:rPr lang="en-US" b="1" dirty="0"/>
              <a:t>batch t</a:t>
            </a:r>
            <a:r>
              <a:rPr lang="en-US" b="1" dirty="0" smtClean="0"/>
              <a:t>ypes of writers</a:t>
            </a:r>
          </a:p>
          <a:p>
            <a:r>
              <a:rPr lang="en-US" b="1" dirty="0"/>
              <a:t>Concept of </a:t>
            </a:r>
            <a:r>
              <a:rPr lang="en-US" b="1" dirty="0" smtClean="0"/>
              <a:t>chunks </a:t>
            </a:r>
            <a:r>
              <a:rPr lang="en-US" b="1" dirty="0" err="1" smtClean="0"/>
              <a:t>vs</a:t>
            </a:r>
            <a:r>
              <a:rPr lang="en-US" b="1" dirty="0" smtClean="0"/>
              <a:t> </a:t>
            </a:r>
            <a:r>
              <a:rPr lang="en-US" b="1" dirty="0" err="1" smtClean="0"/>
              <a:t>tasklet</a:t>
            </a:r>
            <a:endParaRPr lang="en-US" b="1" dirty="0" smtClean="0"/>
          </a:p>
          <a:p>
            <a:r>
              <a:rPr lang="en-US" b="1" dirty="0"/>
              <a:t>Concept of </a:t>
            </a:r>
            <a:r>
              <a:rPr lang="en-US" b="1" dirty="0" smtClean="0"/>
              <a:t>listeners</a:t>
            </a:r>
            <a:endParaRPr lang="en-US" b="1" dirty="0"/>
          </a:p>
        </p:txBody>
      </p:sp>
    </p:spTree>
    <p:extLst>
      <p:ext uri="{BB962C8B-B14F-4D97-AF65-F5344CB8AC3E}">
        <p14:creationId xmlns:p14="http://schemas.microsoft.com/office/powerpoint/2010/main" val="2940829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batch processing?</a:t>
            </a:r>
            <a:endParaRPr lang="en-US" sz="3600" b="1" dirty="0"/>
          </a:p>
        </p:txBody>
      </p:sp>
      <p:sp>
        <p:nvSpPr>
          <p:cNvPr id="3" name="Content Placeholder 2"/>
          <p:cNvSpPr>
            <a:spLocks noGrp="1"/>
          </p:cNvSpPr>
          <p:nvPr>
            <p:ph idx="1"/>
          </p:nvPr>
        </p:nvSpPr>
        <p:spPr/>
        <p:txBody>
          <a:bodyPr>
            <a:normAutofit/>
          </a:bodyPr>
          <a:lstStyle/>
          <a:p>
            <a:r>
              <a:rPr lang="en-US" sz="2400" b="1" dirty="0" smtClean="0"/>
              <a:t>Batch</a:t>
            </a:r>
            <a:r>
              <a:rPr lang="en-US" sz="2400" dirty="0" smtClean="0"/>
              <a:t>  </a:t>
            </a:r>
            <a:r>
              <a:rPr lang="en-US" sz="2400" b="1" dirty="0" smtClean="0"/>
              <a:t>processing </a:t>
            </a:r>
            <a:r>
              <a:rPr lang="en-US" sz="2400" b="1" dirty="0"/>
              <a:t>is the </a:t>
            </a:r>
            <a:r>
              <a:rPr lang="en-US" sz="2400" b="1" dirty="0" smtClean="0"/>
              <a:t>processing </a:t>
            </a:r>
            <a:r>
              <a:rPr lang="en-US" sz="2400" b="1" dirty="0"/>
              <a:t>of large amounts of </a:t>
            </a:r>
            <a:r>
              <a:rPr lang="en-US" sz="2400" b="1" dirty="0" smtClean="0"/>
              <a:t>data </a:t>
            </a:r>
            <a:r>
              <a:rPr lang="en-US" sz="2400" b="1" dirty="0"/>
              <a:t>in a group </a:t>
            </a:r>
            <a:r>
              <a:rPr lang="en-US" sz="2400" b="1" dirty="0" smtClean="0"/>
              <a:t>or bulk or </a:t>
            </a:r>
            <a:r>
              <a:rPr lang="en-US" sz="2400" b="1" dirty="0"/>
              <a:t>batch</a:t>
            </a:r>
            <a:r>
              <a:rPr lang="en-US" sz="2400" b="1" dirty="0" smtClean="0"/>
              <a:t> </a:t>
            </a:r>
            <a:r>
              <a:rPr lang="en-US" sz="2400" b="1" dirty="0"/>
              <a:t>without the need for human </a:t>
            </a:r>
            <a:r>
              <a:rPr lang="en-US" sz="2400" b="1" dirty="0" smtClean="0"/>
              <a:t>intervention </a:t>
            </a:r>
            <a:r>
              <a:rPr lang="en-US" sz="2400" b="1" dirty="0"/>
              <a:t>once batch processing is underway</a:t>
            </a:r>
            <a:r>
              <a:rPr lang="en-US" sz="2400" b="1" dirty="0" smtClean="0"/>
              <a:t>.</a:t>
            </a:r>
          </a:p>
          <a:p>
            <a:pPr marL="64008" indent="0">
              <a:buNone/>
            </a:pPr>
            <a:endParaRPr lang="en-US" sz="2400" b="1" dirty="0" smtClean="0"/>
          </a:p>
          <a:p>
            <a:r>
              <a:rPr lang="en-US" sz="2400" b="1" dirty="0"/>
              <a:t>All batch processing can be described in its most simple form as reading in large amounts of data, performing some type of calculation or transformation, and writing the result out. </a:t>
            </a:r>
          </a:p>
          <a:p>
            <a:endParaRPr lang="en-US" sz="2400" b="1" dirty="0"/>
          </a:p>
          <a:p>
            <a:endParaRPr lang="en-US" sz="2400" dirty="0"/>
          </a:p>
          <a:p>
            <a:endParaRPr lang="en-US" sz="2400" dirty="0"/>
          </a:p>
        </p:txBody>
      </p:sp>
    </p:spTree>
    <p:extLst>
      <p:ext uri="{BB962C8B-B14F-4D97-AF65-F5344CB8AC3E}">
        <p14:creationId xmlns:p14="http://schemas.microsoft.com/office/powerpoint/2010/main" val="303868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batch processing vs. stream </a:t>
            </a:r>
            <a:r>
              <a:rPr lang="en-US" sz="3600" b="1" dirty="0" smtClean="0"/>
              <a:t>processing</a:t>
            </a:r>
            <a:endParaRPr lang="en-US" sz="3600" b="1" dirty="0"/>
          </a:p>
        </p:txBody>
      </p:sp>
      <p:sp>
        <p:nvSpPr>
          <p:cNvPr id="3" name="Content Placeholder 2"/>
          <p:cNvSpPr>
            <a:spLocks noGrp="1"/>
          </p:cNvSpPr>
          <p:nvPr>
            <p:ph idx="1"/>
          </p:nvPr>
        </p:nvSpPr>
        <p:spPr/>
        <p:txBody>
          <a:bodyPr>
            <a:normAutofit/>
          </a:bodyPr>
          <a:lstStyle/>
          <a:p>
            <a:r>
              <a:rPr lang="en-US" dirty="0">
                <a:hlinkClick r:id="rId2"/>
              </a:rPr>
              <a:t>https://www.geeksforgeeks.org/difference-between-batch-processing-and-stream-processing</a:t>
            </a:r>
            <a:r>
              <a:rPr lang="en-US" dirty="0" smtClean="0">
                <a:hlinkClick r:id="rId2"/>
              </a:rPr>
              <a:t>/</a:t>
            </a:r>
            <a:endParaRPr lang="en-US" dirty="0" smtClean="0"/>
          </a:p>
          <a:p>
            <a:endParaRPr lang="en-US" dirty="0"/>
          </a:p>
          <a:p>
            <a:r>
              <a:rPr lang="en-US" dirty="0" smtClean="0"/>
              <a:t>Sequential or parallel or distributed just a technique for processing not a type</a:t>
            </a:r>
            <a:endParaRPr lang="en-US" dirty="0"/>
          </a:p>
        </p:txBody>
      </p:sp>
    </p:spTree>
    <p:extLst>
      <p:ext uri="{BB962C8B-B14F-4D97-AF65-F5344CB8AC3E}">
        <p14:creationId xmlns:p14="http://schemas.microsoft.com/office/powerpoint/2010/main" val="916733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spring batch?</a:t>
            </a:r>
            <a:endParaRPr lang="en-US" sz="3600" b="1" dirty="0"/>
          </a:p>
        </p:txBody>
      </p:sp>
      <p:sp>
        <p:nvSpPr>
          <p:cNvPr id="3" name="Content Placeholder 2"/>
          <p:cNvSpPr>
            <a:spLocks noGrp="1"/>
          </p:cNvSpPr>
          <p:nvPr>
            <p:ph idx="1"/>
          </p:nvPr>
        </p:nvSpPr>
        <p:spPr/>
        <p:txBody>
          <a:bodyPr>
            <a:normAutofit fontScale="92500" lnSpcReduction="20000"/>
          </a:bodyPr>
          <a:lstStyle/>
          <a:p>
            <a:r>
              <a:rPr lang="en-US" b="1" dirty="0"/>
              <a:t>A lightweight, comprehensive batch framework designed to enable the development of robust batch applications vital for the daily operations of enterprise systems</a:t>
            </a:r>
            <a:r>
              <a:rPr lang="en-US" b="1" dirty="0" smtClean="0"/>
              <a:t>.</a:t>
            </a:r>
          </a:p>
          <a:p>
            <a:endParaRPr lang="en-US" b="1" dirty="0" smtClean="0"/>
          </a:p>
          <a:p>
            <a:endParaRPr lang="en-US" sz="3200" b="1" dirty="0"/>
          </a:p>
          <a:p>
            <a:r>
              <a:rPr lang="en-US" sz="3200" b="1" dirty="0" smtClean="0"/>
              <a:t>Spring </a:t>
            </a:r>
            <a:r>
              <a:rPr lang="en-US" sz="3200" b="1" dirty="0"/>
              <a:t>Batch provides three key interfaces to help perform bulk reading and writing: </a:t>
            </a:r>
            <a:r>
              <a:rPr lang="en-US" sz="3200" b="1" dirty="0" err="1"/>
              <a:t>ItemReader</a:t>
            </a:r>
            <a:r>
              <a:rPr lang="en-US" sz="3200" b="1" dirty="0"/>
              <a:t>, </a:t>
            </a:r>
            <a:r>
              <a:rPr lang="en-US" sz="3200" b="1" dirty="0" err="1"/>
              <a:t>ItemProcessor</a:t>
            </a:r>
            <a:r>
              <a:rPr lang="en-US" sz="3200" b="1" dirty="0"/>
              <a:t>, and </a:t>
            </a:r>
            <a:r>
              <a:rPr lang="en-US" sz="3200" b="1" dirty="0" err="1"/>
              <a:t>ItemWriter</a:t>
            </a:r>
            <a:r>
              <a:rPr lang="en-US" sz="3200" b="1" dirty="0"/>
              <a:t>.</a:t>
            </a:r>
          </a:p>
          <a:p>
            <a:endParaRPr lang="en-US" b="1" dirty="0"/>
          </a:p>
          <a:p>
            <a:endParaRPr lang="en-US" b="1" dirty="0"/>
          </a:p>
        </p:txBody>
      </p:sp>
    </p:spTree>
    <p:extLst>
      <p:ext uri="{BB962C8B-B14F-4D97-AF65-F5344CB8AC3E}">
        <p14:creationId xmlns:p14="http://schemas.microsoft.com/office/powerpoint/2010/main" val="55574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spring batch?</a:t>
            </a:r>
            <a:endParaRPr lang="en-US" sz="3600" b="1" dirty="0"/>
          </a:p>
        </p:txBody>
      </p:sp>
      <p:sp>
        <p:nvSpPr>
          <p:cNvPr id="3" name="Content Placeholder 2"/>
          <p:cNvSpPr>
            <a:spLocks noGrp="1"/>
          </p:cNvSpPr>
          <p:nvPr>
            <p:ph idx="1"/>
          </p:nvPr>
        </p:nvSpPr>
        <p:spPr/>
        <p:txBody>
          <a:bodyPr>
            <a:normAutofit/>
          </a:bodyPr>
          <a:lstStyle/>
          <a:p>
            <a:r>
              <a:rPr lang="en-US" sz="2400" b="1" dirty="0" smtClean="0">
                <a:hlinkClick r:id="rId2"/>
              </a:rPr>
              <a:t>https</a:t>
            </a:r>
            <a:r>
              <a:rPr lang="en-US" sz="2400" b="1" dirty="0">
                <a:hlinkClick r:id="rId2"/>
              </a:rPr>
              <a:t>://</a:t>
            </a:r>
            <a:r>
              <a:rPr lang="en-US" sz="2400" b="1" dirty="0" smtClean="0">
                <a:hlinkClick r:id="rId2"/>
              </a:rPr>
              <a:t>spring.io/projects/spring-batch</a:t>
            </a:r>
            <a:endParaRPr lang="en-US" sz="2400" b="1" dirty="0" smtClean="0"/>
          </a:p>
          <a:p>
            <a:r>
              <a:rPr lang="en-US" sz="2400" b="1" dirty="0"/>
              <a:t>Spring Boot Batch includes reusable functions such as logging/tracing, transaction management, job processing statistics, job restart, skip, and resource management that are necessary when processing large volumes of records. It also provides more advanced technical services and features that, through optimization and partitioning techniques</a:t>
            </a:r>
          </a:p>
          <a:p>
            <a:endParaRPr lang="en-US" sz="2400" b="1" dirty="0"/>
          </a:p>
          <a:p>
            <a:pPr marL="64008" indent="0">
              <a:buNone/>
            </a:pPr>
            <a:endParaRPr lang="en-US" sz="2400" b="1" dirty="0"/>
          </a:p>
        </p:txBody>
      </p:sp>
    </p:spTree>
    <p:extLst>
      <p:ext uri="{BB962C8B-B14F-4D97-AF65-F5344CB8AC3E}">
        <p14:creationId xmlns:p14="http://schemas.microsoft.com/office/powerpoint/2010/main" val="170402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US" sz="3600" b="1" dirty="0"/>
              <a:t>what is spring </a:t>
            </a:r>
            <a:r>
              <a:rPr lang="en-US" sz="3600" b="1" dirty="0" smtClean="0"/>
              <a:t>batch job?</a:t>
            </a:r>
            <a:endParaRPr lang="en-US" sz="3600" b="1" dirty="0"/>
          </a:p>
        </p:txBody>
      </p:sp>
      <p:sp>
        <p:nvSpPr>
          <p:cNvPr id="3" name="Content Placeholder 2"/>
          <p:cNvSpPr>
            <a:spLocks noGrp="1"/>
          </p:cNvSpPr>
          <p:nvPr>
            <p:ph idx="1"/>
          </p:nvPr>
        </p:nvSpPr>
        <p:spPr>
          <a:xfrm>
            <a:off x="457200" y="1143000"/>
            <a:ext cx="8229600" cy="5311808"/>
          </a:xfrm>
        </p:spPr>
        <p:txBody>
          <a:bodyPr>
            <a:normAutofit/>
          </a:bodyPr>
          <a:lstStyle/>
          <a:p>
            <a:r>
              <a:rPr lang="en-US" sz="2400" b="1" dirty="0" smtClean="0"/>
              <a:t>A </a:t>
            </a:r>
            <a:r>
              <a:rPr lang="en-US" sz="2400" b="1" dirty="0"/>
              <a:t>job can have more than one step. And every step typically follows the sequence of reading data, processing it and writing it</a:t>
            </a:r>
            <a:r>
              <a:rPr lang="en-US" sz="2400" b="1" dirty="0" smtClean="0"/>
              <a:t>.</a:t>
            </a:r>
          </a:p>
          <a:p>
            <a:r>
              <a:rPr lang="en-US" sz="2400" b="1" dirty="0"/>
              <a:t>Job can contain </a:t>
            </a:r>
            <a:r>
              <a:rPr lang="en-US" sz="2400" b="1" dirty="0" smtClean="0"/>
              <a:t>multi </a:t>
            </a:r>
            <a:r>
              <a:rPr lang="en-US" sz="2400" b="1" dirty="0"/>
              <a:t>steps and has job </a:t>
            </a:r>
            <a:r>
              <a:rPr lang="en-US" sz="2400" b="1" dirty="0" smtClean="0"/>
              <a:t>launcher</a:t>
            </a:r>
            <a:endParaRPr lang="en-US" sz="2400" b="1" dirty="0"/>
          </a:p>
          <a:p>
            <a:endParaRPr lang="en-US" sz="2400" b="1"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19400"/>
            <a:ext cx="8305800" cy="3805553"/>
          </a:xfrm>
          <a:prstGeom prst="rect">
            <a:avLst/>
          </a:prstGeom>
        </p:spPr>
      </p:pic>
    </p:spTree>
    <p:extLst>
      <p:ext uri="{BB962C8B-B14F-4D97-AF65-F5344CB8AC3E}">
        <p14:creationId xmlns:p14="http://schemas.microsoft.com/office/powerpoint/2010/main" val="1207734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spring </a:t>
            </a:r>
            <a:r>
              <a:rPr lang="en-US" sz="3600" b="1" dirty="0" smtClean="0"/>
              <a:t>batch step?</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909762"/>
            <a:ext cx="6705600" cy="3729038"/>
          </a:xfrm>
        </p:spPr>
      </p:pic>
    </p:spTree>
    <p:extLst>
      <p:ext uri="{BB962C8B-B14F-4D97-AF65-F5344CB8AC3E}">
        <p14:creationId xmlns:p14="http://schemas.microsoft.com/office/powerpoint/2010/main" val="1889119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Spring </a:t>
            </a:r>
            <a:r>
              <a:rPr lang="en-US" sz="3600" b="1" dirty="0"/>
              <a:t>batch types of readers </a:t>
            </a:r>
            <a:endParaRPr lang="en-US" sz="3600" b="1" dirty="0"/>
          </a:p>
        </p:txBody>
      </p:sp>
      <p:sp>
        <p:nvSpPr>
          <p:cNvPr id="3" name="Content Placeholder 2"/>
          <p:cNvSpPr>
            <a:spLocks noGrp="1"/>
          </p:cNvSpPr>
          <p:nvPr>
            <p:ph idx="1"/>
          </p:nvPr>
        </p:nvSpPr>
        <p:spPr/>
        <p:txBody>
          <a:bodyPr>
            <a:normAutofit/>
          </a:bodyPr>
          <a:lstStyle/>
          <a:p>
            <a:r>
              <a:rPr lang="en-US" b="1" dirty="0"/>
              <a:t>Flat File</a:t>
            </a:r>
            <a:r>
              <a:rPr lang="en-US" b="1" dirty="0" smtClean="0"/>
              <a:t>:</a:t>
            </a:r>
            <a:endParaRPr lang="en-US" b="1" dirty="0"/>
          </a:p>
          <a:p>
            <a:r>
              <a:rPr lang="en-US" b="1" dirty="0"/>
              <a:t>XML</a:t>
            </a:r>
            <a:r>
              <a:rPr lang="en-US" b="1" dirty="0" smtClean="0"/>
              <a:t>:</a:t>
            </a:r>
            <a:endParaRPr lang="en-US" b="1" dirty="0"/>
          </a:p>
          <a:p>
            <a:r>
              <a:rPr lang="en-US" b="1" dirty="0" smtClean="0"/>
              <a:t>Database</a:t>
            </a:r>
          </a:p>
          <a:p>
            <a:r>
              <a:rPr lang="en-US" b="1" dirty="0">
                <a:hlinkClick r:id="rId2"/>
              </a:rPr>
              <a:t>https://</a:t>
            </a:r>
            <a:r>
              <a:rPr lang="en-US" b="1" dirty="0" smtClean="0">
                <a:hlinkClick r:id="rId2"/>
              </a:rPr>
              <a:t>docs.spring.io/spring-batch/docs/current/reference/html/appendix.html#listOfReadersAndWriters</a:t>
            </a:r>
            <a:endParaRPr lang="en-US" b="1" dirty="0" smtClean="0"/>
          </a:p>
          <a:p>
            <a:endParaRPr lang="en-US" b="1" dirty="0"/>
          </a:p>
        </p:txBody>
      </p:sp>
    </p:spTree>
    <p:extLst>
      <p:ext uri="{BB962C8B-B14F-4D97-AF65-F5344CB8AC3E}">
        <p14:creationId xmlns:p14="http://schemas.microsoft.com/office/powerpoint/2010/main" val="2088575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1053</TotalTime>
  <Words>416</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Spring Batch</vt:lpstr>
      <vt:lpstr>Agenda </vt:lpstr>
      <vt:lpstr>what is batch processing?</vt:lpstr>
      <vt:lpstr>batch processing vs. stream processing</vt:lpstr>
      <vt:lpstr>what is spring batch?</vt:lpstr>
      <vt:lpstr>what is spring batch?</vt:lpstr>
      <vt:lpstr>what is spring batch job?</vt:lpstr>
      <vt:lpstr>what is spring batch step?</vt:lpstr>
      <vt:lpstr>Spring batch types of readers </vt:lpstr>
      <vt:lpstr>Spring batch types of writers</vt:lpstr>
      <vt:lpstr>Concept of chunks</vt:lpstr>
      <vt:lpstr>Concept of chunks</vt:lpstr>
      <vt:lpstr>Concept of chunks</vt:lpstr>
      <vt:lpstr>Concept of listeners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Course</dc:title>
  <dc:creator>user</dc:creator>
  <cp:lastModifiedBy>user</cp:lastModifiedBy>
  <cp:revision>50</cp:revision>
  <dcterms:created xsi:type="dcterms:W3CDTF">2020-06-16T16:31:38Z</dcterms:created>
  <dcterms:modified xsi:type="dcterms:W3CDTF">2022-12-09T10:36:30Z</dcterms:modified>
</cp:coreProperties>
</file>