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
  </p:notesMasterIdLst>
  <p:sldIdLst>
    <p:sldId id="256" r:id="rId2"/>
    <p:sldId id="260" r:id="rId3"/>
    <p:sldId id="263" r:id="rId4"/>
    <p:sldId id="269" r:id="rId5"/>
    <p:sldId id="266" r:id="rId6"/>
    <p:sldId id="270" r:id="rId7"/>
    <p:sldId id="265" r:id="rId8"/>
    <p:sldId id="271"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94662" autoAdjust="0"/>
  </p:normalViewPr>
  <p:slideViewPr>
    <p:cSldViewPr>
      <p:cViewPr>
        <p:scale>
          <a:sx n="100" d="100"/>
          <a:sy n="100" d="100"/>
        </p:scale>
        <p:origin x="-630" y="1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E0D49-2665-4881-A42B-814683624AD0}" type="datetimeFigureOut">
              <a:rPr lang="en-US" smtClean="0"/>
              <a:t>5/20/2020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002F73-3036-4056-A3DA-3C5F4ED2CD1D}" type="slidenum">
              <a:rPr lang="en-US" smtClean="0"/>
              <a:t>‹#›</a:t>
            </a:fld>
            <a:endParaRPr lang="en-US"/>
          </a:p>
        </p:txBody>
      </p:sp>
    </p:spTree>
    <p:extLst>
      <p:ext uri="{BB962C8B-B14F-4D97-AF65-F5344CB8AC3E}">
        <p14:creationId xmlns:p14="http://schemas.microsoft.com/office/powerpoint/2010/main" val="256716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582CAD4-C8E0-4E37-B7E6-32FD3B4AB50A}" type="datetimeFigureOut">
              <a:rPr lang="en-US" smtClean="0"/>
              <a:t>5/20/2020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3554056-607E-4096-8ADF-8945F1F1889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82CAD4-C8E0-4E37-B7E6-32FD3B4AB50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54056-607E-4096-8ADF-8945F1F1889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82CAD4-C8E0-4E37-B7E6-32FD3B4AB50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54056-607E-4096-8ADF-8945F1F1889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82CAD4-C8E0-4E37-B7E6-32FD3B4AB50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54056-607E-4096-8ADF-8945F1F1889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82CAD4-C8E0-4E37-B7E6-32FD3B4AB50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54056-607E-4096-8ADF-8945F1F1889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582CAD4-C8E0-4E37-B7E6-32FD3B4AB50A}"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54056-607E-4096-8ADF-8945F1F1889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582CAD4-C8E0-4E37-B7E6-32FD3B4AB50A}"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554056-607E-4096-8ADF-8945F1F1889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582CAD4-C8E0-4E37-B7E6-32FD3B4AB50A}"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554056-607E-4096-8ADF-8945F1F1889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2CAD4-C8E0-4E37-B7E6-32FD3B4AB50A}"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554056-607E-4096-8ADF-8945F1F1889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582CAD4-C8E0-4E37-B7E6-32FD3B4AB50A}"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54056-607E-4096-8ADF-8945F1F1889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82CAD4-C8E0-4E37-B7E6-32FD3B4AB50A}"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3554056-607E-4096-8ADF-8945F1F1889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582CAD4-C8E0-4E37-B7E6-32FD3B4AB50A}" type="datetimeFigureOut">
              <a:rPr lang="en-US" smtClean="0"/>
              <a:t>5/20/2020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554056-607E-4096-8ADF-8945F1F1889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err="1" smtClean="0">
                <a:solidFill>
                  <a:schemeClr val="tx1"/>
                </a:solidFill>
              </a:rPr>
              <a:t>Mybatis</a:t>
            </a:r>
            <a:r>
              <a:rPr lang="en-US" dirty="0" smtClean="0">
                <a:solidFill>
                  <a:schemeClr val="tx1"/>
                </a:solidFill>
              </a:rPr>
              <a:t/>
            </a:r>
            <a:br>
              <a:rPr lang="en-US" dirty="0" smtClean="0">
                <a:solidFill>
                  <a:schemeClr val="tx1"/>
                </a:solidFill>
              </a:rPr>
            </a:br>
            <a:r>
              <a:rPr lang="en-US" dirty="0" smtClean="0">
                <a:solidFill>
                  <a:schemeClr val="tx1"/>
                </a:solidFill>
              </a:rPr>
              <a:t>(</a:t>
            </a:r>
            <a:r>
              <a:rPr lang="en-US" dirty="0">
                <a:solidFill>
                  <a:schemeClr val="tx1"/>
                </a:solidFill>
              </a:rPr>
              <a:t>IBATIS</a:t>
            </a:r>
            <a:r>
              <a:rPr lang="en-US" dirty="0" smtClean="0">
                <a:solidFill>
                  <a:schemeClr val="tx1"/>
                </a:solidFill>
              </a:rPr>
              <a:t>)</a:t>
            </a:r>
            <a:endParaRPr lang="en-US" dirty="0">
              <a:solidFill>
                <a:schemeClr val="tx1"/>
              </a:solidFill>
            </a:endParaRPr>
          </a:p>
        </p:txBody>
      </p:sp>
      <p:sp>
        <p:nvSpPr>
          <p:cNvPr id="3" name="Subtitle 2"/>
          <p:cNvSpPr>
            <a:spLocks noGrp="1"/>
          </p:cNvSpPr>
          <p:nvPr>
            <p:ph type="subTitle" idx="1"/>
          </p:nvPr>
        </p:nvSpPr>
        <p:spPr/>
        <p:txBody>
          <a:bodyPr>
            <a:normAutofit/>
          </a:bodyPr>
          <a:lstStyle/>
          <a:p>
            <a:pPr algn="ctr"/>
            <a:endParaRPr lang="en-US" dirty="0" smtClean="0"/>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200400"/>
            <a:ext cx="2466975" cy="1847850"/>
          </a:xfrm>
          <a:prstGeom prst="rect">
            <a:avLst/>
          </a:prstGeom>
        </p:spPr>
      </p:pic>
    </p:spTree>
    <p:extLst>
      <p:ext uri="{BB962C8B-B14F-4D97-AF65-F5344CB8AC3E}">
        <p14:creationId xmlns:p14="http://schemas.microsoft.com/office/powerpoint/2010/main" val="399723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8305800" cy="304799"/>
          </a:xfrm>
        </p:spPr>
        <p:txBody>
          <a:bodyPr>
            <a:noAutofit/>
          </a:bodyPr>
          <a:lstStyle/>
          <a:p>
            <a:pPr algn="ctr"/>
            <a:r>
              <a:rPr lang="en-US" sz="2400" dirty="0">
                <a:solidFill>
                  <a:schemeClr val="tx1"/>
                </a:solidFill>
                <a:latin typeface="Arial" panose="020B0604020202020204" pitchFamily="34" charset="0"/>
                <a:cs typeface="Arial" panose="020B0604020202020204" pitchFamily="34" charset="0"/>
              </a:rPr>
              <a:t>What is the difference between </a:t>
            </a:r>
            <a:r>
              <a:rPr lang="en-US" sz="2400" dirty="0" err="1">
                <a:solidFill>
                  <a:schemeClr val="tx1"/>
                </a:solidFill>
                <a:latin typeface="Arial" panose="020B0604020202020204" pitchFamily="34" charset="0"/>
                <a:cs typeface="Arial" panose="020B0604020202020204" pitchFamily="34" charset="0"/>
              </a:rPr>
              <a:t>Mybatis</a:t>
            </a:r>
            <a:r>
              <a:rPr lang="en-US" sz="2400" dirty="0">
                <a:solidFill>
                  <a:schemeClr val="tx1"/>
                </a:solidFill>
                <a:latin typeface="Arial" panose="020B0604020202020204" pitchFamily="34" charset="0"/>
                <a:cs typeface="Arial" panose="020B0604020202020204" pitchFamily="34" charset="0"/>
              </a:rPr>
              <a:t> &amp; Hibernate?</a:t>
            </a:r>
            <a:endParaRPr lang="en-US" sz="24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543330"/>
            <a:ext cx="3790950" cy="8387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267200"/>
            <a:ext cx="3943350" cy="11620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974" y="2590800"/>
            <a:ext cx="3914775" cy="1514475"/>
          </a:xfrm>
          <a:prstGeom prst="rect">
            <a:avLst/>
          </a:prstGeom>
        </p:spPr>
      </p:pic>
    </p:spTree>
    <p:extLst>
      <p:ext uri="{BB962C8B-B14F-4D97-AF65-F5344CB8AC3E}">
        <p14:creationId xmlns:p14="http://schemas.microsoft.com/office/powerpoint/2010/main" val="791675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848600" cy="304799"/>
          </a:xfrm>
        </p:spPr>
        <p:txBody>
          <a:bodyPr>
            <a:noAutofit/>
          </a:bodyPr>
          <a:lstStyle/>
          <a:p>
            <a:pPr algn="l"/>
            <a:r>
              <a:rPr lang="en-US" sz="2800" dirty="0">
                <a:solidFill>
                  <a:schemeClr val="tx1"/>
                </a:solidFill>
                <a:effectLst/>
              </a:rPr>
              <a:t>What is MYBATIS (IBATIS)?</a:t>
            </a:r>
            <a:endParaRPr lang="en-US" sz="2800" dirty="0">
              <a:solidFill>
                <a:schemeClr val="tx1"/>
              </a:solidFill>
              <a:effectLst/>
            </a:endParaRPr>
          </a:p>
        </p:txBody>
      </p:sp>
      <p:sp>
        <p:nvSpPr>
          <p:cNvPr id="3" name="Subtitle 2"/>
          <p:cNvSpPr>
            <a:spLocks noGrp="1"/>
          </p:cNvSpPr>
          <p:nvPr>
            <p:ph type="subTitle" idx="1"/>
          </p:nvPr>
        </p:nvSpPr>
        <p:spPr>
          <a:xfrm>
            <a:off x="609600" y="1698604"/>
            <a:ext cx="7467600" cy="4930795"/>
          </a:xfrm>
        </p:spPr>
        <p:txBody>
          <a:bodyPr>
            <a:normAutofit/>
          </a:bodyPr>
          <a:lstStyle/>
          <a:p>
            <a:pPr marL="742950" lvl="1" indent="-285750" algn="l">
              <a:buClr>
                <a:schemeClr val="tx1"/>
              </a:buClr>
              <a:buFont typeface="Arial" panose="020B0604020202020204" pitchFamily="34" charset="0"/>
              <a:buChar char="•"/>
            </a:pPr>
            <a:r>
              <a:rPr lang="en-US" sz="2000" dirty="0" smtClean="0">
                <a:latin typeface="Arial" panose="020B0604020202020204" pitchFamily="34" charset="0"/>
                <a:cs typeface="Arial" panose="020B0604020202020204" pitchFamily="34" charset="0"/>
              </a:rPr>
              <a:t>MYBATIS </a:t>
            </a:r>
            <a:r>
              <a:rPr lang="en-US" sz="2000" dirty="0">
                <a:latin typeface="Arial" panose="020B0604020202020204" pitchFamily="34" charset="0"/>
                <a:cs typeface="Arial" panose="020B0604020202020204" pitchFamily="34" charset="0"/>
              </a:rPr>
              <a:t>is a persistence framework that automates the mapping among SQL databases and objects in Java, .NET, and Ruby on Rails. MYBATIS makes it easier to build better database oriented-applications more quickly and with less </a:t>
            </a:r>
            <a:r>
              <a:rPr lang="en-US" sz="2000" dirty="0" smtClean="0">
                <a:latin typeface="Arial" panose="020B0604020202020204" pitchFamily="34" charset="0"/>
                <a:cs typeface="Arial" panose="020B0604020202020204" pitchFamily="34" charset="0"/>
              </a:rPr>
              <a:t>code.(BUT)</a:t>
            </a:r>
            <a:r>
              <a:rPr lang="en-US" sz="2000" dirty="0"/>
              <a:t> </a:t>
            </a:r>
            <a:r>
              <a:rPr lang="en-US" sz="2000" dirty="0" err="1"/>
              <a:t>MyBatis</a:t>
            </a:r>
            <a:r>
              <a:rPr lang="en-US" sz="2000" dirty="0"/>
              <a:t> uses JAVA programming language while developing database oriented application.</a:t>
            </a:r>
            <a:endParaRPr lang="en-US" sz="2000" dirty="0" smtClean="0">
              <a:latin typeface="Arial" panose="020B0604020202020204" pitchFamily="34" charset="0"/>
              <a:cs typeface="Arial" panose="020B0604020202020204" pitchFamily="34" charset="0"/>
            </a:endParaRPr>
          </a:p>
          <a:p>
            <a:pPr marL="742950" lvl="1" indent="-285750" algn="l">
              <a:buClr>
                <a:schemeClr val="tx1"/>
              </a:buClr>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742950" lvl="1" indent="-285750" algn="l">
              <a:buClr>
                <a:schemeClr val="tx1"/>
              </a:buClr>
              <a:buFont typeface="Arial" panose="020B0604020202020204" pitchFamily="34" charset="0"/>
              <a:buChar char="•"/>
            </a:pPr>
            <a:r>
              <a:rPr lang="en-US" sz="2000" dirty="0" err="1">
                <a:latin typeface="Arial" panose="020B0604020202020204" pitchFamily="34" charset="0"/>
                <a:cs typeface="Arial" panose="020B0604020202020204" pitchFamily="34" charset="0"/>
              </a:rPr>
              <a:t>MyBatis</a:t>
            </a:r>
            <a:r>
              <a:rPr lang="en-US" sz="2000" dirty="0">
                <a:latin typeface="Arial" panose="020B0604020202020204" pitchFamily="34" charset="0"/>
                <a:cs typeface="Arial" panose="020B0604020202020204" pitchFamily="34" charset="0"/>
              </a:rPr>
              <a:t> is an open source, lightweight, persistence framework. It is an alternative to </a:t>
            </a:r>
            <a:r>
              <a:rPr lang="en-US" sz="2000" b="1" dirty="0">
                <a:latin typeface="Arial" panose="020B0604020202020204" pitchFamily="34" charset="0"/>
                <a:cs typeface="Arial" panose="020B0604020202020204" pitchFamily="34" charset="0"/>
              </a:rPr>
              <a:t>JDBC</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Hibernate</a:t>
            </a:r>
            <a:r>
              <a:rPr lang="en-US" sz="2000" dirty="0" smtClean="0">
                <a:latin typeface="Arial" panose="020B0604020202020204" pitchFamily="34" charset="0"/>
                <a:cs typeface="Arial" panose="020B0604020202020204" pitchFamily="34" charset="0"/>
              </a:rPr>
              <a:t>.</a:t>
            </a:r>
          </a:p>
          <a:p>
            <a:pPr lvl="1" algn="l">
              <a:buClr>
                <a:schemeClr val="tx1"/>
              </a:buClr>
            </a:pPr>
            <a:endParaRPr lang="en-US" sz="2000" dirty="0" smtClean="0">
              <a:latin typeface="Arial" panose="020B0604020202020204" pitchFamily="34" charset="0"/>
              <a:cs typeface="Arial" panose="020B0604020202020204" pitchFamily="34" charset="0"/>
            </a:endParaRPr>
          </a:p>
          <a:p>
            <a:pPr marL="742950" lvl="1" indent="-285750" algn="l">
              <a:buClr>
                <a:schemeClr val="tx1"/>
              </a:buClr>
              <a:buFont typeface="Arial" panose="020B0604020202020204" pitchFamily="34" charset="0"/>
              <a:buChar char="•"/>
            </a:pPr>
            <a:r>
              <a:rPr lang="en-US" sz="2000" dirty="0">
                <a:latin typeface="Arial" panose="020B0604020202020204" pitchFamily="34" charset="0"/>
                <a:cs typeface="Arial" panose="020B0604020202020204" pitchFamily="34" charset="0"/>
              </a:rPr>
              <a:t>I</a:t>
            </a:r>
            <a:r>
              <a:rPr lang="en-US" sz="2000" dirty="0" smtClean="0">
                <a:latin typeface="Arial" panose="020B0604020202020204" pitchFamily="34" charset="0"/>
                <a:cs typeface="Arial" panose="020B0604020202020204" pitchFamily="34" charset="0"/>
              </a:rPr>
              <a:t>t </a:t>
            </a:r>
            <a:r>
              <a:rPr lang="en-US" sz="2000" dirty="0">
                <a:latin typeface="Arial" panose="020B0604020202020204" pitchFamily="34" charset="0"/>
                <a:cs typeface="Arial" panose="020B0604020202020204" pitchFamily="34" charset="0"/>
              </a:rPr>
              <a:t>abstracts almost all of the JDBC code, and reduces the burden of setting of parameters manually and retrieving the results. It provides a simple API to interact with the database. It also provides support for custom SQL, stored procedures and advanced mappings.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565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848600" cy="304799"/>
          </a:xfrm>
        </p:spPr>
        <p:txBody>
          <a:bodyPr>
            <a:noAutofit/>
          </a:bodyPr>
          <a:lstStyle/>
          <a:p>
            <a:pPr algn="l"/>
            <a:r>
              <a:rPr lang="en-US" sz="2800" dirty="0" smtClean="0">
                <a:solidFill>
                  <a:schemeClr val="tx1"/>
                </a:solidFill>
                <a:effectLst/>
              </a:rPr>
              <a:t>MYBATIS Design </a:t>
            </a:r>
            <a:r>
              <a:rPr lang="en-US" sz="2800" dirty="0">
                <a:solidFill>
                  <a:schemeClr val="tx1"/>
                </a:solidFill>
                <a:effectLst/>
              </a:rPr>
              <a:t>Features</a:t>
            </a:r>
            <a:endParaRPr lang="en-US" sz="2800" dirty="0">
              <a:solidFill>
                <a:schemeClr val="tx1"/>
              </a:solidFill>
              <a:effectLst/>
            </a:endParaRPr>
          </a:p>
        </p:txBody>
      </p:sp>
      <p:sp>
        <p:nvSpPr>
          <p:cNvPr id="3" name="Subtitle 2"/>
          <p:cNvSpPr>
            <a:spLocks noGrp="1"/>
          </p:cNvSpPr>
          <p:nvPr>
            <p:ph type="subTitle" idx="1"/>
          </p:nvPr>
        </p:nvSpPr>
        <p:spPr>
          <a:xfrm>
            <a:off x="609600" y="1698605"/>
            <a:ext cx="7467600" cy="3917960"/>
          </a:xfrm>
        </p:spPr>
        <p:txBody>
          <a:bodyPr>
            <a:normAutofit/>
          </a:bodyPr>
          <a:lstStyle/>
          <a:p>
            <a:pPr marL="800100" lvl="1" indent="-342900" algn="l">
              <a:buClr>
                <a:schemeClr val="tx1"/>
              </a:buClr>
              <a:buFont typeface="+mj-lt"/>
              <a:buAutoNum type="arabicPeriod"/>
            </a:pPr>
            <a:r>
              <a:rPr lang="en-US" sz="1800" dirty="0" smtClean="0">
                <a:latin typeface="Arial" panose="020B0604020202020204" pitchFamily="34" charset="0"/>
                <a:cs typeface="Arial" panose="020B0604020202020204" pitchFamily="34" charset="0"/>
              </a:rPr>
              <a:t>Simplicity</a:t>
            </a:r>
            <a:endParaRPr lang="en-US" sz="1800" dirty="0">
              <a:latin typeface="Arial" panose="020B0604020202020204" pitchFamily="34" charset="0"/>
              <a:cs typeface="Arial" panose="020B0604020202020204" pitchFamily="34" charset="0"/>
            </a:endParaRPr>
          </a:p>
          <a:p>
            <a:pPr marL="800100" lvl="1" indent="-342900" algn="l">
              <a:buClr>
                <a:schemeClr val="tx1"/>
              </a:buClr>
              <a:buFont typeface="+mj-lt"/>
              <a:buAutoNum type="arabicPeriod"/>
            </a:pPr>
            <a:r>
              <a:rPr lang="en-US" sz="1800" dirty="0">
                <a:latin typeface="Arial" panose="020B0604020202020204" pitchFamily="34" charset="0"/>
                <a:cs typeface="Arial" panose="020B0604020202020204" pitchFamily="34" charset="0"/>
              </a:rPr>
              <a:t>Fast </a:t>
            </a:r>
            <a:r>
              <a:rPr lang="en-US" sz="1800" dirty="0" smtClean="0">
                <a:latin typeface="Arial" panose="020B0604020202020204" pitchFamily="34" charset="0"/>
                <a:cs typeface="Arial" panose="020B0604020202020204" pitchFamily="34" charset="0"/>
              </a:rPr>
              <a:t>Development.</a:t>
            </a:r>
            <a:endParaRPr lang="en-US" sz="1800" dirty="0">
              <a:latin typeface="Arial" panose="020B0604020202020204" pitchFamily="34" charset="0"/>
              <a:cs typeface="Arial" panose="020B0604020202020204" pitchFamily="34" charset="0"/>
            </a:endParaRPr>
          </a:p>
          <a:p>
            <a:pPr marL="800100" lvl="1" indent="-342900" algn="l">
              <a:buClr>
                <a:schemeClr val="tx1"/>
              </a:buClr>
              <a:buFont typeface="+mj-lt"/>
              <a:buAutoNum type="arabicPeriod"/>
            </a:pPr>
            <a:r>
              <a:rPr lang="en-US" sz="1800" dirty="0" smtClean="0">
                <a:latin typeface="Arial" panose="020B0604020202020204" pitchFamily="34" charset="0"/>
                <a:cs typeface="Arial" panose="020B0604020202020204" pitchFamily="34" charset="0"/>
              </a:rPr>
              <a:t>Portability</a:t>
            </a:r>
          </a:p>
          <a:p>
            <a:pPr lvl="1" algn="l">
              <a:buClr>
                <a:schemeClr val="tx1"/>
              </a:buClr>
            </a:pPr>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MyBatis</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can be implemented for nearly any language or </a:t>
            </a:r>
            <a:r>
              <a:rPr lang="en-US" sz="1800" dirty="0" smtClean="0">
                <a:latin typeface="Arial" panose="020B0604020202020204" pitchFamily="34" charset="0"/>
                <a:cs typeface="Arial" panose="020B0604020202020204" pitchFamily="34" charset="0"/>
              </a:rPr>
              <a:t>	platform </a:t>
            </a:r>
            <a:r>
              <a:rPr lang="en-US" sz="1800" dirty="0">
                <a:latin typeface="Arial" panose="020B0604020202020204" pitchFamily="34" charset="0"/>
                <a:cs typeface="Arial" panose="020B0604020202020204" pitchFamily="34" charset="0"/>
              </a:rPr>
              <a:t>such as Java, Ruby, and C# for Microsoft .NET.</a:t>
            </a:r>
          </a:p>
          <a:p>
            <a:pPr marL="800100" lvl="1" indent="-342900" algn="l">
              <a:buClr>
                <a:schemeClr val="tx1"/>
              </a:buClr>
              <a:buFont typeface="+mj-lt"/>
              <a:buAutoNum type="arabicPeriod" startAt="4"/>
            </a:pPr>
            <a:r>
              <a:rPr lang="en-US" sz="1800" dirty="0" smtClean="0">
                <a:latin typeface="Arial" panose="020B0604020202020204" pitchFamily="34" charset="0"/>
                <a:cs typeface="Arial" panose="020B0604020202020204" pitchFamily="34" charset="0"/>
              </a:rPr>
              <a:t>Independent </a:t>
            </a:r>
            <a:r>
              <a:rPr lang="en-US" sz="1800" dirty="0">
                <a:latin typeface="Arial" panose="020B0604020202020204" pitchFamily="34" charset="0"/>
                <a:cs typeface="Arial" panose="020B0604020202020204" pitchFamily="34" charset="0"/>
              </a:rPr>
              <a:t>Interfaces </a:t>
            </a:r>
            <a:endParaRPr lang="en-US" sz="1800" dirty="0" smtClean="0">
              <a:latin typeface="Arial" panose="020B0604020202020204" pitchFamily="34" charset="0"/>
              <a:cs typeface="Arial" panose="020B0604020202020204" pitchFamily="34" charset="0"/>
            </a:endParaRPr>
          </a:p>
          <a:p>
            <a:pPr lvl="1" algn="l">
              <a:buClr>
                <a:schemeClr val="tx1"/>
              </a:buClr>
            </a:pPr>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MyBatis</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provides database-independent interfaces and APIs </a:t>
            </a:r>
            <a:r>
              <a:rPr lang="en-US" sz="1800" dirty="0" smtClean="0">
                <a:latin typeface="Arial" panose="020B0604020202020204" pitchFamily="34" charset="0"/>
                <a:cs typeface="Arial" panose="020B0604020202020204" pitchFamily="34" charset="0"/>
              </a:rPr>
              <a:t>	that </a:t>
            </a:r>
            <a:r>
              <a:rPr lang="en-US" sz="1800" dirty="0">
                <a:latin typeface="Arial" panose="020B0604020202020204" pitchFamily="34" charset="0"/>
                <a:cs typeface="Arial" panose="020B0604020202020204" pitchFamily="34" charset="0"/>
              </a:rPr>
              <a:t>help the rest of the application remain independent of any </a:t>
            </a:r>
            <a:r>
              <a:rPr lang="en-US" sz="1800" dirty="0" smtClean="0">
                <a:latin typeface="Arial" panose="020B0604020202020204" pitchFamily="34" charset="0"/>
                <a:cs typeface="Arial" panose="020B0604020202020204" pitchFamily="34" charset="0"/>
              </a:rPr>
              <a:t>	persistence-related </a:t>
            </a:r>
            <a:r>
              <a:rPr lang="en-US" sz="1800" dirty="0">
                <a:latin typeface="Arial" panose="020B0604020202020204" pitchFamily="34" charset="0"/>
                <a:cs typeface="Arial" panose="020B0604020202020204" pitchFamily="34" charset="0"/>
              </a:rPr>
              <a:t>resources</a:t>
            </a:r>
            <a:r>
              <a:rPr lang="en-US" sz="1800" dirty="0" smtClean="0">
                <a:latin typeface="Arial" panose="020B0604020202020204" pitchFamily="34" charset="0"/>
                <a:cs typeface="Arial" panose="020B0604020202020204" pitchFamily="34" charset="0"/>
              </a:rPr>
              <a:t>.</a:t>
            </a:r>
          </a:p>
          <a:p>
            <a:pPr marL="800100" lvl="1" indent="-342900" algn="l">
              <a:buClr>
                <a:schemeClr val="tx1"/>
              </a:buClr>
              <a:buFont typeface="+mj-lt"/>
              <a:buAutoNum type="arabicPeriod" startAt="5"/>
            </a:pPr>
            <a:r>
              <a:rPr lang="en-US" sz="1800" dirty="0" smtClean="0">
                <a:latin typeface="Arial" panose="020B0604020202020204" pitchFamily="34" charset="0"/>
                <a:cs typeface="Arial" panose="020B0604020202020204" pitchFamily="34" charset="0"/>
              </a:rPr>
              <a:t>Open </a:t>
            </a:r>
            <a:r>
              <a:rPr lang="en-US" sz="1800" dirty="0">
                <a:latin typeface="Arial" panose="020B0604020202020204" pitchFamily="34" charset="0"/>
                <a:cs typeface="Arial" panose="020B0604020202020204" pitchFamily="34" charset="0"/>
              </a:rPr>
              <a:t>source− </a:t>
            </a:r>
            <a:r>
              <a:rPr lang="en-US" sz="1800" dirty="0" err="1">
                <a:latin typeface="Arial" panose="020B0604020202020204" pitchFamily="34" charset="0"/>
                <a:cs typeface="Arial" panose="020B0604020202020204" pitchFamily="34" charset="0"/>
              </a:rPr>
              <a:t>MyBatis</a:t>
            </a:r>
            <a:r>
              <a:rPr lang="en-US" sz="1800" dirty="0">
                <a:latin typeface="Arial" panose="020B0604020202020204" pitchFamily="34" charset="0"/>
                <a:cs typeface="Arial" panose="020B0604020202020204" pitchFamily="34" charset="0"/>
              </a:rPr>
              <a:t> is free and an open source software.</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85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848600" cy="304799"/>
          </a:xfrm>
        </p:spPr>
        <p:txBody>
          <a:bodyPr>
            <a:noAutofit/>
          </a:bodyPr>
          <a:lstStyle/>
          <a:p>
            <a:pPr algn="l"/>
            <a:r>
              <a:rPr lang="en-US" sz="2800" dirty="0">
                <a:solidFill>
                  <a:schemeClr val="tx1"/>
                </a:solidFill>
                <a:effectLst/>
              </a:rPr>
              <a:t>Advantages </a:t>
            </a:r>
            <a:r>
              <a:rPr lang="en-US" sz="2800" dirty="0" smtClean="0">
                <a:solidFill>
                  <a:schemeClr val="tx1"/>
                </a:solidFill>
                <a:effectLst/>
              </a:rPr>
              <a:t>of MYBATIS</a:t>
            </a:r>
            <a:endParaRPr lang="en-US" sz="2800" dirty="0">
              <a:solidFill>
                <a:schemeClr val="tx1"/>
              </a:solidFill>
              <a:effectLst/>
            </a:endParaRPr>
          </a:p>
        </p:txBody>
      </p:sp>
      <p:sp>
        <p:nvSpPr>
          <p:cNvPr id="3" name="Subtitle 2"/>
          <p:cNvSpPr>
            <a:spLocks noGrp="1"/>
          </p:cNvSpPr>
          <p:nvPr>
            <p:ph type="subTitle" idx="1"/>
          </p:nvPr>
        </p:nvSpPr>
        <p:spPr>
          <a:xfrm>
            <a:off x="609600" y="1698605"/>
            <a:ext cx="7467600" cy="3917960"/>
          </a:xfrm>
        </p:spPr>
        <p:txBody>
          <a:bodyPr>
            <a:normAutofit lnSpcReduction="10000"/>
          </a:bodyPr>
          <a:lstStyle/>
          <a:p>
            <a:pPr marL="800100" lvl="1" indent="-342900" algn="l">
              <a:buClr>
                <a:schemeClr val="tx1"/>
              </a:buClr>
              <a:buFont typeface="+mj-lt"/>
              <a:buAutoNum type="arabicPeriod"/>
            </a:pPr>
            <a:r>
              <a:rPr lang="en-US" sz="1800" dirty="0" smtClean="0">
                <a:latin typeface="Arial" panose="020B0604020202020204" pitchFamily="34" charset="0"/>
                <a:cs typeface="Arial" panose="020B0604020202020204" pitchFamily="34" charset="0"/>
              </a:rPr>
              <a:t>Supports </a:t>
            </a:r>
            <a:r>
              <a:rPr lang="en-US" sz="1800" dirty="0">
                <a:latin typeface="Arial" panose="020B0604020202020204" pitchFamily="34" charset="0"/>
                <a:cs typeface="Arial" panose="020B0604020202020204" pitchFamily="34" charset="0"/>
              </a:rPr>
              <a:t>stored procedures − </a:t>
            </a:r>
            <a:r>
              <a:rPr lang="en-US" sz="1800" dirty="0" err="1">
                <a:latin typeface="Arial" panose="020B0604020202020204" pitchFamily="34" charset="0"/>
                <a:cs typeface="Arial" panose="020B0604020202020204" pitchFamily="34" charset="0"/>
              </a:rPr>
              <a:t>MyBatis</a:t>
            </a:r>
            <a:r>
              <a:rPr lang="en-US" sz="1800" dirty="0">
                <a:latin typeface="Arial" panose="020B0604020202020204" pitchFamily="34" charset="0"/>
                <a:cs typeface="Arial" panose="020B0604020202020204" pitchFamily="34" charset="0"/>
              </a:rPr>
              <a:t> encapsulates SQL in the form of stored procedures so that business logic can be kept out of the database, and the application is more portable and easier to deploy and test.</a:t>
            </a:r>
          </a:p>
          <a:p>
            <a:pPr marL="800100" lvl="1" indent="-342900" algn="l">
              <a:buClr>
                <a:schemeClr val="tx1"/>
              </a:buClr>
              <a:buFont typeface="+mj-lt"/>
              <a:buAutoNum type="arabicPeriod"/>
            </a:pPr>
            <a:endParaRPr lang="en-US" sz="1800" dirty="0">
              <a:latin typeface="Arial" panose="020B0604020202020204" pitchFamily="34" charset="0"/>
              <a:cs typeface="Arial" panose="020B0604020202020204" pitchFamily="34" charset="0"/>
            </a:endParaRPr>
          </a:p>
          <a:p>
            <a:pPr marL="800100" lvl="1" indent="-342900" algn="l">
              <a:buClr>
                <a:schemeClr val="tx1"/>
              </a:buClr>
              <a:buFont typeface="+mj-lt"/>
              <a:buAutoNum type="arabicPeriod"/>
            </a:pPr>
            <a:r>
              <a:rPr lang="en-US" sz="1800" dirty="0">
                <a:latin typeface="Arial" panose="020B0604020202020204" pitchFamily="34" charset="0"/>
                <a:cs typeface="Arial" panose="020B0604020202020204" pitchFamily="34" charset="0"/>
              </a:rPr>
              <a:t>Supports inline SQL − No pre-compiler is needed, and you can have the full access to all of the features of SQL.</a:t>
            </a:r>
          </a:p>
          <a:p>
            <a:pPr marL="800100" lvl="1" indent="-342900" algn="l">
              <a:buClr>
                <a:schemeClr val="tx1"/>
              </a:buClr>
              <a:buFont typeface="+mj-lt"/>
              <a:buAutoNum type="arabicPeriod"/>
            </a:pPr>
            <a:endParaRPr lang="en-US" sz="1800" dirty="0">
              <a:latin typeface="Arial" panose="020B0604020202020204" pitchFamily="34" charset="0"/>
              <a:cs typeface="Arial" panose="020B0604020202020204" pitchFamily="34" charset="0"/>
            </a:endParaRPr>
          </a:p>
          <a:p>
            <a:pPr marL="800100" lvl="1" indent="-342900" algn="l">
              <a:buClr>
                <a:schemeClr val="tx1"/>
              </a:buClr>
              <a:buFont typeface="+mj-lt"/>
              <a:buAutoNum type="arabicPeriod"/>
            </a:pPr>
            <a:r>
              <a:rPr lang="en-US" sz="1800" dirty="0">
                <a:latin typeface="Arial" panose="020B0604020202020204" pitchFamily="34" charset="0"/>
                <a:cs typeface="Arial" panose="020B0604020202020204" pitchFamily="34" charset="0"/>
              </a:rPr>
              <a:t>Supports dynamic SQL − </a:t>
            </a:r>
            <a:r>
              <a:rPr lang="en-US" sz="1800" dirty="0" err="1">
                <a:latin typeface="Arial" panose="020B0604020202020204" pitchFamily="34" charset="0"/>
                <a:cs typeface="Arial" panose="020B0604020202020204" pitchFamily="34" charset="0"/>
              </a:rPr>
              <a:t>MyBatis</a:t>
            </a:r>
            <a:r>
              <a:rPr lang="en-US" sz="1800" dirty="0">
                <a:latin typeface="Arial" panose="020B0604020202020204" pitchFamily="34" charset="0"/>
                <a:cs typeface="Arial" panose="020B0604020202020204" pitchFamily="34" charset="0"/>
              </a:rPr>
              <a:t> provides features for dynamic building SQL queries based on parameters.</a:t>
            </a:r>
          </a:p>
          <a:p>
            <a:pPr marL="800100" lvl="1" indent="-342900" algn="l">
              <a:buClr>
                <a:schemeClr val="tx1"/>
              </a:buClr>
              <a:buFont typeface="+mj-lt"/>
              <a:buAutoNum type="arabicPeriod"/>
            </a:pPr>
            <a:endParaRPr lang="en-US" sz="1800" dirty="0">
              <a:latin typeface="Arial" panose="020B0604020202020204" pitchFamily="34" charset="0"/>
              <a:cs typeface="Arial" panose="020B0604020202020204" pitchFamily="34" charset="0"/>
            </a:endParaRPr>
          </a:p>
          <a:p>
            <a:pPr marL="800100" lvl="1" indent="-342900" algn="l">
              <a:buClr>
                <a:schemeClr val="tx1"/>
              </a:buClr>
              <a:buFont typeface="+mj-lt"/>
              <a:buAutoNum type="arabicPeriod"/>
            </a:pPr>
            <a:r>
              <a:rPr lang="en-US" sz="1800" dirty="0">
                <a:latin typeface="Arial" panose="020B0604020202020204" pitchFamily="34" charset="0"/>
                <a:cs typeface="Arial" panose="020B0604020202020204" pitchFamily="34" charset="0"/>
              </a:rPr>
              <a:t>Supports O/RM − </a:t>
            </a:r>
            <a:r>
              <a:rPr lang="en-US" sz="1800" dirty="0" err="1">
                <a:latin typeface="Arial" panose="020B0604020202020204" pitchFamily="34" charset="0"/>
                <a:cs typeface="Arial" panose="020B0604020202020204" pitchFamily="34" charset="0"/>
              </a:rPr>
              <a:t>MyBatis</a:t>
            </a:r>
            <a:r>
              <a:rPr lang="en-US" sz="1800" dirty="0">
                <a:latin typeface="Arial" panose="020B0604020202020204" pitchFamily="34" charset="0"/>
                <a:cs typeface="Arial" panose="020B0604020202020204" pitchFamily="34" charset="0"/>
              </a:rPr>
              <a:t> supports many of the same features as an O/RM tool, such as lazy loading, join fetching, caching, runtime code generation, and inheritance.</a:t>
            </a:r>
          </a:p>
          <a:p>
            <a:pPr marL="800100" lvl="1" indent="-342900" algn="l">
              <a:buClr>
                <a:schemeClr val="tx1"/>
              </a:buClr>
              <a:buFont typeface="+mj-lt"/>
              <a:buAutoNum type="arabicPeriod"/>
            </a:pPr>
            <a:endParaRPr lang="en-US" sz="1800" dirty="0">
              <a:latin typeface="Arial" panose="020B0604020202020204" pitchFamily="34" charset="0"/>
              <a:cs typeface="Arial" panose="020B0604020202020204" pitchFamily="34" charset="0"/>
            </a:endParaRPr>
          </a:p>
          <a:p>
            <a:pPr marL="800100" lvl="1" indent="-342900" algn="l">
              <a:buClr>
                <a:schemeClr val="tx1"/>
              </a:buClr>
              <a:buFont typeface="+mj-lt"/>
              <a:buAutoNum type="arabicPeriod"/>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3983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848600" cy="304799"/>
          </a:xfrm>
        </p:spPr>
        <p:txBody>
          <a:bodyPr>
            <a:noAutofit/>
          </a:bodyPr>
          <a:lstStyle/>
          <a:p>
            <a:pPr algn="l"/>
            <a:r>
              <a:rPr lang="en-US" sz="2800" dirty="0">
                <a:solidFill>
                  <a:schemeClr val="tx1"/>
                </a:solidFill>
                <a:effectLst/>
              </a:rPr>
              <a:t>Advantages </a:t>
            </a:r>
            <a:r>
              <a:rPr lang="en-US" sz="2800" dirty="0" smtClean="0">
                <a:solidFill>
                  <a:schemeClr val="tx1"/>
                </a:solidFill>
                <a:effectLst/>
              </a:rPr>
              <a:t>of MYBATIS</a:t>
            </a:r>
            <a:endParaRPr lang="en-US" sz="2800" dirty="0">
              <a:solidFill>
                <a:schemeClr val="tx1"/>
              </a:solidFill>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171700"/>
            <a:ext cx="6296025" cy="3657600"/>
          </a:xfrm>
          <a:prstGeom prst="rect">
            <a:avLst/>
          </a:prstGeom>
        </p:spPr>
      </p:pic>
    </p:spTree>
    <p:extLst>
      <p:ext uri="{BB962C8B-B14F-4D97-AF65-F5344CB8AC3E}">
        <p14:creationId xmlns:p14="http://schemas.microsoft.com/office/powerpoint/2010/main" val="2740593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848600" cy="304799"/>
          </a:xfrm>
        </p:spPr>
        <p:txBody>
          <a:bodyPr>
            <a:noAutofit/>
          </a:bodyPr>
          <a:lstStyle/>
          <a:p>
            <a:pPr algn="l"/>
            <a:r>
              <a:rPr lang="en-US" sz="2800" dirty="0">
                <a:solidFill>
                  <a:schemeClr val="tx1"/>
                </a:solidFill>
                <a:effectLst/>
              </a:rPr>
              <a:t>Difference between </a:t>
            </a:r>
            <a:r>
              <a:rPr lang="en-US" sz="2800" dirty="0" err="1">
                <a:solidFill>
                  <a:schemeClr val="tx1"/>
                </a:solidFill>
                <a:effectLst/>
              </a:rPr>
              <a:t>MyBatis</a:t>
            </a:r>
            <a:r>
              <a:rPr lang="en-US" sz="2800" dirty="0">
                <a:solidFill>
                  <a:schemeClr val="tx1"/>
                </a:solidFill>
                <a:effectLst/>
              </a:rPr>
              <a:t> and Hibernate</a:t>
            </a:r>
            <a:endParaRPr lang="en-US" sz="2800" dirty="0">
              <a:effectLst/>
            </a:endParaRPr>
          </a:p>
        </p:txBody>
      </p:sp>
      <p:sp>
        <p:nvSpPr>
          <p:cNvPr id="3" name="Subtitle 2"/>
          <p:cNvSpPr>
            <a:spLocks noGrp="1"/>
          </p:cNvSpPr>
          <p:nvPr>
            <p:ph type="subTitle" idx="1"/>
          </p:nvPr>
        </p:nvSpPr>
        <p:spPr>
          <a:xfrm>
            <a:off x="609600" y="1698605"/>
            <a:ext cx="7467600" cy="3917960"/>
          </a:xfrm>
        </p:spPr>
        <p:txBody>
          <a:bodyPr>
            <a:normAutofit/>
          </a:bodyPr>
          <a:lstStyle/>
          <a:p>
            <a:pPr lvl="1" algn="l">
              <a:buClr>
                <a:schemeClr val="tx1"/>
              </a:buClr>
            </a:pPr>
            <a:r>
              <a:rPr lang="en-US" sz="1800" dirty="0"/>
              <a:t>Both Hibernate and </a:t>
            </a:r>
            <a:r>
              <a:rPr lang="en-US" sz="1800" dirty="0" err="1"/>
              <a:t>MyBatis</a:t>
            </a:r>
            <a:r>
              <a:rPr lang="en-US" sz="1800" dirty="0"/>
              <a:t> are open source Object Relational Mapping (ORM) tools available in the industry. Use of each of these tools depends on the context you are using them</a:t>
            </a:r>
            <a:r>
              <a:rPr lang="en-US" sz="1800" dirty="0" smtClean="0"/>
              <a:t>.</a:t>
            </a:r>
            <a:endParaRPr lang="ar-EG" sz="1800" dirty="0" smtClean="0"/>
          </a:p>
          <a:p>
            <a:pPr lvl="1" algn="l">
              <a:buClr>
                <a:schemeClr val="tx1"/>
              </a:buClr>
            </a:pPr>
            <a:endParaRPr lang="en-US" sz="1800" dirty="0" smtClean="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92254097"/>
              </p:ext>
            </p:extLst>
          </p:nvPr>
        </p:nvGraphicFramePr>
        <p:xfrm>
          <a:off x="1066800" y="2743198"/>
          <a:ext cx="7086600" cy="3733801"/>
        </p:xfrm>
        <a:graphic>
          <a:graphicData uri="http://schemas.openxmlformats.org/drawingml/2006/table">
            <a:tbl>
              <a:tblPr/>
              <a:tblGrid>
                <a:gridCol w="3543300"/>
                <a:gridCol w="3543300"/>
              </a:tblGrid>
              <a:tr h="335734">
                <a:tc>
                  <a:txBody>
                    <a:bodyPr/>
                    <a:lstStyle/>
                    <a:p>
                      <a:pPr fontAlgn="t"/>
                      <a:r>
                        <a:rPr lang="en-US" sz="1400" dirty="0" err="1">
                          <a:solidFill>
                            <a:schemeClr val="bg1"/>
                          </a:solidFill>
                          <a:effectLst/>
                        </a:rPr>
                        <a:t>MyBatis</a:t>
                      </a:r>
                      <a:endParaRPr lang="en-US" sz="1400" dirty="0">
                        <a:solidFill>
                          <a:schemeClr val="bg1"/>
                        </a:solidFill>
                        <a:effectLst/>
                      </a:endParaRP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sz="1400" dirty="0">
                          <a:solidFill>
                            <a:schemeClr val="bg1"/>
                          </a:solidFill>
                          <a:effectLst/>
                        </a:rPr>
                        <a:t>Hibernate</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65583">
                <a:tc>
                  <a:txBody>
                    <a:bodyPr/>
                    <a:lstStyle/>
                    <a:p>
                      <a:pPr fontAlgn="t"/>
                      <a:r>
                        <a:rPr lang="en-US" sz="1400">
                          <a:effectLst/>
                        </a:rPr>
                        <a:t>It is simpler. It comes in a much smaller package size.</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Hibernate generates SQL for </a:t>
                      </a:r>
                      <a:r>
                        <a:rPr lang="ar-EG" sz="1400" dirty="0" smtClean="0">
                          <a:effectLst/>
                        </a:rPr>
                        <a:t> </a:t>
                      </a:r>
                      <a:r>
                        <a:rPr lang="en-US" sz="1400" dirty="0" smtClean="0">
                          <a:effectLst/>
                        </a:rPr>
                        <a:t>you</a:t>
                      </a:r>
                      <a:r>
                        <a:rPr lang="en-US" sz="1400" dirty="0">
                          <a:effectLst/>
                        </a:rPr>
                        <a:t>, which means you don’t have to spend time on generating SQL.</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0659">
                <a:tc>
                  <a:txBody>
                    <a:bodyPr/>
                    <a:lstStyle/>
                    <a:p>
                      <a:pPr fontAlgn="t"/>
                      <a:r>
                        <a:rPr lang="en-US" sz="1400">
                          <a:effectLst/>
                        </a:rPr>
                        <a:t>It is flexible, offers faster development time.</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It is highly scalable, provides a much more advanced cache.</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5583">
                <a:tc>
                  <a:txBody>
                    <a:bodyPr/>
                    <a:lstStyle/>
                    <a:p>
                      <a:pPr fontAlgn="t"/>
                      <a:r>
                        <a:rPr lang="en-US" sz="1400">
                          <a:effectLst/>
                        </a:rPr>
                        <a:t>It uses SQL, which could be database dependent.</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It uses HQL, which is relatively independent of databases. It is easier to change </a:t>
                      </a:r>
                      <a:r>
                        <a:rPr lang="en-US" sz="1400" dirty="0" err="1">
                          <a:effectLst/>
                        </a:rPr>
                        <a:t>db</a:t>
                      </a:r>
                      <a:r>
                        <a:rPr lang="en-US" sz="1400" dirty="0">
                          <a:effectLst/>
                        </a:rPr>
                        <a:t> into Hibernate.</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5583">
                <a:tc>
                  <a:txBody>
                    <a:bodyPr/>
                    <a:lstStyle/>
                    <a:p>
                      <a:pPr fontAlgn="t"/>
                      <a:r>
                        <a:rPr lang="en-US" sz="1400">
                          <a:effectLst/>
                        </a:rPr>
                        <a:t>It maps the ResultSet from JDBC API to your POJO Objects, so you don’t have to care about table structures.</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Hibernate maps your Java POJO objects to the Database tables.</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0659">
                <a:tc>
                  <a:txBody>
                    <a:bodyPr/>
                    <a:lstStyle/>
                    <a:p>
                      <a:pPr fontAlgn="t"/>
                      <a:r>
                        <a:rPr lang="en-US" sz="1400">
                          <a:effectLst/>
                        </a:rPr>
                        <a:t>It is quite easy to use stored procedure in MyBatis.</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Use of stored procedures is a little difficult in Hibernate.</a:t>
                      </a:r>
                    </a:p>
                  </a:txBody>
                  <a:tcPr marL="59965" marR="59965" marT="59965" marB="59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8117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848600" cy="304799"/>
          </a:xfrm>
        </p:spPr>
        <p:txBody>
          <a:bodyPr>
            <a:noAutofit/>
          </a:bodyPr>
          <a:lstStyle/>
          <a:p>
            <a:pPr algn="l"/>
            <a:r>
              <a:rPr lang="en-US" sz="2800" dirty="0">
                <a:solidFill>
                  <a:schemeClr val="tx1"/>
                </a:solidFill>
                <a:effectLst/>
              </a:rPr>
              <a:t>Dynamic SQL</a:t>
            </a:r>
            <a:endParaRPr lang="en-US" sz="2800" dirty="0">
              <a:effectLst/>
            </a:endParaRPr>
          </a:p>
        </p:txBody>
      </p:sp>
      <p:sp>
        <p:nvSpPr>
          <p:cNvPr id="3" name="Subtitle 2"/>
          <p:cNvSpPr>
            <a:spLocks noGrp="1"/>
          </p:cNvSpPr>
          <p:nvPr>
            <p:ph type="subTitle" idx="1"/>
          </p:nvPr>
        </p:nvSpPr>
        <p:spPr>
          <a:xfrm>
            <a:off x="609600" y="1698605"/>
            <a:ext cx="7467600" cy="3917960"/>
          </a:xfrm>
        </p:spPr>
        <p:txBody>
          <a:bodyPr>
            <a:normAutofit/>
          </a:bodyPr>
          <a:lstStyle/>
          <a:p>
            <a:pPr lvl="1" algn="l">
              <a:buClr>
                <a:schemeClr val="tx1"/>
              </a:buClr>
            </a:pPr>
            <a:r>
              <a:rPr lang="en-US" sz="1800" dirty="0">
                <a:latin typeface="Arial" panose="020B0604020202020204" pitchFamily="34" charset="0"/>
                <a:cs typeface="Arial" panose="020B0604020202020204" pitchFamily="34" charset="0"/>
              </a:rPr>
              <a:t>Dynamic SQL is a very powerful feature of </a:t>
            </a:r>
            <a:r>
              <a:rPr lang="en-US" sz="1800" dirty="0" err="1">
                <a:latin typeface="Arial" panose="020B0604020202020204" pitchFamily="34" charset="0"/>
                <a:cs typeface="Arial" panose="020B0604020202020204" pitchFamily="34" charset="0"/>
              </a:rPr>
              <a:t>MyBatis</a:t>
            </a:r>
            <a:r>
              <a:rPr lang="en-US" sz="1800" dirty="0">
                <a:latin typeface="Arial" panose="020B0604020202020204" pitchFamily="34" charset="0"/>
                <a:cs typeface="Arial" panose="020B0604020202020204" pitchFamily="34" charset="0"/>
              </a:rPr>
              <a:t>. It enables </a:t>
            </a:r>
            <a:r>
              <a:rPr lang="en-US" sz="1800" dirty="0" smtClean="0">
                <a:latin typeface="Arial" panose="020B0604020202020204" pitchFamily="34" charset="0"/>
                <a:cs typeface="Arial" panose="020B0604020202020204" pitchFamily="34" charset="0"/>
              </a:rPr>
              <a:t>programmers </a:t>
            </a:r>
            <a:r>
              <a:rPr lang="en-US" sz="1800" dirty="0">
                <a:latin typeface="Arial" panose="020B0604020202020204" pitchFamily="34" charset="0"/>
                <a:cs typeface="Arial" panose="020B0604020202020204" pitchFamily="34" charset="0"/>
              </a:rPr>
              <a:t>to build queries based on the scenario dynamically. </a:t>
            </a:r>
            <a:endParaRPr lang="en-US" sz="1800" dirty="0" smtClean="0">
              <a:latin typeface="Arial" panose="020B0604020202020204" pitchFamily="34" charset="0"/>
              <a:cs typeface="Arial" panose="020B0604020202020204" pitchFamily="34" charset="0"/>
            </a:endParaRPr>
          </a:p>
          <a:p>
            <a:pPr lvl="1" algn="l">
              <a:buClr>
                <a:schemeClr val="tx1"/>
              </a:buClr>
            </a:pPr>
            <a:endParaRPr lang="en-US" sz="1800" dirty="0">
              <a:latin typeface="Arial" panose="020B0604020202020204" pitchFamily="34" charset="0"/>
              <a:cs typeface="Arial" panose="020B0604020202020204" pitchFamily="34" charset="0"/>
            </a:endParaRPr>
          </a:p>
          <a:p>
            <a:pPr lvl="1" algn="l">
              <a:buClr>
                <a:schemeClr val="tx1"/>
              </a:buClr>
            </a:pPr>
            <a:r>
              <a:rPr lang="en-US" sz="1800" dirty="0" err="1">
                <a:latin typeface="Arial" panose="020B0604020202020204" pitchFamily="34" charset="0"/>
                <a:cs typeface="Arial" panose="020B0604020202020204" pitchFamily="34" charset="0"/>
              </a:rPr>
              <a:t>MyBatis</a:t>
            </a:r>
            <a:r>
              <a:rPr lang="en-US" sz="1800" dirty="0">
                <a:latin typeface="Arial" panose="020B0604020202020204" pitchFamily="34" charset="0"/>
                <a:cs typeface="Arial" panose="020B0604020202020204" pitchFamily="34" charset="0"/>
              </a:rPr>
              <a:t> uses a powerful Dynamic SQL language that can be used within any mapped SQL statement. Following are the OGNL based Dynamic SQL expressions provided by </a:t>
            </a:r>
            <a:r>
              <a:rPr lang="en-US" sz="1800" dirty="0" err="1">
                <a:latin typeface="Arial" panose="020B0604020202020204" pitchFamily="34" charset="0"/>
                <a:cs typeface="Arial" panose="020B0604020202020204" pitchFamily="34" charset="0"/>
              </a:rPr>
              <a:t>MyBatis</a:t>
            </a:r>
            <a:r>
              <a:rPr lang="en-US" sz="1800" dirty="0">
                <a:latin typeface="Arial" panose="020B0604020202020204" pitchFamily="34" charset="0"/>
                <a:cs typeface="Arial" panose="020B0604020202020204" pitchFamily="34" charset="0"/>
              </a:rPr>
              <a:t>.</a:t>
            </a:r>
          </a:p>
          <a:p>
            <a:pPr lvl="1" algn="l">
              <a:buClr>
                <a:schemeClr val="tx1"/>
              </a:buClr>
            </a:pPr>
            <a:endParaRPr lang="en-US" sz="1800" dirty="0">
              <a:latin typeface="Arial" panose="020B0604020202020204" pitchFamily="34" charset="0"/>
              <a:cs typeface="Arial" panose="020B0604020202020204" pitchFamily="34" charset="0"/>
            </a:endParaRPr>
          </a:p>
          <a:p>
            <a:pPr marL="742950" lvl="1" indent="-285750" algn="l">
              <a:buClr>
                <a:schemeClr val="tx1"/>
              </a:buClr>
              <a:buFont typeface="Arial" panose="020B0604020202020204" pitchFamily="34" charset="0"/>
              <a:buChar char="•"/>
            </a:pPr>
            <a:r>
              <a:rPr lang="en-US" sz="1800" dirty="0">
                <a:latin typeface="Arial" panose="020B0604020202020204" pitchFamily="34" charset="0"/>
                <a:cs typeface="Arial" panose="020B0604020202020204" pitchFamily="34" charset="0"/>
              </a:rPr>
              <a:t>if</a:t>
            </a:r>
          </a:p>
          <a:p>
            <a:pPr marL="742950" lvl="1" indent="-285750" algn="l">
              <a:buClr>
                <a:schemeClr val="tx1"/>
              </a:buClr>
              <a:buFont typeface="Arial" panose="020B0604020202020204" pitchFamily="34" charset="0"/>
              <a:buChar char="•"/>
            </a:pPr>
            <a:r>
              <a:rPr lang="en-US" sz="1800" dirty="0">
                <a:latin typeface="Arial" panose="020B0604020202020204" pitchFamily="34" charset="0"/>
                <a:cs typeface="Arial" panose="020B0604020202020204" pitchFamily="34" charset="0"/>
              </a:rPr>
              <a:t>choose (when, otherwise)</a:t>
            </a:r>
          </a:p>
          <a:p>
            <a:pPr marL="742950" lvl="1" indent="-285750" algn="l">
              <a:buClr>
                <a:schemeClr val="tx1"/>
              </a:buClr>
              <a:buFont typeface="Arial" panose="020B0604020202020204" pitchFamily="34" charset="0"/>
              <a:buChar char="•"/>
            </a:pPr>
            <a:r>
              <a:rPr lang="en-US" sz="1800" dirty="0">
                <a:latin typeface="Arial" panose="020B0604020202020204" pitchFamily="34" charset="0"/>
                <a:cs typeface="Arial" panose="020B0604020202020204" pitchFamily="34" charset="0"/>
              </a:rPr>
              <a:t>trim (where, set)</a:t>
            </a:r>
          </a:p>
          <a:p>
            <a:pPr marL="742950" lvl="1" indent="-285750" algn="l">
              <a:buClr>
                <a:schemeClr val="tx1"/>
              </a:buClr>
              <a:buFont typeface="Arial" panose="020B0604020202020204" pitchFamily="34" charset="0"/>
              <a:buChar char="•"/>
            </a:pPr>
            <a:r>
              <a:rPr lang="en-US" sz="1800" dirty="0" err="1">
                <a:latin typeface="Arial" panose="020B0604020202020204" pitchFamily="34" charset="0"/>
                <a:cs typeface="Arial" panose="020B0604020202020204" pitchFamily="34" charset="0"/>
              </a:rPr>
              <a:t>foreach</a:t>
            </a: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346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371600"/>
            <a:ext cx="7543800" cy="4267200"/>
          </a:xfrm>
        </p:spPr>
        <p:txBody>
          <a:bodyPr>
            <a:normAutofit/>
          </a:bodyPr>
          <a:lstStyle/>
          <a:p>
            <a:pPr lvl="3" algn="l">
              <a:buClr>
                <a:schemeClr val="tx1"/>
              </a:buClr>
            </a:pPr>
            <a:r>
              <a:rPr lang="en-US" b="1" dirty="0" smtClean="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792480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ctrTitle"/>
          </p:nvPr>
        </p:nvSpPr>
        <p:spPr>
          <a:xfrm>
            <a:off x="609600" y="228601"/>
            <a:ext cx="7848600" cy="304799"/>
          </a:xfrm>
        </p:spPr>
        <p:txBody>
          <a:bodyPr>
            <a:noAutofit/>
          </a:bodyPr>
          <a:lstStyle/>
          <a:p>
            <a:pPr algn="l"/>
            <a:r>
              <a:rPr lang="en-US" sz="2800" dirty="0" smtClean="0">
                <a:solidFill>
                  <a:schemeClr val="tx1"/>
                </a:solidFill>
                <a:effectLst/>
              </a:rPr>
              <a:t>Spring &amp; </a:t>
            </a:r>
            <a:r>
              <a:rPr lang="en-US" sz="2800" dirty="0" err="1" smtClean="0">
                <a:solidFill>
                  <a:schemeClr val="tx1"/>
                </a:solidFill>
                <a:effectLst/>
              </a:rPr>
              <a:t>Mybaits</a:t>
            </a:r>
            <a:endParaRPr lang="en-US" sz="2800" dirty="0">
              <a:effectLst/>
            </a:endParaRPr>
          </a:p>
        </p:txBody>
      </p:sp>
    </p:spTree>
    <p:extLst>
      <p:ext uri="{BB962C8B-B14F-4D97-AF65-F5344CB8AC3E}">
        <p14:creationId xmlns:p14="http://schemas.microsoft.com/office/powerpoint/2010/main" val="25163860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1372</TotalTime>
  <Words>459</Words>
  <Application>Microsoft Office PowerPoint</Application>
  <PresentationFormat>On-screen Show (4:3)</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Mybatis (IBATIS)</vt:lpstr>
      <vt:lpstr>What is the difference between Mybatis &amp; Hibernate?</vt:lpstr>
      <vt:lpstr>What is MYBATIS (IBATIS)?</vt:lpstr>
      <vt:lpstr>MYBATIS Design Features</vt:lpstr>
      <vt:lpstr>Advantages of MYBATIS</vt:lpstr>
      <vt:lpstr>Advantages of MYBATIS</vt:lpstr>
      <vt:lpstr>Difference between MyBatis and Hibernate</vt:lpstr>
      <vt:lpstr>Dynamic SQL</vt:lpstr>
      <vt:lpstr>Spring &amp; Mybaits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#1</dc:title>
  <dc:creator>user</dc:creator>
  <cp:lastModifiedBy>user</cp:lastModifiedBy>
  <cp:revision>162</cp:revision>
  <dcterms:created xsi:type="dcterms:W3CDTF">2020-04-30T23:47:02Z</dcterms:created>
  <dcterms:modified xsi:type="dcterms:W3CDTF">2020-05-20T17:37:59Z</dcterms:modified>
</cp:coreProperties>
</file>