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4" r:id="rId4"/>
  </p:sldMasterIdLst>
  <p:notesMasterIdLst>
    <p:notesMasterId r:id="rId28"/>
  </p:notesMasterIdLst>
  <p:handoutMasterIdLst>
    <p:handoutMasterId r:id="rId29"/>
  </p:handoutMasterIdLst>
  <p:sldIdLst>
    <p:sldId id="314" r:id="rId5"/>
    <p:sldId id="315" r:id="rId6"/>
    <p:sldId id="317" r:id="rId7"/>
    <p:sldId id="343" r:id="rId8"/>
    <p:sldId id="319" r:id="rId9"/>
    <p:sldId id="344" r:id="rId10"/>
    <p:sldId id="339" r:id="rId11"/>
    <p:sldId id="345" r:id="rId12"/>
    <p:sldId id="338" r:id="rId13"/>
    <p:sldId id="346" r:id="rId14"/>
    <p:sldId id="342" r:id="rId15"/>
    <p:sldId id="347" r:id="rId16"/>
    <p:sldId id="341" r:id="rId17"/>
    <p:sldId id="348" r:id="rId18"/>
    <p:sldId id="337" r:id="rId19"/>
    <p:sldId id="349" r:id="rId20"/>
    <p:sldId id="340" r:id="rId21"/>
    <p:sldId id="350" r:id="rId22"/>
    <p:sldId id="334" r:id="rId23"/>
    <p:sldId id="351" r:id="rId24"/>
    <p:sldId id="352" r:id="rId25"/>
    <p:sldId id="353" r:id="rId26"/>
    <p:sldId id="33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88" autoAdjust="0"/>
  </p:normalViewPr>
  <p:slideViewPr>
    <p:cSldViewPr snapToGrid="0">
      <p:cViewPr varScale="1">
        <p:scale>
          <a:sx n="64" d="100"/>
          <a:sy n="64" d="100"/>
        </p:scale>
        <p:origin x="978" y="78"/>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9/28/2024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341246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345622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1090728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2405318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3535244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2865289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1750820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3393930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708780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19</a:t>
            </a:fld>
            <a:endParaRPr lang="en-US" dirty="0"/>
          </a:p>
        </p:txBody>
      </p:sp>
    </p:spTree>
    <p:extLst>
      <p:ext uri="{BB962C8B-B14F-4D97-AF65-F5344CB8AC3E}">
        <p14:creationId xmlns:p14="http://schemas.microsoft.com/office/powerpoint/2010/main" val="4039791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20</a:t>
            </a:fld>
            <a:endParaRPr lang="en-US" dirty="0"/>
          </a:p>
        </p:txBody>
      </p:sp>
    </p:spTree>
    <p:extLst>
      <p:ext uri="{BB962C8B-B14F-4D97-AF65-F5344CB8AC3E}">
        <p14:creationId xmlns:p14="http://schemas.microsoft.com/office/powerpoint/2010/main" val="3519519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21</a:t>
            </a:fld>
            <a:endParaRPr lang="en-US" dirty="0"/>
          </a:p>
        </p:txBody>
      </p:sp>
    </p:spTree>
    <p:extLst>
      <p:ext uri="{BB962C8B-B14F-4D97-AF65-F5344CB8AC3E}">
        <p14:creationId xmlns:p14="http://schemas.microsoft.com/office/powerpoint/2010/main" val="2031509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22</a:t>
            </a:fld>
            <a:endParaRPr lang="en-US" dirty="0"/>
          </a:p>
        </p:txBody>
      </p:sp>
    </p:spTree>
    <p:extLst>
      <p:ext uri="{BB962C8B-B14F-4D97-AF65-F5344CB8AC3E}">
        <p14:creationId xmlns:p14="http://schemas.microsoft.com/office/powerpoint/2010/main" val="2099680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23</a:t>
            </a:fld>
            <a:endParaRPr lang="en-US" dirty="0"/>
          </a:p>
        </p:txBody>
      </p:sp>
    </p:spTree>
    <p:extLst>
      <p:ext uri="{BB962C8B-B14F-4D97-AF65-F5344CB8AC3E}">
        <p14:creationId xmlns:p14="http://schemas.microsoft.com/office/powerpoint/2010/main" val="21325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41840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57845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367918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736403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185962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0470439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7000826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67224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1043344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48558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3273692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1352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51091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0903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734976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116226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04212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999781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851863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2007296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245068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Pitch Deck</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2212584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75816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2048809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Pitch Deck</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1919403"/>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4" r:id="rId18"/>
    <p:sldLayoutId id="2147483868"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8" Type="http://schemas.openxmlformats.org/officeDocument/2006/relationships/hyperlink" Target="https://app.powerbi.com/MobileRedirect.html?action=OpenReport&amp;groupObjectId=83e59fb1-5210-4b75-bf0b-8c7e54de15a0&amp;reportObjectId=afd55fb0-d2ae-4112-9749-32f97688a583&amp;ctid=de3ab106-64d5-41aa-93e2-f615f3359099&amp;reportPage=d96d7891847398538d23&amp;pbi_source=copyvisualimage" TargetMode="Externa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23.sv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hyperlink" Target="https://app.powerbi.com/MobileRedirect.html?action=OpenReport&amp;groupObjectId=83e59fb1-5210-4b75-bf0b-8c7e54de15a0&amp;reportObjectId=afd55fb0-d2ae-4112-9749-32f97688a583&amp;ctid=de3ab106-64d5-41aa-93e2-f615f3359099&amp;reportPage=8e3cd8a8cafd23d44790&amp;pbi_source=copyvisualimage" TargetMode="Externa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23.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hyperlink" Target="https://app.powerbi.com/MobileRedirect.html?action=OpenReport&amp;groupObjectId=83e59fb1-5210-4b75-bf0b-8c7e54de15a0&amp;reportObjectId=afd55fb0-d2ae-4112-9749-32f97688a583&amp;ctid=de3ab106-64d5-41aa-93e2-f615f3359099&amp;reportPage=483dcc9c070c10a84761&amp;pbi_source=copyvisualimage" TargetMode="External"/><Relationship Id="rId5"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hyperlink" Target="https://app.powerbi.com/MobileRedirect.html?action=OpenReport&amp;groupObjectId=83e59fb1-5210-4b75-bf0b-8c7e54de15a0&amp;reportObjectId=afd55fb0-d2ae-4112-9749-32f97688a583&amp;ctid=de3ab106-64d5-41aa-93e2-f615f3359099&amp;reportPage=082e284437c2d0493224&amp;pbi_source=copyvisualimage" TargetMode="External"/><Relationship Id="rId5" Type="http://schemas.openxmlformats.org/officeDocument/2006/relationships/image" Target="../media/image17.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hyperlink" Target="https://app.powerbi.com/MobileRedirect.html?action=OpenReport&amp;groupObjectId=83e59fb1-5210-4b75-bf0b-8c7e54de15a0&amp;reportObjectId=afd55fb0-d2ae-4112-9749-32f97688a583&amp;ctid=de3ab106-64d5-41aa-93e2-f615f3359099&amp;reportPage=d98056ca34376ecd2631&amp;pbi_source=copyvisualimage" TargetMode="External"/><Relationship Id="rId5" Type="http://schemas.openxmlformats.org/officeDocument/2006/relationships/image" Target="../media/image17.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nelgiriyewithana/countries-of-the-world-2023"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17.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image" Target="../media/image17.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32.png"/><Relationship Id="rId5" Type="http://schemas.openxmlformats.org/officeDocument/2006/relationships/image" Target="../media/image17.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23.sv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hyperlink" Target="https://app.powerbi.com/MobileRedirect.html?action=OpenReport&amp;groupObjectId=83e59fb1-5210-4b75-bf0b-8c7e54de15a0&amp;reportObjectId=afd55fb0-d2ae-4112-9749-32f97688a583&amp;ctid=de3ab106-64d5-41aa-93e2-f615f3359099&amp;reportPage=267a6b77175472706572&amp;pbi_source=copyvisualimage" TargetMode="External"/><Relationship Id="rId5" Type="http://schemas.openxmlformats.org/officeDocument/2006/relationships/image" Target="../media/image17.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hyperlink" Target="https://app.powerbi.com/MobileRedirect.html?action=OpenReport&amp;groupObjectId=83e59fb1-5210-4b75-bf0b-8c7e54de15a0&amp;reportObjectId=afd55fb0-d2ae-4112-9749-32f97688a583&amp;ctid=de3ab106-64d5-41aa-93e2-f615f3359099&amp;reportPage=190382baf98e75fc9e84&amp;pbi_source=copyvisualimage" TargetMode="External"/><Relationship Id="rId5" Type="http://schemas.openxmlformats.org/officeDocument/2006/relationships/image" Target="../media/image17.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hyperlink" Target="https://app.powerbi.com/MobileRedirect.html?action=OpenReport&amp;groupObjectId=83e59fb1-5210-4b75-bf0b-8c7e54de15a0&amp;reportObjectId=afd55fb0-d2ae-4112-9749-32f97688a583&amp;ctid=de3ab106-64d5-41aa-93e2-f615f3359099&amp;reportPage=b379f7bd20f493d8976a&amp;pbi_source=copyvisualimage" TargetMode="External"/><Relationship Id="rId5" Type="http://schemas.openxmlformats.org/officeDocument/2006/relationships/image" Target="../media/image1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World Analysis Presentation </a:t>
            </a:r>
          </a:p>
        </p:txBody>
      </p:sp>
      <p:grpSp>
        <p:nvGrpSpPr>
          <p:cNvPr id="8" name="Group 7">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0" name="Freeform: Shape 9">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 name="Picture 19" descr="A logo of a person holding a staff&#10;&#10;Description automatically generated">
            <a:extLst>
              <a:ext uri="{FF2B5EF4-FFF2-40B4-BE49-F238E27FC236}">
                <a16:creationId xmlns:a16="http://schemas.microsoft.com/office/drawing/2014/main" id="{610651C5-CBC3-8A72-5416-13DE79F5380E}"/>
              </a:ext>
            </a:extLst>
          </p:cNvPr>
          <p:cNvPicPr>
            <a:picLocks noChangeAspect="1"/>
          </p:cNvPicPr>
          <p:nvPr/>
        </p:nvPicPr>
        <p:blipFill>
          <a:blip r:embed="rId3"/>
          <a:stretch>
            <a:fillRect/>
          </a:stretch>
        </p:blipFill>
        <p:spPr>
          <a:xfrm>
            <a:off x="9908498" y="154178"/>
            <a:ext cx="2000529" cy="760223"/>
          </a:xfrm>
          <a:prstGeom prst="rect">
            <a:avLst/>
          </a:prstGeom>
        </p:spPr>
      </p:pic>
      <p:pic>
        <p:nvPicPr>
          <p:cNvPr id="22" name="Picture 21" descr="A logo of a global education&#10;&#10;Description automatically generated">
            <a:extLst>
              <a:ext uri="{FF2B5EF4-FFF2-40B4-BE49-F238E27FC236}">
                <a16:creationId xmlns:a16="http://schemas.microsoft.com/office/drawing/2014/main" id="{6412CE5F-A764-2E2C-265A-64E2F9E67A3F}"/>
              </a:ext>
            </a:extLst>
          </p:cNvPr>
          <p:cNvPicPr>
            <a:picLocks noChangeAspect="1"/>
          </p:cNvPicPr>
          <p:nvPr/>
        </p:nvPicPr>
        <p:blipFill>
          <a:blip r:embed="rId4"/>
          <a:stretch>
            <a:fillRect/>
          </a:stretch>
        </p:blipFill>
        <p:spPr>
          <a:xfrm>
            <a:off x="8038054" y="154177"/>
            <a:ext cx="1868058" cy="1106774"/>
          </a:xfrm>
          <a:prstGeom prst="rect">
            <a:avLst/>
          </a:prstGeom>
        </p:spPr>
      </p:pic>
      <p:pic>
        <p:nvPicPr>
          <p:cNvPr id="24" name="Picture 23" descr="A blue and yellow logo&#10;&#10;Description automatically generated">
            <a:extLst>
              <a:ext uri="{FF2B5EF4-FFF2-40B4-BE49-F238E27FC236}">
                <a16:creationId xmlns:a16="http://schemas.microsoft.com/office/drawing/2014/main" id="{8DC816A7-5D06-FA61-975A-51F1B340A868}"/>
              </a:ext>
            </a:extLst>
          </p:cNvPr>
          <p:cNvPicPr>
            <a:picLocks noChangeAspect="1"/>
          </p:cNvPicPr>
          <p:nvPr/>
        </p:nvPicPr>
        <p:blipFill>
          <a:blip r:embed="rId5"/>
          <a:stretch>
            <a:fillRect/>
          </a:stretch>
        </p:blipFill>
        <p:spPr>
          <a:xfrm>
            <a:off x="282973" y="288794"/>
            <a:ext cx="2189027" cy="837541"/>
          </a:xfrm>
          <a:prstGeom prst="rect">
            <a:avLst/>
          </a:prstGeom>
        </p:spPr>
      </p:pic>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1377486" y="1254177"/>
            <a:ext cx="4784796" cy="1330840"/>
          </a:xfrm>
        </p:spPr>
        <p:txBody>
          <a:bodyPr vert="horz" lIns="91440" tIns="45720" rIns="91440" bIns="45720" rtlCol="0" anchor="ctr">
            <a:normAutofit/>
          </a:bodyPr>
          <a:lstStyle/>
          <a:p>
            <a:r>
              <a:rPr lang="en-US" sz="2400" dirty="0">
                <a:solidFill>
                  <a:schemeClr val="tx1"/>
                </a:solidFill>
              </a:rPr>
              <a:t>Birth vs GDP</a:t>
            </a:r>
          </a:p>
        </p:txBody>
      </p:sp>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7192005" y="717012"/>
            <a:ext cx="4114860" cy="5446191"/>
          </a:xfrm>
          <a:prstGeom prst="rect">
            <a:avLst/>
          </a:prstGeom>
        </p:spPr>
      </p:pic>
      <p:pic>
        <p:nvPicPr>
          <p:cNvPr id="5" name="Picture 4" descr="A blue and yellow logo&#10;&#10;Description automatically generated">
            <a:extLst>
              <a:ext uri="{FF2B5EF4-FFF2-40B4-BE49-F238E27FC236}">
                <a16:creationId xmlns:a16="http://schemas.microsoft.com/office/drawing/2014/main" id="{515E21A1-AE5F-B9F3-1993-7D09DB1240AE}"/>
              </a:ext>
            </a:extLst>
          </p:cNvPr>
          <p:cNvPicPr>
            <a:picLocks noChangeAspect="1"/>
          </p:cNvPicPr>
          <p:nvPr/>
        </p:nvPicPr>
        <p:blipFill>
          <a:blip r:embed="rId5"/>
          <a:stretch>
            <a:fillRect/>
          </a:stretch>
        </p:blipFill>
        <p:spPr>
          <a:xfrm>
            <a:off x="282973" y="288794"/>
            <a:ext cx="2189027" cy="837541"/>
          </a:xfrm>
          <a:prstGeom prst="rect">
            <a:avLst/>
          </a:prstGeom>
        </p:spPr>
      </p:pic>
      <p:pic>
        <p:nvPicPr>
          <p:cNvPr id="6" name="Picture 5" descr="A logo of a global education&#10;&#10;Description automatically generated">
            <a:extLst>
              <a:ext uri="{FF2B5EF4-FFF2-40B4-BE49-F238E27FC236}">
                <a16:creationId xmlns:a16="http://schemas.microsoft.com/office/drawing/2014/main" id="{B03CD189-9554-F5C5-F843-F270A2C85211}"/>
              </a:ext>
            </a:extLst>
          </p:cNvPr>
          <p:cNvPicPr>
            <a:picLocks noChangeAspect="1"/>
          </p:cNvPicPr>
          <p:nvPr/>
        </p:nvPicPr>
        <p:blipFill>
          <a:blip r:embed="rId6"/>
          <a:stretch>
            <a:fillRect/>
          </a:stretch>
        </p:blipFill>
        <p:spPr>
          <a:xfrm>
            <a:off x="8532968" y="288794"/>
            <a:ext cx="1868058" cy="1106774"/>
          </a:xfrm>
          <a:prstGeom prst="rect">
            <a:avLst/>
          </a:prstGeom>
        </p:spPr>
      </p:pic>
      <p:pic>
        <p:nvPicPr>
          <p:cNvPr id="8" name="Picture 7" descr="A logo of a person holding a staff&#10;&#10;Description automatically generated">
            <a:extLst>
              <a:ext uri="{FF2B5EF4-FFF2-40B4-BE49-F238E27FC236}">
                <a16:creationId xmlns:a16="http://schemas.microsoft.com/office/drawing/2014/main" id="{21706A1E-EE19-103E-C5CD-CE821EB2AB67}"/>
              </a:ext>
            </a:extLst>
          </p:cNvPr>
          <p:cNvPicPr>
            <a:picLocks noChangeAspect="1"/>
          </p:cNvPicPr>
          <p:nvPr/>
        </p:nvPicPr>
        <p:blipFill>
          <a:blip r:embed="rId7"/>
          <a:stretch>
            <a:fillRect/>
          </a:stretch>
        </p:blipFill>
        <p:spPr>
          <a:xfrm>
            <a:off x="10129363" y="336900"/>
            <a:ext cx="2000529" cy="760223"/>
          </a:xfrm>
          <a:prstGeom prst="rect">
            <a:avLst/>
          </a:prstGeom>
        </p:spPr>
      </p:pic>
      <p:graphicFrame>
        <p:nvGraphicFramePr>
          <p:cNvPr id="2" name="Table 1">
            <a:extLst>
              <a:ext uri="{FF2B5EF4-FFF2-40B4-BE49-F238E27FC236}">
                <a16:creationId xmlns:a16="http://schemas.microsoft.com/office/drawing/2014/main" id="{CCFFCB8B-CAF4-B3C0-1C2E-3CA4D2304FA7}"/>
              </a:ext>
            </a:extLst>
          </p:cNvPr>
          <p:cNvGraphicFramePr>
            <a:graphicFrameLocks noGrp="1"/>
          </p:cNvGraphicFramePr>
          <p:nvPr>
            <p:extLst>
              <p:ext uri="{D42A27DB-BD31-4B8C-83A1-F6EECF244321}">
                <p14:modId xmlns:p14="http://schemas.microsoft.com/office/powerpoint/2010/main" val="1763738415"/>
              </p:ext>
            </p:extLst>
          </p:nvPr>
        </p:nvGraphicFramePr>
        <p:xfrm>
          <a:off x="3769884" y="4732353"/>
          <a:ext cx="8881800" cy="1280160"/>
        </p:xfrm>
        <a:graphic>
          <a:graphicData uri="http://schemas.openxmlformats.org/drawingml/2006/table">
            <a:tbl>
              <a:tblPr/>
              <a:tblGrid>
                <a:gridCol w="8881800">
                  <a:extLst>
                    <a:ext uri="{9D8B030D-6E8A-4147-A177-3AD203B41FA5}">
                      <a16:colId xmlns:a16="http://schemas.microsoft.com/office/drawing/2014/main" val="2558338804"/>
                    </a:ext>
                  </a:extLst>
                </a:gridCol>
              </a:tblGrid>
              <a:tr h="0">
                <a:tc>
                  <a:txBody>
                    <a:bodyPr/>
                    <a:lstStyle/>
                    <a:p>
                      <a:endParaRPr lang="en-US">
                        <a:effectLst/>
                      </a:endParaRPr>
                    </a:p>
                  </a:txBody>
                  <a:tcPr anchor="ctr">
                    <a:lnL>
                      <a:noFill/>
                    </a:lnL>
                    <a:lnR>
                      <a:noFill/>
                    </a:lnR>
                    <a:lnT>
                      <a:noFill/>
                    </a:lnT>
                    <a:lnB>
                      <a:noFill/>
                    </a:lnB>
                    <a:noFill/>
                  </a:tcPr>
                </a:tc>
                <a:extLst>
                  <a:ext uri="{0D108BD9-81ED-4DB2-BD59-A6C34878D82A}">
                    <a16:rowId xmlns:a16="http://schemas.microsoft.com/office/drawing/2014/main" val="1286543933"/>
                  </a:ext>
                </a:extLst>
              </a:tr>
              <a:tr h="0">
                <a:tc>
                  <a:txBody>
                    <a:bodyPr/>
                    <a:lstStyle/>
                    <a:p>
                      <a:r>
                        <a:rPr lang="en-US" b="0" dirty="0">
                          <a:solidFill>
                            <a:srgbClr val="0078D4"/>
                          </a:solidFill>
                          <a:effectLst/>
                          <a:hlinkClick r:id="rId8"/>
                        </a:rPr>
                        <a:t>Open in Power BI</a:t>
                      </a:r>
                      <a:br>
                        <a:rPr lang="en-US" b="0" dirty="0">
                          <a:solidFill>
                            <a:srgbClr val="0078D4"/>
                          </a:solidFill>
                          <a:effectLst/>
                          <a:hlinkClick r:id="rId8"/>
                        </a:rPr>
                      </a:br>
                      <a:r>
                        <a:rPr lang="en-US" dirty="0" err="1">
                          <a:effectLst/>
                        </a:rPr>
                        <a:t>dashboardfinal</a:t>
                      </a:r>
                      <a:br>
                        <a:rPr lang="en-US" dirty="0">
                          <a:effectLst/>
                        </a:rPr>
                      </a:br>
                      <a:r>
                        <a:rPr lang="en-US" dirty="0">
                          <a:effectLst/>
                        </a:rPr>
                        <a:t>Data as of 9/27/24, 9:46 PM</a:t>
                      </a:r>
                    </a:p>
                  </a:txBody>
                  <a:tcPr anchor="ctr">
                    <a:lnL>
                      <a:noFill/>
                    </a:lnL>
                    <a:lnR>
                      <a:noFill/>
                    </a:lnR>
                    <a:lnT>
                      <a:noFill/>
                    </a:lnT>
                    <a:lnB>
                      <a:noFill/>
                    </a:lnB>
                    <a:noFill/>
                  </a:tcPr>
                </a:tc>
                <a:extLst>
                  <a:ext uri="{0D108BD9-81ED-4DB2-BD59-A6C34878D82A}">
                    <a16:rowId xmlns:a16="http://schemas.microsoft.com/office/drawing/2014/main" val="811968702"/>
                  </a:ext>
                </a:extLst>
              </a:tr>
            </a:tbl>
          </a:graphicData>
        </a:graphic>
      </p:graphicFrame>
      <p:pic>
        <p:nvPicPr>
          <p:cNvPr id="4097" name="Picture 1" descr="A Power BI visual">
            <a:extLst>
              <a:ext uri="{FF2B5EF4-FFF2-40B4-BE49-F238E27FC236}">
                <a16:creationId xmlns:a16="http://schemas.microsoft.com/office/drawing/2014/main" id="{5816D4F2-DE2C-3127-E064-BACCF0FD3E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8492" y="2351301"/>
            <a:ext cx="10279003" cy="416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5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5B86DE-0ED9-9FF4-B85D-D9926E877896}"/>
              </a:ext>
            </a:extLst>
          </p:cNvPr>
          <p:cNvSpPr txBox="1"/>
          <p:nvPr/>
        </p:nvSpPr>
        <p:spPr>
          <a:xfrm>
            <a:off x="1184224" y="824459"/>
            <a:ext cx="9893508" cy="5940088"/>
          </a:xfrm>
          <a:prstGeom prst="rect">
            <a:avLst/>
          </a:prstGeom>
          <a:noFill/>
        </p:spPr>
        <p:txBody>
          <a:bodyPr wrap="square" rtlCol="0">
            <a:spAutoFit/>
          </a:bodyPr>
          <a:lstStyle/>
          <a:p>
            <a:endParaRPr lang="en-US" sz="2800" dirty="0">
              <a:solidFill>
                <a:schemeClr val="tx2"/>
              </a:solidFill>
            </a:endParaRPr>
          </a:p>
          <a:p>
            <a:endParaRPr lang="en-US" sz="2800" dirty="0">
              <a:solidFill>
                <a:schemeClr val="tx2"/>
              </a:solidFill>
            </a:endParaRPr>
          </a:p>
          <a:p>
            <a:r>
              <a:rPr lang="en-US" sz="2800" dirty="0">
                <a:solidFill>
                  <a:schemeClr val="tx2"/>
                </a:solidFill>
              </a:rPr>
              <a:t>Insights</a:t>
            </a:r>
          </a:p>
          <a:p>
            <a:r>
              <a:rPr lang="en-US" sz="2400" b="0" i="0" dirty="0">
                <a:solidFill>
                  <a:schemeClr val="tx1">
                    <a:lumMod val="85000"/>
                    <a:lumOff val="15000"/>
                  </a:schemeClr>
                </a:solidFill>
                <a:effectLst/>
                <a:latin typeface="Inter"/>
              </a:rPr>
              <a:t>This pattern demonstrates how wealthier countries, with higher GDPs, often have lower birth rates due to advanced healthcare, higher education, and economic factors, while countries with lower GDPs tend to have higher birth rates driven by socio-economic and developmental challenges</a:t>
            </a:r>
          </a:p>
          <a:p>
            <a:pPr marL="342900" indent="-342900">
              <a:buFont typeface="Arial" panose="020B0604020202020204" pitchFamily="34" charset="0"/>
              <a:buChar char="•"/>
            </a:pPr>
            <a:r>
              <a:rPr lang="en-US" sz="2000" dirty="0">
                <a:solidFill>
                  <a:schemeClr val="tx1">
                    <a:lumMod val="85000"/>
                    <a:lumOff val="15000"/>
                  </a:schemeClr>
                </a:solidFill>
              </a:rPr>
              <a:t>United States: With a GDP of $21.4 trillion and a birth rate of 11.60 births per 1,000 people, the U.S. reflects the trend seen in wealthier, developed nations—lower birth rates due to factors like higher education, better access to healthcare, and a focus on smaller family sizes.</a:t>
            </a:r>
          </a:p>
          <a:p>
            <a:pPr marL="342900" indent="-342900">
              <a:buFont typeface="Arial" panose="020B0604020202020204" pitchFamily="34" charset="0"/>
              <a:buChar char="•"/>
            </a:pPr>
            <a:endParaRPr lang="en-US" sz="2000"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South Africa: On the other hand, with a GDP of $12 billion and a birth rate of 46.08 births per 1,000 people, South Africa highlights the trend in many lower-income countries where higher birth rates are common. This can be attributed to limited access to family planning, lower education levels, and economic reliance on larger families.</a:t>
            </a:r>
          </a:p>
        </p:txBody>
      </p:sp>
      <p:pic>
        <p:nvPicPr>
          <p:cNvPr id="2" name="Picture 1" descr="A blue and yellow logo&#10;&#10;Description automatically generated">
            <a:extLst>
              <a:ext uri="{FF2B5EF4-FFF2-40B4-BE49-F238E27FC236}">
                <a16:creationId xmlns:a16="http://schemas.microsoft.com/office/drawing/2014/main" id="{1C39B917-1B04-754E-4027-CDDD685E9F2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005CA0B4-625A-7D78-15AB-352E58CEF3E9}"/>
              </a:ext>
            </a:extLst>
          </p:cNvPr>
          <p:cNvPicPr>
            <a:picLocks noChangeAspect="1"/>
          </p:cNvPicPr>
          <p:nvPr/>
        </p:nvPicPr>
        <p:blipFill>
          <a:blip r:embed="rId4"/>
          <a:stretch>
            <a:fillRect/>
          </a:stretch>
        </p:blipFill>
        <p:spPr>
          <a:xfrm>
            <a:off x="8202641" y="154177"/>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206DACC0-6447-4B21-106F-6BBC8AA8545B}"/>
              </a:ext>
            </a:extLst>
          </p:cNvPr>
          <p:cNvPicPr>
            <a:picLocks noChangeAspect="1"/>
          </p:cNvPicPr>
          <p:nvPr/>
        </p:nvPicPr>
        <p:blipFill>
          <a:blip r:embed="rId5"/>
          <a:stretch>
            <a:fillRect/>
          </a:stretch>
        </p:blipFill>
        <p:spPr>
          <a:xfrm>
            <a:off x="10131085" y="176515"/>
            <a:ext cx="2000529" cy="760223"/>
          </a:xfrm>
          <a:prstGeom prst="rect">
            <a:avLst/>
          </a:prstGeom>
        </p:spPr>
      </p:pic>
    </p:spTree>
    <p:extLst>
      <p:ext uri="{BB962C8B-B14F-4D97-AF65-F5344CB8AC3E}">
        <p14:creationId xmlns:p14="http://schemas.microsoft.com/office/powerpoint/2010/main" val="137478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4979192" y="1417201"/>
            <a:ext cx="6505731" cy="897460"/>
          </a:xfrm>
        </p:spPr>
        <p:txBody>
          <a:bodyPr vert="horz" lIns="91440" tIns="45720" rIns="91440" bIns="45720" rtlCol="0" anchor="ctr">
            <a:normAutofit/>
          </a:bodyPr>
          <a:lstStyle/>
          <a:p>
            <a:r>
              <a:rPr lang="en-US" sz="2400" dirty="0">
                <a:solidFill>
                  <a:schemeClr val="tx1"/>
                </a:solidFill>
              </a:rPr>
              <a:t>Infant mortality by countries vs Life expectancy. </a:t>
            </a:r>
          </a:p>
        </p:txBody>
      </p:sp>
      <p:grpSp>
        <p:nvGrpSpPr>
          <p:cNvPr id="32" name="Group 31">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33" name="Freeform: Shape 32">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1137137" y="1700784"/>
            <a:ext cx="2860216" cy="3785616"/>
          </a:xfrm>
          <a:prstGeom prst="rect">
            <a:avLst/>
          </a:prstGeom>
        </p:spPr>
      </p:pic>
      <p:pic>
        <p:nvPicPr>
          <p:cNvPr id="5" name="Picture 4" descr="A blue and yellow logo&#10;&#10;Description automatically generated">
            <a:extLst>
              <a:ext uri="{FF2B5EF4-FFF2-40B4-BE49-F238E27FC236}">
                <a16:creationId xmlns:a16="http://schemas.microsoft.com/office/drawing/2014/main" id="{D4CC6CA2-3763-23B0-1FD7-3B62E840EC94}"/>
              </a:ext>
            </a:extLst>
          </p:cNvPr>
          <p:cNvPicPr>
            <a:picLocks noChangeAspect="1"/>
          </p:cNvPicPr>
          <p:nvPr/>
        </p:nvPicPr>
        <p:blipFill>
          <a:blip r:embed="rId5"/>
          <a:stretch>
            <a:fillRect/>
          </a:stretch>
        </p:blipFill>
        <p:spPr>
          <a:xfrm>
            <a:off x="282973" y="288794"/>
            <a:ext cx="2189027" cy="837541"/>
          </a:xfrm>
          <a:prstGeom prst="rect">
            <a:avLst/>
          </a:prstGeom>
        </p:spPr>
      </p:pic>
      <p:pic>
        <p:nvPicPr>
          <p:cNvPr id="6" name="Picture 5" descr="A logo of a global education&#10;&#10;Description automatically generated">
            <a:extLst>
              <a:ext uri="{FF2B5EF4-FFF2-40B4-BE49-F238E27FC236}">
                <a16:creationId xmlns:a16="http://schemas.microsoft.com/office/drawing/2014/main" id="{049CFFB6-7EE8-ED5A-4BE0-193C7576A9C9}"/>
              </a:ext>
            </a:extLst>
          </p:cNvPr>
          <p:cNvPicPr>
            <a:picLocks noChangeAspect="1"/>
          </p:cNvPicPr>
          <p:nvPr/>
        </p:nvPicPr>
        <p:blipFill>
          <a:blip r:embed="rId6"/>
          <a:stretch>
            <a:fillRect/>
          </a:stretch>
        </p:blipFill>
        <p:spPr>
          <a:xfrm>
            <a:off x="8232058" y="154177"/>
            <a:ext cx="1868058" cy="1106774"/>
          </a:xfrm>
          <a:prstGeom prst="rect">
            <a:avLst/>
          </a:prstGeom>
        </p:spPr>
      </p:pic>
      <p:pic>
        <p:nvPicPr>
          <p:cNvPr id="8" name="Picture 7" descr="A logo of a person holding a staff&#10;&#10;Description automatically generated">
            <a:extLst>
              <a:ext uri="{FF2B5EF4-FFF2-40B4-BE49-F238E27FC236}">
                <a16:creationId xmlns:a16="http://schemas.microsoft.com/office/drawing/2014/main" id="{EEAE2221-15FD-BE57-04C9-B09444A9E8CD}"/>
              </a:ext>
            </a:extLst>
          </p:cNvPr>
          <p:cNvPicPr>
            <a:picLocks noChangeAspect="1"/>
          </p:cNvPicPr>
          <p:nvPr/>
        </p:nvPicPr>
        <p:blipFill>
          <a:blip r:embed="rId7"/>
          <a:stretch>
            <a:fillRect/>
          </a:stretch>
        </p:blipFill>
        <p:spPr>
          <a:xfrm>
            <a:off x="10100116" y="276682"/>
            <a:ext cx="2000529" cy="760223"/>
          </a:xfrm>
          <a:prstGeom prst="rect">
            <a:avLst/>
          </a:prstGeom>
        </p:spPr>
      </p:pic>
      <p:graphicFrame>
        <p:nvGraphicFramePr>
          <p:cNvPr id="2" name="Table 1">
            <a:extLst>
              <a:ext uri="{FF2B5EF4-FFF2-40B4-BE49-F238E27FC236}">
                <a16:creationId xmlns:a16="http://schemas.microsoft.com/office/drawing/2014/main" id="{AB965A4C-339E-E470-A49D-1BA0FD9F4E85}"/>
              </a:ext>
            </a:extLst>
          </p:cNvPr>
          <p:cNvGraphicFramePr>
            <a:graphicFrameLocks noGrp="1"/>
          </p:cNvGraphicFramePr>
          <p:nvPr>
            <p:extLst>
              <p:ext uri="{D42A27DB-BD31-4B8C-83A1-F6EECF244321}">
                <p14:modId xmlns:p14="http://schemas.microsoft.com/office/powerpoint/2010/main" val="3234214911"/>
              </p:ext>
            </p:extLst>
          </p:nvPr>
        </p:nvGraphicFramePr>
        <p:xfrm>
          <a:off x="2668248" y="4595654"/>
          <a:ext cx="8685551" cy="1280160"/>
        </p:xfrm>
        <a:graphic>
          <a:graphicData uri="http://schemas.openxmlformats.org/drawingml/2006/table">
            <a:tbl>
              <a:tblPr/>
              <a:tblGrid>
                <a:gridCol w="8685551">
                  <a:extLst>
                    <a:ext uri="{9D8B030D-6E8A-4147-A177-3AD203B41FA5}">
                      <a16:colId xmlns:a16="http://schemas.microsoft.com/office/drawing/2014/main" val="1709138211"/>
                    </a:ext>
                  </a:extLst>
                </a:gridCol>
              </a:tblGrid>
              <a:tr h="0">
                <a:tc>
                  <a:txBody>
                    <a:bodyPr/>
                    <a:lstStyle/>
                    <a:p>
                      <a:endParaRPr lang="en-US">
                        <a:effectLst/>
                      </a:endParaRPr>
                    </a:p>
                  </a:txBody>
                  <a:tcPr anchor="ctr">
                    <a:lnL>
                      <a:noFill/>
                    </a:lnL>
                    <a:lnR>
                      <a:noFill/>
                    </a:lnR>
                    <a:lnT>
                      <a:noFill/>
                    </a:lnT>
                    <a:lnB>
                      <a:noFill/>
                    </a:lnB>
                    <a:noFill/>
                  </a:tcPr>
                </a:tc>
                <a:extLst>
                  <a:ext uri="{0D108BD9-81ED-4DB2-BD59-A6C34878D82A}">
                    <a16:rowId xmlns:a16="http://schemas.microsoft.com/office/drawing/2014/main" val="2521428050"/>
                  </a:ext>
                </a:extLst>
              </a:tr>
              <a:tr h="0">
                <a:tc>
                  <a:txBody>
                    <a:bodyPr/>
                    <a:lstStyle/>
                    <a:p>
                      <a:r>
                        <a:rPr lang="en-US" b="0" dirty="0">
                          <a:solidFill>
                            <a:srgbClr val="0078D4"/>
                          </a:solidFill>
                          <a:effectLst/>
                          <a:hlinkClick r:id="rId8"/>
                        </a:rPr>
                        <a:t>Open in Power BI</a:t>
                      </a:r>
                      <a:br>
                        <a:rPr lang="en-US" b="0" dirty="0">
                          <a:solidFill>
                            <a:srgbClr val="0078D4"/>
                          </a:solidFill>
                          <a:effectLst/>
                          <a:hlinkClick r:id="rId8"/>
                        </a:rPr>
                      </a:br>
                      <a:r>
                        <a:rPr lang="en-US" dirty="0" err="1">
                          <a:effectLst/>
                        </a:rPr>
                        <a:t>dashboardfinal</a:t>
                      </a:r>
                      <a:br>
                        <a:rPr lang="en-US" dirty="0">
                          <a:effectLst/>
                        </a:rPr>
                      </a:br>
                      <a:r>
                        <a:rPr lang="en-US" dirty="0">
                          <a:effectLst/>
                        </a:rPr>
                        <a:t>Data as of 9/27/24, 9:46 PM</a:t>
                      </a:r>
                    </a:p>
                  </a:txBody>
                  <a:tcPr anchor="ctr">
                    <a:lnL>
                      <a:noFill/>
                    </a:lnL>
                    <a:lnR>
                      <a:noFill/>
                    </a:lnR>
                    <a:lnT>
                      <a:noFill/>
                    </a:lnT>
                    <a:lnB>
                      <a:noFill/>
                    </a:lnB>
                    <a:noFill/>
                  </a:tcPr>
                </a:tc>
                <a:extLst>
                  <a:ext uri="{0D108BD9-81ED-4DB2-BD59-A6C34878D82A}">
                    <a16:rowId xmlns:a16="http://schemas.microsoft.com/office/drawing/2014/main" val="3356531056"/>
                  </a:ext>
                </a:extLst>
              </a:tr>
            </a:tbl>
          </a:graphicData>
        </a:graphic>
      </p:graphicFrame>
      <p:pic>
        <p:nvPicPr>
          <p:cNvPr id="6145" name="Picture 1" descr="A Power BI visual">
            <a:extLst>
              <a:ext uri="{FF2B5EF4-FFF2-40B4-BE49-F238E27FC236}">
                <a16:creationId xmlns:a16="http://schemas.microsoft.com/office/drawing/2014/main" id="{F2039351-0E35-E7C0-FEE6-90C9FBE603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6445" y="2262346"/>
            <a:ext cx="9201521" cy="422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23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5B86DE-0ED9-9FF4-B85D-D9926E877896}"/>
              </a:ext>
            </a:extLst>
          </p:cNvPr>
          <p:cNvSpPr txBox="1"/>
          <p:nvPr/>
        </p:nvSpPr>
        <p:spPr>
          <a:xfrm>
            <a:off x="1149246" y="556626"/>
            <a:ext cx="9893508" cy="6432530"/>
          </a:xfrm>
          <a:prstGeom prst="rect">
            <a:avLst/>
          </a:prstGeom>
          <a:noFill/>
        </p:spPr>
        <p:txBody>
          <a:bodyPr wrap="square" rtlCol="0">
            <a:spAutoFit/>
          </a:bodyPr>
          <a:lstStyle/>
          <a:p>
            <a:endParaRPr lang="en-US" sz="2800" dirty="0">
              <a:solidFill>
                <a:schemeClr val="tx2"/>
              </a:solidFill>
            </a:endParaRPr>
          </a:p>
          <a:p>
            <a:endParaRPr lang="en-US" sz="2800" dirty="0">
              <a:solidFill>
                <a:schemeClr val="tx2"/>
              </a:solidFill>
            </a:endParaRPr>
          </a:p>
          <a:p>
            <a:r>
              <a:rPr lang="en-US" sz="3200" dirty="0">
                <a:solidFill>
                  <a:schemeClr val="tx2"/>
                </a:solidFill>
              </a:rPr>
              <a:t>Insights</a:t>
            </a:r>
          </a:p>
          <a:p>
            <a:r>
              <a:rPr lang="en-US" sz="2400" dirty="0">
                <a:solidFill>
                  <a:schemeClr val="tx1">
                    <a:lumMod val="85000"/>
                    <a:lumOff val="15000"/>
                  </a:schemeClr>
                </a:solidFill>
              </a:rPr>
              <a:t>The comparison between </a:t>
            </a:r>
            <a:r>
              <a:rPr lang="en-US" sz="2400" b="1" dirty="0">
                <a:solidFill>
                  <a:schemeClr val="tx1">
                    <a:lumMod val="75000"/>
                    <a:lumOff val="25000"/>
                  </a:schemeClr>
                </a:solidFill>
              </a:rPr>
              <a:t>Infant Mortality</a:t>
            </a:r>
            <a:r>
              <a:rPr lang="en-US" sz="2400" dirty="0">
                <a:solidFill>
                  <a:schemeClr val="tx1">
                    <a:lumMod val="75000"/>
                    <a:lumOff val="25000"/>
                  </a:schemeClr>
                </a:solidFill>
              </a:rPr>
              <a:t> </a:t>
            </a:r>
            <a:r>
              <a:rPr lang="en-US" sz="2400" dirty="0">
                <a:solidFill>
                  <a:schemeClr val="tx1">
                    <a:lumMod val="85000"/>
                    <a:lumOff val="15000"/>
                  </a:schemeClr>
                </a:solidFill>
              </a:rPr>
              <a:t>and </a:t>
            </a:r>
            <a:r>
              <a:rPr lang="en-US" sz="2400" b="1" dirty="0">
                <a:solidFill>
                  <a:schemeClr val="tx1">
                    <a:lumMod val="75000"/>
                    <a:lumOff val="25000"/>
                  </a:schemeClr>
                </a:solidFill>
              </a:rPr>
              <a:t>Life Expectancy</a:t>
            </a:r>
            <a:r>
              <a:rPr lang="en-US" sz="2400" dirty="0">
                <a:solidFill>
                  <a:schemeClr val="tx1">
                    <a:lumMod val="75000"/>
                    <a:lumOff val="25000"/>
                  </a:schemeClr>
                </a:solidFill>
              </a:rPr>
              <a:t> </a:t>
            </a:r>
            <a:r>
              <a:rPr lang="en-US" sz="2400" dirty="0">
                <a:solidFill>
                  <a:schemeClr val="tx1">
                    <a:lumMod val="85000"/>
                    <a:lumOff val="15000"/>
                  </a:schemeClr>
                </a:solidFill>
              </a:rPr>
              <a:t>in countries highlights significant disparities in healthcare, development, and living conditions:</a:t>
            </a:r>
          </a:p>
          <a:p>
            <a:pPr marL="342900" indent="-342900">
              <a:buFont typeface="Arial" panose="020B0604020202020204" pitchFamily="34" charset="0"/>
              <a:buChar char="•"/>
            </a:pPr>
            <a:r>
              <a:rPr lang="en-US" sz="2000" dirty="0">
                <a:solidFill>
                  <a:schemeClr val="tx1">
                    <a:lumMod val="85000"/>
                    <a:lumOff val="15000"/>
                  </a:schemeClr>
                </a:solidFill>
              </a:rPr>
              <a:t>In the Central African Republic, where life expectancy is 52.80 years and infant mortality is 84.50 deaths per 1,000 live births, the high infant mortality rate indicates poor healthcare access, inadequate maternal and infant care, and overall lower living standards. This reflects the country's economic struggles, limited infrastructure, and persistent poverty, contributing to lower life expectancy.</a:t>
            </a:r>
          </a:p>
          <a:p>
            <a:pPr marL="342900" indent="-342900">
              <a:buFont typeface="Arial" panose="020B0604020202020204" pitchFamily="34" charset="0"/>
              <a:buChar char="•"/>
            </a:pPr>
            <a:endParaRPr lang="en-US" sz="2000"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In contrast, San Marino, with a life expectancy of 85.40 years and infant mortality of only 1.70 deaths per 1,000 live births, benefits from a strong healthcare system, advanced medical facilities, and higher living standards. These factors contribute to longer lifespans and far fewer infant deaths.</a:t>
            </a:r>
          </a:p>
          <a:p>
            <a:endParaRPr lang="en-US" sz="2800" dirty="0">
              <a:solidFill>
                <a:schemeClr val="tx1">
                  <a:lumMod val="85000"/>
                  <a:lumOff val="15000"/>
                </a:schemeClr>
              </a:solidFill>
            </a:endParaRPr>
          </a:p>
          <a:p>
            <a:endParaRPr lang="en-US" sz="2800" dirty="0">
              <a:solidFill>
                <a:schemeClr val="tx1">
                  <a:lumMod val="85000"/>
                  <a:lumOff val="15000"/>
                </a:schemeClr>
              </a:solidFill>
            </a:endParaRPr>
          </a:p>
        </p:txBody>
      </p:sp>
      <p:pic>
        <p:nvPicPr>
          <p:cNvPr id="2" name="Picture 1" descr="A blue and yellow logo&#10;&#10;Description automatically generated">
            <a:extLst>
              <a:ext uri="{FF2B5EF4-FFF2-40B4-BE49-F238E27FC236}">
                <a16:creationId xmlns:a16="http://schemas.microsoft.com/office/drawing/2014/main" id="{1C39B917-1B04-754E-4027-CDDD685E9F2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005CA0B4-625A-7D78-15AB-352E58CEF3E9}"/>
              </a:ext>
            </a:extLst>
          </p:cNvPr>
          <p:cNvPicPr>
            <a:picLocks noChangeAspect="1"/>
          </p:cNvPicPr>
          <p:nvPr/>
        </p:nvPicPr>
        <p:blipFill>
          <a:blip r:embed="rId4"/>
          <a:stretch>
            <a:fillRect/>
          </a:stretch>
        </p:blipFill>
        <p:spPr>
          <a:xfrm>
            <a:off x="8202641" y="154177"/>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206DACC0-6447-4B21-106F-6BBC8AA8545B}"/>
              </a:ext>
            </a:extLst>
          </p:cNvPr>
          <p:cNvPicPr>
            <a:picLocks noChangeAspect="1"/>
          </p:cNvPicPr>
          <p:nvPr/>
        </p:nvPicPr>
        <p:blipFill>
          <a:blip r:embed="rId5"/>
          <a:stretch>
            <a:fillRect/>
          </a:stretch>
        </p:blipFill>
        <p:spPr>
          <a:xfrm>
            <a:off x="10131085" y="176515"/>
            <a:ext cx="2000529" cy="760223"/>
          </a:xfrm>
          <a:prstGeom prst="rect">
            <a:avLst/>
          </a:prstGeom>
        </p:spPr>
      </p:pic>
    </p:spTree>
    <p:extLst>
      <p:ext uri="{BB962C8B-B14F-4D97-AF65-F5344CB8AC3E}">
        <p14:creationId xmlns:p14="http://schemas.microsoft.com/office/powerpoint/2010/main" val="2322344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4987976" y="1143398"/>
            <a:ext cx="7485090" cy="758018"/>
          </a:xfrm>
        </p:spPr>
        <p:txBody>
          <a:bodyPr vert="horz" lIns="91440" tIns="45720" rIns="91440" bIns="45720" rtlCol="0" anchor="ctr">
            <a:normAutofit/>
          </a:bodyPr>
          <a:lstStyle/>
          <a:p>
            <a:r>
              <a:rPr lang="en-US" sz="2400" dirty="0"/>
              <a:t>What is the relationship between CPI and Minimum wage?</a:t>
            </a:r>
          </a:p>
        </p:txBody>
      </p:sp>
      <p:sp>
        <p:nvSpPr>
          <p:cNvPr id="54" name="Freeform: Shape 53">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lgn="r" defTabSz="914400">
              <a:spcAft>
                <a:spcPts val="600"/>
              </a:spcAft>
            </a:pPr>
            <a:fld id="{B5CEABB6-07DC-46E8-9B57-56EC44A396E5}" type="slidenum">
              <a:rPr lang="en-US">
                <a:solidFill>
                  <a:schemeClr val="tx1">
                    <a:tint val="75000"/>
                  </a:schemeClr>
                </a:solidFill>
              </a:rPr>
              <a:pPr algn="r" defTabSz="914400">
                <a:spcAft>
                  <a:spcPts val="600"/>
                </a:spcAft>
              </a:pPr>
              <a:t>14</a:t>
            </a:fld>
            <a:endParaRPr lang="en-US">
              <a:solidFill>
                <a:schemeClr val="tx1">
                  <a:tint val="75000"/>
                </a:schemeClr>
              </a:solidFill>
            </a:endParaRPr>
          </a:p>
        </p:txBody>
      </p:sp>
      <p:pic>
        <p:nvPicPr>
          <p:cNvPr id="7" name="Picture 6" descr="A blue and yellow logo&#10;&#10;Description automatically generated">
            <a:extLst>
              <a:ext uri="{FF2B5EF4-FFF2-40B4-BE49-F238E27FC236}">
                <a16:creationId xmlns:a16="http://schemas.microsoft.com/office/drawing/2014/main" id="{5D1BCDE2-8722-5C59-4276-3DEEB94AC7DE}"/>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8" name="Picture 7" descr="A logo of a global education&#10;&#10;Description automatically generated">
            <a:extLst>
              <a:ext uri="{FF2B5EF4-FFF2-40B4-BE49-F238E27FC236}">
                <a16:creationId xmlns:a16="http://schemas.microsoft.com/office/drawing/2014/main" id="{132AE89A-D460-D51C-01C1-015825134DA2}"/>
              </a:ext>
            </a:extLst>
          </p:cNvPr>
          <p:cNvPicPr>
            <a:picLocks noChangeAspect="1"/>
          </p:cNvPicPr>
          <p:nvPr/>
        </p:nvPicPr>
        <p:blipFill>
          <a:blip r:embed="rId4"/>
          <a:stretch>
            <a:fillRect/>
          </a:stretch>
        </p:blipFill>
        <p:spPr>
          <a:xfrm>
            <a:off x="8323664" y="36624"/>
            <a:ext cx="1868058" cy="1106774"/>
          </a:xfrm>
          <a:prstGeom prst="rect">
            <a:avLst/>
          </a:prstGeom>
        </p:spPr>
      </p:pic>
      <p:pic>
        <p:nvPicPr>
          <p:cNvPr id="9" name="Picture 8" descr="A logo of a person holding a staff&#10;&#10;Description automatically generated">
            <a:extLst>
              <a:ext uri="{FF2B5EF4-FFF2-40B4-BE49-F238E27FC236}">
                <a16:creationId xmlns:a16="http://schemas.microsoft.com/office/drawing/2014/main" id="{A8C2ACA9-3D71-6A20-DFC1-F206FE1AB798}"/>
              </a:ext>
            </a:extLst>
          </p:cNvPr>
          <p:cNvPicPr>
            <a:picLocks noChangeAspect="1"/>
          </p:cNvPicPr>
          <p:nvPr/>
        </p:nvPicPr>
        <p:blipFill>
          <a:blip r:embed="rId5"/>
          <a:stretch>
            <a:fillRect/>
          </a:stretch>
        </p:blipFill>
        <p:spPr>
          <a:xfrm>
            <a:off x="9982200" y="191588"/>
            <a:ext cx="2000529" cy="760223"/>
          </a:xfrm>
          <a:prstGeom prst="rect">
            <a:avLst/>
          </a:prstGeom>
        </p:spPr>
      </p:pic>
      <p:graphicFrame>
        <p:nvGraphicFramePr>
          <p:cNvPr id="3" name="Table 2">
            <a:extLst>
              <a:ext uri="{FF2B5EF4-FFF2-40B4-BE49-F238E27FC236}">
                <a16:creationId xmlns:a16="http://schemas.microsoft.com/office/drawing/2014/main" id="{F0484B13-39BB-F85E-BFC4-0D190C69BACD}"/>
              </a:ext>
            </a:extLst>
          </p:cNvPr>
          <p:cNvGraphicFramePr>
            <a:graphicFrameLocks noGrp="1"/>
          </p:cNvGraphicFramePr>
          <p:nvPr>
            <p:extLst>
              <p:ext uri="{D42A27DB-BD31-4B8C-83A1-F6EECF244321}">
                <p14:modId xmlns:p14="http://schemas.microsoft.com/office/powerpoint/2010/main" val="4118230031"/>
              </p:ext>
            </p:extLst>
          </p:nvPr>
        </p:nvGraphicFramePr>
        <p:xfrm>
          <a:off x="4332157" y="4276247"/>
          <a:ext cx="7021642" cy="1280160"/>
        </p:xfrm>
        <a:graphic>
          <a:graphicData uri="http://schemas.openxmlformats.org/drawingml/2006/table">
            <a:tbl>
              <a:tblPr/>
              <a:tblGrid>
                <a:gridCol w="7021642">
                  <a:extLst>
                    <a:ext uri="{9D8B030D-6E8A-4147-A177-3AD203B41FA5}">
                      <a16:colId xmlns:a16="http://schemas.microsoft.com/office/drawing/2014/main" val="1943878819"/>
                    </a:ext>
                  </a:extLst>
                </a:gridCol>
              </a:tblGrid>
              <a:tr h="246996">
                <a:tc>
                  <a:txBody>
                    <a:bodyPr/>
                    <a:lstStyle/>
                    <a:p>
                      <a:endParaRPr lang="en-US">
                        <a:effectLst/>
                      </a:endParaRPr>
                    </a:p>
                  </a:txBody>
                  <a:tcPr anchor="ctr">
                    <a:lnL>
                      <a:noFill/>
                    </a:lnL>
                    <a:lnR>
                      <a:noFill/>
                    </a:lnR>
                    <a:lnT>
                      <a:noFill/>
                    </a:lnT>
                    <a:lnB>
                      <a:noFill/>
                    </a:lnB>
                    <a:noFill/>
                  </a:tcPr>
                </a:tc>
                <a:extLst>
                  <a:ext uri="{0D108BD9-81ED-4DB2-BD59-A6C34878D82A}">
                    <a16:rowId xmlns:a16="http://schemas.microsoft.com/office/drawing/2014/main" val="501694812"/>
                  </a:ext>
                </a:extLst>
              </a:tr>
              <a:tr h="617490">
                <a:tc>
                  <a:txBody>
                    <a:bodyPr/>
                    <a:lstStyle/>
                    <a:p>
                      <a:r>
                        <a:rPr lang="en-US" b="0" dirty="0">
                          <a:solidFill>
                            <a:srgbClr val="0078D4"/>
                          </a:solidFill>
                          <a:effectLst/>
                          <a:hlinkClick r:id="rId6"/>
                        </a:rPr>
                        <a:t>Open in Power BI</a:t>
                      </a:r>
                      <a:br>
                        <a:rPr lang="en-US" b="0" dirty="0">
                          <a:solidFill>
                            <a:srgbClr val="0078D4"/>
                          </a:solidFill>
                          <a:effectLst/>
                          <a:hlinkClick r:id="rId6"/>
                        </a:rPr>
                      </a:br>
                      <a:r>
                        <a:rPr lang="en-US" dirty="0" err="1">
                          <a:effectLst/>
                        </a:rPr>
                        <a:t>dashboardfinal</a:t>
                      </a:r>
                      <a:br>
                        <a:rPr lang="en-US" dirty="0">
                          <a:effectLst/>
                        </a:rPr>
                      </a:br>
                      <a:r>
                        <a:rPr lang="en-US" dirty="0">
                          <a:effectLst/>
                        </a:rPr>
                        <a:t>Data as of 9/27/24, 9:46 PM</a:t>
                      </a:r>
                    </a:p>
                  </a:txBody>
                  <a:tcPr anchor="ctr">
                    <a:lnL>
                      <a:noFill/>
                    </a:lnL>
                    <a:lnR>
                      <a:noFill/>
                    </a:lnR>
                    <a:lnT>
                      <a:noFill/>
                    </a:lnT>
                    <a:lnB>
                      <a:noFill/>
                    </a:lnB>
                    <a:noFill/>
                  </a:tcPr>
                </a:tc>
                <a:extLst>
                  <a:ext uri="{0D108BD9-81ED-4DB2-BD59-A6C34878D82A}">
                    <a16:rowId xmlns:a16="http://schemas.microsoft.com/office/drawing/2014/main" val="404990175"/>
                  </a:ext>
                </a:extLst>
              </a:tr>
            </a:tbl>
          </a:graphicData>
        </a:graphic>
      </p:graphicFrame>
      <p:pic>
        <p:nvPicPr>
          <p:cNvPr id="5121" name="Picture 1" descr="A Power BI visual">
            <a:extLst>
              <a:ext uri="{FF2B5EF4-FFF2-40B4-BE49-F238E27FC236}">
                <a16:creationId xmlns:a16="http://schemas.microsoft.com/office/drawing/2014/main" id="{BB81FA96-9662-DEFE-6D48-65878AA129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4243" y="1901416"/>
            <a:ext cx="9950302" cy="4667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31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5B86DE-0ED9-9FF4-B85D-D9926E877896}"/>
              </a:ext>
            </a:extLst>
          </p:cNvPr>
          <p:cNvSpPr txBox="1"/>
          <p:nvPr/>
        </p:nvSpPr>
        <p:spPr>
          <a:xfrm>
            <a:off x="1237841" y="707564"/>
            <a:ext cx="9893508" cy="5940088"/>
          </a:xfrm>
          <a:prstGeom prst="rect">
            <a:avLst/>
          </a:prstGeom>
          <a:noFill/>
        </p:spPr>
        <p:txBody>
          <a:bodyPr wrap="square" rtlCol="0">
            <a:spAutoFit/>
          </a:bodyPr>
          <a:lstStyle/>
          <a:p>
            <a:endParaRPr lang="en-US" sz="2800" dirty="0">
              <a:solidFill>
                <a:schemeClr val="tx2"/>
              </a:solidFill>
            </a:endParaRPr>
          </a:p>
          <a:p>
            <a:endParaRPr lang="en-US" sz="2800" dirty="0">
              <a:solidFill>
                <a:schemeClr val="tx2"/>
              </a:solidFill>
            </a:endParaRPr>
          </a:p>
          <a:p>
            <a:r>
              <a:rPr lang="en-US" sz="3200" dirty="0">
                <a:solidFill>
                  <a:schemeClr val="tx2"/>
                </a:solidFill>
              </a:rPr>
              <a:t>Insights</a:t>
            </a:r>
          </a:p>
          <a:p>
            <a:r>
              <a:rPr lang="en-US" sz="2400" dirty="0">
                <a:solidFill>
                  <a:schemeClr val="tx1">
                    <a:lumMod val="85000"/>
                    <a:lumOff val="15000"/>
                  </a:schemeClr>
                </a:solidFill>
              </a:rPr>
              <a:t>The comparison between CPI (Consumer Price Index) and Minimum Wage for countries like Australia and Venezuela highlights key differences in economic stability, inflation, and wage policies:</a:t>
            </a:r>
          </a:p>
          <a:p>
            <a:r>
              <a:rPr lang="en-US" sz="2000" dirty="0">
                <a:solidFill>
                  <a:schemeClr val="tx1">
                    <a:lumMod val="85000"/>
                    <a:lumOff val="15000"/>
                  </a:schemeClr>
                </a:solidFill>
              </a:rPr>
              <a:t>Australia With a CPI of 1.60 (indicating low inflation) and a minimum wage of 13.59, Australia demonstrates economic stability and a strong policy for ensuring adequate wages relative to the cost of living. The low CPI suggests that prices for goods and services are relatively stable, and the high minimum wage helps maintain living standards.</a:t>
            </a:r>
          </a:p>
          <a:p>
            <a:endParaRPr lang="en-US" sz="2000" dirty="0">
              <a:solidFill>
                <a:schemeClr val="tx1">
                  <a:lumMod val="85000"/>
                  <a:lumOff val="15000"/>
                </a:schemeClr>
              </a:solidFill>
            </a:endParaRPr>
          </a:p>
          <a:p>
            <a:r>
              <a:rPr lang="en-US" sz="2000" dirty="0">
                <a:solidFill>
                  <a:schemeClr val="tx1">
                    <a:lumMod val="85000"/>
                    <a:lumOff val="15000"/>
                  </a:schemeClr>
                </a:solidFill>
              </a:rPr>
              <a:t>Venezuela: In contrast, Venezuela’s CPI of 254.90 (indicating extreme inflation) and minimum wage of 0.01 highlight a severe economic crisis. Hyperinflation drastically reduces the purchasing power of wages, rendering the minimum wage almost worthless in real terms. This reflects the country's deep economic instability, where wages have not kept pace with runaway inflation.</a:t>
            </a:r>
          </a:p>
        </p:txBody>
      </p:sp>
      <p:pic>
        <p:nvPicPr>
          <p:cNvPr id="2" name="Picture 1" descr="A blue and yellow logo&#10;&#10;Description automatically generated">
            <a:extLst>
              <a:ext uri="{FF2B5EF4-FFF2-40B4-BE49-F238E27FC236}">
                <a16:creationId xmlns:a16="http://schemas.microsoft.com/office/drawing/2014/main" id="{1C39B917-1B04-754E-4027-CDDD685E9F2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005CA0B4-625A-7D78-15AB-352E58CEF3E9}"/>
              </a:ext>
            </a:extLst>
          </p:cNvPr>
          <p:cNvPicPr>
            <a:picLocks noChangeAspect="1"/>
          </p:cNvPicPr>
          <p:nvPr/>
        </p:nvPicPr>
        <p:blipFill>
          <a:blip r:embed="rId4"/>
          <a:stretch>
            <a:fillRect/>
          </a:stretch>
        </p:blipFill>
        <p:spPr>
          <a:xfrm>
            <a:off x="8202641" y="154177"/>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206DACC0-6447-4B21-106F-6BBC8AA8545B}"/>
              </a:ext>
            </a:extLst>
          </p:cNvPr>
          <p:cNvPicPr>
            <a:picLocks noChangeAspect="1"/>
          </p:cNvPicPr>
          <p:nvPr/>
        </p:nvPicPr>
        <p:blipFill>
          <a:blip r:embed="rId5"/>
          <a:stretch>
            <a:fillRect/>
          </a:stretch>
        </p:blipFill>
        <p:spPr>
          <a:xfrm>
            <a:off x="10131085" y="176515"/>
            <a:ext cx="2000529" cy="760223"/>
          </a:xfrm>
          <a:prstGeom prst="rect">
            <a:avLst/>
          </a:prstGeom>
        </p:spPr>
      </p:pic>
    </p:spTree>
    <p:extLst>
      <p:ext uri="{BB962C8B-B14F-4D97-AF65-F5344CB8AC3E}">
        <p14:creationId xmlns:p14="http://schemas.microsoft.com/office/powerpoint/2010/main" val="3888686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1585246" y="1347839"/>
            <a:ext cx="6740577" cy="1045025"/>
          </a:xfrm>
        </p:spPr>
        <p:txBody>
          <a:bodyPr vert="horz" lIns="91440" tIns="45720" rIns="91440" bIns="45720" rtlCol="0" anchor="b">
            <a:normAutofit/>
          </a:bodyPr>
          <a:lstStyle/>
          <a:p>
            <a:pPr algn="ctr"/>
            <a:r>
              <a:rPr lang="en-GB" sz="2400" dirty="0"/>
              <a:t>Which countries have the highest armed forces size?</a:t>
            </a:r>
            <a:br>
              <a:rPr lang="en-GB" sz="2400" dirty="0"/>
            </a:br>
            <a:r>
              <a:rPr lang="en-US" sz="3600" kern="1200" dirty="0">
                <a:solidFill>
                  <a:schemeClr val="tx2"/>
                </a:solidFill>
                <a:latin typeface="+mj-lt"/>
                <a:ea typeface="+mj-ea"/>
                <a:cs typeface="+mj-cs"/>
              </a:rPr>
              <a:t> </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lgn="r" defTabSz="914400">
              <a:spcAft>
                <a:spcPts val="600"/>
              </a:spcAft>
            </a:pPr>
            <a:fld id="{B5CEABB6-07DC-46E8-9B57-56EC44A396E5}" type="slidenum">
              <a:rPr lang="en-US" smtClean="0">
                <a:solidFill>
                  <a:schemeClr val="tx1">
                    <a:tint val="75000"/>
                  </a:schemeClr>
                </a:solidFill>
              </a:rPr>
              <a:pPr algn="r" defTabSz="914400">
                <a:spcAft>
                  <a:spcPts val="600"/>
                </a:spcAft>
              </a:pPr>
              <a:t>16</a:t>
            </a:fld>
            <a:endParaRPr lang="en-US">
              <a:solidFill>
                <a:schemeClr val="tx1">
                  <a:tint val="75000"/>
                </a:schemeClr>
              </a:solidFill>
            </a:endParaRPr>
          </a:p>
        </p:txBody>
      </p:sp>
      <p:pic>
        <p:nvPicPr>
          <p:cNvPr id="7" name="Picture 6" descr="A blue and yellow logo&#10;&#10;Description automatically generated">
            <a:extLst>
              <a:ext uri="{FF2B5EF4-FFF2-40B4-BE49-F238E27FC236}">
                <a16:creationId xmlns:a16="http://schemas.microsoft.com/office/drawing/2014/main" id="{5104853B-0262-B331-5834-91D35C1293A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8" name="Picture 7" descr="A logo of a global education&#10;&#10;Description automatically generated">
            <a:extLst>
              <a:ext uri="{FF2B5EF4-FFF2-40B4-BE49-F238E27FC236}">
                <a16:creationId xmlns:a16="http://schemas.microsoft.com/office/drawing/2014/main" id="{BF0280F4-3F50-9362-741C-A16A131ABA4E}"/>
              </a:ext>
            </a:extLst>
          </p:cNvPr>
          <p:cNvPicPr>
            <a:picLocks noChangeAspect="1"/>
          </p:cNvPicPr>
          <p:nvPr/>
        </p:nvPicPr>
        <p:blipFill>
          <a:blip r:embed="rId4"/>
          <a:stretch>
            <a:fillRect/>
          </a:stretch>
        </p:blipFill>
        <p:spPr>
          <a:xfrm>
            <a:off x="8114142" y="120533"/>
            <a:ext cx="1868058" cy="1106774"/>
          </a:xfrm>
          <a:prstGeom prst="rect">
            <a:avLst/>
          </a:prstGeom>
        </p:spPr>
      </p:pic>
      <p:pic>
        <p:nvPicPr>
          <p:cNvPr id="10" name="Picture 9" descr="A logo of a person holding a staff&#10;&#10;Description automatically generated">
            <a:extLst>
              <a:ext uri="{FF2B5EF4-FFF2-40B4-BE49-F238E27FC236}">
                <a16:creationId xmlns:a16="http://schemas.microsoft.com/office/drawing/2014/main" id="{7C4E7B10-6137-2C19-CF9F-FE28409B28F4}"/>
              </a:ext>
            </a:extLst>
          </p:cNvPr>
          <p:cNvPicPr>
            <a:picLocks noChangeAspect="1"/>
          </p:cNvPicPr>
          <p:nvPr/>
        </p:nvPicPr>
        <p:blipFill>
          <a:blip r:embed="rId5"/>
          <a:stretch>
            <a:fillRect/>
          </a:stretch>
        </p:blipFill>
        <p:spPr>
          <a:xfrm>
            <a:off x="10018438" y="288794"/>
            <a:ext cx="2000529" cy="760223"/>
          </a:xfrm>
          <a:prstGeom prst="rect">
            <a:avLst/>
          </a:prstGeom>
        </p:spPr>
      </p:pic>
      <p:graphicFrame>
        <p:nvGraphicFramePr>
          <p:cNvPr id="3" name="Table 2">
            <a:extLst>
              <a:ext uri="{FF2B5EF4-FFF2-40B4-BE49-F238E27FC236}">
                <a16:creationId xmlns:a16="http://schemas.microsoft.com/office/drawing/2014/main" id="{7562288D-9344-432B-49B7-5CA5F8F276D1}"/>
              </a:ext>
            </a:extLst>
          </p:cNvPr>
          <p:cNvGraphicFramePr>
            <a:graphicFrameLocks noGrp="1"/>
          </p:cNvGraphicFramePr>
          <p:nvPr>
            <p:extLst>
              <p:ext uri="{D42A27DB-BD31-4B8C-83A1-F6EECF244321}">
                <p14:modId xmlns:p14="http://schemas.microsoft.com/office/powerpoint/2010/main" val="2851739359"/>
              </p:ext>
            </p:extLst>
          </p:nvPr>
        </p:nvGraphicFramePr>
        <p:xfrm>
          <a:off x="4107305" y="4413407"/>
          <a:ext cx="7246494" cy="1554480"/>
        </p:xfrm>
        <a:graphic>
          <a:graphicData uri="http://schemas.openxmlformats.org/drawingml/2006/table">
            <a:tbl>
              <a:tblPr/>
              <a:tblGrid>
                <a:gridCol w="7246494">
                  <a:extLst>
                    <a:ext uri="{9D8B030D-6E8A-4147-A177-3AD203B41FA5}">
                      <a16:colId xmlns:a16="http://schemas.microsoft.com/office/drawing/2014/main" val="3087632127"/>
                    </a:ext>
                  </a:extLst>
                </a:gridCol>
              </a:tblGrid>
              <a:tr h="226158">
                <a:tc>
                  <a:txBody>
                    <a:bodyPr/>
                    <a:lstStyle/>
                    <a:p>
                      <a:endParaRPr lang="en-US">
                        <a:effectLst/>
                      </a:endParaRPr>
                    </a:p>
                  </a:txBody>
                  <a:tcPr anchor="ctr">
                    <a:lnL>
                      <a:noFill/>
                    </a:lnL>
                    <a:lnR>
                      <a:noFill/>
                    </a:lnR>
                    <a:lnT>
                      <a:noFill/>
                    </a:lnT>
                    <a:lnB>
                      <a:noFill/>
                    </a:lnB>
                    <a:noFill/>
                  </a:tcPr>
                </a:tc>
                <a:extLst>
                  <a:ext uri="{0D108BD9-81ED-4DB2-BD59-A6C34878D82A}">
                    <a16:rowId xmlns:a16="http://schemas.microsoft.com/office/drawing/2014/main" val="485657240"/>
                  </a:ext>
                </a:extLst>
              </a:tr>
              <a:tr h="735014">
                <a:tc>
                  <a:txBody>
                    <a:bodyPr/>
                    <a:lstStyle/>
                    <a:p>
                      <a:r>
                        <a:rPr lang="en-US" b="0" dirty="0">
                          <a:solidFill>
                            <a:srgbClr val="0078D4"/>
                          </a:solidFill>
                          <a:effectLst/>
                          <a:hlinkClick r:id="rId6"/>
                        </a:rPr>
                        <a:t>Open in Power BI</a:t>
                      </a:r>
                      <a:br>
                        <a:rPr lang="en-US" b="0" dirty="0">
                          <a:solidFill>
                            <a:srgbClr val="0078D4"/>
                          </a:solidFill>
                          <a:effectLst/>
                          <a:hlinkClick r:id="rId6"/>
                        </a:rPr>
                      </a:br>
                      <a:r>
                        <a:rPr lang="en-US" dirty="0" err="1">
                          <a:effectLst/>
                        </a:rPr>
                        <a:t>dashboardfinal</a:t>
                      </a:r>
                      <a:br>
                        <a:rPr lang="en-US" dirty="0">
                          <a:effectLst/>
                        </a:rPr>
                      </a:br>
                      <a:r>
                        <a:rPr lang="en-US" dirty="0">
                          <a:effectLst/>
                        </a:rPr>
                        <a:t>Data as of 9/27/24, 9:46 PM</a:t>
                      </a:r>
                      <a:br>
                        <a:rPr lang="en-US" dirty="0">
                          <a:effectLst/>
                        </a:rPr>
                      </a:br>
                      <a:r>
                        <a:rPr lang="en-US" dirty="0">
                          <a:effectLst/>
                        </a:rPr>
                        <a:t>Filtered by </a:t>
                      </a:r>
                      <a:r>
                        <a:rPr lang="en-US" b="1" dirty="0">
                          <a:effectLst/>
                        </a:rPr>
                        <a:t>Country</a:t>
                      </a:r>
                      <a:r>
                        <a:rPr lang="en-US" dirty="0">
                          <a:effectLst/>
                        </a:rPr>
                        <a:t> (top 10 by Armed Forces size)</a:t>
                      </a:r>
                    </a:p>
                  </a:txBody>
                  <a:tcPr anchor="ctr">
                    <a:lnL>
                      <a:noFill/>
                    </a:lnL>
                    <a:lnR>
                      <a:noFill/>
                    </a:lnR>
                    <a:lnT>
                      <a:noFill/>
                    </a:lnT>
                    <a:lnB>
                      <a:noFill/>
                    </a:lnB>
                    <a:noFill/>
                  </a:tcPr>
                </a:tc>
                <a:extLst>
                  <a:ext uri="{0D108BD9-81ED-4DB2-BD59-A6C34878D82A}">
                    <a16:rowId xmlns:a16="http://schemas.microsoft.com/office/drawing/2014/main" val="1547851037"/>
                  </a:ext>
                </a:extLst>
              </a:tr>
            </a:tbl>
          </a:graphicData>
        </a:graphic>
      </p:graphicFrame>
      <p:pic>
        <p:nvPicPr>
          <p:cNvPr id="7169" name="Picture 1" descr="A Power BI visual">
            <a:extLst>
              <a:ext uri="{FF2B5EF4-FFF2-40B4-BE49-F238E27FC236}">
                <a16:creationId xmlns:a16="http://schemas.microsoft.com/office/drawing/2014/main" id="{6AA02F8D-8ACC-CD2A-26A9-221A21B08C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252" y="1998409"/>
            <a:ext cx="9467502" cy="493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01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5B86DE-0ED9-9FF4-B85D-D9926E877896}"/>
              </a:ext>
            </a:extLst>
          </p:cNvPr>
          <p:cNvSpPr txBox="1"/>
          <p:nvPr/>
        </p:nvSpPr>
        <p:spPr>
          <a:xfrm>
            <a:off x="1034323" y="753330"/>
            <a:ext cx="9893508" cy="2923877"/>
          </a:xfrm>
          <a:prstGeom prst="rect">
            <a:avLst/>
          </a:prstGeom>
          <a:noFill/>
        </p:spPr>
        <p:txBody>
          <a:bodyPr wrap="square" rtlCol="0">
            <a:spAutoFit/>
          </a:bodyPr>
          <a:lstStyle/>
          <a:p>
            <a:endParaRPr lang="en-US" sz="2800" dirty="0">
              <a:solidFill>
                <a:schemeClr val="tx2"/>
              </a:solidFill>
            </a:endParaRPr>
          </a:p>
          <a:p>
            <a:endParaRPr lang="en-US" sz="2800" dirty="0">
              <a:solidFill>
                <a:schemeClr val="tx2"/>
              </a:solidFill>
            </a:endParaRPr>
          </a:p>
          <a:p>
            <a:r>
              <a:rPr lang="en-US" sz="3200" dirty="0">
                <a:solidFill>
                  <a:schemeClr val="tx2"/>
                </a:solidFill>
              </a:rPr>
              <a:t>Insights</a:t>
            </a:r>
            <a:endParaRPr lang="ar-EG" sz="3200" dirty="0">
              <a:solidFill>
                <a:schemeClr val="tx2"/>
              </a:solidFill>
            </a:endParaRPr>
          </a:p>
          <a:p>
            <a:r>
              <a:rPr lang="en-US" sz="2400" i="0" dirty="0">
                <a:solidFill>
                  <a:schemeClr val="tx1">
                    <a:lumMod val="85000"/>
                    <a:lumOff val="15000"/>
                  </a:schemeClr>
                </a:solidFill>
                <a:effectLst/>
                <a:latin typeface="Inter"/>
              </a:rPr>
              <a:t>The chart shows the sizes of the armies in the top 10 countries. India has the biggest army, followed by China, Russia, the United States, and Pakistan. This graph helps us see how different these countries' armies are. And they have great security stability</a:t>
            </a:r>
            <a:endParaRPr lang="en-US" sz="2400" dirty="0">
              <a:solidFill>
                <a:schemeClr val="tx1">
                  <a:lumMod val="85000"/>
                  <a:lumOff val="15000"/>
                </a:schemeClr>
              </a:solidFill>
            </a:endParaRPr>
          </a:p>
        </p:txBody>
      </p:sp>
      <p:pic>
        <p:nvPicPr>
          <p:cNvPr id="2" name="Picture 1" descr="A blue and yellow logo&#10;&#10;Description automatically generated">
            <a:extLst>
              <a:ext uri="{FF2B5EF4-FFF2-40B4-BE49-F238E27FC236}">
                <a16:creationId xmlns:a16="http://schemas.microsoft.com/office/drawing/2014/main" id="{1C39B917-1B04-754E-4027-CDDD685E9F2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005CA0B4-625A-7D78-15AB-352E58CEF3E9}"/>
              </a:ext>
            </a:extLst>
          </p:cNvPr>
          <p:cNvPicPr>
            <a:picLocks noChangeAspect="1"/>
          </p:cNvPicPr>
          <p:nvPr/>
        </p:nvPicPr>
        <p:blipFill>
          <a:blip r:embed="rId4"/>
          <a:stretch>
            <a:fillRect/>
          </a:stretch>
        </p:blipFill>
        <p:spPr>
          <a:xfrm>
            <a:off x="8202641" y="154177"/>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206DACC0-6447-4B21-106F-6BBC8AA8545B}"/>
              </a:ext>
            </a:extLst>
          </p:cNvPr>
          <p:cNvPicPr>
            <a:picLocks noChangeAspect="1"/>
          </p:cNvPicPr>
          <p:nvPr/>
        </p:nvPicPr>
        <p:blipFill>
          <a:blip r:embed="rId5"/>
          <a:stretch>
            <a:fillRect/>
          </a:stretch>
        </p:blipFill>
        <p:spPr>
          <a:xfrm>
            <a:off x="10131085" y="176515"/>
            <a:ext cx="2000529" cy="760223"/>
          </a:xfrm>
          <a:prstGeom prst="rect">
            <a:avLst/>
          </a:prstGeom>
        </p:spPr>
      </p:pic>
    </p:spTree>
    <p:extLst>
      <p:ext uri="{BB962C8B-B14F-4D97-AF65-F5344CB8AC3E}">
        <p14:creationId xmlns:p14="http://schemas.microsoft.com/office/powerpoint/2010/main" val="3794318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2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03D687BF-BB5B-7058-5921-B358B8A0672C}"/>
              </a:ext>
            </a:extLst>
          </p:cNvPr>
          <p:cNvSpPr txBox="1"/>
          <p:nvPr/>
        </p:nvSpPr>
        <p:spPr>
          <a:xfrm>
            <a:off x="2717911" y="1517394"/>
            <a:ext cx="9593705" cy="738664"/>
          </a:xfrm>
          <a:prstGeom prst="rect">
            <a:avLst/>
          </a:prstGeom>
          <a:noFill/>
        </p:spPr>
        <p:txBody>
          <a:bodyPr wrap="square" rtlCol="0">
            <a:spAutoFit/>
          </a:bodyPr>
          <a:lstStyle/>
          <a:p>
            <a:r>
              <a:rPr lang="en-GB" sz="2400" dirty="0"/>
              <a:t>Which countries have the highest and the lowest Unemployment rate?</a:t>
            </a:r>
          </a:p>
          <a:p>
            <a:endParaRPr lang="en-US" dirty="0"/>
          </a:p>
        </p:txBody>
      </p:sp>
      <p:pic>
        <p:nvPicPr>
          <p:cNvPr id="2" name="Picture 1" descr="A blue and yellow logo&#10;&#10;Description automatically generated">
            <a:extLst>
              <a:ext uri="{FF2B5EF4-FFF2-40B4-BE49-F238E27FC236}">
                <a16:creationId xmlns:a16="http://schemas.microsoft.com/office/drawing/2014/main" id="{47A6A316-A2F5-D56F-939B-5F7711DB0939}"/>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4" name="Picture 3" descr="A logo of a global education&#10;&#10;Description automatically generated">
            <a:extLst>
              <a:ext uri="{FF2B5EF4-FFF2-40B4-BE49-F238E27FC236}">
                <a16:creationId xmlns:a16="http://schemas.microsoft.com/office/drawing/2014/main" id="{7413485A-618D-8FBD-B97A-736DD33C4CB2}"/>
              </a:ext>
            </a:extLst>
          </p:cNvPr>
          <p:cNvPicPr>
            <a:picLocks noChangeAspect="1"/>
          </p:cNvPicPr>
          <p:nvPr/>
        </p:nvPicPr>
        <p:blipFill>
          <a:blip r:embed="rId4"/>
          <a:stretch>
            <a:fillRect/>
          </a:stretch>
        </p:blipFill>
        <p:spPr>
          <a:xfrm>
            <a:off x="8398951" y="19561"/>
            <a:ext cx="1868058" cy="1106774"/>
          </a:xfrm>
          <a:prstGeom prst="rect">
            <a:avLst/>
          </a:prstGeom>
        </p:spPr>
      </p:pic>
      <p:pic>
        <p:nvPicPr>
          <p:cNvPr id="5" name="Picture 4" descr="A logo of a person holding a staff&#10;&#10;Description automatically generated">
            <a:extLst>
              <a:ext uri="{FF2B5EF4-FFF2-40B4-BE49-F238E27FC236}">
                <a16:creationId xmlns:a16="http://schemas.microsoft.com/office/drawing/2014/main" id="{4493DA33-7594-37CB-B108-B4457C625F40}"/>
              </a:ext>
            </a:extLst>
          </p:cNvPr>
          <p:cNvPicPr>
            <a:picLocks noChangeAspect="1"/>
          </p:cNvPicPr>
          <p:nvPr/>
        </p:nvPicPr>
        <p:blipFill>
          <a:blip r:embed="rId5"/>
          <a:stretch>
            <a:fillRect/>
          </a:stretch>
        </p:blipFill>
        <p:spPr>
          <a:xfrm>
            <a:off x="10100116" y="276682"/>
            <a:ext cx="2000529" cy="760223"/>
          </a:xfrm>
          <a:prstGeom prst="rect">
            <a:avLst/>
          </a:prstGeom>
        </p:spPr>
      </p:pic>
      <p:graphicFrame>
        <p:nvGraphicFramePr>
          <p:cNvPr id="8" name="Table 7">
            <a:extLst>
              <a:ext uri="{FF2B5EF4-FFF2-40B4-BE49-F238E27FC236}">
                <a16:creationId xmlns:a16="http://schemas.microsoft.com/office/drawing/2014/main" id="{3DCAD24A-F20E-B390-5186-267F2475CE91}"/>
              </a:ext>
            </a:extLst>
          </p:cNvPr>
          <p:cNvGraphicFramePr>
            <a:graphicFrameLocks noGrp="1"/>
          </p:cNvGraphicFramePr>
          <p:nvPr>
            <p:extLst>
              <p:ext uri="{D42A27DB-BD31-4B8C-83A1-F6EECF244321}">
                <p14:modId xmlns:p14="http://schemas.microsoft.com/office/powerpoint/2010/main" val="2224948037"/>
              </p:ext>
            </p:extLst>
          </p:nvPr>
        </p:nvGraphicFramePr>
        <p:xfrm>
          <a:off x="1407058" y="2485389"/>
          <a:ext cx="4139303" cy="1828800"/>
        </p:xfrm>
        <a:graphic>
          <a:graphicData uri="http://schemas.openxmlformats.org/drawingml/2006/table">
            <a:tbl>
              <a:tblPr/>
              <a:tblGrid>
                <a:gridCol w="4139303">
                  <a:extLst>
                    <a:ext uri="{9D8B030D-6E8A-4147-A177-3AD203B41FA5}">
                      <a16:colId xmlns:a16="http://schemas.microsoft.com/office/drawing/2014/main" val="2310268226"/>
                    </a:ext>
                  </a:extLst>
                </a:gridCol>
              </a:tblGrid>
              <a:tr h="315529">
                <a:tc>
                  <a:txBody>
                    <a:bodyPr/>
                    <a:lstStyle/>
                    <a:p>
                      <a:endParaRPr lang="en-US">
                        <a:effectLst/>
                      </a:endParaRPr>
                    </a:p>
                  </a:txBody>
                  <a:tcPr anchor="ctr">
                    <a:lnL>
                      <a:noFill/>
                    </a:lnL>
                    <a:lnR>
                      <a:noFill/>
                    </a:lnR>
                    <a:lnT>
                      <a:noFill/>
                    </a:lnT>
                    <a:lnB>
                      <a:noFill/>
                    </a:lnB>
                    <a:noFill/>
                  </a:tcPr>
                </a:tc>
                <a:extLst>
                  <a:ext uri="{0D108BD9-81ED-4DB2-BD59-A6C34878D82A}">
                    <a16:rowId xmlns:a16="http://schemas.microsoft.com/office/drawing/2014/main" val="2593080794"/>
                  </a:ext>
                </a:extLst>
              </a:tr>
              <a:tr h="1262114">
                <a:tc>
                  <a:txBody>
                    <a:bodyPr/>
                    <a:lstStyle/>
                    <a:p>
                      <a:r>
                        <a:rPr lang="en-US" b="0" dirty="0">
                          <a:solidFill>
                            <a:srgbClr val="0078D4"/>
                          </a:solidFill>
                          <a:effectLst/>
                          <a:hlinkClick r:id="rId6"/>
                        </a:rPr>
                        <a:t>Open in Power BI</a:t>
                      </a:r>
                      <a:br>
                        <a:rPr lang="en-US" b="0" dirty="0">
                          <a:solidFill>
                            <a:srgbClr val="0078D4"/>
                          </a:solidFill>
                          <a:effectLst/>
                          <a:hlinkClick r:id="rId6"/>
                        </a:rPr>
                      </a:br>
                      <a:r>
                        <a:rPr lang="en-US" dirty="0" err="1">
                          <a:effectLst/>
                        </a:rPr>
                        <a:t>dashboardfinal</a:t>
                      </a:r>
                      <a:br>
                        <a:rPr lang="en-US" dirty="0">
                          <a:effectLst/>
                        </a:rPr>
                      </a:br>
                      <a:r>
                        <a:rPr lang="en-US" dirty="0">
                          <a:effectLst/>
                        </a:rPr>
                        <a:t>Data as of 9/27/24, 9:46 PM</a:t>
                      </a:r>
                      <a:br>
                        <a:rPr lang="en-US" dirty="0">
                          <a:effectLst/>
                        </a:rPr>
                      </a:br>
                      <a:r>
                        <a:rPr lang="en-US" dirty="0">
                          <a:effectLst/>
                        </a:rPr>
                        <a:t>Filtered by </a:t>
                      </a:r>
                      <a:r>
                        <a:rPr lang="en-US" b="1" dirty="0">
                          <a:effectLst/>
                        </a:rPr>
                        <a:t>Country</a:t>
                      </a:r>
                      <a:r>
                        <a:rPr lang="en-US" dirty="0">
                          <a:effectLst/>
                        </a:rPr>
                        <a:t> (top 10 by Unemployment rate)</a:t>
                      </a:r>
                    </a:p>
                  </a:txBody>
                  <a:tcPr anchor="ctr">
                    <a:lnL>
                      <a:noFill/>
                    </a:lnL>
                    <a:lnR>
                      <a:noFill/>
                    </a:lnR>
                    <a:lnT>
                      <a:noFill/>
                    </a:lnT>
                    <a:lnB>
                      <a:noFill/>
                    </a:lnB>
                    <a:noFill/>
                  </a:tcPr>
                </a:tc>
                <a:extLst>
                  <a:ext uri="{0D108BD9-81ED-4DB2-BD59-A6C34878D82A}">
                    <a16:rowId xmlns:a16="http://schemas.microsoft.com/office/drawing/2014/main" val="2363924707"/>
                  </a:ext>
                </a:extLst>
              </a:tr>
            </a:tbl>
          </a:graphicData>
        </a:graphic>
      </p:graphicFrame>
      <p:pic>
        <p:nvPicPr>
          <p:cNvPr id="8193" name="Picture 1" descr="A Power BI visual">
            <a:extLst>
              <a:ext uri="{FF2B5EF4-FFF2-40B4-BE49-F238E27FC236}">
                <a16:creationId xmlns:a16="http://schemas.microsoft.com/office/drawing/2014/main" id="{D0F4C47D-E854-79E3-1E28-C7E5F8DCB9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896" y="2290911"/>
            <a:ext cx="5418211" cy="41198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02ADD4AC-41D4-363C-D42D-59EE6FD7328F}"/>
              </a:ext>
            </a:extLst>
          </p:cNvPr>
          <p:cNvGraphicFramePr>
            <a:graphicFrameLocks noGrp="1"/>
          </p:cNvGraphicFramePr>
          <p:nvPr>
            <p:extLst>
              <p:ext uri="{D42A27DB-BD31-4B8C-83A1-F6EECF244321}">
                <p14:modId xmlns:p14="http://schemas.microsoft.com/office/powerpoint/2010/main" val="2855430402"/>
              </p:ext>
            </p:extLst>
          </p:nvPr>
        </p:nvGraphicFramePr>
        <p:xfrm>
          <a:off x="7240249" y="2340503"/>
          <a:ext cx="3882453" cy="1828800"/>
        </p:xfrm>
        <a:graphic>
          <a:graphicData uri="http://schemas.openxmlformats.org/drawingml/2006/table">
            <a:tbl>
              <a:tblPr/>
              <a:tblGrid>
                <a:gridCol w="3882453">
                  <a:extLst>
                    <a:ext uri="{9D8B030D-6E8A-4147-A177-3AD203B41FA5}">
                      <a16:colId xmlns:a16="http://schemas.microsoft.com/office/drawing/2014/main" val="582251637"/>
                    </a:ext>
                  </a:extLst>
                </a:gridCol>
              </a:tblGrid>
              <a:tr h="345045">
                <a:tc>
                  <a:txBody>
                    <a:bodyPr/>
                    <a:lstStyle/>
                    <a:p>
                      <a:endParaRPr lang="en-US">
                        <a:effectLst/>
                      </a:endParaRPr>
                    </a:p>
                  </a:txBody>
                  <a:tcPr anchor="ctr">
                    <a:lnL>
                      <a:noFill/>
                    </a:lnL>
                    <a:lnR>
                      <a:noFill/>
                    </a:lnR>
                    <a:lnT>
                      <a:noFill/>
                    </a:lnT>
                    <a:lnB>
                      <a:noFill/>
                    </a:lnB>
                    <a:noFill/>
                  </a:tcPr>
                </a:tc>
                <a:extLst>
                  <a:ext uri="{0D108BD9-81ED-4DB2-BD59-A6C34878D82A}">
                    <a16:rowId xmlns:a16="http://schemas.microsoft.com/office/drawing/2014/main" val="533854129"/>
                  </a:ext>
                </a:extLst>
              </a:tr>
              <a:tr h="1215384">
                <a:tc>
                  <a:txBody>
                    <a:bodyPr/>
                    <a:lstStyle/>
                    <a:p>
                      <a:r>
                        <a:rPr lang="en-US" b="0" dirty="0">
                          <a:solidFill>
                            <a:srgbClr val="0078D4"/>
                          </a:solidFill>
                          <a:effectLst/>
                          <a:hlinkClick r:id="rId6"/>
                        </a:rPr>
                        <a:t>Open in Power BI</a:t>
                      </a:r>
                      <a:br>
                        <a:rPr lang="en-US" b="0" dirty="0">
                          <a:solidFill>
                            <a:srgbClr val="0078D4"/>
                          </a:solidFill>
                          <a:effectLst/>
                          <a:hlinkClick r:id="rId6"/>
                        </a:rPr>
                      </a:br>
                      <a:r>
                        <a:rPr lang="en-US" dirty="0" err="1">
                          <a:effectLst/>
                        </a:rPr>
                        <a:t>dashboardfinal</a:t>
                      </a:r>
                      <a:br>
                        <a:rPr lang="en-US" dirty="0">
                          <a:effectLst/>
                        </a:rPr>
                      </a:br>
                      <a:r>
                        <a:rPr lang="en-US" dirty="0">
                          <a:effectLst/>
                        </a:rPr>
                        <a:t>Data as of 9/27/24, 9:46 PM</a:t>
                      </a:r>
                      <a:br>
                        <a:rPr lang="en-US" dirty="0">
                          <a:effectLst/>
                        </a:rPr>
                      </a:br>
                      <a:r>
                        <a:rPr lang="en-US" dirty="0">
                          <a:effectLst/>
                        </a:rPr>
                        <a:t>Filtered by </a:t>
                      </a:r>
                      <a:r>
                        <a:rPr lang="en-US" b="1" dirty="0">
                          <a:effectLst/>
                        </a:rPr>
                        <a:t>Country</a:t>
                      </a:r>
                      <a:r>
                        <a:rPr lang="en-US" dirty="0">
                          <a:effectLst/>
                        </a:rPr>
                        <a:t> (bottom 10 by Unemployment rate)</a:t>
                      </a:r>
                    </a:p>
                  </a:txBody>
                  <a:tcPr anchor="ctr">
                    <a:lnL>
                      <a:noFill/>
                    </a:lnL>
                    <a:lnR>
                      <a:noFill/>
                    </a:lnR>
                    <a:lnT>
                      <a:noFill/>
                    </a:lnT>
                    <a:lnB>
                      <a:noFill/>
                    </a:lnB>
                    <a:noFill/>
                  </a:tcPr>
                </a:tc>
                <a:extLst>
                  <a:ext uri="{0D108BD9-81ED-4DB2-BD59-A6C34878D82A}">
                    <a16:rowId xmlns:a16="http://schemas.microsoft.com/office/drawing/2014/main" val="4125395290"/>
                  </a:ext>
                </a:extLst>
              </a:tr>
            </a:tbl>
          </a:graphicData>
        </a:graphic>
      </p:graphicFrame>
      <p:pic>
        <p:nvPicPr>
          <p:cNvPr id="8194" name="Picture 2" descr="A Power BI visual">
            <a:extLst>
              <a:ext uri="{FF2B5EF4-FFF2-40B4-BE49-F238E27FC236}">
                <a16:creationId xmlns:a16="http://schemas.microsoft.com/office/drawing/2014/main" id="{3EE06E85-FF92-026F-B29E-4422AF60BF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0523" y="2291070"/>
            <a:ext cx="5334000" cy="411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99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5B86DE-0ED9-9FF4-B85D-D9926E877896}"/>
              </a:ext>
            </a:extLst>
          </p:cNvPr>
          <p:cNvSpPr txBox="1"/>
          <p:nvPr/>
        </p:nvSpPr>
        <p:spPr>
          <a:xfrm>
            <a:off x="1184224" y="824459"/>
            <a:ext cx="9893508" cy="4832092"/>
          </a:xfrm>
          <a:prstGeom prst="rect">
            <a:avLst/>
          </a:prstGeom>
          <a:noFill/>
        </p:spPr>
        <p:txBody>
          <a:bodyPr wrap="square" rtlCol="0">
            <a:spAutoFit/>
          </a:bodyPr>
          <a:lstStyle/>
          <a:p>
            <a:endParaRPr lang="en-US" sz="2800" dirty="0">
              <a:solidFill>
                <a:schemeClr val="tx2"/>
              </a:solidFill>
            </a:endParaRPr>
          </a:p>
          <a:p>
            <a:endParaRPr lang="en-US" sz="2800" dirty="0">
              <a:solidFill>
                <a:schemeClr val="tx2"/>
              </a:solidFill>
            </a:endParaRPr>
          </a:p>
          <a:p>
            <a:r>
              <a:rPr lang="en-US" sz="3200" dirty="0">
                <a:solidFill>
                  <a:schemeClr val="tx2"/>
                </a:solidFill>
              </a:rPr>
              <a:t>Insights</a:t>
            </a:r>
          </a:p>
          <a:p>
            <a:pPr algn="l" fontAlgn="base"/>
            <a:r>
              <a:rPr lang="en-US" sz="2000" i="0" dirty="0">
                <a:solidFill>
                  <a:schemeClr val="tx1">
                    <a:lumMod val="85000"/>
                    <a:lumOff val="15000"/>
                  </a:schemeClr>
                </a:solidFill>
                <a:effectLst/>
                <a:latin typeface="inherit"/>
              </a:rPr>
              <a:t>The comparison of the Top 10 Countries with the Highest and Lowest Unemployment Rates provides insight into global economic disparities:</a:t>
            </a:r>
          </a:p>
          <a:p>
            <a:pPr algn="l" fontAlgn="base"/>
            <a:endParaRPr lang="en-US" sz="2000" i="0" dirty="0">
              <a:solidFill>
                <a:schemeClr val="tx1">
                  <a:lumMod val="85000"/>
                  <a:lumOff val="15000"/>
                </a:schemeClr>
              </a:solidFill>
              <a:effectLst/>
              <a:latin typeface="inherit"/>
            </a:endParaRPr>
          </a:p>
          <a:p>
            <a:pPr algn="l" fontAlgn="base"/>
            <a:r>
              <a:rPr lang="en-US" sz="2000" i="0" dirty="0">
                <a:solidFill>
                  <a:schemeClr val="tx1">
                    <a:lumMod val="85000"/>
                    <a:lumOff val="15000"/>
                  </a:schemeClr>
                </a:solidFill>
                <a:effectLst/>
                <a:latin typeface="inherit"/>
              </a:rPr>
              <a:t>Countries with the Highest Unemployment Rates: South Africa leads with an unemployment rate of 28.18%, followed by Lesotho and Saint Lucia, indicating severe economic challenges and limited job opportunities. The presence of the United States on this list reflects short-term fluctuations due to economic shocks or specific labor market conditions.</a:t>
            </a:r>
          </a:p>
          <a:p>
            <a:pPr algn="l" fontAlgn="base"/>
            <a:endParaRPr lang="en-US" sz="2000" i="0" dirty="0">
              <a:solidFill>
                <a:schemeClr val="tx1">
                  <a:lumMod val="85000"/>
                  <a:lumOff val="15000"/>
                </a:schemeClr>
              </a:solidFill>
              <a:effectLst/>
              <a:latin typeface="inherit"/>
            </a:endParaRPr>
          </a:p>
          <a:p>
            <a:pPr algn="l" fontAlgn="base"/>
            <a:r>
              <a:rPr lang="en-US" sz="2000" i="0" dirty="0">
                <a:solidFill>
                  <a:schemeClr val="tx1">
                    <a:lumMod val="85000"/>
                    <a:lumOff val="15000"/>
                  </a:schemeClr>
                </a:solidFill>
                <a:effectLst/>
                <a:latin typeface="inherit"/>
              </a:rPr>
              <a:t>Countries with the Lowest Unemployment Rates: Nations like Qatar, Niger, Solomon Islands, and Laos have unemployment rates as low as less than 1%. These low rates are often attributed to smaller populations, niche economies, or strong labor market structures</a:t>
            </a:r>
            <a:endParaRPr lang="en-US" sz="2000" i="0" dirty="0">
              <a:solidFill>
                <a:schemeClr val="tx1">
                  <a:lumMod val="85000"/>
                  <a:lumOff val="15000"/>
                </a:schemeClr>
              </a:solidFill>
              <a:effectLst/>
              <a:latin typeface="Inter"/>
            </a:endParaRPr>
          </a:p>
        </p:txBody>
      </p:sp>
      <p:pic>
        <p:nvPicPr>
          <p:cNvPr id="2" name="Picture 1" descr="A blue and yellow logo&#10;&#10;Description automatically generated">
            <a:extLst>
              <a:ext uri="{FF2B5EF4-FFF2-40B4-BE49-F238E27FC236}">
                <a16:creationId xmlns:a16="http://schemas.microsoft.com/office/drawing/2014/main" id="{1C39B917-1B04-754E-4027-CDDD685E9F2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005CA0B4-625A-7D78-15AB-352E58CEF3E9}"/>
              </a:ext>
            </a:extLst>
          </p:cNvPr>
          <p:cNvPicPr>
            <a:picLocks noChangeAspect="1"/>
          </p:cNvPicPr>
          <p:nvPr/>
        </p:nvPicPr>
        <p:blipFill>
          <a:blip r:embed="rId4"/>
          <a:stretch>
            <a:fillRect/>
          </a:stretch>
        </p:blipFill>
        <p:spPr>
          <a:xfrm>
            <a:off x="8202641" y="154177"/>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C6C43C56-28F3-8C7E-7F40-7C00EEEFE3DD}"/>
              </a:ext>
            </a:extLst>
          </p:cNvPr>
          <p:cNvPicPr>
            <a:picLocks noChangeAspect="1"/>
          </p:cNvPicPr>
          <p:nvPr/>
        </p:nvPicPr>
        <p:blipFill>
          <a:blip r:embed="rId5"/>
          <a:stretch>
            <a:fillRect/>
          </a:stretch>
        </p:blipFill>
        <p:spPr>
          <a:xfrm>
            <a:off x="10137853" y="288794"/>
            <a:ext cx="2000529" cy="760223"/>
          </a:xfrm>
          <a:prstGeom prst="rect">
            <a:avLst/>
          </a:prstGeom>
        </p:spPr>
      </p:pic>
    </p:spTree>
    <p:extLst>
      <p:ext uri="{BB962C8B-B14F-4D97-AF65-F5344CB8AC3E}">
        <p14:creationId xmlns:p14="http://schemas.microsoft.com/office/powerpoint/2010/main" val="302424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1408431" y="540199"/>
            <a:ext cx="9833548" cy="1040839"/>
          </a:xfrm>
        </p:spPr>
        <p:txBody>
          <a:bodyPr vert="horz" lIns="91440" tIns="45720" rIns="91440" bIns="45720" rtlCol="0" anchor="b">
            <a:normAutofit/>
          </a:bodyPr>
          <a:lstStyle/>
          <a:p>
            <a:pPr algn="ctr"/>
            <a:r>
              <a:rPr lang="en-US" sz="3600" kern="1200" dirty="0">
                <a:solidFill>
                  <a:schemeClr val="tx2"/>
                </a:solidFill>
                <a:latin typeface="+mj-lt"/>
                <a:ea typeface="+mj-ea"/>
                <a:cs typeface="+mj-cs"/>
              </a:rPr>
              <a:t>Introduction </a:t>
            </a:r>
          </a:p>
        </p:txBody>
      </p:sp>
      <p:grpSp>
        <p:nvGrpSpPr>
          <p:cNvPr id="8" name="Group 7">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0" name="Freeform: Shape 9">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1296612" y="1783830"/>
            <a:ext cx="10057187" cy="4919991"/>
          </a:xfrm>
        </p:spPr>
        <p:txBody>
          <a:bodyPr vert="horz" lIns="91440" tIns="45720" rIns="91440" bIns="45720" rtlCol="0">
            <a:normAutofit/>
          </a:bodyPr>
          <a:lstStyle/>
          <a:p>
            <a:pPr>
              <a:lnSpc>
                <a:spcPct val="90000"/>
              </a:lnSpc>
            </a:pPr>
            <a:r>
              <a:rPr lang="en-US" sz="1800" dirty="0">
                <a:solidFill>
                  <a:srgbClr val="002060"/>
                </a:solidFill>
              </a:rPr>
              <a:t>MY DATA SET NAME</a:t>
            </a:r>
            <a:r>
              <a:rPr lang="en-US" sz="1800" dirty="0">
                <a:solidFill>
                  <a:schemeClr val="tx2"/>
                </a:solidFill>
              </a:rPr>
              <a:t>: </a:t>
            </a:r>
            <a:r>
              <a:rPr lang="en-US" sz="1800" dirty="0">
                <a:solidFill>
                  <a:schemeClr val="tx1">
                    <a:lumMod val="95000"/>
                    <a:lumOff val="5000"/>
                  </a:schemeClr>
                </a:solidFill>
                <a:latin typeface="Aptos Narrow" panose="020B0004020202020204" pitchFamily="34" charset="0"/>
              </a:rPr>
              <a:t>W</a:t>
            </a:r>
            <a:r>
              <a:rPr lang="en-US" sz="1800" dirty="0">
                <a:latin typeface="Aptos Narrow" panose="020B0004020202020204" pitchFamily="34" charset="0"/>
              </a:rPr>
              <a:t>ord-Data-2023</a:t>
            </a:r>
          </a:p>
          <a:p>
            <a:pPr>
              <a:lnSpc>
                <a:spcPct val="90000"/>
              </a:lnSpc>
            </a:pPr>
            <a:r>
              <a:rPr lang="en-US" sz="1800" dirty="0">
                <a:solidFill>
                  <a:srgbClr val="002060"/>
                </a:solidFill>
                <a:latin typeface="Aptos Narrow" panose="020B0004020202020204" pitchFamily="34" charset="0"/>
              </a:rPr>
              <a:t>THE LINK: </a:t>
            </a:r>
            <a:r>
              <a:rPr lang="en-US" sz="1600" dirty="0">
                <a:hlinkClick r:id="rId3"/>
              </a:rPr>
              <a:t>https://www.kaggle.com/datasets/nelgiriyewithana/countries-of-the-world-2023</a:t>
            </a:r>
            <a:r>
              <a:rPr lang="en-US" sz="1600" dirty="0"/>
              <a:t>?</a:t>
            </a:r>
          </a:p>
          <a:p>
            <a:pPr>
              <a:lnSpc>
                <a:spcPct val="90000"/>
              </a:lnSpc>
            </a:pPr>
            <a:r>
              <a:rPr lang="en-US" sz="1800" dirty="0">
                <a:solidFill>
                  <a:srgbClr val="002060"/>
                </a:solidFill>
                <a:latin typeface="Aptos Narrow" panose="020B0004020202020204" pitchFamily="34" charset="0"/>
              </a:rPr>
              <a:t>THE MOST IMPORTANT COLUMNS:</a:t>
            </a:r>
          </a:p>
          <a:p>
            <a:pPr marL="285750" indent="-285750">
              <a:lnSpc>
                <a:spcPct val="90000"/>
              </a:lnSpc>
              <a:buFont typeface="Arial" panose="020B0604020202020204" pitchFamily="34" charset="0"/>
              <a:buChar char="•"/>
            </a:pPr>
            <a:r>
              <a:rPr lang="en-US" sz="1800" dirty="0">
                <a:solidFill>
                  <a:srgbClr val="002060"/>
                </a:solidFill>
                <a:latin typeface="Aptos Narrow" panose="020B0004020202020204" pitchFamily="34" charset="0"/>
              </a:rPr>
              <a:t>COUNTRY</a:t>
            </a:r>
          </a:p>
          <a:p>
            <a:pPr marL="285750" indent="-285750">
              <a:lnSpc>
                <a:spcPct val="90000"/>
              </a:lnSpc>
              <a:buFont typeface="Arial" panose="020B0604020202020204" pitchFamily="34" charset="0"/>
              <a:buChar char="•"/>
            </a:pPr>
            <a:r>
              <a:rPr lang="en-US" sz="1800" dirty="0">
                <a:solidFill>
                  <a:srgbClr val="002060"/>
                </a:solidFill>
                <a:latin typeface="Aptos Narrow" panose="020B0004020202020204" pitchFamily="34" charset="0"/>
              </a:rPr>
              <a:t>GDP</a:t>
            </a:r>
          </a:p>
          <a:p>
            <a:pPr marL="285750" indent="-285750">
              <a:lnSpc>
                <a:spcPct val="90000"/>
              </a:lnSpc>
              <a:buFont typeface="Arial" panose="020B0604020202020204" pitchFamily="34" charset="0"/>
              <a:buChar char="•"/>
            </a:pPr>
            <a:r>
              <a:rPr lang="en-US" sz="1800" dirty="0">
                <a:solidFill>
                  <a:srgbClr val="002060"/>
                </a:solidFill>
                <a:latin typeface="Aptos Narrow" panose="020B0004020202020204" pitchFamily="34" charset="0"/>
              </a:rPr>
              <a:t>CO2 EMISSION</a:t>
            </a:r>
          </a:p>
          <a:p>
            <a:pPr marL="285750" indent="-285750">
              <a:lnSpc>
                <a:spcPct val="90000"/>
              </a:lnSpc>
              <a:buFont typeface="Arial" panose="020B0604020202020204" pitchFamily="34" charset="0"/>
              <a:buChar char="•"/>
            </a:pPr>
            <a:r>
              <a:rPr lang="en-US" sz="1800" dirty="0">
                <a:solidFill>
                  <a:srgbClr val="002060"/>
                </a:solidFill>
                <a:latin typeface="Aptos Narrow" panose="020B0004020202020204" pitchFamily="34" charset="0"/>
              </a:rPr>
              <a:t>BIRTH RATE </a:t>
            </a:r>
          </a:p>
          <a:p>
            <a:pPr marL="285750" indent="-285750">
              <a:lnSpc>
                <a:spcPct val="90000"/>
              </a:lnSpc>
              <a:buFont typeface="Arial" panose="020B0604020202020204" pitchFamily="34" charset="0"/>
              <a:buChar char="•"/>
            </a:pPr>
            <a:r>
              <a:rPr lang="en-US" sz="1800" dirty="0">
                <a:solidFill>
                  <a:srgbClr val="002060"/>
                </a:solidFill>
                <a:latin typeface="Aptos Narrow" panose="020B0004020202020204" pitchFamily="34" charset="0"/>
              </a:rPr>
              <a:t>UNEMPLOYMENT RATE   </a:t>
            </a:r>
          </a:p>
          <a:p>
            <a:pPr marL="285750" indent="-285750">
              <a:lnSpc>
                <a:spcPct val="90000"/>
              </a:lnSpc>
              <a:buFont typeface="Arial" panose="020B0604020202020204" pitchFamily="34" charset="0"/>
              <a:buChar char="•"/>
            </a:pPr>
            <a:r>
              <a:rPr lang="en-US" sz="1800" dirty="0">
                <a:solidFill>
                  <a:srgbClr val="002060"/>
                </a:solidFill>
                <a:latin typeface="Aptos Narrow" panose="020B0004020202020204" pitchFamily="34" charset="0"/>
              </a:rPr>
              <a:t>  INFANT MORTALITY </a:t>
            </a:r>
          </a:p>
          <a:p>
            <a:pPr marL="285750" indent="-285750">
              <a:lnSpc>
                <a:spcPct val="90000"/>
              </a:lnSpc>
              <a:buFont typeface="Arial" panose="020B0604020202020204" pitchFamily="34" charset="0"/>
              <a:buChar char="•"/>
            </a:pPr>
            <a:r>
              <a:rPr lang="en-US" sz="1800" dirty="0">
                <a:solidFill>
                  <a:srgbClr val="002060"/>
                </a:solidFill>
                <a:latin typeface="Aptos Narrow" panose="020B0004020202020204" pitchFamily="34" charset="0"/>
              </a:rPr>
              <a:t>LIFE EXPECTANCY</a:t>
            </a:r>
          </a:p>
          <a:p>
            <a:pPr marL="285750" indent="-285750">
              <a:lnSpc>
                <a:spcPct val="90000"/>
              </a:lnSpc>
              <a:buFont typeface="Arial" panose="020B0604020202020204" pitchFamily="34" charset="0"/>
              <a:buChar char="•"/>
            </a:pPr>
            <a:r>
              <a:rPr lang="en-US" sz="1800" dirty="0">
                <a:solidFill>
                  <a:srgbClr val="002060"/>
                </a:solidFill>
                <a:latin typeface="Aptos Narrow" panose="020B0004020202020204" pitchFamily="34" charset="0"/>
              </a:rPr>
              <a:t>MINIMUM WAGE</a:t>
            </a:r>
          </a:p>
          <a:p>
            <a:pPr marL="285750" indent="-285750">
              <a:lnSpc>
                <a:spcPct val="90000"/>
              </a:lnSpc>
              <a:buFont typeface="Arial" panose="020B0604020202020204" pitchFamily="34" charset="0"/>
              <a:buChar char="•"/>
            </a:pPr>
            <a:r>
              <a:rPr lang="en-US" sz="1800" dirty="0">
                <a:solidFill>
                  <a:srgbClr val="002060"/>
                </a:solidFill>
                <a:latin typeface="Aptos Narrow" panose="020B0004020202020204" pitchFamily="34" charset="0"/>
              </a:rPr>
              <a:t>POPULATION</a:t>
            </a:r>
          </a:p>
          <a:p>
            <a:pPr marL="285750" indent="-285750">
              <a:lnSpc>
                <a:spcPct val="90000"/>
              </a:lnSpc>
              <a:buFont typeface="Arial" panose="020B0604020202020204" pitchFamily="34" charset="0"/>
              <a:buChar char="•"/>
            </a:pPr>
            <a:endParaRPr lang="en-US" sz="1800" dirty="0">
              <a:solidFill>
                <a:srgbClr val="002060"/>
              </a:solidFill>
              <a:latin typeface="Aptos Narrow" panose="020B0004020202020204" pitchFamily="34" charset="0"/>
            </a:endParaRP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lgn="r" defTabSz="914400">
              <a:spcAft>
                <a:spcPts val="600"/>
              </a:spcAft>
            </a:pPr>
            <a:fld id="{B5CEABB6-07DC-46E8-9B57-56EC44A396E5}" type="slidenum">
              <a:rPr lang="en-US" smtClean="0">
                <a:solidFill>
                  <a:schemeClr val="tx1">
                    <a:tint val="75000"/>
                  </a:schemeClr>
                </a:solidFill>
              </a:rPr>
              <a:pPr algn="r" defTabSz="914400">
                <a:spcAft>
                  <a:spcPts val="600"/>
                </a:spcAft>
              </a:pPr>
              <a:t>2</a:t>
            </a:fld>
            <a:endParaRPr lang="en-US">
              <a:solidFill>
                <a:schemeClr val="tx1">
                  <a:tint val="75000"/>
                </a:schemeClr>
              </a:solidFill>
            </a:endParaRPr>
          </a:p>
        </p:txBody>
      </p:sp>
      <p:grpSp>
        <p:nvGrpSpPr>
          <p:cNvPr id="19" name="Group 1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0" name="Freeform: Shape 1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A logo of a person holding a staff&#10;&#10;Description automatically generated">
            <a:extLst>
              <a:ext uri="{FF2B5EF4-FFF2-40B4-BE49-F238E27FC236}">
                <a16:creationId xmlns:a16="http://schemas.microsoft.com/office/drawing/2014/main" id="{8936EDD6-0649-DCCB-2F45-E741D8C2E625}"/>
              </a:ext>
            </a:extLst>
          </p:cNvPr>
          <p:cNvPicPr>
            <a:picLocks noChangeAspect="1"/>
          </p:cNvPicPr>
          <p:nvPr/>
        </p:nvPicPr>
        <p:blipFill>
          <a:blip r:embed="rId4"/>
          <a:stretch>
            <a:fillRect/>
          </a:stretch>
        </p:blipFill>
        <p:spPr>
          <a:xfrm>
            <a:off x="9922568" y="154178"/>
            <a:ext cx="2000529" cy="906441"/>
          </a:xfrm>
          <a:prstGeom prst="rect">
            <a:avLst/>
          </a:prstGeom>
        </p:spPr>
      </p:pic>
      <p:pic>
        <p:nvPicPr>
          <p:cNvPr id="5" name="Picture 4" descr="A blue and yellow logo&#10;&#10;Description automatically generated">
            <a:extLst>
              <a:ext uri="{FF2B5EF4-FFF2-40B4-BE49-F238E27FC236}">
                <a16:creationId xmlns:a16="http://schemas.microsoft.com/office/drawing/2014/main" id="{E4B2088D-D471-9665-3D89-7041C3FC2B6B}"/>
              </a:ext>
            </a:extLst>
          </p:cNvPr>
          <p:cNvPicPr>
            <a:picLocks noChangeAspect="1"/>
          </p:cNvPicPr>
          <p:nvPr/>
        </p:nvPicPr>
        <p:blipFill>
          <a:blip r:embed="rId5"/>
          <a:stretch>
            <a:fillRect/>
          </a:stretch>
        </p:blipFill>
        <p:spPr>
          <a:xfrm>
            <a:off x="282973" y="288794"/>
            <a:ext cx="2189027" cy="837541"/>
          </a:xfrm>
          <a:prstGeom prst="rect">
            <a:avLst/>
          </a:prstGeom>
        </p:spPr>
      </p:pic>
      <p:pic>
        <p:nvPicPr>
          <p:cNvPr id="9" name="Picture 8" descr="A logo of a global education&#10;&#10;Description automatically generated">
            <a:extLst>
              <a:ext uri="{FF2B5EF4-FFF2-40B4-BE49-F238E27FC236}">
                <a16:creationId xmlns:a16="http://schemas.microsoft.com/office/drawing/2014/main" id="{338C165B-C65B-647D-7C49-6595EA0CB077}"/>
              </a:ext>
            </a:extLst>
          </p:cNvPr>
          <p:cNvPicPr>
            <a:picLocks noChangeAspect="1"/>
          </p:cNvPicPr>
          <p:nvPr/>
        </p:nvPicPr>
        <p:blipFill>
          <a:blip r:embed="rId6"/>
          <a:stretch>
            <a:fillRect/>
          </a:stretch>
        </p:blipFill>
        <p:spPr>
          <a:xfrm>
            <a:off x="8049763" y="202064"/>
            <a:ext cx="1868058" cy="1106774"/>
          </a:xfrm>
          <a:prstGeom prst="rect">
            <a:avLst/>
          </a:prstGeom>
        </p:spPr>
      </p:pic>
    </p:spTree>
    <p:extLst>
      <p:ext uri="{BB962C8B-B14F-4D97-AF65-F5344CB8AC3E}">
        <p14:creationId xmlns:p14="http://schemas.microsoft.com/office/powerpoint/2010/main" val="54205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ue and yellow logo&#10;&#10;Description automatically generated">
            <a:extLst>
              <a:ext uri="{FF2B5EF4-FFF2-40B4-BE49-F238E27FC236}">
                <a16:creationId xmlns:a16="http://schemas.microsoft.com/office/drawing/2014/main" id="{1C39B917-1B04-754E-4027-CDDD685E9F2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005CA0B4-625A-7D78-15AB-352E58CEF3E9}"/>
              </a:ext>
            </a:extLst>
          </p:cNvPr>
          <p:cNvPicPr>
            <a:picLocks noChangeAspect="1"/>
          </p:cNvPicPr>
          <p:nvPr/>
        </p:nvPicPr>
        <p:blipFill>
          <a:blip r:embed="rId4"/>
          <a:stretch>
            <a:fillRect/>
          </a:stretch>
        </p:blipFill>
        <p:spPr>
          <a:xfrm>
            <a:off x="8202641" y="154177"/>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C6C43C56-28F3-8C7E-7F40-7C00EEEFE3DD}"/>
              </a:ext>
            </a:extLst>
          </p:cNvPr>
          <p:cNvPicPr>
            <a:picLocks noChangeAspect="1"/>
          </p:cNvPicPr>
          <p:nvPr/>
        </p:nvPicPr>
        <p:blipFill>
          <a:blip r:embed="rId5"/>
          <a:stretch>
            <a:fillRect/>
          </a:stretch>
        </p:blipFill>
        <p:spPr>
          <a:xfrm>
            <a:off x="10137853" y="288794"/>
            <a:ext cx="2000529" cy="76022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8DDE6B4-ECAD-16AB-8C4B-71526DA713CB}"/>
              </a:ext>
            </a:extLst>
          </p:cNvPr>
          <p:cNvPicPr>
            <a:picLocks noChangeAspect="1"/>
          </p:cNvPicPr>
          <p:nvPr/>
        </p:nvPicPr>
        <p:blipFill>
          <a:blip r:embed="rId6"/>
          <a:stretch>
            <a:fillRect/>
          </a:stretch>
        </p:blipFill>
        <p:spPr>
          <a:xfrm>
            <a:off x="419726" y="1415128"/>
            <a:ext cx="11482464" cy="5360450"/>
          </a:xfrm>
          <a:prstGeom prst="rect">
            <a:avLst/>
          </a:prstGeom>
        </p:spPr>
      </p:pic>
    </p:spTree>
    <p:extLst>
      <p:ext uri="{BB962C8B-B14F-4D97-AF65-F5344CB8AC3E}">
        <p14:creationId xmlns:p14="http://schemas.microsoft.com/office/powerpoint/2010/main" val="3135972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ue and yellow logo&#10;&#10;Description automatically generated">
            <a:extLst>
              <a:ext uri="{FF2B5EF4-FFF2-40B4-BE49-F238E27FC236}">
                <a16:creationId xmlns:a16="http://schemas.microsoft.com/office/drawing/2014/main" id="{1C39B917-1B04-754E-4027-CDDD685E9F2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005CA0B4-625A-7D78-15AB-352E58CEF3E9}"/>
              </a:ext>
            </a:extLst>
          </p:cNvPr>
          <p:cNvPicPr>
            <a:picLocks noChangeAspect="1"/>
          </p:cNvPicPr>
          <p:nvPr/>
        </p:nvPicPr>
        <p:blipFill>
          <a:blip r:embed="rId4"/>
          <a:stretch>
            <a:fillRect/>
          </a:stretch>
        </p:blipFill>
        <p:spPr>
          <a:xfrm>
            <a:off x="8202641" y="154177"/>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C6C43C56-28F3-8C7E-7F40-7C00EEEFE3DD}"/>
              </a:ext>
            </a:extLst>
          </p:cNvPr>
          <p:cNvPicPr>
            <a:picLocks noChangeAspect="1"/>
          </p:cNvPicPr>
          <p:nvPr/>
        </p:nvPicPr>
        <p:blipFill>
          <a:blip r:embed="rId5"/>
          <a:stretch>
            <a:fillRect/>
          </a:stretch>
        </p:blipFill>
        <p:spPr>
          <a:xfrm>
            <a:off x="10137853" y="288794"/>
            <a:ext cx="2000529" cy="760223"/>
          </a:xfrm>
          <a:prstGeom prst="rect">
            <a:avLst/>
          </a:prstGeom>
        </p:spPr>
      </p:pic>
      <p:pic>
        <p:nvPicPr>
          <p:cNvPr id="7" name="Picture 6" descr="A screenshot of a graph&#10;&#10;Description automatically generated">
            <a:extLst>
              <a:ext uri="{FF2B5EF4-FFF2-40B4-BE49-F238E27FC236}">
                <a16:creationId xmlns:a16="http://schemas.microsoft.com/office/drawing/2014/main" id="{79BDD8E2-31A9-28F3-8D85-CBB4A4C48D96}"/>
              </a:ext>
            </a:extLst>
          </p:cNvPr>
          <p:cNvPicPr>
            <a:picLocks noChangeAspect="1"/>
          </p:cNvPicPr>
          <p:nvPr/>
        </p:nvPicPr>
        <p:blipFill>
          <a:blip r:embed="rId6"/>
          <a:stretch>
            <a:fillRect/>
          </a:stretch>
        </p:blipFill>
        <p:spPr>
          <a:xfrm>
            <a:off x="569626" y="1415128"/>
            <a:ext cx="11444331" cy="5288695"/>
          </a:xfrm>
          <a:prstGeom prst="rect">
            <a:avLst/>
          </a:prstGeom>
        </p:spPr>
      </p:pic>
    </p:spTree>
    <p:extLst>
      <p:ext uri="{BB962C8B-B14F-4D97-AF65-F5344CB8AC3E}">
        <p14:creationId xmlns:p14="http://schemas.microsoft.com/office/powerpoint/2010/main" val="2258332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ue and yellow logo&#10;&#10;Description automatically generated">
            <a:extLst>
              <a:ext uri="{FF2B5EF4-FFF2-40B4-BE49-F238E27FC236}">
                <a16:creationId xmlns:a16="http://schemas.microsoft.com/office/drawing/2014/main" id="{1C39B917-1B04-754E-4027-CDDD685E9F2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005CA0B4-625A-7D78-15AB-352E58CEF3E9}"/>
              </a:ext>
            </a:extLst>
          </p:cNvPr>
          <p:cNvPicPr>
            <a:picLocks noChangeAspect="1"/>
          </p:cNvPicPr>
          <p:nvPr/>
        </p:nvPicPr>
        <p:blipFill>
          <a:blip r:embed="rId4"/>
          <a:stretch>
            <a:fillRect/>
          </a:stretch>
        </p:blipFill>
        <p:spPr>
          <a:xfrm>
            <a:off x="8202641" y="154177"/>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C6C43C56-28F3-8C7E-7F40-7C00EEEFE3DD}"/>
              </a:ext>
            </a:extLst>
          </p:cNvPr>
          <p:cNvPicPr>
            <a:picLocks noChangeAspect="1"/>
          </p:cNvPicPr>
          <p:nvPr/>
        </p:nvPicPr>
        <p:blipFill>
          <a:blip r:embed="rId5"/>
          <a:stretch>
            <a:fillRect/>
          </a:stretch>
        </p:blipFill>
        <p:spPr>
          <a:xfrm>
            <a:off x="10137853" y="288794"/>
            <a:ext cx="2000529" cy="760223"/>
          </a:xfrm>
          <a:prstGeom prst="rect">
            <a:avLst/>
          </a:prstGeom>
        </p:spPr>
      </p:pic>
      <p:pic>
        <p:nvPicPr>
          <p:cNvPr id="7" name="Picture 6" descr="A screenshot of a graph&#10;&#10;Description automatically generated">
            <a:extLst>
              <a:ext uri="{FF2B5EF4-FFF2-40B4-BE49-F238E27FC236}">
                <a16:creationId xmlns:a16="http://schemas.microsoft.com/office/drawing/2014/main" id="{F3BA856E-966C-FED8-806A-9F2766BBABE3}"/>
              </a:ext>
            </a:extLst>
          </p:cNvPr>
          <p:cNvPicPr>
            <a:picLocks noChangeAspect="1"/>
          </p:cNvPicPr>
          <p:nvPr/>
        </p:nvPicPr>
        <p:blipFill>
          <a:blip r:embed="rId6"/>
          <a:stretch>
            <a:fillRect/>
          </a:stretch>
        </p:blipFill>
        <p:spPr>
          <a:xfrm>
            <a:off x="564629" y="1311511"/>
            <a:ext cx="11062741" cy="5502736"/>
          </a:xfrm>
          <a:prstGeom prst="rect">
            <a:avLst/>
          </a:prstGeom>
        </p:spPr>
      </p:pic>
    </p:spTree>
    <p:extLst>
      <p:ext uri="{BB962C8B-B14F-4D97-AF65-F5344CB8AC3E}">
        <p14:creationId xmlns:p14="http://schemas.microsoft.com/office/powerpoint/2010/main" val="207286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3593662" y="2588302"/>
            <a:ext cx="5004676" cy="1330840"/>
          </a:xfrm>
        </p:spPr>
        <p:txBody>
          <a:bodyPr vert="horz" lIns="91440" tIns="45720" rIns="91440" bIns="45720" rtlCol="0" anchor="ctr">
            <a:normAutofit/>
          </a:bodyPr>
          <a:lstStyle/>
          <a:p>
            <a:pPr algn="ctr"/>
            <a:r>
              <a:rPr lang="en-US" sz="4400" kern="1200" dirty="0">
                <a:solidFill>
                  <a:schemeClr val="tx1"/>
                </a:solidFill>
                <a:latin typeface="+mj-lt"/>
                <a:ea typeface="+mj-ea"/>
                <a:cs typeface="+mj-cs"/>
              </a:rPr>
              <a:t>Thank you</a:t>
            </a:r>
          </a:p>
        </p:txBody>
      </p:sp>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7192005" y="717012"/>
            <a:ext cx="4114860" cy="5446191"/>
          </a:xfrm>
          <a:prstGeom prst="rect">
            <a:avLst/>
          </a:prstGeom>
        </p:spPr>
      </p:pic>
      <p:pic>
        <p:nvPicPr>
          <p:cNvPr id="2" name="Picture 1" descr="A blue and yellow logo&#10;&#10;Description automatically generated">
            <a:extLst>
              <a:ext uri="{FF2B5EF4-FFF2-40B4-BE49-F238E27FC236}">
                <a16:creationId xmlns:a16="http://schemas.microsoft.com/office/drawing/2014/main" id="{AC3CC068-72EF-043B-965C-DC5EE056742C}"/>
              </a:ext>
            </a:extLst>
          </p:cNvPr>
          <p:cNvPicPr>
            <a:picLocks noChangeAspect="1"/>
          </p:cNvPicPr>
          <p:nvPr/>
        </p:nvPicPr>
        <p:blipFill>
          <a:blip r:embed="rId5"/>
          <a:stretch>
            <a:fillRect/>
          </a:stretch>
        </p:blipFill>
        <p:spPr>
          <a:xfrm>
            <a:off x="282973" y="288794"/>
            <a:ext cx="2189027" cy="837541"/>
          </a:xfrm>
          <a:prstGeom prst="rect">
            <a:avLst/>
          </a:prstGeom>
        </p:spPr>
      </p:pic>
      <p:pic>
        <p:nvPicPr>
          <p:cNvPr id="4" name="Picture 3" descr="A logo of a global education&#10;&#10;Description automatically generated">
            <a:extLst>
              <a:ext uri="{FF2B5EF4-FFF2-40B4-BE49-F238E27FC236}">
                <a16:creationId xmlns:a16="http://schemas.microsoft.com/office/drawing/2014/main" id="{D1A04208-01D9-499E-A723-3CCFBB36C020}"/>
              </a:ext>
            </a:extLst>
          </p:cNvPr>
          <p:cNvPicPr>
            <a:picLocks noChangeAspect="1"/>
          </p:cNvPicPr>
          <p:nvPr/>
        </p:nvPicPr>
        <p:blipFill>
          <a:blip r:embed="rId6"/>
          <a:stretch>
            <a:fillRect/>
          </a:stretch>
        </p:blipFill>
        <p:spPr>
          <a:xfrm>
            <a:off x="8532968" y="154177"/>
            <a:ext cx="1868058" cy="1106774"/>
          </a:xfrm>
          <a:prstGeom prst="rect">
            <a:avLst/>
          </a:prstGeom>
        </p:spPr>
      </p:pic>
      <p:pic>
        <p:nvPicPr>
          <p:cNvPr id="5" name="Picture 4" descr="A logo of a person holding a staff&#10;&#10;Description automatically generated">
            <a:extLst>
              <a:ext uri="{FF2B5EF4-FFF2-40B4-BE49-F238E27FC236}">
                <a16:creationId xmlns:a16="http://schemas.microsoft.com/office/drawing/2014/main" id="{5A541A63-07A1-25B4-5EEB-2F6777AD9682}"/>
              </a:ext>
            </a:extLst>
          </p:cNvPr>
          <p:cNvPicPr>
            <a:picLocks noChangeAspect="1"/>
          </p:cNvPicPr>
          <p:nvPr/>
        </p:nvPicPr>
        <p:blipFill>
          <a:blip r:embed="rId7"/>
          <a:stretch>
            <a:fillRect/>
          </a:stretch>
        </p:blipFill>
        <p:spPr>
          <a:xfrm>
            <a:off x="10018438" y="288794"/>
            <a:ext cx="2000529" cy="760223"/>
          </a:xfrm>
          <a:prstGeom prst="rect">
            <a:avLst/>
          </a:prstGeom>
        </p:spPr>
      </p:pic>
    </p:spTree>
    <p:extLst>
      <p:ext uri="{BB962C8B-B14F-4D97-AF65-F5344CB8AC3E}">
        <p14:creationId xmlns:p14="http://schemas.microsoft.com/office/powerpoint/2010/main" val="2980674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1377486" y="1186531"/>
            <a:ext cx="9861858"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MY QUESTIONS</a:t>
            </a:r>
          </a:p>
        </p:txBody>
      </p:sp>
      <p:grpSp>
        <p:nvGrpSpPr>
          <p:cNvPr id="17" name="Group 16">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8" name="Freeform: Shape 17">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4" name="Freeform: Shape 23">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0C82DA16-8085-28E7-444B-327982D20FA8}"/>
              </a:ext>
            </a:extLst>
          </p:cNvPr>
          <p:cNvSpPr txBox="1"/>
          <p:nvPr/>
        </p:nvSpPr>
        <p:spPr>
          <a:xfrm>
            <a:off x="1594425" y="1985878"/>
            <a:ext cx="10373192" cy="3416320"/>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Aptos Narrow" panose="020B0004020202020204" pitchFamily="34" charset="0"/>
              </a:rPr>
              <a:t>Which countries have the highest GDP</a:t>
            </a:r>
            <a:r>
              <a:rPr lang="en-GB" sz="2400" dirty="0"/>
              <a:t>?</a:t>
            </a:r>
          </a:p>
          <a:p>
            <a:pPr marL="285750" indent="-285750">
              <a:buFont typeface="Arial" panose="020B0604020202020204" pitchFamily="34" charset="0"/>
              <a:buChar char="•"/>
            </a:pPr>
            <a:r>
              <a:rPr lang="en-US" sz="2400" dirty="0"/>
              <a:t>The top 20 with highest CO2 emissions</a:t>
            </a:r>
          </a:p>
          <a:p>
            <a:pPr marL="285750" indent="-285750">
              <a:buFont typeface="Arial" panose="020B0604020202020204" pitchFamily="34" charset="0"/>
              <a:buChar char="•"/>
            </a:pPr>
            <a:r>
              <a:rPr lang="en-US" sz="2400" dirty="0"/>
              <a:t>The top countries collect the highest tax revenue.</a:t>
            </a:r>
          </a:p>
          <a:p>
            <a:pPr marL="285750" indent="-285750">
              <a:buFont typeface="Arial" panose="020B0604020202020204" pitchFamily="34" charset="0"/>
              <a:buChar char="•"/>
            </a:pPr>
            <a:r>
              <a:rPr lang="en-US" sz="2400" dirty="0"/>
              <a:t>Birth vs GDP</a:t>
            </a:r>
          </a:p>
          <a:p>
            <a:pPr marL="285750" indent="-285750">
              <a:buFont typeface="Arial" panose="020B0604020202020204" pitchFamily="34" charset="0"/>
              <a:buChar char="•"/>
            </a:pPr>
            <a:r>
              <a:rPr lang="en-US" sz="2400" dirty="0"/>
              <a:t>Infant mortality by countries vs Life expectancy </a:t>
            </a:r>
          </a:p>
          <a:p>
            <a:pPr marL="285750" indent="-285750">
              <a:buFont typeface="Arial" panose="020B0604020202020204" pitchFamily="34" charset="0"/>
              <a:buChar char="•"/>
            </a:pPr>
            <a:r>
              <a:rPr lang="en-US" sz="2400" dirty="0"/>
              <a:t>What is the relationship between CPI and Minimum wage?</a:t>
            </a:r>
          </a:p>
          <a:p>
            <a:pPr marL="285750" indent="-285750">
              <a:buFont typeface="Arial" panose="020B0604020202020204" pitchFamily="34" charset="0"/>
              <a:buChar char="•"/>
            </a:pPr>
            <a:r>
              <a:rPr lang="en-GB" sz="2400" dirty="0"/>
              <a:t>Which countries have the highest armed forces size?</a:t>
            </a:r>
          </a:p>
          <a:p>
            <a:pPr marL="285750" indent="-285750">
              <a:buFont typeface="Arial" panose="020B0604020202020204" pitchFamily="34" charset="0"/>
              <a:buChar char="•"/>
            </a:pPr>
            <a:r>
              <a:rPr lang="en-GB" sz="2400" dirty="0"/>
              <a:t>Which countries have the highest  and the lowest Unemployment rate?</a:t>
            </a:r>
          </a:p>
          <a:p>
            <a:endParaRPr lang="en-GB" sz="2400" dirty="0"/>
          </a:p>
        </p:txBody>
      </p:sp>
      <p:pic>
        <p:nvPicPr>
          <p:cNvPr id="2" name="Picture 1" descr="A blue and yellow logo&#10;&#10;Description automatically generated">
            <a:extLst>
              <a:ext uri="{FF2B5EF4-FFF2-40B4-BE49-F238E27FC236}">
                <a16:creationId xmlns:a16="http://schemas.microsoft.com/office/drawing/2014/main" id="{0F95FD20-3898-1155-100A-EB3DEF6D1C3E}"/>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E71E76F0-381F-AC80-5589-78A303054E9C}"/>
              </a:ext>
            </a:extLst>
          </p:cNvPr>
          <p:cNvPicPr>
            <a:picLocks noChangeAspect="1"/>
          </p:cNvPicPr>
          <p:nvPr/>
        </p:nvPicPr>
        <p:blipFill>
          <a:blip r:embed="rId4"/>
          <a:stretch>
            <a:fillRect/>
          </a:stretch>
        </p:blipFill>
        <p:spPr>
          <a:xfrm>
            <a:off x="7947808" y="53803"/>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589188AE-BFA1-B87A-7D8C-DAD126D98D8E}"/>
              </a:ext>
            </a:extLst>
          </p:cNvPr>
          <p:cNvPicPr>
            <a:picLocks noChangeAspect="1"/>
          </p:cNvPicPr>
          <p:nvPr/>
        </p:nvPicPr>
        <p:blipFill>
          <a:blip r:embed="rId5"/>
          <a:stretch>
            <a:fillRect/>
          </a:stretch>
        </p:blipFill>
        <p:spPr>
          <a:xfrm>
            <a:off x="9908498" y="154178"/>
            <a:ext cx="2000529" cy="760223"/>
          </a:xfrm>
          <a:prstGeom prst="rect">
            <a:avLst/>
          </a:prstGeom>
        </p:spPr>
      </p:pic>
    </p:spTree>
    <p:extLst>
      <p:ext uri="{BB962C8B-B14F-4D97-AF65-F5344CB8AC3E}">
        <p14:creationId xmlns:p14="http://schemas.microsoft.com/office/powerpoint/2010/main" val="5617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3794645" y="1045731"/>
            <a:ext cx="4805996" cy="1297115"/>
          </a:xfrm>
        </p:spPr>
        <p:txBody>
          <a:bodyPr vert="horz" lIns="91440" tIns="45720" rIns="91440" bIns="45720" rtlCol="0" anchor="t">
            <a:normAutofit/>
          </a:bodyPr>
          <a:lstStyle/>
          <a:p>
            <a:pPr algn="ctr"/>
            <a:r>
              <a:rPr lang="en-US" sz="3200" kern="1200" dirty="0">
                <a:solidFill>
                  <a:schemeClr val="tx2"/>
                </a:solidFill>
                <a:latin typeface="+mj-lt"/>
                <a:ea typeface="+mj-ea"/>
                <a:cs typeface="+mj-cs"/>
              </a:rPr>
              <a:t>MY ANSWERS</a:t>
            </a:r>
          </a:p>
        </p:txBody>
      </p:sp>
      <p:grpSp>
        <p:nvGrpSpPr>
          <p:cNvPr id="23" name="Group 2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2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03D687BF-BB5B-7058-5921-B358B8A0672C}"/>
              </a:ext>
            </a:extLst>
          </p:cNvPr>
          <p:cNvSpPr txBox="1"/>
          <p:nvPr/>
        </p:nvSpPr>
        <p:spPr>
          <a:xfrm>
            <a:off x="6234423" y="1697277"/>
            <a:ext cx="5493530" cy="738664"/>
          </a:xfrm>
          <a:prstGeom prst="rect">
            <a:avLst/>
          </a:prstGeom>
          <a:noFill/>
        </p:spPr>
        <p:txBody>
          <a:bodyPr wrap="square" rtlCol="0">
            <a:spAutoFit/>
          </a:bodyPr>
          <a:lstStyle/>
          <a:p>
            <a:r>
              <a:rPr lang="en-GB" sz="2400" dirty="0">
                <a:latin typeface="Aptos Narrow" panose="020B0004020202020204" pitchFamily="34" charset="0"/>
              </a:rPr>
              <a:t>Which countries have the highest GDP</a:t>
            </a:r>
            <a:r>
              <a:rPr lang="en-GB" sz="2400" dirty="0"/>
              <a:t>?</a:t>
            </a:r>
          </a:p>
          <a:p>
            <a:endParaRPr lang="en-US" dirty="0"/>
          </a:p>
        </p:txBody>
      </p:sp>
      <p:pic>
        <p:nvPicPr>
          <p:cNvPr id="5" name="Picture 4" descr="A blue and yellow logo&#10;&#10;Description automatically generated">
            <a:extLst>
              <a:ext uri="{FF2B5EF4-FFF2-40B4-BE49-F238E27FC236}">
                <a16:creationId xmlns:a16="http://schemas.microsoft.com/office/drawing/2014/main" id="{07FFE5CC-A3D3-9111-39F1-231D8A4140ED}"/>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6" name="Picture 5" descr="A logo of a global education&#10;&#10;Description automatically generated">
            <a:extLst>
              <a:ext uri="{FF2B5EF4-FFF2-40B4-BE49-F238E27FC236}">
                <a16:creationId xmlns:a16="http://schemas.microsoft.com/office/drawing/2014/main" id="{1379F745-A9B1-35DF-AF9F-50C54AB94F0C}"/>
              </a:ext>
            </a:extLst>
          </p:cNvPr>
          <p:cNvPicPr>
            <a:picLocks noChangeAspect="1"/>
          </p:cNvPicPr>
          <p:nvPr/>
        </p:nvPicPr>
        <p:blipFill>
          <a:blip r:embed="rId4"/>
          <a:stretch>
            <a:fillRect/>
          </a:stretch>
        </p:blipFill>
        <p:spPr>
          <a:xfrm>
            <a:off x="8105831" y="108479"/>
            <a:ext cx="1868058" cy="1106774"/>
          </a:xfrm>
          <a:prstGeom prst="rect">
            <a:avLst/>
          </a:prstGeom>
        </p:spPr>
      </p:pic>
      <p:pic>
        <p:nvPicPr>
          <p:cNvPr id="7" name="Picture 6" descr="A logo of a person holding a staff&#10;&#10;Description automatically generated">
            <a:extLst>
              <a:ext uri="{FF2B5EF4-FFF2-40B4-BE49-F238E27FC236}">
                <a16:creationId xmlns:a16="http://schemas.microsoft.com/office/drawing/2014/main" id="{D009FF24-6C58-6E44-D1E2-1DA280CD2764}"/>
              </a:ext>
            </a:extLst>
          </p:cNvPr>
          <p:cNvPicPr>
            <a:picLocks noChangeAspect="1"/>
          </p:cNvPicPr>
          <p:nvPr/>
        </p:nvPicPr>
        <p:blipFill>
          <a:blip r:embed="rId5"/>
          <a:stretch>
            <a:fillRect/>
          </a:stretch>
        </p:blipFill>
        <p:spPr>
          <a:xfrm>
            <a:off x="9908498" y="154178"/>
            <a:ext cx="2000529" cy="760223"/>
          </a:xfrm>
          <a:prstGeom prst="rect">
            <a:avLst/>
          </a:prstGeom>
        </p:spPr>
      </p:pic>
      <p:graphicFrame>
        <p:nvGraphicFramePr>
          <p:cNvPr id="9" name="Table 8">
            <a:extLst>
              <a:ext uri="{FF2B5EF4-FFF2-40B4-BE49-F238E27FC236}">
                <a16:creationId xmlns:a16="http://schemas.microsoft.com/office/drawing/2014/main" id="{C55F9202-75C0-1551-994B-3BE199D74A7B}"/>
              </a:ext>
            </a:extLst>
          </p:cNvPr>
          <p:cNvGraphicFramePr>
            <a:graphicFrameLocks noGrp="1"/>
          </p:cNvGraphicFramePr>
          <p:nvPr>
            <p:extLst>
              <p:ext uri="{D42A27DB-BD31-4B8C-83A1-F6EECF244321}">
                <p14:modId xmlns:p14="http://schemas.microsoft.com/office/powerpoint/2010/main" val="374887514"/>
              </p:ext>
            </p:extLst>
          </p:nvPr>
        </p:nvGraphicFramePr>
        <p:xfrm>
          <a:off x="3912433" y="2470794"/>
          <a:ext cx="4242944" cy="2472555"/>
        </p:xfrm>
        <a:graphic>
          <a:graphicData uri="http://schemas.openxmlformats.org/drawingml/2006/table">
            <a:tbl>
              <a:tblPr/>
              <a:tblGrid>
                <a:gridCol w="4242944">
                  <a:extLst>
                    <a:ext uri="{9D8B030D-6E8A-4147-A177-3AD203B41FA5}">
                      <a16:colId xmlns:a16="http://schemas.microsoft.com/office/drawing/2014/main" val="4186096745"/>
                    </a:ext>
                  </a:extLst>
                </a:gridCol>
              </a:tblGrid>
              <a:tr h="1283835">
                <a:tc>
                  <a:txBody>
                    <a:bodyPr/>
                    <a:lstStyle/>
                    <a:p>
                      <a:endParaRPr lang="en-US">
                        <a:effectLst/>
                      </a:endParaRPr>
                    </a:p>
                  </a:txBody>
                  <a:tcPr anchor="ctr">
                    <a:lnL>
                      <a:noFill/>
                    </a:lnL>
                    <a:lnR>
                      <a:noFill/>
                    </a:lnR>
                    <a:lnT>
                      <a:noFill/>
                    </a:lnT>
                    <a:lnB>
                      <a:noFill/>
                    </a:lnB>
                    <a:noFill/>
                  </a:tcPr>
                </a:tc>
                <a:extLst>
                  <a:ext uri="{0D108BD9-81ED-4DB2-BD59-A6C34878D82A}">
                    <a16:rowId xmlns:a16="http://schemas.microsoft.com/office/drawing/2014/main" val="2337260932"/>
                  </a:ext>
                </a:extLst>
              </a:tr>
              <a:tr h="721507">
                <a:tc>
                  <a:txBody>
                    <a:bodyPr/>
                    <a:lstStyle/>
                    <a:p>
                      <a:r>
                        <a:rPr lang="en-US" b="0" dirty="0">
                          <a:solidFill>
                            <a:srgbClr val="0078D4"/>
                          </a:solidFill>
                          <a:effectLst/>
                          <a:hlinkClick r:id="rId6"/>
                        </a:rPr>
                        <a:t>Open in Power BI</a:t>
                      </a:r>
                      <a:br>
                        <a:rPr lang="en-US" b="0" dirty="0">
                          <a:solidFill>
                            <a:srgbClr val="0078D4"/>
                          </a:solidFill>
                          <a:effectLst/>
                          <a:hlinkClick r:id="rId6"/>
                        </a:rPr>
                      </a:br>
                      <a:r>
                        <a:rPr lang="en-US" dirty="0" err="1">
                          <a:effectLst/>
                        </a:rPr>
                        <a:t>dashboardfinal</a:t>
                      </a:r>
                      <a:br>
                        <a:rPr lang="en-US" dirty="0">
                          <a:effectLst/>
                        </a:rPr>
                      </a:br>
                      <a:r>
                        <a:rPr lang="en-US" dirty="0">
                          <a:effectLst/>
                        </a:rPr>
                        <a:t>Data as of 9/27/24, 9:46 PM</a:t>
                      </a:r>
                      <a:br>
                        <a:rPr lang="en-US" dirty="0">
                          <a:effectLst/>
                        </a:rPr>
                      </a:br>
                      <a:r>
                        <a:rPr lang="en-US" dirty="0">
                          <a:effectLst/>
                        </a:rPr>
                        <a:t>Filtered by </a:t>
                      </a:r>
                      <a:r>
                        <a:rPr lang="en-US" b="1" dirty="0">
                          <a:effectLst/>
                        </a:rPr>
                        <a:t>Country</a:t>
                      </a:r>
                      <a:r>
                        <a:rPr lang="en-US" dirty="0">
                          <a:effectLst/>
                        </a:rPr>
                        <a:t> (top 20 by GDP)</a:t>
                      </a:r>
                    </a:p>
                  </a:txBody>
                  <a:tcPr anchor="ctr">
                    <a:lnL>
                      <a:noFill/>
                    </a:lnL>
                    <a:lnR>
                      <a:noFill/>
                    </a:lnR>
                    <a:lnT>
                      <a:noFill/>
                    </a:lnT>
                    <a:lnB>
                      <a:noFill/>
                    </a:lnB>
                    <a:noFill/>
                  </a:tcPr>
                </a:tc>
                <a:extLst>
                  <a:ext uri="{0D108BD9-81ED-4DB2-BD59-A6C34878D82A}">
                    <a16:rowId xmlns:a16="http://schemas.microsoft.com/office/drawing/2014/main" val="469628693"/>
                  </a:ext>
                </a:extLst>
              </a:tr>
            </a:tbl>
          </a:graphicData>
        </a:graphic>
      </p:graphicFrame>
      <p:pic>
        <p:nvPicPr>
          <p:cNvPr id="1026" name="Picture 2" descr="A Power BI visual">
            <a:extLst>
              <a:ext uri="{FF2B5EF4-FFF2-40B4-BE49-F238E27FC236}">
                <a16:creationId xmlns:a16="http://schemas.microsoft.com/office/drawing/2014/main" id="{7BA11EE7-2A69-EEB6-F9CA-CFE767703B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3908" y="2226129"/>
            <a:ext cx="8983970" cy="429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5B86DE-0ED9-9FF4-B85D-D9926E877896}"/>
              </a:ext>
            </a:extLst>
          </p:cNvPr>
          <p:cNvSpPr txBox="1"/>
          <p:nvPr/>
        </p:nvSpPr>
        <p:spPr>
          <a:xfrm>
            <a:off x="1184224" y="824459"/>
            <a:ext cx="9893508" cy="3662541"/>
          </a:xfrm>
          <a:prstGeom prst="rect">
            <a:avLst/>
          </a:prstGeom>
          <a:noFill/>
        </p:spPr>
        <p:txBody>
          <a:bodyPr wrap="square" rtlCol="0">
            <a:spAutoFit/>
          </a:bodyPr>
          <a:lstStyle/>
          <a:p>
            <a:endParaRPr lang="en-US" sz="2800" dirty="0">
              <a:solidFill>
                <a:schemeClr val="tx2"/>
              </a:solidFill>
            </a:endParaRPr>
          </a:p>
          <a:p>
            <a:endParaRPr lang="en-US" sz="2800" dirty="0">
              <a:solidFill>
                <a:schemeClr val="tx2"/>
              </a:solidFill>
            </a:endParaRPr>
          </a:p>
          <a:p>
            <a:r>
              <a:rPr lang="en-US" sz="3200" dirty="0">
                <a:solidFill>
                  <a:schemeClr val="tx2"/>
                </a:solidFill>
              </a:rPr>
              <a:t>Insights</a:t>
            </a:r>
          </a:p>
          <a:p>
            <a:r>
              <a:rPr lang="en-US" sz="2400" b="0" i="0" dirty="0">
                <a:solidFill>
                  <a:schemeClr val="tx1">
                    <a:lumMod val="85000"/>
                    <a:lumOff val="15000"/>
                  </a:schemeClr>
                </a:solidFill>
                <a:effectLst/>
                <a:latin typeface="Inter"/>
              </a:rPr>
              <a:t>A bar graph illustrates their GDP values, ranging from billions to trillions, showcasing leading economies. The bar plot visualizes the top 20 countries with the highest Gross Domestic Product (GDP). The United States leads with the highest GDP, followed by China, Germany, and the United Kingdom, showcasing their significant economic strength. The graph offers a clear comparison of GDP values among these countries.</a:t>
            </a:r>
            <a:r>
              <a:rPr lang="en-US" sz="2400" dirty="0">
                <a:solidFill>
                  <a:schemeClr val="tx1">
                    <a:lumMod val="85000"/>
                    <a:lumOff val="15000"/>
                  </a:schemeClr>
                </a:solidFill>
              </a:rPr>
              <a:t> </a:t>
            </a:r>
          </a:p>
        </p:txBody>
      </p:sp>
      <p:pic>
        <p:nvPicPr>
          <p:cNvPr id="2" name="Picture 1" descr="A blue and yellow logo&#10;&#10;Description automatically generated">
            <a:extLst>
              <a:ext uri="{FF2B5EF4-FFF2-40B4-BE49-F238E27FC236}">
                <a16:creationId xmlns:a16="http://schemas.microsoft.com/office/drawing/2014/main" id="{1C39B917-1B04-754E-4027-CDDD685E9F2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005CA0B4-625A-7D78-15AB-352E58CEF3E9}"/>
              </a:ext>
            </a:extLst>
          </p:cNvPr>
          <p:cNvPicPr>
            <a:picLocks noChangeAspect="1"/>
          </p:cNvPicPr>
          <p:nvPr/>
        </p:nvPicPr>
        <p:blipFill>
          <a:blip r:embed="rId4"/>
          <a:stretch>
            <a:fillRect/>
          </a:stretch>
        </p:blipFill>
        <p:spPr>
          <a:xfrm>
            <a:off x="8202641" y="154177"/>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206DACC0-6447-4B21-106F-6BBC8AA8545B}"/>
              </a:ext>
            </a:extLst>
          </p:cNvPr>
          <p:cNvPicPr>
            <a:picLocks noChangeAspect="1"/>
          </p:cNvPicPr>
          <p:nvPr/>
        </p:nvPicPr>
        <p:blipFill>
          <a:blip r:embed="rId5"/>
          <a:stretch>
            <a:fillRect/>
          </a:stretch>
        </p:blipFill>
        <p:spPr>
          <a:xfrm>
            <a:off x="10131085" y="176515"/>
            <a:ext cx="2000529" cy="760223"/>
          </a:xfrm>
          <a:prstGeom prst="rect">
            <a:avLst/>
          </a:prstGeom>
        </p:spPr>
      </p:pic>
    </p:spTree>
    <p:extLst>
      <p:ext uri="{BB962C8B-B14F-4D97-AF65-F5344CB8AC3E}">
        <p14:creationId xmlns:p14="http://schemas.microsoft.com/office/powerpoint/2010/main" val="176041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1377486" y="1141006"/>
            <a:ext cx="6478417" cy="1322887"/>
          </a:xfrm>
        </p:spPr>
        <p:txBody>
          <a:bodyPr vert="horz" lIns="91440" tIns="45720" rIns="91440" bIns="45720" rtlCol="0" anchor="ctr">
            <a:normAutofit/>
          </a:bodyPr>
          <a:lstStyle/>
          <a:p>
            <a:r>
              <a:rPr lang="en-US" sz="2400" dirty="0"/>
              <a:t>The top 20 with highest CO2 emissions</a:t>
            </a:r>
            <a:endParaRPr lang="en-US" sz="2400" kern="1200" dirty="0">
              <a:latin typeface="+mj-lt"/>
              <a:ea typeface="+mj-ea"/>
              <a:cs typeface="+mj-cs"/>
            </a:endParaRPr>
          </a:p>
        </p:txBody>
      </p:sp>
      <p:sp>
        <p:nvSpPr>
          <p:cNvPr id="62" name="Freeform: Shape 61">
            <a:extLst>
              <a:ext uri="{FF2B5EF4-FFF2-40B4-BE49-F238E27FC236}">
                <a16:creationId xmlns:a16="http://schemas.microsoft.com/office/drawing/2014/main" id="{C1657055-16FE-41A2-B207-7880F6DCA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F3BD3BB9-3CB5-4253-A27D-6B7904723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lgn="r" defTabSz="914400">
              <a:spcAft>
                <a:spcPts val="600"/>
              </a:spcAft>
            </a:pPr>
            <a:fld id="{B5CEABB6-07DC-46E8-9B57-56EC44A396E5}" type="slidenum">
              <a:rPr lang="en-US" sz="1000">
                <a:solidFill>
                  <a:schemeClr val="tx1">
                    <a:lumMod val="50000"/>
                    <a:lumOff val="50000"/>
                  </a:schemeClr>
                </a:solidFill>
              </a:rPr>
              <a:pPr algn="r" defTabSz="914400">
                <a:spcAft>
                  <a:spcPts val="600"/>
                </a:spcAft>
              </a:pPr>
              <a:t>6</a:t>
            </a:fld>
            <a:endParaRPr lang="en-US" sz="1000">
              <a:solidFill>
                <a:schemeClr val="tx1">
                  <a:lumMod val="50000"/>
                  <a:lumOff val="50000"/>
                </a:schemeClr>
              </a:solidFill>
            </a:endParaRPr>
          </a:p>
        </p:txBody>
      </p:sp>
      <p:pic>
        <p:nvPicPr>
          <p:cNvPr id="4" name="Picture 3" descr="A blue and yellow logo&#10;&#10;Description automatically generated">
            <a:extLst>
              <a:ext uri="{FF2B5EF4-FFF2-40B4-BE49-F238E27FC236}">
                <a16:creationId xmlns:a16="http://schemas.microsoft.com/office/drawing/2014/main" id="{BD17078E-BCE3-1282-39C1-E8ED714294AF}"/>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6" name="Picture 5" descr="A logo of a global education&#10;&#10;Description automatically generated">
            <a:extLst>
              <a:ext uri="{FF2B5EF4-FFF2-40B4-BE49-F238E27FC236}">
                <a16:creationId xmlns:a16="http://schemas.microsoft.com/office/drawing/2014/main" id="{93CF9AD8-2C0D-0282-24C2-D90A135E3F8E}"/>
              </a:ext>
            </a:extLst>
          </p:cNvPr>
          <p:cNvPicPr>
            <a:picLocks noChangeAspect="1"/>
          </p:cNvPicPr>
          <p:nvPr/>
        </p:nvPicPr>
        <p:blipFill>
          <a:blip r:embed="rId4"/>
          <a:stretch>
            <a:fillRect/>
          </a:stretch>
        </p:blipFill>
        <p:spPr>
          <a:xfrm>
            <a:off x="8390962" y="217627"/>
            <a:ext cx="1868058" cy="1106774"/>
          </a:xfrm>
          <a:prstGeom prst="rect">
            <a:avLst/>
          </a:prstGeom>
        </p:spPr>
      </p:pic>
      <p:pic>
        <p:nvPicPr>
          <p:cNvPr id="7" name="Picture 6" descr="A logo of a person holding a staff&#10;&#10;Description automatically generated">
            <a:extLst>
              <a:ext uri="{FF2B5EF4-FFF2-40B4-BE49-F238E27FC236}">
                <a16:creationId xmlns:a16="http://schemas.microsoft.com/office/drawing/2014/main" id="{B52BAC84-076D-A215-0C29-8B60C39848AC}"/>
              </a:ext>
            </a:extLst>
          </p:cNvPr>
          <p:cNvPicPr>
            <a:picLocks noChangeAspect="1"/>
          </p:cNvPicPr>
          <p:nvPr/>
        </p:nvPicPr>
        <p:blipFill>
          <a:blip r:embed="rId5"/>
          <a:stretch>
            <a:fillRect/>
          </a:stretch>
        </p:blipFill>
        <p:spPr>
          <a:xfrm>
            <a:off x="10049726" y="217626"/>
            <a:ext cx="2000529" cy="760223"/>
          </a:xfrm>
          <a:prstGeom prst="rect">
            <a:avLst/>
          </a:prstGeom>
        </p:spPr>
      </p:pic>
      <p:graphicFrame>
        <p:nvGraphicFramePr>
          <p:cNvPr id="3" name="Table 2">
            <a:extLst>
              <a:ext uri="{FF2B5EF4-FFF2-40B4-BE49-F238E27FC236}">
                <a16:creationId xmlns:a16="http://schemas.microsoft.com/office/drawing/2014/main" id="{C33597DE-6DE7-2087-7940-654EB5F94434}"/>
              </a:ext>
            </a:extLst>
          </p:cNvPr>
          <p:cNvGraphicFramePr>
            <a:graphicFrameLocks noGrp="1"/>
          </p:cNvGraphicFramePr>
          <p:nvPr>
            <p:extLst>
              <p:ext uri="{D42A27DB-BD31-4B8C-83A1-F6EECF244321}">
                <p14:modId xmlns:p14="http://schemas.microsoft.com/office/powerpoint/2010/main" val="1808175562"/>
              </p:ext>
            </p:extLst>
          </p:nvPr>
        </p:nvGraphicFramePr>
        <p:xfrm>
          <a:off x="3461119" y="2769619"/>
          <a:ext cx="6341896" cy="2034322"/>
        </p:xfrm>
        <a:graphic>
          <a:graphicData uri="http://schemas.openxmlformats.org/drawingml/2006/table">
            <a:tbl>
              <a:tblPr/>
              <a:tblGrid>
                <a:gridCol w="6341896">
                  <a:extLst>
                    <a:ext uri="{9D8B030D-6E8A-4147-A177-3AD203B41FA5}">
                      <a16:colId xmlns:a16="http://schemas.microsoft.com/office/drawing/2014/main" val="4031283369"/>
                    </a:ext>
                  </a:extLst>
                </a:gridCol>
              </a:tblGrid>
              <a:tr h="478664">
                <a:tc>
                  <a:txBody>
                    <a:bodyPr/>
                    <a:lstStyle/>
                    <a:p>
                      <a:endParaRPr lang="en-US">
                        <a:effectLst/>
                      </a:endParaRPr>
                    </a:p>
                  </a:txBody>
                  <a:tcPr anchor="ctr">
                    <a:lnL>
                      <a:noFill/>
                    </a:lnL>
                    <a:lnR>
                      <a:noFill/>
                    </a:lnR>
                    <a:lnT>
                      <a:noFill/>
                    </a:lnT>
                    <a:lnB>
                      <a:noFill/>
                    </a:lnB>
                    <a:noFill/>
                  </a:tcPr>
                </a:tc>
                <a:extLst>
                  <a:ext uri="{0D108BD9-81ED-4DB2-BD59-A6C34878D82A}">
                    <a16:rowId xmlns:a16="http://schemas.microsoft.com/office/drawing/2014/main" val="1182764818"/>
                  </a:ext>
                </a:extLst>
              </a:tr>
              <a:tr h="1555658">
                <a:tc>
                  <a:txBody>
                    <a:bodyPr/>
                    <a:lstStyle/>
                    <a:p>
                      <a:r>
                        <a:rPr lang="en-US" b="0" dirty="0">
                          <a:solidFill>
                            <a:srgbClr val="0078D4"/>
                          </a:solidFill>
                          <a:effectLst/>
                          <a:hlinkClick r:id="rId6"/>
                        </a:rPr>
                        <a:t>Open in Power BI</a:t>
                      </a:r>
                      <a:br>
                        <a:rPr lang="en-US" b="0" dirty="0">
                          <a:solidFill>
                            <a:srgbClr val="0078D4"/>
                          </a:solidFill>
                          <a:effectLst/>
                          <a:hlinkClick r:id="rId6"/>
                        </a:rPr>
                      </a:br>
                      <a:r>
                        <a:rPr lang="en-US" dirty="0" err="1">
                          <a:effectLst/>
                        </a:rPr>
                        <a:t>dashboardfinal</a:t>
                      </a:r>
                      <a:br>
                        <a:rPr lang="en-US" dirty="0">
                          <a:effectLst/>
                        </a:rPr>
                      </a:br>
                      <a:r>
                        <a:rPr lang="en-US" dirty="0">
                          <a:effectLst/>
                        </a:rPr>
                        <a:t>Data as of 9/27/24, 9:46 PM</a:t>
                      </a:r>
                      <a:br>
                        <a:rPr lang="en-US" dirty="0">
                          <a:effectLst/>
                        </a:rPr>
                      </a:br>
                      <a:r>
                        <a:rPr lang="en-US" dirty="0">
                          <a:effectLst/>
                        </a:rPr>
                        <a:t>Filtered by </a:t>
                      </a:r>
                      <a:r>
                        <a:rPr lang="en-US" b="1" dirty="0">
                          <a:effectLst/>
                        </a:rPr>
                        <a:t>Country</a:t>
                      </a:r>
                      <a:r>
                        <a:rPr lang="en-US" dirty="0">
                          <a:effectLst/>
                        </a:rPr>
                        <a:t> (top 20 by Co2-Emissions)</a:t>
                      </a:r>
                    </a:p>
                  </a:txBody>
                  <a:tcPr anchor="ctr">
                    <a:lnL>
                      <a:noFill/>
                    </a:lnL>
                    <a:lnR>
                      <a:noFill/>
                    </a:lnR>
                    <a:lnT>
                      <a:noFill/>
                    </a:lnT>
                    <a:lnB>
                      <a:noFill/>
                    </a:lnB>
                    <a:noFill/>
                  </a:tcPr>
                </a:tc>
                <a:extLst>
                  <a:ext uri="{0D108BD9-81ED-4DB2-BD59-A6C34878D82A}">
                    <a16:rowId xmlns:a16="http://schemas.microsoft.com/office/drawing/2014/main" val="116319096"/>
                  </a:ext>
                </a:extLst>
              </a:tr>
            </a:tbl>
          </a:graphicData>
        </a:graphic>
      </p:graphicFrame>
      <p:pic>
        <p:nvPicPr>
          <p:cNvPr id="2049" name="Picture 1" descr="A Power BI visual">
            <a:extLst>
              <a:ext uri="{FF2B5EF4-FFF2-40B4-BE49-F238E27FC236}">
                <a16:creationId xmlns:a16="http://schemas.microsoft.com/office/drawing/2014/main" id="{DFC39AD7-60A7-C780-17A7-DEE42376E1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4262" y="2092418"/>
            <a:ext cx="9556300" cy="424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00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5B86DE-0ED9-9FF4-B85D-D9926E877896}"/>
              </a:ext>
            </a:extLst>
          </p:cNvPr>
          <p:cNvSpPr txBox="1"/>
          <p:nvPr/>
        </p:nvSpPr>
        <p:spPr>
          <a:xfrm>
            <a:off x="1184224" y="824459"/>
            <a:ext cx="9893508" cy="3293209"/>
          </a:xfrm>
          <a:prstGeom prst="rect">
            <a:avLst/>
          </a:prstGeom>
          <a:noFill/>
        </p:spPr>
        <p:txBody>
          <a:bodyPr wrap="square" rtlCol="0">
            <a:spAutoFit/>
          </a:bodyPr>
          <a:lstStyle/>
          <a:p>
            <a:endParaRPr lang="en-US" sz="2800" dirty="0">
              <a:solidFill>
                <a:schemeClr val="tx2"/>
              </a:solidFill>
            </a:endParaRPr>
          </a:p>
          <a:p>
            <a:endParaRPr lang="en-US" sz="2800" dirty="0">
              <a:solidFill>
                <a:schemeClr val="tx2"/>
              </a:solidFill>
            </a:endParaRPr>
          </a:p>
          <a:p>
            <a:r>
              <a:rPr lang="en-US" sz="3200" dirty="0">
                <a:solidFill>
                  <a:schemeClr val="tx2"/>
                </a:solidFill>
              </a:rPr>
              <a:t>Insights</a:t>
            </a:r>
          </a:p>
          <a:p>
            <a:r>
              <a:rPr lang="en-US" sz="2400" b="0" i="0" dirty="0">
                <a:solidFill>
                  <a:schemeClr val="tx1">
                    <a:lumMod val="85000"/>
                    <a:lumOff val="15000"/>
                  </a:schemeClr>
                </a:solidFill>
                <a:effectLst/>
                <a:latin typeface="Inter"/>
              </a:rPr>
              <a:t>The bar plot showcases the top 20 countries with the highest CO2 emissions. China has the highest CO2 emissions, followed by the United States and India. This visualization highlights these countries' significant carbon dioxide emissions, indicating their impact on global environmental concerns such as climate change and means that they </a:t>
            </a:r>
            <a:r>
              <a:rPr lang="en-US" sz="2400" dirty="0">
                <a:solidFill>
                  <a:schemeClr val="tx1">
                    <a:lumMod val="85000"/>
                    <a:lumOff val="15000"/>
                  </a:schemeClr>
                </a:solidFill>
                <a:latin typeface="Inter"/>
              </a:rPr>
              <a:t>are Industrialized countries</a:t>
            </a:r>
            <a:r>
              <a:rPr lang="en-US" sz="2400" b="0" i="0" dirty="0">
                <a:solidFill>
                  <a:schemeClr val="tx1">
                    <a:lumMod val="85000"/>
                    <a:lumOff val="15000"/>
                  </a:schemeClr>
                </a:solidFill>
                <a:effectLst/>
                <a:latin typeface="Inter"/>
              </a:rPr>
              <a:t>.</a:t>
            </a:r>
            <a:endParaRPr lang="en-US" sz="2400" dirty="0">
              <a:solidFill>
                <a:schemeClr val="tx1">
                  <a:lumMod val="85000"/>
                  <a:lumOff val="15000"/>
                </a:schemeClr>
              </a:solidFill>
            </a:endParaRPr>
          </a:p>
        </p:txBody>
      </p:sp>
      <p:pic>
        <p:nvPicPr>
          <p:cNvPr id="2" name="Picture 1" descr="A blue and yellow logo&#10;&#10;Description automatically generated">
            <a:extLst>
              <a:ext uri="{FF2B5EF4-FFF2-40B4-BE49-F238E27FC236}">
                <a16:creationId xmlns:a16="http://schemas.microsoft.com/office/drawing/2014/main" id="{1C39B917-1B04-754E-4027-CDDD685E9F2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005CA0B4-625A-7D78-15AB-352E58CEF3E9}"/>
              </a:ext>
            </a:extLst>
          </p:cNvPr>
          <p:cNvPicPr>
            <a:picLocks noChangeAspect="1"/>
          </p:cNvPicPr>
          <p:nvPr/>
        </p:nvPicPr>
        <p:blipFill>
          <a:blip r:embed="rId4"/>
          <a:stretch>
            <a:fillRect/>
          </a:stretch>
        </p:blipFill>
        <p:spPr>
          <a:xfrm>
            <a:off x="8202641" y="154177"/>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206DACC0-6447-4B21-106F-6BBC8AA8545B}"/>
              </a:ext>
            </a:extLst>
          </p:cNvPr>
          <p:cNvPicPr>
            <a:picLocks noChangeAspect="1"/>
          </p:cNvPicPr>
          <p:nvPr/>
        </p:nvPicPr>
        <p:blipFill>
          <a:blip r:embed="rId5"/>
          <a:stretch>
            <a:fillRect/>
          </a:stretch>
        </p:blipFill>
        <p:spPr>
          <a:xfrm>
            <a:off x="10131085" y="176515"/>
            <a:ext cx="2000529" cy="760223"/>
          </a:xfrm>
          <a:prstGeom prst="rect">
            <a:avLst/>
          </a:prstGeom>
        </p:spPr>
      </p:pic>
    </p:spTree>
    <p:extLst>
      <p:ext uri="{BB962C8B-B14F-4D97-AF65-F5344CB8AC3E}">
        <p14:creationId xmlns:p14="http://schemas.microsoft.com/office/powerpoint/2010/main" val="373006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1968257" y="1126335"/>
            <a:ext cx="6321678" cy="1016701"/>
          </a:xfrm>
        </p:spPr>
        <p:txBody>
          <a:bodyPr vert="horz" lIns="91440" tIns="45720" rIns="91440" bIns="45720" rtlCol="0" anchor="ctr">
            <a:normAutofit fontScale="90000"/>
          </a:bodyPr>
          <a:lstStyle/>
          <a:p>
            <a:br>
              <a:rPr lang="en-US" sz="2400" dirty="0"/>
            </a:br>
            <a:r>
              <a:rPr lang="en-US" sz="2400" dirty="0"/>
              <a:t>T</a:t>
            </a:r>
            <a:r>
              <a:rPr lang="en-US" sz="2700" dirty="0"/>
              <a:t>he top countries collect the highest tax revenue.</a:t>
            </a:r>
            <a:br>
              <a:rPr lang="en-US" sz="2400" dirty="0"/>
            </a:br>
            <a:endParaRPr lang="en-US" sz="2400" dirty="0"/>
          </a:p>
        </p:txBody>
      </p:sp>
      <p:grpSp>
        <p:nvGrpSpPr>
          <p:cNvPr id="43" name="Group 4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44" name="Freeform: Shape 4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lgn="r" defTabSz="914400">
              <a:spcAft>
                <a:spcPts val="600"/>
              </a:spcAft>
            </a:pPr>
            <a:fld id="{B5CEABB6-07DC-46E8-9B57-56EC44A396E5}" type="slidenum">
              <a:rPr lang="en-US">
                <a:solidFill>
                  <a:schemeClr val="tx1">
                    <a:tint val="75000"/>
                  </a:schemeClr>
                </a:solidFill>
              </a:rPr>
              <a:pPr algn="r" defTabSz="914400">
                <a:spcAft>
                  <a:spcPts val="600"/>
                </a:spcAft>
              </a:pPr>
              <a:t>8</a:t>
            </a:fld>
            <a:endParaRPr lang="en-US">
              <a:solidFill>
                <a:schemeClr val="tx1">
                  <a:tint val="75000"/>
                </a:schemeClr>
              </a:solidFill>
            </a:endParaRPr>
          </a:p>
        </p:txBody>
      </p:sp>
      <p:pic>
        <p:nvPicPr>
          <p:cNvPr id="3" name="Picture 2" descr="A blue and yellow logo&#10;&#10;Description automatically generated">
            <a:extLst>
              <a:ext uri="{FF2B5EF4-FFF2-40B4-BE49-F238E27FC236}">
                <a16:creationId xmlns:a16="http://schemas.microsoft.com/office/drawing/2014/main" id="{5655790A-EECF-34E5-DEB3-79FA0D6BB9D4}"/>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4" name="Picture 3" descr="A logo of a global education&#10;&#10;Description automatically generated">
            <a:extLst>
              <a:ext uri="{FF2B5EF4-FFF2-40B4-BE49-F238E27FC236}">
                <a16:creationId xmlns:a16="http://schemas.microsoft.com/office/drawing/2014/main" id="{3CA1BF79-13E6-0668-29A9-8876B98C29AC}"/>
              </a:ext>
            </a:extLst>
          </p:cNvPr>
          <p:cNvPicPr>
            <a:picLocks noChangeAspect="1"/>
          </p:cNvPicPr>
          <p:nvPr/>
        </p:nvPicPr>
        <p:blipFill>
          <a:blip r:embed="rId4"/>
          <a:stretch>
            <a:fillRect/>
          </a:stretch>
        </p:blipFill>
        <p:spPr>
          <a:xfrm>
            <a:off x="8323414" y="136525"/>
            <a:ext cx="1868058" cy="1106774"/>
          </a:xfrm>
          <a:prstGeom prst="rect">
            <a:avLst/>
          </a:prstGeom>
        </p:spPr>
      </p:pic>
      <p:pic>
        <p:nvPicPr>
          <p:cNvPr id="6" name="Picture 5" descr="A logo of a person holding a staff&#10;&#10;Description automatically generated">
            <a:extLst>
              <a:ext uri="{FF2B5EF4-FFF2-40B4-BE49-F238E27FC236}">
                <a16:creationId xmlns:a16="http://schemas.microsoft.com/office/drawing/2014/main" id="{D4470BCC-3176-394E-A83E-830E03AE603B}"/>
              </a:ext>
            </a:extLst>
          </p:cNvPr>
          <p:cNvPicPr>
            <a:picLocks noChangeAspect="1"/>
          </p:cNvPicPr>
          <p:nvPr/>
        </p:nvPicPr>
        <p:blipFill>
          <a:blip r:embed="rId5"/>
          <a:stretch>
            <a:fillRect/>
          </a:stretch>
        </p:blipFill>
        <p:spPr>
          <a:xfrm>
            <a:off x="10224950" y="136525"/>
            <a:ext cx="2000529" cy="760223"/>
          </a:xfrm>
          <a:prstGeom prst="rect">
            <a:avLst/>
          </a:prstGeom>
        </p:spPr>
      </p:pic>
      <p:graphicFrame>
        <p:nvGraphicFramePr>
          <p:cNvPr id="8" name="Table 7">
            <a:extLst>
              <a:ext uri="{FF2B5EF4-FFF2-40B4-BE49-F238E27FC236}">
                <a16:creationId xmlns:a16="http://schemas.microsoft.com/office/drawing/2014/main" id="{702D8938-5BD1-0586-2DE1-724E38E8F72A}"/>
              </a:ext>
            </a:extLst>
          </p:cNvPr>
          <p:cNvGraphicFramePr>
            <a:graphicFrameLocks noGrp="1"/>
          </p:cNvGraphicFramePr>
          <p:nvPr>
            <p:extLst>
              <p:ext uri="{D42A27DB-BD31-4B8C-83A1-F6EECF244321}">
                <p14:modId xmlns:p14="http://schemas.microsoft.com/office/powerpoint/2010/main" val="2148175869"/>
              </p:ext>
            </p:extLst>
          </p:nvPr>
        </p:nvGraphicFramePr>
        <p:xfrm>
          <a:off x="3401924" y="3406038"/>
          <a:ext cx="7157066" cy="1736846"/>
        </p:xfrm>
        <a:graphic>
          <a:graphicData uri="http://schemas.openxmlformats.org/drawingml/2006/table">
            <a:tbl>
              <a:tblPr/>
              <a:tblGrid>
                <a:gridCol w="7157066">
                  <a:extLst>
                    <a:ext uri="{9D8B030D-6E8A-4147-A177-3AD203B41FA5}">
                      <a16:colId xmlns:a16="http://schemas.microsoft.com/office/drawing/2014/main" val="2624293030"/>
                    </a:ext>
                  </a:extLst>
                </a:gridCol>
              </a:tblGrid>
              <a:tr h="496242">
                <a:tc>
                  <a:txBody>
                    <a:bodyPr/>
                    <a:lstStyle/>
                    <a:p>
                      <a:endParaRPr lang="en-US" dirty="0">
                        <a:effectLst/>
                      </a:endParaRPr>
                    </a:p>
                  </a:txBody>
                  <a:tcPr anchor="ctr">
                    <a:lnL>
                      <a:noFill/>
                    </a:lnL>
                    <a:lnR>
                      <a:noFill/>
                    </a:lnR>
                    <a:lnT>
                      <a:noFill/>
                    </a:lnT>
                    <a:lnB>
                      <a:noFill/>
                    </a:lnB>
                    <a:noFill/>
                  </a:tcPr>
                </a:tc>
                <a:extLst>
                  <a:ext uri="{0D108BD9-81ED-4DB2-BD59-A6C34878D82A}">
                    <a16:rowId xmlns:a16="http://schemas.microsoft.com/office/drawing/2014/main" val="2628968681"/>
                  </a:ext>
                </a:extLst>
              </a:tr>
              <a:tr h="1240604">
                <a:tc>
                  <a:txBody>
                    <a:bodyPr/>
                    <a:lstStyle/>
                    <a:p>
                      <a:r>
                        <a:rPr lang="en-US" b="0" dirty="0">
                          <a:solidFill>
                            <a:srgbClr val="0078D4"/>
                          </a:solidFill>
                          <a:effectLst/>
                          <a:hlinkClick r:id="rId6"/>
                        </a:rPr>
                        <a:t>Open in Power BI</a:t>
                      </a:r>
                      <a:br>
                        <a:rPr lang="en-US" b="0" dirty="0">
                          <a:solidFill>
                            <a:srgbClr val="0078D4"/>
                          </a:solidFill>
                          <a:effectLst/>
                          <a:hlinkClick r:id="rId6"/>
                        </a:rPr>
                      </a:br>
                      <a:r>
                        <a:rPr lang="en-US" dirty="0" err="1">
                          <a:effectLst/>
                        </a:rPr>
                        <a:t>dashboardfinal</a:t>
                      </a:r>
                      <a:br>
                        <a:rPr lang="en-US" dirty="0">
                          <a:effectLst/>
                        </a:rPr>
                      </a:br>
                      <a:r>
                        <a:rPr lang="en-US" dirty="0">
                          <a:effectLst/>
                        </a:rPr>
                        <a:t>Data as of 9/27/24, 9:46 PM</a:t>
                      </a:r>
                    </a:p>
                  </a:txBody>
                  <a:tcPr anchor="ctr">
                    <a:lnL>
                      <a:noFill/>
                    </a:lnL>
                    <a:lnR>
                      <a:noFill/>
                    </a:lnR>
                    <a:lnT>
                      <a:noFill/>
                    </a:lnT>
                    <a:lnB>
                      <a:noFill/>
                    </a:lnB>
                    <a:noFill/>
                  </a:tcPr>
                </a:tc>
                <a:extLst>
                  <a:ext uri="{0D108BD9-81ED-4DB2-BD59-A6C34878D82A}">
                    <a16:rowId xmlns:a16="http://schemas.microsoft.com/office/drawing/2014/main" val="4135231130"/>
                  </a:ext>
                </a:extLst>
              </a:tr>
            </a:tbl>
          </a:graphicData>
        </a:graphic>
      </p:graphicFrame>
      <p:pic>
        <p:nvPicPr>
          <p:cNvPr id="3073" name="Picture 1" descr="A Power BI visual">
            <a:extLst>
              <a:ext uri="{FF2B5EF4-FFF2-40B4-BE49-F238E27FC236}">
                <a16:creationId xmlns:a16="http://schemas.microsoft.com/office/drawing/2014/main" id="{A75DBF69-C1E8-2EEE-893B-C90DFEAE16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5602" y="2133603"/>
            <a:ext cx="10558060" cy="437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93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5B86DE-0ED9-9FF4-B85D-D9926E877896}"/>
              </a:ext>
            </a:extLst>
          </p:cNvPr>
          <p:cNvSpPr txBox="1"/>
          <p:nvPr/>
        </p:nvSpPr>
        <p:spPr>
          <a:xfrm>
            <a:off x="1184223" y="824459"/>
            <a:ext cx="10028419" cy="3293209"/>
          </a:xfrm>
          <a:prstGeom prst="rect">
            <a:avLst/>
          </a:prstGeom>
          <a:noFill/>
        </p:spPr>
        <p:txBody>
          <a:bodyPr wrap="square" rtlCol="0">
            <a:spAutoFit/>
          </a:bodyPr>
          <a:lstStyle/>
          <a:p>
            <a:endParaRPr lang="en-US" sz="2800" dirty="0">
              <a:solidFill>
                <a:schemeClr val="tx2"/>
              </a:solidFill>
            </a:endParaRPr>
          </a:p>
          <a:p>
            <a:endParaRPr lang="en-US" sz="2800" dirty="0">
              <a:solidFill>
                <a:schemeClr val="tx2"/>
              </a:solidFill>
            </a:endParaRPr>
          </a:p>
          <a:p>
            <a:r>
              <a:rPr lang="en-US" sz="3200" dirty="0">
                <a:solidFill>
                  <a:schemeClr val="tx2"/>
                </a:solidFill>
              </a:rPr>
              <a:t>Insights</a:t>
            </a:r>
          </a:p>
          <a:p>
            <a:r>
              <a:rPr lang="en-US" sz="2400" dirty="0">
                <a:solidFill>
                  <a:schemeClr val="tx1">
                    <a:lumMod val="85000"/>
                    <a:lumOff val="15000"/>
                  </a:schemeClr>
                </a:solidFill>
              </a:rPr>
              <a:t>A </a:t>
            </a:r>
            <a:r>
              <a:rPr lang="en-US" sz="2400" b="1" dirty="0">
                <a:solidFill>
                  <a:schemeClr val="tx1">
                    <a:lumMod val="85000"/>
                    <a:lumOff val="15000"/>
                  </a:schemeClr>
                </a:solidFill>
              </a:rPr>
              <a:t>bar graph</a:t>
            </a:r>
            <a:r>
              <a:rPr lang="en-US" sz="2400" dirty="0">
                <a:solidFill>
                  <a:schemeClr val="tx1">
                    <a:lumMod val="85000"/>
                    <a:lumOff val="15000"/>
                  </a:schemeClr>
                </a:solidFill>
              </a:rPr>
              <a:t> </a:t>
            </a:r>
            <a:r>
              <a:rPr lang="en-US" sz="2400" b="0" i="0" dirty="0">
                <a:solidFill>
                  <a:schemeClr val="tx1">
                    <a:lumMod val="85000"/>
                    <a:lumOff val="15000"/>
                  </a:schemeClr>
                </a:solidFill>
                <a:effectLst/>
                <a:latin typeface="Inter"/>
              </a:rPr>
              <a:t>showcases which countries collect the largest tax in the world like</a:t>
            </a:r>
            <a:r>
              <a:rPr lang="en-US" sz="2400" dirty="0">
                <a:solidFill>
                  <a:schemeClr val="tx1">
                    <a:lumMod val="85000"/>
                    <a:lumOff val="15000"/>
                  </a:schemeClr>
                </a:solidFill>
              </a:rPr>
              <a:t> Algeria with 37.20%  followed by Seychelles with 34.10% while the lowest is the United Arab Emirates with 0.10% This type of chart allows for a clear comparison across countries, highlighting those with the highest and lowest tax revenues.</a:t>
            </a:r>
          </a:p>
        </p:txBody>
      </p:sp>
      <p:pic>
        <p:nvPicPr>
          <p:cNvPr id="2" name="Picture 1" descr="A blue and yellow logo&#10;&#10;Description automatically generated">
            <a:extLst>
              <a:ext uri="{FF2B5EF4-FFF2-40B4-BE49-F238E27FC236}">
                <a16:creationId xmlns:a16="http://schemas.microsoft.com/office/drawing/2014/main" id="{1C39B917-1B04-754E-4027-CDDD685E9F22}"/>
              </a:ext>
            </a:extLst>
          </p:cNvPr>
          <p:cNvPicPr>
            <a:picLocks noChangeAspect="1"/>
          </p:cNvPicPr>
          <p:nvPr/>
        </p:nvPicPr>
        <p:blipFill>
          <a:blip r:embed="rId3"/>
          <a:stretch>
            <a:fillRect/>
          </a:stretch>
        </p:blipFill>
        <p:spPr>
          <a:xfrm>
            <a:off x="282973" y="288794"/>
            <a:ext cx="2189027" cy="837541"/>
          </a:xfrm>
          <a:prstGeom prst="rect">
            <a:avLst/>
          </a:prstGeom>
        </p:spPr>
      </p:pic>
      <p:pic>
        <p:nvPicPr>
          <p:cNvPr id="3" name="Picture 2" descr="A logo of a global education&#10;&#10;Description automatically generated">
            <a:extLst>
              <a:ext uri="{FF2B5EF4-FFF2-40B4-BE49-F238E27FC236}">
                <a16:creationId xmlns:a16="http://schemas.microsoft.com/office/drawing/2014/main" id="{005CA0B4-625A-7D78-15AB-352E58CEF3E9}"/>
              </a:ext>
            </a:extLst>
          </p:cNvPr>
          <p:cNvPicPr>
            <a:picLocks noChangeAspect="1"/>
          </p:cNvPicPr>
          <p:nvPr/>
        </p:nvPicPr>
        <p:blipFill>
          <a:blip r:embed="rId4"/>
          <a:stretch>
            <a:fillRect/>
          </a:stretch>
        </p:blipFill>
        <p:spPr>
          <a:xfrm>
            <a:off x="8202641" y="154177"/>
            <a:ext cx="1868058" cy="1106774"/>
          </a:xfrm>
          <a:prstGeom prst="rect">
            <a:avLst/>
          </a:prstGeom>
        </p:spPr>
      </p:pic>
      <p:pic>
        <p:nvPicPr>
          <p:cNvPr id="4" name="Picture 3" descr="A logo of a person holding a staff&#10;&#10;Description automatically generated">
            <a:extLst>
              <a:ext uri="{FF2B5EF4-FFF2-40B4-BE49-F238E27FC236}">
                <a16:creationId xmlns:a16="http://schemas.microsoft.com/office/drawing/2014/main" id="{206DACC0-6447-4B21-106F-6BBC8AA8545B}"/>
              </a:ext>
            </a:extLst>
          </p:cNvPr>
          <p:cNvPicPr>
            <a:picLocks noChangeAspect="1"/>
          </p:cNvPicPr>
          <p:nvPr/>
        </p:nvPicPr>
        <p:blipFill>
          <a:blip r:embed="rId5"/>
          <a:stretch>
            <a:fillRect/>
          </a:stretch>
        </p:blipFill>
        <p:spPr>
          <a:xfrm>
            <a:off x="10131085" y="176515"/>
            <a:ext cx="2000529" cy="760223"/>
          </a:xfrm>
          <a:prstGeom prst="rect">
            <a:avLst/>
          </a:prstGeom>
        </p:spPr>
      </p:pic>
    </p:spTree>
    <p:extLst>
      <p:ext uri="{BB962C8B-B14F-4D97-AF65-F5344CB8AC3E}">
        <p14:creationId xmlns:p14="http://schemas.microsoft.com/office/powerpoint/2010/main" val="1154795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490</TotalTime>
  <Words>1227</Words>
  <Application>Microsoft Office PowerPoint</Application>
  <PresentationFormat>Widescreen</PresentationFormat>
  <Paragraphs>115</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Aptos Narrow</vt:lpstr>
      <vt:lpstr>Arial</vt:lpstr>
      <vt:lpstr>Calibri</vt:lpstr>
      <vt:lpstr>inherit</vt:lpstr>
      <vt:lpstr>Inter</vt:lpstr>
      <vt:lpstr>Office Theme</vt:lpstr>
      <vt:lpstr>World Analysis Presentation </vt:lpstr>
      <vt:lpstr>Introduction </vt:lpstr>
      <vt:lpstr>MY QUESTIONS</vt:lpstr>
      <vt:lpstr>MY ANSWERS</vt:lpstr>
      <vt:lpstr>PowerPoint Presentation</vt:lpstr>
      <vt:lpstr>The top 20 with highest CO2 emissions</vt:lpstr>
      <vt:lpstr>PowerPoint Presentation</vt:lpstr>
      <vt:lpstr> The top countries collect the highest tax revenue. </vt:lpstr>
      <vt:lpstr>PowerPoint Presentation</vt:lpstr>
      <vt:lpstr>Birth vs GDP</vt:lpstr>
      <vt:lpstr>PowerPoint Presentation</vt:lpstr>
      <vt:lpstr>Infant mortality by countries vs Life expectancy. </vt:lpstr>
      <vt:lpstr>PowerPoint Presentation</vt:lpstr>
      <vt:lpstr>What is the relationship between CPI and Minimum wage?</vt:lpstr>
      <vt:lpstr>PowerPoint Presentation</vt:lpstr>
      <vt:lpstr>Which countries have the highest armed forces size?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مريم عصام محمد الدمرداش محمد</dc:creator>
  <cp:lastModifiedBy>مريم عصام محمد الدمرداش محمد</cp:lastModifiedBy>
  <cp:revision>11</cp:revision>
  <dcterms:created xsi:type="dcterms:W3CDTF">2024-09-25T22:41:23Z</dcterms:created>
  <dcterms:modified xsi:type="dcterms:W3CDTF">2024-09-28T04:02:43Z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