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40"/>
  </p:notesMasterIdLst>
  <p:sldIdLst>
    <p:sldId id="256" r:id="rId2"/>
    <p:sldId id="398" r:id="rId3"/>
    <p:sldId id="276" r:id="rId4"/>
    <p:sldId id="278" r:id="rId5"/>
    <p:sldId id="343" r:id="rId6"/>
    <p:sldId id="344" r:id="rId7"/>
    <p:sldId id="257" r:id="rId8"/>
    <p:sldId id="258" r:id="rId9"/>
    <p:sldId id="259" r:id="rId10"/>
    <p:sldId id="260" r:id="rId11"/>
    <p:sldId id="263" r:id="rId12"/>
    <p:sldId id="262" r:id="rId13"/>
    <p:sldId id="399" r:id="rId14"/>
    <p:sldId id="266" r:id="rId15"/>
    <p:sldId id="302" r:id="rId16"/>
    <p:sldId id="400" r:id="rId17"/>
    <p:sldId id="401" r:id="rId18"/>
    <p:sldId id="261" r:id="rId19"/>
    <p:sldId id="402" r:id="rId20"/>
    <p:sldId id="403" r:id="rId21"/>
    <p:sldId id="265" r:id="rId22"/>
    <p:sldId id="404" r:id="rId23"/>
    <p:sldId id="405" r:id="rId24"/>
    <p:sldId id="406" r:id="rId25"/>
    <p:sldId id="264" r:id="rId26"/>
    <p:sldId id="407" r:id="rId27"/>
    <p:sldId id="271" r:id="rId28"/>
    <p:sldId id="267" r:id="rId29"/>
    <p:sldId id="268" r:id="rId30"/>
    <p:sldId id="269" r:id="rId31"/>
    <p:sldId id="270" r:id="rId32"/>
    <p:sldId id="272" r:id="rId33"/>
    <p:sldId id="273" r:id="rId34"/>
    <p:sldId id="274" r:id="rId35"/>
    <p:sldId id="372" r:id="rId36"/>
    <p:sldId id="373" r:id="rId37"/>
    <p:sldId id="374" r:id="rId38"/>
    <p:sldId id="375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4675" autoAdjust="0"/>
  </p:normalViewPr>
  <p:slideViewPr>
    <p:cSldViewPr>
      <p:cViewPr varScale="1">
        <p:scale>
          <a:sx n="76" d="100"/>
          <a:sy n="76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430F92-E497-46A6-B98B-79AAD61B0CCE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12815A9-3DA8-4F04-934A-7C798F0DE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6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Too much text. </a:t>
            </a:r>
          </a:p>
          <a:p>
            <a:pPr>
              <a:spcBef>
                <a:spcPct val="0"/>
              </a:spcBef>
            </a:pPr>
            <a:r>
              <a:rPr lang="en-US"/>
              <a:t>Open Source</a:t>
            </a:r>
          </a:p>
          <a:p>
            <a:pPr>
              <a:spcBef>
                <a:spcPct val="0"/>
              </a:spcBef>
            </a:pPr>
            <a:r>
              <a:rPr lang="en-US"/>
              <a:t>High Performance</a:t>
            </a:r>
          </a:p>
          <a:p>
            <a:pPr>
              <a:spcBef>
                <a:spcPct val="0"/>
              </a:spcBef>
            </a:pPr>
            <a:r>
              <a:rPr lang="en-US"/>
              <a:t>CA bullets</a:t>
            </a:r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BDD380-8CED-4F1A-82CC-65CA903139C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Quotes from a person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9FF5E9-A10C-4011-A443-365A471465E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BDA14F-AEF1-4FAB-A0D3-454E55690AC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308100" cy="777875"/>
          </a:xfrm>
          <a:custGeom>
            <a:avLst/>
            <a:gdLst>
              <a:gd name="T0" fmla="*/ 0 w 372"/>
              <a:gd name="T1" fmla="*/ 0 h 166"/>
              <a:gd name="T2" fmla="*/ 372 w 372"/>
              <a:gd name="T3" fmla="*/ 166 h 166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T0" t="T1" r="T2" b="T3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B342B34-D9A3-4BD2-8414-22E7C7E3F048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4529138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BDCAEAA-130F-4278-92FC-2B5D0C065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CD7B0BB-F8D5-4164-9719-3172B64DCF83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D81A02D-0097-4A1A-92B5-0D817D6E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3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F2D7CF5-9845-4F7D-8AF3-5870CA6773DF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A2C995-5C62-4ADA-A468-AF7C12DEE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E27390B-F9DF-4714-99DA-133ABC7CE139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225A024-CF28-4931-AD49-E680D682A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16"/>
          <p:cNvSpPr txBox="1"/>
          <p:nvPr/>
        </p:nvSpPr>
        <p:spPr>
          <a:xfrm>
            <a:off x="1851025" y="647700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7" name="TextBox 17"/>
          <p:cNvSpPr txBox="1"/>
          <p:nvPr/>
        </p:nvSpPr>
        <p:spPr>
          <a:xfrm>
            <a:off x="8335963" y="290512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487D917-211A-4FA1-B3D0-EA47E4F2589E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33F3E60-7AF7-4287-8D36-A72C65094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C505E6D-332D-491E-963E-91A7F67055D2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FA9F3A5-0BBE-413B-A02B-4105204AC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5E0DAB3-E7D5-47F0-8C07-4357514CA871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335F8C3-B8FA-4A3B-A466-2EAF2AFDF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795961-833A-41D5-AEA8-1D92B4315D21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CA8BD4D-D16C-40C6-BC89-CE798598D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6C03FF1-C3CD-4345-9C1E-FA4B725D2009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8AAE134-B7BE-4830-8A50-60BB59522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3175" y="31781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3EEF479-4FAF-474F-9CB4-0A1392CECED4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3244850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4F43382-CA8F-45AD-ABD4-EBD517C9F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3ECC56-92DE-463D-BC83-1A36E9F70714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7188DAA-A4CE-47E2-8A2A-594BFA02C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A0F879B-00D1-471E-A0AF-67F6D669C091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7DB0992-2796-4559-9839-853DC5B17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01F349B-606F-4E20-82BF-62EAFC7D412A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EA30A4D-CBF0-4C3F-8FAB-33A91BDD3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5A9052B-59FF-47C9-90CD-A687D2AC9222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D40FB9C-766F-4D30-9D48-582A699B5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71437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7DBEF63-60DF-45A2-AC43-9A741D052802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8E05951-5DFF-4B46-9BA9-6E7B2B166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3175" y="4911725"/>
            <a:ext cx="1192213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0ED559-EF6F-43A2-B3EC-2D1A5F286BD9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463" y="4983163"/>
            <a:ext cx="585787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8BA9D9-22C0-4824-8E81-DEBAFB6E6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138363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0 w 132"/>
                <a:gd name="T1" fmla="*/ 0 h 308"/>
                <a:gd name="T2" fmla="*/ 132 w 132"/>
                <a:gd name="T3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0" t="T1" r="T2" b="T3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0 w 178"/>
                <a:gd name="T1" fmla="*/ 0 h 722"/>
                <a:gd name="T2" fmla="*/ 178 w 178"/>
                <a:gd name="T3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0" t="T1" r="T2" b="T3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0" t="T1" r="T2" b="T3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41 w 41"/>
                <a:gd name="T3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0" t="T1" r="T2" b="T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0 w 52"/>
                <a:gd name="T1" fmla="*/ 0 h 135"/>
                <a:gd name="T2" fmla="*/ 52 w 52"/>
                <a:gd name="T3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0" t="T1" r="T2" b="T3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0638" y="0"/>
            <a:ext cx="176688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0 w 88"/>
                <a:gd name="T1" fmla="*/ 0 h 330"/>
                <a:gd name="T2" fmla="*/ 88 w 88"/>
                <a:gd name="T3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0" t="T1" r="T2" b="T3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0 w 90"/>
                <a:gd name="T1" fmla="*/ 0 h 207"/>
                <a:gd name="T2" fmla="*/ 90 w 90"/>
                <a:gd name="T3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0" t="T1" r="T2" b="T3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0 w 115"/>
                <a:gd name="T1" fmla="*/ 0 h 467"/>
                <a:gd name="T2" fmla="*/ 115 w 115"/>
                <a:gd name="T3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0" t="T1" r="T2" b="T3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0 w 36"/>
                <a:gd name="T1" fmla="*/ 0 h 633"/>
                <a:gd name="T2" fmla="*/ 36 w 36"/>
                <a:gd name="T3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0" t="T1" r="T2" b="T3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0" t="T1" r="T2" b="T3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0 w 294"/>
                <a:gd name="T1" fmla="*/ 0 h 568"/>
                <a:gd name="T2" fmla="*/ 294 w 294"/>
                <a:gd name="T3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0" t="T1" r="T2" b="T3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9 w 29"/>
                <a:gd name="T3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0" t="T1" r="T2" b="T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0 w 44"/>
                <a:gd name="T1" fmla="*/ 0 h 111"/>
                <a:gd name="T2" fmla="*/ 44 w 44"/>
                <a:gd name="T3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0" t="T1" r="T2" b="T3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365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6833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1513" y="2133600"/>
            <a:ext cx="6686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13" y="6130925"/>
            <a:ext cx="86042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fld id="{DEFBEB4C-1284-44E1-A3DA-0D54A3035994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513" y="6135688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entury 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463" y="787400"/>
            <a:ext cx="585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Century Gothic"/>
              </a:defRPr>
            </a:lvl1pPr>
          </a:lstStyle>
          <a:p>
            <a:pPr>
              <a:defRPr/>
            </a:pPr>
            <a:fld id="{3A07BFE0-57B9-42CA-B464-0B5C66DD5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ubtitle 2"/>
          <p:cNvSpPr>
            <a:spLocks noGrp="1"/>
          </p:cNvSpPr>
          <p:nvPr>
            <p:ph type="subTitle" idx="1"/>
          </p:nvPr>
        </p:nvSpPr>
        <p:spPr>
          <a:xfrm>
            <a:off x="152400" y="6172200"/>
            <a:ext cx="6400800" cy="533400"/>
          </a:xfrm>
        </p:spPr>
        <p:txBody>
          <a:bodyPr/>
          <a:lstStyle/>
          <a:p>
            <a:r>
              <a:rPr lang="en-US" sz="1200">
                <a:solidFill>
                  <a:schemeClr val="tx1"/>
                </a:solidFill>
              </a:rPr>
              <a:t>mongodb.org</a:t>
            </a:r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2057400"/>
            <a:ext cx="511968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201613" y="5002213"/>
            <a:ext cx="8820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SALHI KHALIL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BSON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/>
              <a:t>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/>
              <a:t>"_id"</a:t>
            </a:r>
            <a:r>
              <a:rPr lang="en-US" sz="2600"/>
              <a:t> : 	"37010"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/>
              <a:t>"city"</a:t>
            </a:r>
            <a:r>
              <a:rPr lang="en-US" sz="2600"/>
              <a:t> : 	"ADAMS",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/>
              <a:t>"pop"</a:t>
            </a:r>
            <a:r>
              <a:rPr lang="en-US" sz="2600"/>
              <a:t> : 	2660,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/>
              <a:t>"state"</a:t>
            </a:r>
            <a:r>
              <a:rPr lang="en-US" sz="2600"/>
              <a:t> : 	"TN",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/>
              <a:t>“councilman”</a:t>
            </a:r>
            <a:r>
              <a:rPr lang="en-US" sz="2600"/>
              <a:t> : 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/>
              <a:t>		      </a:t>
            </a:r>
            <a:r>
              <a:rPr lang="en-US" sz="2600" b="1"/>
              <a:t>name:</a:t>
            </a:r>
            <a:r>
              <a:rPr lang="en-US" sz="2600"/>
              <a:t> “John Smith”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/>
              <a:t>		      </a:t>
            </a:r>
            <a:r>
              <a:rPr lang="en-US" sz="2600" b="1"/>
              <a:t>address:</a:t>
            </a:r>
            <a:r>
              <a:rPr lang="en-US" sz="2600"/>
              <a:t> “13 Scenic Way”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/>
              <a:t>		   }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/>
              <a:t>}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The _id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each document contains an _id field. This field has a number of special characteristics: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serves as primary key for collection.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is unique, immutable, and may be any non-array type.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data type 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ObjectId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is “small, likely unique, fast to generate, and ordered.” Sorting on an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ObjectId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is roughly equivalent to sorting on creation time.</a:t>
            </a: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1371600" y="586740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http://docs.mongodb.org/manual/reference/bson-types/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mongoDB vs. SQL</a:t>
            </a:r>
          </a:p>
        </p:txBody>
      </p:sp>
      <p:graphicFrame>
        <p:nvGraphicFramePr>
          <p:cNvPr id="21562" name="Group 58"/>
          <p:cNvGraphicFramePr>
            <a:graphicFrameLocks noGrp="1"/>
          </p:cNvGraphicFramePr>
          <p:nvPr>
            <p:ph idx="1"/>
          </p:nvPr>
        </p:nvGraphicFramePr>
        <p:xfrm>
          <a:off x="1941513" y="2133600"/>
          <a:ext cx="6686550" cy="3095625"/>
        </p:xfrm>
        <a:graphic>
          <a:graphicData uri="http://schemas.openxmlformats.org/drawingml/2006/table">
            <a:tbl>
              <a:tblPr/>
              <a:tblGrid>
                <a:gridCol w="33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mongoDB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SQL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Document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Tuple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Collection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Table/View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_id Field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Any Attribute(s)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Uniformity not Required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 Relation Schema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Embedded Structure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Joins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Shard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Partition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2286000" y="3048000"/>
            <a:ext cx="6683375" cy="2057400"/>
          </a:xfrm>
        </p:spPr>
        <p:txBody>
          <a:bodyPr/>
          <a:lstStyle/>
          <a:p>
            <a:r>
              <a:rPr lang="en-US" sz="4400"/>
              <a:t>CRUD</a:t>
            </a:r>
            <a:br>
              <a:rPr lang="en-US" sz="4400"/>
            </a:br>
            <a:br>
              <a:rPr lang="en-US" sz="4400"/>
            </a:br>
            <a:r>
              <a:rPr lang="en-US" sz="2400" i="1"/>
              <a:t>Create, Read, Update, Delete</a:t>
            </a:r>
            <a:endParaRPr lang="en-US"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7363" y="4343400"/>
            <a:ext cx="49530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905000" y="3276600"/>
            <a:ext cx="64008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the Shell (cont.)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/>
              <a:t>To insert documents into a collection/make a new collection:</a:t>
            </a:r>
          </a:p>
          <a:p>
            <a:pPr marL="0" indent="0">
              <a:buFont typeface="Arial" charset="0"/>
              <a:buNone/>
            </a:pPr>
            <a:endParaRPr lang="en-US"/>
          </a:p>
          <a:p>
            <a:pPr marL="0" indent="0">
              <a:buFont typeface="Arial" charset="0"/>
              <a:buNone/>
            </a:pPr>
            <a:r>
              <a:rPr lang="en-US" sz="2800"/>
              <a:t>db.&lt;collection&gt;.insert(&lt;document&gt;)</a:t>
            </a:r>
          </a:p>
          <a:p>
            <a:pPr marL="0" indent="0">
              <a:buFont typeface="Arial" charset="0"/>
              <a:buNone/>
            </a:pPr>
            <a:r>
              <a:rPr lang="en-US">
                <a:sym typeface="Wingdings" pitchFamily="2" charset="2"/>
              </a:rPr>
              <a:t>&lt;=&gt;</a:t>
            </a:r>
          </a:p>
          <a:p>
            <a:pPr marL="0" indent="0">
              <a:buFont typeface="Arial" charset="0"/>
              <a:buNone/>
            </a:pPr>
            <a:r>
              <a:rPr lang="en-US" sz="2800"/>
              <a:t>INSERT INTO &lt;table&gt;</a:t>
            </a:r>
          </a:p>
          <a:p>
            <a:pPr marL="0" indent="0">
              <a:buFont typeface="Arial" charset="0"/>
              <a:buNone/>
            </a:pPr>
            <a:r>
              <a:rPr lang="en-US" sz="2800"/>
              <a:t>VALUES(&lt;attributevalues&gt;);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BD0A-7BB4-E642-A2A0-6611D3B7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53F6-27EE-7B40-97DA-E828B927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to represent objects in JavaScript</a:t>
            </a:r>
          </a:p>
          <a:p>
            <a:pPr lvl="1"/>
            <a:r>
              <a:rPr lang="en-US" dirty="0"/>
              <a:t>[{ “x”: 3, “y”: “Good”}, { “x”: 4, “y”: “Bad” }]</a:t>
            </a:r>
          </a:p>
          <a:p>
            <a:r>
              <a:rPr lang="en-US" dirty="0"/>
              <a:t>One of the most popular data-exchange formats over Internet</a:t>
            </a:r>
          </a:p>
          <a:p>
            <a:pPr lvl="1"/>
            <a:r>
              <a:rPr lang="en-US" dirty="0"/>
              <a:t>As JavaScript gained popularity, JSON’s popularity grew</a:t>
            </a:r>
          </a:p>
          <a:p>
            <a:pPr lvl="1"/>
            <a:r>
              <a:rPr lang="en-US" dirty="0"/>
              <a:t>Simple and easy to learn</a:t>
            </a:r>
          </a:p>
          <a:p>
            <a:pPr lvl="1"/>
            <a:r>
              <a:rPr lang="en-US"/>
              <a:t>Others </a:t>
            </a:r>
            <a:r>
              <a:rPr lang="en-US" dirty="0"/>
              <a:t>popular formats include XML, CSV, …</a:t>
            </a:r>
          </a:p>
        </p:txBody>
      </p:sp>
    </p:spTree>
    <p:extLst>
      <p:ext uri="{BB962C8B-B14F-4D97-AF65-F5344CB8AC3E}">
        <p14:creationId xmlns:p14="http://schemas.microsoft.com/office/powerpoint/2010/main" val="362085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EC51-0C6E-FA4E-A8C1-952B193A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JSON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14AC-6C31-4646-B1FF-7494B340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 basic data types like numbers and strings, as well as arrays and “objects”</a:t>
            </a:r>
          </a:p>
          <a:p>
            <a:r>
              <a:rPr lang="en-US" dirty="0"/>
              <a:t>Double quotes for string: “Best”, “UCLA”, “Worst”, “USC”</a:t>
            </a:r>
          </a:p>
          <a:p>
            <a:r>
              <a:rPr lang="en-US" dirty="0"/>
              <a:t>Square brackets for array: [1, 2, 3, “four”, 5]</a:t>
            </a:r>
          </a:p>
          <a:p>
            <a:r>
              <a:rPr lang="en-US" dirty="0"/>
              <a:t>Objects: (attribute, name) pairs. Use curly braces</a:t>
            </a:r>
          </a:p>
          <a:p>
            <a:pPr lvl="1"/>
            <a:r>
              <a:rPr lang="en-US" dirty="0"/>
              <a:t>{ “</a:t>
            </a:r>
            <a:r>
              <a:rPr lang="en-US" dirty="0" err="1"/>
              <a:t>sid</a:t>
            </a:r>
            <a:r>
              <a:rPr lang="en-US" dirty="0"/>
              <a:t>”: 301, “name”: “James Dean” }</a:t>
            </a:r>
          </a:p>
          <a:p>
            <a:r>
              <a:rPr lang="en-US" dirty="0"/>
              <a:t>Things can be nested</a:t>
            </a:r>
          </a:p>
          <a:p>
            <a:pPr lvl="1"/>
            <a:r>
              <a:rPr lang="en-US" dirty="0"/>
              <a:t>{ “</a:t>
            </a:r>
            <a:r>
              <a:rPr lang="en-US" dirty="0" err="1"/>
              <a:t>sid</a:t>
            </a:r>
            <a:r>
              <a:rPr lang="en-US" dirty="0"/>
              <a:t>” : 301, </a:t>
            </a:r>
            <a:br>
              <a:rPr lang="en-US" dirty="0"/>
            </a:br>
            <a:r>
              <a:rPr lang="en-US" dirty="0"/>
              <a:t>   “name”: { “first”: “James”, “last”: “Dean” }, </a:t>
            </a:r>
            <a:br>
              <a:rPr lang="en-US" dirty="0"/>
            </a:br>
            <a:r>
              <a:rPr lang="en-US" dirty="0"/>
              <a:t>    “classes”: [ “CS143”, “CS144” ] }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7B8-8913-904E-8E13-67DA88FA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for JavaScript Object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21B9-4ED5-9A43-8B03-FA73B96E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applications need a “persistence layer” to store and retrieve JavaScript object</a:t>
            </a:r>
          </a:p>
          <a:p>
            <a:r>
              <a:rPr lang="en-US" dirty="0"/>
              <a:t>Traditionally (until mid 2010) this was done with RDBMS</a:t>
            </a:r>
          </a:p>
          <a:p>
            <a:pPr lvl="1"/>
            <a:r>
              <a:rPr lang="en-US" dirty="0"/>
              <a:t>RDBMS as massive, safe, efficient, multi-user storage engine</a:t>
            </a:r>
          </a:p>
          <a:p>
            <a:r>
              <a:rPr lang="en-US" dirty="0"/>
              <a:t>Q: How can we store JavaScript object in RDB?</a:t>
            </a:r>
          </a:p>
          <a:p>
            <a:r>
              <a:rPr lang="en-US" dirty="0"/>
              <a:t>“Impedance mismatch”: Two choices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Store object’s JSON as a string in a column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“Normalize” the object into set of relations</a:t>
            </a:r>
          </a:p>
          <a:p>
            <a:r>
              <a:rPr lang="en-US" dirty="0"/>
              <a:t>Q: Pros and cons of each approach?</a:t>
            </a:r>
          </a:p>
          <a:p>
            <a:r>
              <a:rPr lang="en-US" dirty="0"/>
              <a:t>Q: Can we just create “native database” for JSON?</a:t>
            </a:r>
          </a:p>
        </p:txBody>
      </p:sp>
    </p:spTree>
    <p:extLst>
      <p:ext uri="{BB962C8B-B14F-4D97-AF65-F5344CB8AC3E}">
        <p14:creationId xmlns:p14="http://schemas.microsoft.com/office/powerpoint/2010/main" val="99113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D4B3-6A88-8C40-99D3-B1555FE7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4AA-6AF0-C14F-B638-E742D715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for JSON objects</a:t>
            </a:r>
          </a:p>
          <a:p>
            <a:pPr lvl="1"/>
            <a:r>
              <a:rPr lang="en-US" dirty="0"/>
              <a:t>Perfect as a simple persistence layer for JavaScript objects</a:t>
            </a:r>
          </a:p>
          <a:p>
            <a:pPr lvl="1"/>
            <a:r>
              <a:rPr lang="en-US" dirty="0"/>
              <a:t>“NoSQL database”</a:t>
            </a:r>
          </a:p>
          <a:p>
            <a:r>
              <a:rPr lang="en-US" dirty="0"/>
              <a:t>Data is stored as a collection of documents</a:t>
            </a:r>
          </a:p>
          <a:p>
            <a:pPr lvl="1"/>
            <a:r>
              <a:rPr lang="en-US" dirty="0"/>
              <a:t>Document: (almost) JSON object</a:t>
            </a:r>
          </a:p>
          <a:p>
            <a:pPr lvl="1"/>
            <a:r>
              <a:rPr lang="en-US" dirty="0"/>
              <a:t>Collection: group of “similar” documents</a:t>
            </a:r>
          </a:p>
          <a:p>
            <a:r>
              <a:rPr lang="en-US" dirty="0"/>
              <a:t>Analogy</a:t>
            </a:r>
          </a:p>
          <a:p>
            <a:pPr lvl="1"/>
            <a:r>
              <a:rPr lang="en-US" dirty="0"/>
              <a:t>Document in MongoDB  ~  row in RDB</a:t>
            </a:r>
          </a:p>
          <a:p>
            <a:pPr lvl="1"/>
            <a:r>
              <a:rPr lang="en-US" dirty="0"/>
              <a:t>Collection in MongoDB   ~  table in RDB</a:t>
            </a:r>
          </a:p>
        </p:txBody>
      </p:sp>
    </p:spTree>
    <p:extLst>
      <p:ext uri="{BB962C8B-B14F-4D97-AF65-F5344CB8AC3E}">
        <p14:creationId xmlns:p14="http://schemas.microsoft.com/office/powerpoint/2010/main" val="13992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B570-B5BA-D64D-A10A-6F2140AB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“Document”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6204-B565-304A-BC29-BBDF35E83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4640302" cy="3263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"_id": </a:t>
            </a:r>
            <a:r>
              <a:rPr lang="en-US" dirty="0" err="1"/>
              <a:t>ObjectId</a:t>
            </a:r>
            <a:r>
              <a:rPr lang="en-US" dirty="0"/>
              <a:t>(8df38ad8902c),</a:t>
            </a:r>
          </a:p>
          <a:p>
            <a:pPr marL="0" indent="0">
              <a:buNone/>
            </a:pPr>
            <a:r>
              <a:rPr lang="en-US" dirty="0"/>
              <a:t>    "title": "MongoDB",</a:t>
            </a:r>
          </a:p>
          <a:p>
            <a:pPr marL="0" indent="0">
              <a:buNone/>
            </a:pPr>
            <a:r>
              <a:rPr lang="en-US" dirty="0"/>
              <a:t>    "description": "MongoDB is NoSQL database",</a:t>
            </a:r>
          </a:p>
          <a:p>
            <a:pPr marL="0" indent="0">
              <a:buNone/>
            </a:pPr>
            <a:r>
              <a:rPr lang="en-US" dirty="0"/>
              <a:t>    "tags": ["</a:t>
            </a:r>
            <a:r>
              <a:rPr lang="en-US" dirty="0" err="1"/>
              <a:t>mongodb</a:t>
            </a:r>
            <a:r>
              <a:rPr lang="en-US" dirty="0"/>
              <a:t>", "database", "NoSQL"],</a:t>
            </a:r>
          </a:p>
          <a:p>
            <a:pPr marL="0" indent="0">
              <a:buNone/>
            </a:pPr>
            <a:r>
              <a:rPr lang="en-US" dirty="0"/>
              <a:t>    "likes": 100,</a:t>
            </a:r>
          </a:p>
          <a:p>
            <a:pPr marL="0" indent="0">
              <a:buNone/>
            </a:pPr>
            <a:r>
              <a:rPr lang="en-US" dirty="0"/>
              <a:t>    "comments": [</a:t>
            </a:r>
          </a:p>
          <a:p>
            <a:pPr marL="0" indent="0">
              <a:buNone/>
            </a:pPr>
            <a:r>
              <a:rPr lang="en-US" dirty="0"/>
              <a:t>        { "</a:t>
            </a:r>
            <a:r>
              <a:rPr lang="en-US" dirty="0" err="1"/>
              <a:t>user":"lover</a:t>
            </a:r>
            <a:r>
              <a:rPr lang="en-US" dirty="0"/>
              <a:t>", "comment": "Perfect!" },</a:t>
            </a:r>
          </a:p>
          <a:p>
            <a:pPr marL="0" indent="0">
              <a:buNone/>
            </a:pPr>
            <a:r>
              <a:rPr lang="en-US" dirty="0"/>
              <a:t>        { "</a:t>
            </a:r>
            <a:r>
              <a:rPr lang="en-US" dirty="0" err="1"/>
              <a:t>user":"hater</a:t>
            </a:r>
            <a:r>
              <a:rPr lang="en-US" dirty="0"/>
              <a:t>", "comment": "Worst!" }</a:t>
            </a:r>
          </a:p>
          <a:p>
            <a:pPr marL="0" indent="0">
              <a:buNone/>
            </a:pPr>
            <a:r>
              <a:rPr lang="en-US" dirty="0"/>
              <a:t>  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8B02-85F1-374F-B0DE-80814EBC1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2946" y="2226469"/>
            <a:ext cx="3062404" cy="32635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_id field: primary key</a:t>
            </a:r>
          </a:p>
          <a:p>
            <a:pPr lvl="1"/>
            <a:r>
              <a:rPr lang="en-US" dirty="0"/>
              <a:t>May be of any type other than array</a:t>
            </a:r>
          </a:p>
          <a:p>
            <a:pPr lvl="1"/>
            <a:r>
              <a:rPr lang="en-US" dirty="0"/>
              <a:t>If not provided, automatically added with a unique </a:t>
            </a:r>
            <a:r>
              <a:rPr lang="en-US" dirty="0" err="1"/>
              <a:t>ObjectId</a:t>
            </a:r>
            <a:r>
              <a:rPr lang="en-US" dirty="0"/>
              <a:t> value</a:t>
            </a:r>
          </a:p>
          <a:p>
            <a:r>
              <a:rPr lang="en-US" dirty="0"/>
              <a:t>Stored as BSON (Binary representation of JSON)</a:t>
            </a:r>
          </a:p>
          <a:p>
            <a:pPr lvl="1"/>
            <a:r>
              <a:rPr lang="en-US" dirty="0"/>
              <a:t>Supports more data types than JSON</a:t>
            </a:r>
          </a:p>
          <a:p>
            <a:pPr lvl="1"/>
            <a:r>
              <a:rPr lang="en-US" dirty="0"/>
              <a:t>Does not require double quotes for field names</a:t>
            </a:r>
          </a:p>
        </p:txBody>
      </p:sp>
    </p:spTree>
    <p:extLst>
      <p:ext uri="{BB962C8B-B14F-4D97-AF65-F5344CB8AC3E}">
        <p14:creationId xmlns:p14="http://schemas.microsoft.com/office/powerpoint/2010/main" val="322012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/>
          <a:lstStyle/>
          <a:p>
            <a:r>
              <a:rPr lang="en-US" sz="2400"/>
              <a:t>Part 1: Introduction &amp; Basics</a:t>
            </a:r>
          </a:p>
          <a:p>
            <a:r>
              <a:rPr lang="en-US" sz="2400"/>
              <a:t>2: CRUD</a:t>
            </a:r>
          </a:p>
          <a:p>
            <a:r>
              <a:rPr lang="en-US" sz="2400"/>
              <a:t>3: Schema Design</a:t>
            </a:r>
          </a:p>
          <a:p>
            <a:r>
              <a:rPr lang="en-US" sz="2400"/>
              <a:t>4: Indexes</a:t>
            </a:r>
          </a:p>
          <a:p>
            <a:r>
              <a:rPr lang="en-US" sz="2400"/>
              <a:t>5: Aggregation</a:t>
            </a:r>
          </a:p>
          <a:p>
            <a:r>
              <a:rPr lang="en-US" sz="2400"/>
              <a:t>6: Replication &amp; Sharding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F585-713F-4347-B18F-98194A17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“Philosophy”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E8A0D-5F39-624A-9407-261F5E61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Adopts JavaScript “laissez faire” philosophy</a:t>
            </a:r>
          </a:p>
          <a:p>
            <a:pPr lvl="1"/>
            <a:r>
              <a:rPr lang="en-US" dirty="0"/>
              <a:t>Don’t be too strict! Be accommodating! Handle user request in a “reasonable” way</a:t>
            </a:r>
          </a:p>
          <a:p>
            <a:r>
              <a:rPr lang="en-US" dirty="0"/>
              <a:t>Schema-less: no predefined schema</a:t>
            </a:r>
          </a:p>
          <a:p>
            <a:pPr lvl="1"/>
            <a:r>
              <a:rPr lang="en-US" dirty="0"/>
              <a:t>Give me anything. I will store it anywhere you want</a:t>
            </a:r>
          </a:p>
          <a:p>
            <a:pPr lvl="1"/>
            <a:r>
              <a:rPr lang="en-US" dirty="0"/>
              <a:t>One collection will store documents of </a:t>
            </a:r>
            <a:r>
              <a:rPr lang="en-US" i="1" dirty="0"/>
              <a:t>any</a:t>
            </a:r>
            <a:r>
              <a:rPr lang="en-US" dirty="0"/>
              <a:t> kind with no complaint</a:t>
            </a:r>
          </a:p>
          <a:p>
            <a:r>
              <a:rPr lang="en-US" dirty="0"/>
              <a:t>No need to “plan ahead”</a:t>
            </a:r>
          </a:p>
          <a:p>
            <a:pPr lvl="1"/>
            <a:r>
              <a:rPr lang="en-US" dirty="0"/>
              <a:t>A “database” is created when a first collection is created</a:t>
            </a:r>
          </a:p>
          <a:p>
            <a:pPr lvl="1"/>
            <a:r>
              <a:rPr lang="en-US" dirty="0"/>
              <a:t>A “collection” is created when a first document is inserted</a:t>
            </a:r>
          </a:p>
          <a:p>
            <a:r>
              <a:rPr lang="en-US" dirty="0"/>
              <a:t>Both blessing and curse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04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AF300C-27E4-3D4C-8123-9520B7F5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3705-A272-B04C-AE4F-BAB343C5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use demo;</a:t>
            </a:r>
          </a:p>
          <a:p>
            <a:pPr marL="0" indent="0">
              <a:buNone/>
            </a:pPr>
            <a:r>
              <a:rPr lang="en-US" dirty="0"/>
              <a:t>show collections;</a:t>
            </a:r>
          </a:p>
          <a:p>
            <a:pPr marL="0" indent="0">
              <a:buNone/>
            </a:pPr>
            <a:r>
              <a:rPr lang="en-US" dirty="0" err="1"/>
              <a:t>db.books.insertOne</a:t>
            </a:r>
            <a:r>
              <a:rPr lang="en-US" dirty="0"/>
              <a:t>({title: "MongoDB", likes: 100});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show collections;</a:t>
            </a:r>
          </a:p>
          <a:p>
            <a:pPr marL="0" indent="0">
              <a:buNone/>
            </a:pPr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db.books.insertMany</a:t>
            </a:r>
            <a:r>
              <a:rPr lang="en-US" dirty="0"/>
              <a:t>([{title: "a"}, {name: "b"}]);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({likes: 100});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({likes: {$</a:t>
            </a:r>
            <a:r>
              <a:rPr lang="en-US" dirty="0" err="1"/>
              <a:t>gt</a:t>
            </a:r>
            <a:r>
              <a:rPr lang="en-US" dirty="0"/>
              <a:t>: 10}});</a:t>
            </a:r>
          </a:p>
          <a:p>
            <a:pPr marL="0" indent="0">
              <a:buNone/>
            </a:pPr>
            <a:r>
              <a:rPr lang="en-US" dirty="0" err="1"/>
              <a:t>db.books.updateOne</a:t>
            </a:r>
            <a:r>
              <a:rPr lang="en-US" dirty="0"/>
              <a:t>({title: "MongoDB"}, {$set: { likes: 200 }});</a:t>
            </a:r>
          </a:p>
          <a:p>
            <a:pPr marL="0" indent="0">
              <a:buNone/>
            </a:pPr>
            <a:r>
              <a:rPr lang="en-US" dirty="0" err="1"/>
              <a:t>db.books.find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db.books.deleteOne</a:t>
            </a:r>
            <a:r>
              <a:rPr lang="en-US" dirty="0"/>
              <a:t>({title: "a"});</a:t>
            </a:r>
          </a:p>
          <a:p>
            <a:pPr marL="0" indent="0">
              <a:buNone/>
            </a:pPr>
            <a:r>
              <a:rPr lang="en-US" dirty="0" err="1"/>
              <a:t>db.books.drop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show collections;</a:t>
            </a:r>
          </a:p>
          <a:p>
            <a:pPr marL="0" indent="0">
              <a:buNone/>
            </a:pPr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824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B139BA-1DDC-124D-80BE-E741BB08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6E09A-66FE-AD4D-BE8E-7414F68D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mongo: start MongoDB shell</a:t>
            </a:r>
          </a:p>
          <a:p>
            <a:r>
              <a:rPr lang="en-US" dirty="0"/>
              <a:t>use &lt;</a:t>
            </a:r>
            <a:r>
              <a:rPr lang="en-US" dirty="0" err="1"/>
              <a:t>dbName</a:t>
            </a:r>
            <a:r>
              <a:rPr lang="en-US" dirty="0"/>
              <a:t>&gt;: use the database</a:t>
            </a:r>
          </a:p>
          <a:p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: show list of databases</a:t>
            </a:r>
          </a:p>
          <a:p>
            <a:r>
              <a:rPr lang="en-US" dirty="0"/>
              <a:t>show collections: show list of collections</a:t>
            </a:r>
          </a:p>
          <a:p>
            <a:r>
              <a:rPr lang="en-US" dirty="0" err="1"/>
              <a:t>db.colName.drop</a:t>
            </a:r>
            <a:r>
              <a:rPr lang="en-US" dirty="0"/>
              <a:t>(): delete `</a:t>
            </a:r>
            <a:r>
              <a:rPr lang="en-US" dirty="0" err="1"/>
              <a:t>colName</a:t>
            </a:r>
            <a:r>
              <a:rPr lang="en-US" dirty="0"/>
              <a:t>` collection</a:t>
            </a:r>
          </a:p>
          <a:p>
            <a:r>
              <a:rPr lang="en-US" dirty="0" err="1"/>
              <a:t>db.dropDatabase</a:t>
            </a:r>
            <a:r>
              <a:rPr lang="en-US" dirty="0"/>
              <a:t>(): delete current database</a:t>
            </a:r>
          </a:p>
        </p:txBody>
      </p:sp>
    </p:spTree>
    <p:extLst>
      <p:ext uri="{BB962C8B-B14F-4D97-AF65-F5344CB8AC3E}">
        <p14:creationId xmlns:p14="http://schemas.microsoft.com/office/powerpoint/2010/main" val="1175450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3529-F3CD-E642-B115-11E6778B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63B4-3A88-6346-A4EB-D9B61A11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  <a:p>
            <a:pPr lvl="1"/>
            <a:r>
              <a:rPr lang="en-US" dirty="0" err="1"/>
              <a:t>insertOne</a:t>
            </a:r>
            <a:r>
              <a:rPr lang="en-US" dirty="0"/>
              <a:t>(), </a:t>
            </a:r>
            <a:r>
              <a:rPr lang="en-US" dirty="0" err="1"/>
              <a:t>insertMany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findOne</a:t>
            </a:r>
            <a:r>
              <a:rPr lang="en-US" dirty="0"/>
              <a:t>(), find()</a:t>
            </a:r>
          </a:p>
          <a:p>
            <a:pPr lvl="1"/>
            <a:r>
              <a:rPr lang="en-US" dirty="0" err="1"/>
              <a:t>updateOne</a:t>
            </a:r>
            <a:r>
              <a:rPr lang="en-US" dirty="0"/>
              <a:t>(), </a:t>
            </a:r>
            <a:r>
              <a:rPr lang="en-US" dirty="0" err="1"/>
              <a:t>updateMany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deleteOne</a:t>
            </a:r>
            <a:r>
              <a:rPr lang="en-US" dirty="0"/>
              <a:t>(), </a:t>
            </a:r>
            <a:r>
              <a:rPr lang="en-US" dirty="0" err="1"/>
              <a:t>deleteMany</a:t>
            </a:r>
            <a:r>
              <a:rPr lang="en-US" dirty="0"/>
              <a:t>()</a:t>
            </a:r>
          </a:p>
          <a:p>
            <a:r>
              <a:rPr lang="en-US" dirty="0"/>
              <a:t>Insertion: </a:t>
            </a:r>
            <a:r>
              <a:rPr lang="en-US" dirty="0" err="1"/>
              <a:t>insertX</a:t>
            </a:r>
            <a:r>
              <a:rPr lang="en-US" dirty="0"/>
              <a:t>( doc(s) )</a:t>
            </a:r>
          </a:p>
          <a:p>
            <a:pPr lvl="1"/>
            <a:r>
              <a:rPr lang="en-US" dirty="0" err="1"/>
              <a:t>db.books.insertOne</a:t>
            </a:r>
            <a:r>
              <a:rPr lang="en-US" dirty="0"/>
              <a:t>({title: "MongoDB", likes: 100})        </a:t>
            </a:r>
          </a:p>
          <a:p>
            <a:pPr lvl="1"/>
            <a:r>
              <a:rPr lang="en-US" dirty="0" err="1"/>
              <a:t>db.books.insertMany</a:t>
            </a:r>
            <a:r>
              <a:rPr lang="en-US" dirty="0"/>
              <a:t>([{title: "a"}, {title: "b"}])</a:t>
            </a:r>
          </a:p>
        </p:txBody>
      </p:sp>
    </p:spTree>
    <p:extLst>
      <p:ext uri="{BB962C8B-B14F-4D97-AF65-F5344CB8AC3E}">
        <p14:creationId xmlns:p14="http://schemas.microsoft.com/office/powerpoint/2010/main" val="36449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47DD-5A86-0740-8FE7-2E0724F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2864-1228-DA4C-88D5-F564F4CB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Retrieval: </a:t>
            </a:r>
            <a:r>
              <a:rPr lang="en-US" dirty="0" err="1"/>
              <a:t>findX</a:t>
            </a:r>
            <a:r>
              <a:rPr lang="en-US" dirty="0"/>
              <a:t>(condition)</a:t>
            </a:r>
          </a:p>
          <a:p>
            <a:pPr lvl="1"/>
            <a:r>
              <a:rPr lang="en-US" dirty="0" err="1"/>
              <a:t>db.books.findOne</a:t>
            </a:r>
            <a:r>
              <a:rPr lang="en-US" dirty="0"/>
              <a:t>({likes: 100})</a:t>
            </a:r>
          </a:p>
          <a:p>
            <a:pPr lvl="1"/>
            <a:r>
              <a:rPr lang="en-US" dirty="0" err="1"/>
              <a:t>db.books.find</a:t>
            </a:r>
            <a:r>
              <a:rPr lang="en-US" dirty="0"/>
              <a:t>({$and: [{likes: {$</a:t>
            </a:r>
            <a:r>
              <a:rPr lang="en-US" dirty="0" err="1"/>
              <a:t>gte</a:t>
            </a:r>
            <a:r>
              <a:rPr lang="en-US" dirty="0"/>
              <a:t>: 10}}, {likes: {$</a:t>
            </a:r>
            <a:r>
              <a:rPr lang="en-US" dirty="0" err="1"/>
              <a:t>lt</a:t>
            </a:r>
            <a:r>
              <a:rPr lang="en-US" dirty="0"/>
              <a:t>: 20}}]})</a:t>
            </a:r>
          </a:p>
          <a:p>
            <a:pPr lvl="2"/>
            <a:r>
              <a:rPr lang="en-US" dirty="0"/>
              <a:t>Other Boolean/</a:t>
            </a:r>
            <a:r>
              <a:rPr lang="en-US" dirty="0" err="1"/>
              <a:t>comaprision</a:t>
            </a:r>
            <a:r>
              <a:rPr lang="en-US" dirty="0"/>
              <a:t> operators: $or, $not, $</a:t>
            </a:r>
            <a:r>
              <a:rPr lang="en-US" dirty="0" err="1"/>
              <a:t>gt</a:t>
            </a:r>
            <a:r>
              <a:rPr lang="en-US" dirty="0"/>
              <a:t>, $ne, …</a:t>
            </a:r>
          </a:p>
          <a:p>
            <a:r>
              <a:rPr lang="en-US" dirty="0"/>
              <a:t>Update: </a:t>
            </a:r>
            <a:r>
              <a:rPr lang="en-US" dirty="0" err="1"/>
              <a:t>updateX</a:t>
            </a:r>
            <a:r>
              <a:rPr lang="en-US" dirty="0"/>
              <a:t>(condition, </a:t>
            </a:r>
            <a:r>
              <a:rPr lang="en-US" dirty="0" err="1"/>
              <a:t>update_operation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db.books.updateOne</a:t>
            </a:r>
            <a:r>
              <a:rPr lang="en-US" dirty="0"/>
              <a:t>({title: "MongoDB"}, {$set: {title: "MongoDB II"}})</a:t>
            </a:r>
          </a:p>
          <a:p>
            <a:pPr lvl="1"/>
            <a:r>
              <a:rPr lang="en-US" dirty="0" err="1"/>
              <a:t>db.books.updateMany</a:t>
            </a:r>
            <a:r>
              <a:rPr lang="en-US" dirty="0"/>
              <a:t>({title: "MongoDB"}, {$</a:t>
            </a:r>
            <a:r>
              <a:rPr lang="en-US" dirty="0" err="1"/>
              <a:t>inc</a:t>
            </a:r>
            <a:r>
              <a:rPr lang="en-US" dirty="0"/>
              <a:t>: {likes: 1}}) </a:t>
            </a:r>
          </a:p>
          <a:p>
            <a:pPr lvl="2"/>
            <a:r>
              <a:rPr lang="en-US" dirty="0"/>
              <a:t>Other update operators: $</a:t>
            </a:r>
            <a:r>
              <a:rPr lang="en-US" dirty="0" err="1"/>
              <a:t>mul</a:t>
            </a:r>
            <a:r>
              <a:rPr lang="en-US" dirty="0"/>
              <a:t> (multiply), $unset (remove field), …</a:t>
            </a:r>
          </a:p>
          <a:p>
            <a:r>
              <a:rPr lang="en-US" dirty="0"/>
              <a:t>Deletion: </a:t>
            </a:r>
            <a:r>
              <a:rPr lang="en-US" dirty="0" err="1"/>
              <a:t>deleteX</a:t>
            </a:r>
            <a:r>
              <a:rPr lang="en-US" dirty="0"/>
              <a:t>(condition)</a:t>
            </a:r>
          </a:p>
          <a:p>
            <a:pPr lvl="1"/>
            <a:r>
              <a:rPr lang="en-US" dirty="0" err="1"/>
              <a:t>db.books.deleteOne</a:t>
            </a:r>
            <a:r>
              <a:rPr lang="en-US" dirty="0"/>
              <a:t>({title: "MongoDB"})</a:t>
            </a:r>
          </a:p>
          <a:p>
            <a:pPr lvl="1"/>
            <a:r>
              <a:rPr lang="en-US" dirty="0" err="1"/>
              <a:t>db.books.deleteMany</a:t>
            </a:r>
            <a:r>
              <a:rPr lang="en-US" dirty="0"/>
              <a:t>({likes: {$</a:t>
            </a:r>
            <a:r>
              <a:rPr lang="en-US" dirty="0" err="1"/>
              <a:t>lt</a:t>
            </a:r>
            <a:r>
              <a:rPr lang="en-US" dirty="0"/>
              <a:t>: </a:t>
            </a:r>
            <a:r>
              <a:rPr lang="en-US"/>
              <a:t>100}})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83EC7-0CC8-0C47-977C-84D10A5F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vs RDB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9B8BF-E7E5-F446-A8E2-89FBAE9D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2540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MongoDB document</a:t>
            </a:r>
          </a:p>
          <a:p>
            <a:pPr lvl="1"/>
            <a:r>
              <a:rPr lang="en-US" dirty="0"/>
              <a:t>Preserves structure</a:t>
            </a:r>
          </a:p>
          <a:p>
            <a:pPr lvl="2"/>
            <a:r>
              <a:rPr lang="en-US" dirty="0"/>
              <a:t>Nested objects</a:t>
            </a:r>
          </a:p>
          <a:p>
            <a:pPr lvl="1"/>
            <a:r>
              <a:rPr lang="en-US" dirty="0"/>
              <a:t>Potential redundancy</a:t>
            </a:r>
          </a:p>
          <a:p>
            <a:pPr lvl="1"/>
            <a:r>
              <a:rPr lang="en-US" dirty="0"/>
              <a:t>Restructuring or combining data is complex and inefficient</a:t>
            </a:r>
          </a:p>
          <a:p>
            <a:endParaRPr lang="en-US" dirty="0"/>
          </a:p>
          <a:p>
            <a:r>
              <a:rPr lang="en-US" dirty="0"/>
              <a:t>MongoDB: “laissez faire” </a:t>
            </a:r>
          </a:p>
          <a:p>
            <a:pPr lvl="1"/>
            <a:r>
              <a:rPr lang="en-US" dirty="0"/>
              <a:t>No explicit </a:t>
            </a:r>
            <a:r>
              <a:rPr lang="en-US" dirty="0" err="1"/>
              <a:t>db</a:t>
            </a:r>
            <a:r>
              <a:rPr lang="en-US" dirty="0"/>
              <a:t>/collection creation</a:t>
            </a:r>
          </a:p>
          <a:p>
            <a:pPr lvl="1"/>
            <a:r>
              <a:rPr lang="en-US" dirty="0"/>
              <a:t>No schema. Anything is fine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F67A4-E21A-3544-9C9F-97F887377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540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RDB tuple</a:t>
            </a:r>
          </a:p>
          <a:p>
            <a:pPr lvl="1"/>
            <a:r>
              <a:rPr lang="en-US" dirty="0"/>
              <a:t>“Flattens” data</a:t>
            </a:r>
          </a:p>
          <a:p>
            <a:pPr lvl="2"/>
            <a:r>
              <a:rPr lang="en-US" dirty="0"/>
              <a:t>Set of flat rows</a:t>
            </a:r>
          </a:p>
          <a:p>
            <a:pPr lvl="1"/>
            <a:r>
              <a:rPr lang="en-US" dirty="0"/>
              <a:t>Removes redundancy</a:t>
            </a:r>
          </a:p>
          <a:p>
            <a:pPr lvl="1"/>
            <a:r>
              <a:rPr lang="en-US" dirty="0"/>
              <a:t>Data can be easily “combined” using relational operators</a:t>
            </a:r>
          </a:p>
          <a:p>
            <a:pPr lvl="1"/>
            <a:endParaRPr lang="en-US" dirty="0"/>
          </a:p>
          <a:p>
            <a:r>
              <a:rPr lang="en-US" dirty="0"/>
              <a:t>RDB: “Straight-jacket”</a:t>
            </a:r>
          </a:p>
          <a:p>
            <a:pPr lvl="1"/>
            <a:r>
              <a:rPr lang="en-US" dirty="0"/>
              <a:t>Declare everything before use</a:t>
            </a:r>
          </a:p>
          <a:p>
            <a:pPr lvl="1"/>
            <a:r>
              <a:rPr lang="en-US" dirty="0"/>
              <a:t>Reject if not compliant</a:t>
            </a:r>
          </a:p>
        </p:txBody>
      </p:sp>
    </p:spTree>
    <p:extLst>
      <p:ext uri="{BB962C8B-B14F-4D97-AF65-F5344CB8AC3E}">
        <p14:creationId xmlns:p14="http://schemas.microsoft.com/office/powerpoint/2010/main" val="165258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46DF-2E4C-4344-A5E1-0A3EF535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06A7-97F8-0C49-93CC-61616DA5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just the basic</a:t>
            </a:r>
          </a:p>
          <a:p>
            <a:r>
              <a:rPr lang="en-US" dirty="0"/>
              <a:t>MongoDB has many more features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(Auto)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Read MongoDB documentation and online tutorials to learn more</a:t>
            </a:r>
          </a:p>
        </p:txBody>
      </p:sp>
    </p:spTree>
    <p:extLst>
      <p:ext uri="{BB962C8B-B14F-4D97-AF65-F5344CB8AC3E}">
        <p14:creationId xmlns:p14="http://schemas.microsoft.com/office/powerpoint/2010/main" val="1931634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2514600"/>
            <a:ext cx="7010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Inserting Data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256463" cy="37782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/>
              <a:t>Insert one document</a:t>
            </a:r>
          </a:p>
          <a:p>
            <a:pPr marL="0" indent="0">
              <a:buFont typeface="Arial" charset="0"/>
              <a:buNone/>
            </a:pPr>
            <a:r>
              <a:rPr lang="en-US" sz="2800"/>
              <a:t>db.&lt;collection&gt;.insert({&lt;field&gt;:&lt;value&gt;})</a:t>
            </a:r>
          </a:p>
          <a:p>
            <a:pPr marL="0" indent="0">
              <a:buFont typeface="Arial" charset="0"/>
              <a:buNone/>
            </a:pPr>
            <a:endParaRPr lang="en-US" sz="2800"/>
          </a:p>
          <a:p>
            <a:pPr marL="0" indent="0">
              <a:buFont typeface="Arial" charset="0"/>
              <a:buNone/>
            </a:pPr>
            <a:r>
              <a:rPr lang="en-US" sz="2000"/>
              <a:t>Inserting a document with a field name new to the collection is inherently supported by the BSON model.</a:t>
            </a:r>
          </a:p>
          <a:p>
            <a:pPr marL="0" indent="0">
              <a:buFont typeface="Arial" charset="0"/>
              <a:buNone/>
            </a:pPr>
            <a:endParaRPr lang="en-US"/>
          </a:p>
          <a:p>
            <a:pPr marL="0" indent="0">
              <a:buFont typeface="Arial" charset="0"/>
              <a:buNone/>
            </a:pPr>
            <a:r>
              <a:rPr lang="en-US" sz="2400"/>
              <a:t>To insert multiple documents, use an array.</a:t>
            </a:r>
          </a:p>
          <a:p>
            <a:pPr marL="0" indent="0"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3150" y="5181600"/>
            <a:ext cx="428625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24150" y="3962400"/>
            <a:ext cx="3371850" cy="5667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495800" y="2438400"/>
            <a:ext cx="35052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Done on collections.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all docs: db.&lt;collection&gt;.find()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cursor, which is iterated over shell to display first 20 results.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.limit(&lt;number&gt;) to limit results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&lt;table&gt;;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one doc: db.&lt;collection&gt;.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findOne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4267200"/>
            <a:ext cx="6934200" cy="15541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95400" y="2133600"/>
            <a:ext cx="6096000" cy="2133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180263" cy="40830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match a specific value: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“AND”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db.&lt;collection&gt;.find({&lt;field1&gt;:&lt;value1&gt;,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    &lt;field2&gt;:&lt;value2&gt;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    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&lt;field1&gt; = &lt;value1&gt; AND &lt;field2&gt; = &lt;value2&gt;;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752600" y="1524000"/>
            <a:ext cx="6686550" cy="3778250"/>
          </a:xfrm>
        </p:spPr>
        <p:txBody>
          <a:bodyPr/>
          <a:lstStyle/>
          <a:p>
            <a:r>
              <a:rPr lang="en-US" sz="2800" dirty="0" err="1"/>
              <a:t>mongoDB</a:t>
            </a:r>
            <a:r>
              <a:rPr lang="en-US" sz="2800" dirty="0"/>
              <a:t> = “Hu</a:t>
            </a:r>
            <a:r>
              <a:rPr lang="en-US" sz="2800" b="1" dirty="0"/>
              <a:t>mongo</a:t>
            </a:r>
            <a:r>
              <a:rPr lang="en-US" sz="2800" dirty="0"/>
              <a:t>us DB”</a:t>
            </a:r>
          </a:p>
          <a:p>
            <a:pPr lvl="1"/>
            <a:r>
              <a:rPr lang="en-US" sz="2800" dirty="0"/>
              <a:t>Open-source</a:t>
            </a:r>
          </a:p>
          <a:p>
            <a:pPr lvl="1"/>
            <a:r>
              <a:rPr lang="en-US" sz="2800" dirty="0"/>
              <a:t>Document-based</a:t>
            </a:r>
          </a:p>
          <a:p>
            <a:pPr lvl="1"/>
            <a:r>
              <a:rPr lang="en-US" sz="2800" dirty="0"/>
              <a:t>“High performance, high availability”</a:t>
            </a:r>
          </a:p>
          <a:p>
            <a:pPr lvl="1"/>
            <a:r>
              <a:rPr lang="en-US" sz="2800" dirty="0"/>
              <a:t>Automatic scaling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685800" y="5640388"/>
            <a:ext cx="708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-blog.mongodb.org/post/475279604/on-distributed-consistency-part-1</a:t>
            </a:r>
          </a:p>
          <a:p>
            <a:r>
              <a:rPr lang="en-US" sz="1200"/>
              <a:t>-mongodb.org/manual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5524500"/>
            <a:ext cx="70104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0" y="3690938"/>
            <a:ext cx="6596063" cy="13430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1905000"/>
            <a:ext cx="3733800" cy="1706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332663" cy="3778250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db.&lt;collection&gt;.find({ $or: [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&lt;field&gt;:&lt;value1&gt;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&lt;field&gt;:&lt;value2&gt;         ]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})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MS Mincho" pitchFamily="49" charset="-128"/>
            </a:endParaRP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SELECT *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FROM &lt;table&gt;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WHERE &lt;field&gt; = &lt;value1&gt; OR &lt;field&gt; = &lt;value2&gt;;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Checking for multiple values of same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db.&lt;collection&gt;.find({&lt;field&gt;: {$in [&lt;value&gt;, &lt;value&gt;]}})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1650" y="4953000"/>
            <a:ext cx="658495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8313" y="4071938"/>
            <a:ext cx="7608887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2486025"/>
            <a:ext cx="25146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1600200"/>
            <a:ext cx="7772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</a:p>
        </p:txBody>
      </p:sp>
      <p:sp>
        <p:nvSpPr>
          <p:cNvPr id="4813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/>
              <a:t>Including/excluding document fields</a:t>
            </a:r>
          </a:p>
          <a:p>
            <a:pPr marL="0" indent="0">
              <a:buFont typeface="Arial" charset="0"/>
              <a:buNone/>
            </a:pPr>
            <a:r>
              <a:rPr lang="en-US" sz="2400"/>
              <a:t>db.&lt;collection&gt;.find({&lt;field1&gt;:&lt;value&gt;}, {&lt;field2&gt;: 0})</a:t>
            </a:r>
          </a:p>
          <a:p>
            <a:pPr marL="0" indent="0">
              <a:buFont typeface="Arial" charset="0"/>
              <a:buNone/>
            </a:pPr>
            <a:endParaRPr lang="en-US" sz="2400"/>
          </a:p>
          <a:p>
            <a:pPr marL="0" indent="0">
              <a:buFont typeface="Arial" charset="0"/>
              <a:buNone/>
            </a:pPr>
            <a:r>
              <a:rPr lang="en-US" sz="2400"/>
              <a:t>SELECT field1</a:t>
            </a:r>
          </a:p>
          <a:p>
            <a:pPr marL="0" indent="0">
              <a:buFont typeface="Arial" charset="0"/>
              <a:buNone/>
            </a:pPr>
            <a:r>
              <a:rPr lang="en-US" sz="2400"/>
              <a:t>FROM &lt;table&gt;;</a:t>
            </a:r>
          </a:p>
          <a:p>
            <a:pPr marL="0" indent="0">
              <a:buFont typeface="Arial" charset="0"/>
              <a:buNone/>
            </a:pPr>
            <a:endParaRPr lang="en-US" sz="2400"/>
          </a:p>
          <a:p>
            <a:pPr marL="0" indent="0">
              <a:buFont typeface="Arial" charset="0"/>
              <a:buNone/>
            </a:pPr>
            <a:r>
              <a:rPr lang="en-US" sz="2400"/>
              <a:t>db.&lt;collection&gt;.find({&lt;field&gt;:&lt;value&gt;}, {&lt;field2&gt;: 1})</a:t>
            </a:r>
          </a:p>
          <a:p>
            <a:pPr marL="0" indent="0">
              <a:buFont typeface="Arial" charset="0"/>
              <a:buNone/>
            </a:pPr>
            <a:r>
              <a:rPr lang="en-US"/>
              <a:t>Find documents with or w/o field</a:t>
            </a:r>
          </a:p>
          <a:p>
            <a:pPr marL="0" indent="0">
              <a:buFont typeface="Arial" charset="0"/>
              <a:buNone/>
            </a:pPr>
            <a:r>
              <a:rPr lang="en-US" sz="2400"/>
              <a:t>db.&lt;collection&gt;.find({&lt;field&gt;: { $exists: true}})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76400" y="4800600"/>
            <a:ext cx="41148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71600" y="1828800"/>
            <a:ext cx="7086600" cy="18875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db.&lt;collection&gt;.update(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{&lt;field1&gt;:&lt;value1&gt;}, 	//all docs in which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{$set: {&lt;field2&gt;:&lt;value2&gt;}}, 		//set field to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multi:true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)		//update multiple docs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upsert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if true, creates a new doc when none matches search criteria.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&lt;table&gt;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&lt;field2&gt; = 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&lt;field1&gt; = &lt;value1&gt;;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47738" y="3962400"/>
            <a:ext cx="69342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47738" y="2362200"/>
            <a:ext cx="69342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485063" cy="377825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remove a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  { $unset: { &lt;field&gt;: 1}})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field-value pairs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  { &lt;field&gt;:&lt;value&gt;, 						    			    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*NOTE: This overwrites ALL the contents of a document, even removing fields.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0" y="5132388"/>
            <a:ext cx="67818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28800" y="3327400"/>
            <a:ext cx="3886200" cy="10429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28800" y="2511425"/>
            <a:ext cx="60198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D: Removal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47800" y="2133600"/>
            <a:ext cx="7180263" cy="3778250"/>
          </a:xfrm>
        </p:spPr>
        <p:txBody>
          <a:bodyPr rtlCol="0">
            <a:normAutofit fontScale="925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all records where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db.&lt;collection&gt;.remove({&lt;field&gt;:&lt;value&gt;})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DELETE 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WHERE &lt;field&gt; = &lt;value&gt;;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above, but only remove first document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db.&lt;collection&gt;.remove({&lt;field&gt;:&lt;value&gt;}, true)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ctrTitle"/>
          </p:nvPr>
        </p:nvSpPr>
        <p:spPr>
          <a:xfrm>
            <a:off x="1941513" y="2514600"/>
            <a:ext cx="6686550" cy="2262188"/>
          </a:xfrm>
        </p:spPr>
        <p:txBody>
          <a:bodyPr/>
          <a:lstStyle/>
          <a:p>
            <a:r>
              <a:rPr lang="en-US"/>
              <a:t>Schema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513" y="4776788"/>
            <a:ext cx="6686550" cy="11271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"/>
          <p:cNvGraphicFramePr>
            <a:graphicFrameLocks noGrp="1"/>
          </p:cNvGraphicFramePr>
          <p:nvPr/>
        </p:nvGraphicFramePr>
        <p:xfrm>
          <a:off x="1219200" y="838200"/>
          <a:ext cx="5925741" cy="4794888"/>
        </p:xfrm>
        <a:graphic>
          <a:graphicData uri="http://schemas.openxmlformats.org/drawingml/2006/table">
            <a:tbl>
              <a:tblPr/>
              <a:tblGrid>
                <a:gridCol w="2127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RDBMS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PT Sans" charset="0"/>
                        <a:ea typeface="ヒラギノ角ゴ ProN W3" charset="0"/>
                        <a:cs typeface="ヒラギノ角ゴ ProN W3" charset="0"/>
                        <a:sym typeface="PT Sans" charset="0"/>
                      </a:endParaRP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MongoDB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Table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Collection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Row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Join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Embedded 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Foreign Key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Reference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8023225" cy="1325563"/>
          </a:xfrm>
        </p:spPr>
        <p:txBody>
          <a:bodyPr/>
          <a:lstStyle/>
          <a:p>
            <a:r>
              <a:rPr lang="en-US" b="1"/>
              <a:t>Intuition – why database exist in the first 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can’t we just write programs that operate on objects? 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limit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cannot swap back from disk merely by OS for the page based memory management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can’t we have the database operating on the same data structure as in program?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where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comes in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 b="1"/>
              <a:t>Mongo is basically schema-free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purpose of schema in SQL is for meeting the requirements of tables and quirky SQL implementation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in a database “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is a data structure, much like a “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in C, or a “class” in Java. A table is then an array (or list) of such data structures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we what we design in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basically same way how we design a compound data type binding in JSON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Motivations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676400" y="1371600"/>
            <a:ext cx="6951663" cy="51816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with SQL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Rigid schema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easily scalable (designed for 90’s technology or worse)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unintuitive joins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Perks of 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interface with common languages (Java,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PHP,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tech should run anywhere (VM’s, cloud,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Keeps essential features of RDBMS’s while learning from key-value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noSQL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systems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http://www.slideshare.net/spf13/mongodb-9794741?v=qf1&amp;b=&amp;from_search=13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Company Using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powers Under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Armour’s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online store, and was chosen for its dynamic schema, ability to scale horizontally and perform multi-data center replication.”</a:t>
            </a:r>
          </a:p>
          <a:p>
            <a:pPr marL="0" indent="0" algn="ctr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http://www.mongodb.org/about/production-deployments/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585913"/>
            <a:ext cx="26241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381000"/>
            <a:ext cx="69342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1104900" y="5943600"/>
            <a:ext cx="693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-Steve Francia, http://www.slideshare.net/spf13/mongodb-9794741?v=qf1&amp;b=&amp;from_search=13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Data Model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Document-Based (max 16 MB)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 are in BSON format, consisting of field-value pairs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document stored in a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index set in common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 tables of relational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db’s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 do not have to have uniform structure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-docs.mongodb.org/manual/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41513" y="2133600"/>
            <a:ext cx="668655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“JavaScript Object Notation”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for humans to write/read, easy for computers to parse/generate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can be nested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name/value pairs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Ordered list of values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http://json.org/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683375" cy="1281112"/>
          </a:xfrm>
        </p:spPr>
        <p:txBody>
          <a:bodyPr/>
          <a:lstStyle/>
          <a:p>
            <a:r>
              <a:rPr lang="en-US"/>
              <a:t>BSON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“Binary JSON”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Binary-encoded serialization of JSON-like docs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allows “referencing”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structure reduces need for joins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Lightweight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Traversable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(decoding and encoding)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http://bsonspec.org/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2399</Words>
  <Application>Microsoft Office PowerPoint</Application>
  <PresentationFormat>On-screen Show (4:3)</PresentationFormat>
  <Paragraphs>377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PT Sans</vt:lpstr>
      <vt:lpstr>Wingdings 3</vt:lpstr>
      <vt:lpstr>Wisp</vt:lpstr>
      <vt:lpstr>PowerPoint Presentation</vt:lpstr>
      <vt:lpstr>Content</vt:lpstr>
      <vt:lpstr>History</vt:lpstr>
      <vt:lpstr>Motivations</vt:lpstr>
      <vt:lpstr>Company Using mongoDB</vt:lpstr>
      <vt:lpstr>PowerPoint Presentation</vt:lpstr>
      <vt:lpstr>Data Model</vt:lpstr>
      <vt:lpstr>JSON</vt:lpstr>
      <vt:lpstr>BSON</vt:lpstr>
      <vt:lpstr>BSON Example</vt:lpstr>
      <vt:lpstr>The _id Field</vt:lpstr>
      <vt:lpstr>mongoDB vs. SQL</vt:lpstr>
      <vt:lpstr>CRUD  Create, Read, Update, Delete</vt:lpstr>
      <vt:lpstr>CRUD: Using the Shell (cont.)</vt:lpstr>
      <vt:lpstr>JSON (JavaScript Object Notation)</vt:lpstr>
      <vt:lpstr>Basic JSON Syntax </vt:lpstr>
      <vt:lpstr>RDBMS for JavaScript Object Persistence</vt:lpstr>
      <vt:lpstr>MongoDB</vt:lpstr>
      <vt:lpstr>MongoDB “Document”</vt:lpstr>
      <vt:lpstr>MongoDB “Philosophy”</vt:lpstr>
      <vt:lpstr>MongoDB Demo</vt:lpstr>
      <vt:lpstr>Basic MongoDB Commands (1)</vt:lpstr>
      <vt:lpstr>Basic MongoDB Commands (2)</vt:lpstr>
      <vt:lpstr>Basic MongoDB Commands (3)</vt:lpstr>
      <vt:lpstr>MongoDB vs RDB</vt:lpstr>
      <vt:lpstr>More on MongoDB</vt:lpstr>
      <vt:lpstr>CRUD: Inserting Data</vt:lpstr>
      <vt:lpstr>CRUD: Querying </vt:lpstr>
      <vt:lpstr>CRUD: Querying </vt:lpstr>
      <vt:lpstr>CRUD: Querying </vt:lpstr>
      <vt:lpstr>CRUD: Querying </vt:lpstr>
      <vt:lpstr>CRUD: Updating</vt:lpstr>
      <vt:lpstr>CRUD: Updating</vt:lpstr>
      <vt:lpstr>CRUD: Removal</vt:lpstr>
      <vt:lpstr>Schema Design</vt:lpstr>
      <vt:lpstr>PowerPoint Presentation</vt:lpstr>
      <vt:lpstr>Intuition – why database exist in the first place?</vt:lpstr>
      <vt:lpstr>Mongo is basically schema-free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 Public Computer</dc:creator>
  <cp:lastModifiedBy>khalil.js@outlook.fr</cp:lastModifiedBy>
  <cp:revision>56</cp:revision>
  <dcterms:created xsi:type="dcterms:W3CDTF">2014-02-16T22:38:42Z</dcterms:created>
  <dcterms:modified xsi:type="dcterms:W3CDTF">2022-01-31T09:38:36Z</dcterms:modified>
</cp:coreProperties>
</file>