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46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9632C7-2BEB-4EA2-9074-A3D23CBD34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DDC73-D8FB-461C-A580-1E560B83A10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17D3A43-6960-48FA-894C-16C1ADC853CE}" type="datetimeFigureOut">
              <a:rPr lang="en-GB"/>
              <a:pPr>
                <a:defRPr/>
              </a:pPr>
              <a:t>13/04/2021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DE4DB44-8C96-4879-8454-13DA7A3E23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185E371-8D17-4CC4-9A69-821A28127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663E2-680A-4FD6-8288-4DF45FDAD5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C35D3-16B3-4A70-8F39-1D0F432E8B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3B7AF4-766D-49D8-9EEB-A95421BCDCD9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F7A81378-095F-401D-B3CC-DB764B76BF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4B2D05CF-F9B0-4D96-B6EF-C39582DA17C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579A7AD9-94C0-4868-84F9-23F59A20D1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362ECA6-AACD-42EE-A09C-B2BE28B1AED2}" type="slidenum">
              <a:rPr lang="en-GB" altLang="en-US"/>
              <a:pPr/>
              <a:t>9</a:t>
            </a:fld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A20A6C-2877-460A-9322-D8826E2B6FF6}" type="datetimeFigureOut">
              <a:rPr lang="en-US" smtClean="0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6381-13B9-46FC-9F53-870E143A2A0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00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C20950-EC59-4062-A836-D53A01F102E4}" type="datetimeFigureOut">
              <a:rPr lang="en-US" smtClean="0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5BCD-4F76-4CA5-8A27-C7089FA5ABA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576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C20950-EC59-4062-A836-D53A01F102E4}" type="datetimeFigureOut">
              <a:rPr lang="en-US" smtClean="0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5BCD-4F76-4CA5-8A27-C7089FA5ABA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1974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C20950-EC59-4062-A836-D53A01F102E4}" type="datetimeFigureOut">
              <a:rPr lang="en-US" smtClean="0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5BCD-4F76-4CA5-8A27-C7089FA5ABA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4624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C20950-EC59-4062-A836-D53A01F102E4}" type="datetimeFigureOut">
              <a:rPr lang="en-US" smtClean="0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5BCD-4F76-4CA5-8A27-C7089FA5ABA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6561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C20950-EC59-4062-A836-D53A01F102E4}" type="datetimeFigureOut">
              <a:rPr lang="en-US" smtClean="0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5BCD-4F76-4CA5-8A27-C7089FA5ABA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2298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C20950-EC59-4062-A836-D53A01F102E4}" type="datetimeFigureOut">
              <a:rPr lang="en-US" smtClean="0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5BCD-4F76-4CA5-8A27-C7089FA5ABA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5996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C20950-EC59-4062-A836-D53A01F102E4}" type="datetimeFigureOut">
              <a:rPr lang="en-US" smtClean="0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5BCD-4F76-4CA5-8A27-C7089FA5ABA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525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C20950-EC59-4062-A836-D53A01F102E4}" type="datetimeFigureOut">
              <a:rPr lang="en-US" smtClean="0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5BCD-4F76-4CA5-8A27-C7089FA5ABA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0640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30E97-C1E5-421F-8D48-802DEFC20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6D247-7A43-42FA-985B-6405B1F396DF}" type="datetimeFigureOut">
              <a:rPr lang="en-US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167AD-ED81-4D0F-8863-984A7616B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C0306-CE73-46F6-B02C-A2D3B5C4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3EBB9-748B-462F-90C0-FDE84BDAEC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331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C20950-EC59-4062-A836-D53A01F102E4}" type="datetimeFigureOut">
              <a:rPr lang="en-US" smtClean="0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5BCD-4F76-4CA5-8A27-C7089FA5ABA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22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E0D224-E29F-44EB-8997-9E9122080C62}" type="datetimeFigureOut">
              <a:rPr lang="en-US" smtClean="0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DE2E0-D99B-4917-86B7-92B2D0D8EF9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828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C20950-EC59-4062-A836-D53A01F102E4}" type="datetimeFigureOut">
              <a:rPr lang="en-US" smtClean="0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5BCD-4F76-4CA5-8A27-C7089FA5ABA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535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C20950-EC59-4062-A836-D53A01F102E4}" type="datetimeFigureOut">
              <a:rPr lang="en-US" smtClean="0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5BCD-4F76-4CA5-8A27-C7089FA5ABA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850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097E91-4CD6-43DC-8FF3-7CAC0EA9A4AB}" type="datetimeFigureOut">
              <a:rPr lang="en-US" smtClean="0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FC41-F451-480D-993A-AD78F28767B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056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2A7AF8-4F06-4B35-88AF-7F16C04B46F0}" type="datetimeFigureOut">
              <a:rPr lang="en-US" smtClean="0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52DF-EF1A-4D0F-89A2-F5D43839CB3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33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C20950-EC59-4062-A836-D53A01F102E4}" type="datetimeFigureOut">
              <a:rPr lang="en-US" smtClean="0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5BCD-4F76-4CA5-8A27-C7089FA5ABA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575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988B23-3B50-4F58-A382-D0BCC3588A26}" type="datetimeFigureOut">
              <a:rPr lang="en-US" smtClean="0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3EA5B-8774-46F8-AD4B-2DEB3B5D496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468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1C20950-EC59-4062-A836-D53A01F102E4}" type="datetimeFigureOut">
              <a:rPr lang="en-US" smtClean="0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6915BCD-4F76-4CA5-8A27-C7089FA5ABA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9651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50800" dist="25400" dir="4980000" algn="tl" rotWithShape="0">
              <a:srgbClr val="000000">
                <a:alpha val="36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5A2FAAC0-F121-43D5-8B3B-3D29C3A5C6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Quality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DE8EA-3831-40C4-884E-8CADA78D6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0C33272-A4BD-4A4D-A4A4-4A8A758F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7D8F8905-6FAD-4C84-B4E2-0CCF7AE0E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Continuous quality improvement.</a:t>
            </a:r>
          </a:p>
          <a:p>
            <a:pPr eaLnBrk="1" hangingPunct="1"/>
            <a:r>
              <a:rPr lang="en-US" altLang="en-US"/>
              <a:t>Provide supervision with on line techniques.</a:t>
            </a:r>
          </a:p>
          <a:p>
            <a:pPr eaLnBrk="1" hangingPunct="1"/>
            <a:r>
              <a:rPr lang="en-US" altLang="en-US"/>
              <a:t>Chart openness, do it together, team work is necessary.</a:t>
            </a:r>
          </a:p>
          <a:p>
            <a:pPr eaLnBrk="1" hangingPunct="1"/>
            <a:r>
              <a:rPr lang="en-US" altLang="en-US"/>
              <a:t>Attack wastes.</a:t>
            </a:r>
          </a:p>
          <a:p>
            <a:pPr eaLnBrk="1" hangingPunct="1"/>
            <a:r>
              <a:rPr lang="en-US" altLang="en-US"/>
              <a:t>Designing products/services for quality so that products/ services meet the requirements of the customers.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2D15476C-3BC6-4A7D-9296-85FA05A0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85DD7854-E3EA-4A98-9B93-CF63E738B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Strategic quality planning ,quality control and quality improvement system is needed.</a:t>
            </a:r>
          </a:p>
          <a:p>
            <a:pPr eaLnBrk="1" hangingPunct="1"/>
            <a:r>
              <a:rPr lang="en-US" altLang="en-US"/>
              <a:t>Everybody must be involved in quality improvement.</a:t>
            </a:r>
          </a:p>
          <a:p>
            <a:pPr eaLnBrk="1" hangingPunct="1"/>
            <a:r>
              <a:rPr lang="en-US" altLang="en-US"/>
              <a:t>Quality control afford weak link-processes.</a:t>
            </a:r>
          </a:p>
          <a:p>
            <a:pPr eaLnBrk="1" hangingPunct="1"/>
            <a:r>
              <a:rPr lang="en-US" altLang="en-US"/>
              <a:t>Performance appraisal and reward system for employees is must for quality implementation.</a:t>
            </a:r>
          </a:p>
          <a:p>
            <a:pPr eaLnBrk="1" hangingPunct="1"/>
            <a:r>
              <a:rPr lang="en-US" altLang="en-US"/>
              <a:t>Measure and seek quality.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E7B3F-98AA-47C0-B458-9687F87E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Old and New concept about organization with reference to quality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2CD198-64E4-4F72-B9C2-751A6A2D864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366963"/>
          <a:ext cx="77724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Old concept</a:t>
                      </a: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concept</a:t>
                      </a: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 quality high</a:t>
                      </a:r>
                      <a:r>
                        <a:rPr lang="en-US" baseline="0" dirty="0"/>
                        <a:t> cost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quality lowest</a:t>
                      </a:r>
                      <a:r>
                        <a:rPr lang="en-US" baseline="0" dirty="0"/>
                        <a:t> total life cost.</a:t>
                      </a:r>
                      <a:endParaRPr lang="en-US" dirty="0"/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and service.</a:t>
                      </a: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Managers think</a:t>
                      </a:r>
                      <a:r>
                        <a:rPr lang="en-US" baseline="0" dirty="0"/>
                        <a:t> while workers follow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Workers</a:t>
                      </a:r>
                      <a:r>
                        <a:rPr lang="en-US" baseline="0" dirty="0"/>
                        <a:t> know about job.</a:t>
                      </a:r>
                      <a:endParaRPr lang="en-US" dirty="0"/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Hide effect</a:t>
                      </a: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Highlight</a:t>
                      </a: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Quality</a:t>
                      </a:r>
                      <a:r>
                        <a:rPr lang="en-US" baseline="0" dirty="0"/>
                        <a:t> department responsibility is to give quality product.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Every one is responsible for quality.</a:t>
                      </a:r>
                      <a:endParaRPr lang="en-US" dirty="0"/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Inventory</a:t>
                      </a:r>
                      <a:r>
                        <a:rPr lang="en-US" baseline="0" dirty="0"/>
                        <a:t> is necessary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Inventory is wasteful or zero inventory . </a:t>
                      </a:r>
                      <a:endParaRPr lang="en-US" dirty="0"/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 quality</a:t>
                      </a: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Process quality.</a:t>
                      </a: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Manufacturing</a:t>
                      </a:r>
                      <a:r>
                        <a:rPr lang="en-US" baseline="0" dirty="0"/>
                        <a:t> related problem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Total organization  related problem.</a:t>
                      </a: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030D2A86-E0CE-4CD3-A825-96FACFFB3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Phases of quality 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4D7838B2-05FD-4EC4-84EF-88EAFECEF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/>
              <a:t>Strategic quality: first choice supplier, self –assess.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/>
              <a:t>Market driven quality : bench marking, award ,continuous quality improvement.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/>
              <a:t>Customer driven quality : customer care , participation customer score cards.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/>
              <a:t>Conformance quality: ISO 9000, total productive maintenance          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2A41EC96-4247-4168-A3DD-C2A74238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Quality control 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138A5300-5B0E-4D8E-998C-FB8D4EC5B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Operational techniques and activities aimed both at monitoring a process and eliminating causes of unsatisfactory performance of relevant stages of quality loop- spiral ( R&amp;D , design, specifications , planning for manufacture , purchasing – vendor, instrumentation , process control inspection , test , sale, service) in order to result its economic effectiveness.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2D837F2-18AA-4367-B3CD-EFF23812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Total  Quality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7333A61C-3426-462D-BC43-AD509771F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Quality of a product throughout its life span is total quality.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23D921CA-2598-4769-A6E4-BAA2B1AF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Advantages of total quality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9621B4C8-021B-4410-914A-D03AD7422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Total customer satisfaction</a:t>
            </a:r>
          </a:p>
          <a:p>
            <a:pPr eaLnBrk="1" hangingPunct="1"/>
            <a:r>
              <a:rPr lang="en-US" altLang="en-US"/>
              <a:t>Puts pride , challenge ,learning and craftsman back in to the job.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FFB3C7DA-5823-4016-B806-B95FE0646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Total quality means: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F42289E4-B0CF-47EF-A258-BDD71F10A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Total quality means to get business effectiveness through people , process, customer focus.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D00477AF-BF3E-4E88-9873-6AD3F984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 of total quality 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10462982-3344-4E76-A1EE-BEDD50A93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Change ideas.</a:t>
            </a:r>
          </a:p>
          <a:p>
            <a:pPr eaLnBrk="1" hangingPunct="1"/>
            <a:r>
              <a:rPr lang="en-US" altLang="en-US"/>
              <a:t>Relate to value.</a:t>
            </a:r>
          </a:p>
          <a:p>
            <a:pPr eaLnBrk="1" hangingPunct="1"/>
            <a:r>
              <a:rPr lang="en-US" altLang="en-US"/>
              <a:t>Reach company wide high level consensus.</a:t>
            </a:r>
          </a:p>
          <a:p>
            <a:pPr eaLnBrk="1" hangingPunct="1"/>
            <a:r>
              <a:rPr lang="en-US" altLang="en-US"/>
              <a:t>Creation of assets that money cannot buy.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EC675-AB79-4B90-B5ED-976A958C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Conditions for Excellence for Total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E831E-5D04-4C70-9659-EAADF292F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Customer orientation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Participation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Education and training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Motivation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Products/services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Process and procedures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Information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Suppliers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Culture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Planning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Communication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Accountability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F9D6957E-2769-4377-9418-15325422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48CE3-7E92-4520-BEFD-73EDD2FBA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Customer satisfaction is the motto of business.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Cost , quality , delivery and after sales service are heading towards parity across organizations.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Quality is  becoming  an essential aspect and in the coming years, it would be an essential requirement for the survival of the organization.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Quality needs to be nurtured through positive attitude and quality culture in an organization.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B5614C77-2059-4004-9656-556FCE156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TQM Mission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B4FEFBE5-8E45-40BF-9768-8A2151D54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Exceed customer’s expectations.</a:t>
            </a:r>
          </a:p>
          <a:p>
            <a:pPr eaLnBrk="1" hangingPunct="1"/>
            <a:r>
              <a:rPr lang="en-US" altLang="en-US"/>
              <a:t>Use best in class practices.</a:t>
            </a:r>
          </a:p>
          <a:p>
            <a:pPr eaLnBrk="1" hangingPunct="1"/>
            <a:r>
              <a:rPr lang="en-US" altLang="en-US"/>
              <a:t>Eliminate defects.</a:t>
            </a:r>
          </a:p>
          <a:p>
            <a:pPr eaLnBrk="1" hangingPunct="1"/>
            <a:r>
              <a:rPr lang="en-US" altLang="en-US"/>
              <a:t>Eliminate wastes.</a:t>
            </a:r>
          </a:p>
          <a:p>
            <a:pPr eaLnBrk="1" hangingPunct="1"/>
            <a:r>
              <a:rPr lang="en-US" altLang="en-US"/>
              <a:t>Motivate all employees.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97FCF02-D976-4415-AD70-0191AFCC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TQM initiative 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72C5E664-145C-4FFB-8D46-618966BF6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Voice of the customer.</a:t>
            </a:r>
          </a:p>
          <a:p>
            <a:pPr eaLnBrk="1" hangingPunct="1"/>
            <a:r>
              <a:rPr lang="en-US" altLang="en-US"/>
              <a:t>Bench marking.</a:t>
            </a:r>
          </a:p>
          <a:p>
            <a:pPr eaLnBrk="1" hangingPunct="1"/>
            <a:r>
              <a:rPr lang="en-US" altLang="en-US"/>
              <a:t>Six sigma limit concept</a:t>
            </a:r>
          </a:p>
          <a:p>
            <a:pPr eaLnBrk="1" hangingPunct="1"/>
            <a:r>
              <a:rPr lang="en-US" altLang="en-US"/>
              <a:t>Control cycle limit.</a:t>
            </a:r>
          </a:p>
          <a:p>
            <a:pPr eaLnBrk="1" hangingPunct="1"/>
            <a:r>
              <a:rPr lang="en-US" altLang="en-US"/>
              <a:t>Employee involvement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44E1DEC5-F4E0-4499-B926-9C199F411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TQM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32F5F-5E21-46BA-A25D-9DBF35B75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Be customer focus.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Make it a good place to work, create a work, create a work culture for minimum utilization of resources.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Measure the work done by you.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Top management must be involved in all decisions.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People make quality, improve people quality.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Continuous improvement cycle is must.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Prevention is necessary.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3A97AEA4-21AC-409B-9984-FC0981A0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Role of management in TQM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55651-7208-4C58-9293-35AB0C9AB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First of all management should be educated , trained in TQM. If management agree to implement TQM then it is possible to implement TQM.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Requirement criterion of TQM is concerned with increasing management’s physical and financial control over procedures, documentation, systems of people.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Management continues to adopt inconsistent approaches such as attempting to control costs and employees while espousing the importance of the customer and the need for a trust based culture.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9D3DE837-04C4-44CA-A927-224542D6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Pillars of TQM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971A2EF5-A9C8-4E98-8762-19CABCB0D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Organization </a:t>
            </a:r>
          </a:p>
          <a:p>
            <a:pPr eaLnBrk="1" hangingPunct="1"/>
            <a:r>
              <a:rPr lang="en-US" altLang="en-US"/>
              <a:t>Product </a:t>
            </a:r>
          </a:p>
          <a:p>
            <a:pPr eaLnBrk="1" hangingPunct="1"/>
            <a:r>
              <a:rPr lang="en-US" altLang="en-US"/>
              <a:t>Commitment </a:t>
            </a:r>
          </a:p>
          <a:p>
            <a:pPr eaLnBrk="1" hangingPunct="1"/>
            <a:r>
              <a:rPr lang="en-US" altLang="en-US"/>
              <a:t>Leadership </a:t>
            </a:r>
          </a:p>
          <a:p>
            <a:pPr eaLnBrk="1" hangingPunct="1"/>
            <a:r>
              <a:rPr lang="en-US" altLang="en-US"/>
              <a:t>Process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B771ADF3-159A-4AD9-A60B-2E25174FD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Quality Assurance System 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6C097ED1-0DA1-4A0A-9260-4FDAB964A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It means ensuring conformity of quality to the required basic specifications.</a:t>
            </a:r>
          </a:p>
          <a:p>
            <a:pPr eaLnBrk="1" hangingPunct="1"/>
            <a:r>
              <a:rPr lang="en-US" altLang="en-US"/>
              <a:t>All the planned and systematic activities implemented within the quality system and demonstrated as needed to provided adequate confidence that an entity will fulfill for quality requirements.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FD9104F2-2D49-42BC-9F60-39421968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DAE5E045-D9A7-4AB2-8E42-235CB72EB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29700" name="Picture 2" descr="http://www.buoptics.com/t&amp;p/images/qas.jpg">
            <a:extLst>
              <a:ext uri="{FF2B5EF4-FFF2-40B4-BE49-F238E27FC236}">
                <a16:creationId xmlns:a16="http://schemas.microsoft.com/office/drawing/2014/main" id="{EE2F875D-4E06-4F36-860C-13534DE04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16FE5-5340-4B1C-9A5A-4E98F3C9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Excellence in manufacturing/ service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9BB85407-DAF3-49D9-B6AC-9F666F8B1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 service sector we have non-invertible products. </a:t>
            </a:r>
          </a:p>
          <a:p>
            <a:pPr eaLnBrk="1" hangingPunct="1"/>
            <a:r>
              <a:rPr lang="en-US" altLang="en-US" dirty="0"/>
              <a:t>We don’t produce to stock. </a:t>
            </a:r>
          </a:p>
          <a:p>
            <a:pPr eaLnBrk="1" hangingPunct="1"/>
            <a:r>
              <a:rPr lang="en-US" altLang="en-US" dirty="0"/>
              <a:t>Demand for the service is variable.</a:t>
            </a:r>
          </a:p>
          <a:p>
            <a:pPr eaLnBrk="1" hangingPunct="1"/>
            <a:r>
              <a:rPr lang="en-US" altLang="en-US" dirty="0"/>
              <a:t>Operation may be labor intensive in services</a:t>
            </a:r>
          </a:p>
          <a:p>
            <a:pPr eaLnBrk="1" hangingPunct="1"/>
            <a:r>
              <a:rPr lang="en-US" altLang="en-US" dirty="0"/>
              <a:t>location of service </a:t>
            </a:r>
            <a:r>
              <a:rPr lang="en-US" altLang="en-US" dirty="0" smtClean="0"/>
              <a:t>Centre </a:t>
            </a:r>
            <a:r>
              <a:rPr lang="en-US" altLang="en-US" dirty="0"/>
              <a:t>is directed by the location users.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A3AFCE13-9CE1-43DD-8C4C-057C6E82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Excellence may be measured by: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DD929-67EA-4B7E-B1F6-69A097262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Performance: Efficiency , Effectiveness , Quality, Time, Capacity utilization , Flexibility etc.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Cost : Life cycle cost, visible costs, Material cost direct and indirect labor , Scrap percentage and rejection percentage and cost, maintenance cost  etc.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Invisible cost : Inventory cost , stock out cost , shortages </a:t>
            </a:r>
            <a:r>
              <a:rPr lang="en-US"/>
              <a:t>cost , </a:t>
            </a:r>
            <a:r>
              <a:rPr lang="en-US" dirty="0"/>
              <a:t>delayed delivery cost, Material handling cost, Inspection cost, Customer dissatisfaction cost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06147A0C-DCF9-43DA-8A4A-12A46B7C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Definition : Quality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E8CB265D-4361-45FD-8668-7443BAC08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Quality is conformance to requirements or specifications or standards.</a:t>
            </a:r>
          </a:p>
          <a:p>
            <a:pPr eaLnBrk="1" hangingPunct="1"/>
            <a:r>
              <a:rPr lang="en-US" altLang="en-US"/>
              <a:t>According to Webster’s collegiate dictionary , Quality of a product include a peculiar and essential character (feature). Character applies to a peculiar and distinguishing quality of a thing or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CF1558C-5FE7-45A0-8003-6F0471DC1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D555AFF4-80A8-4781-A3B4-C92C7F2E6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Fitness for the purpose or use in quality.</a:t>
            </a:r>
          </a:p>
          <a:p>
            <a:pPr eaLnBrk="1" hangingPunct="1"/>
            <a:r>
              <a:rPr lang="en-US" altLang="en-US"/>
              <a:t>Quality means getting every one to do what he has agreed to and do it right the first time.</a:t>
            </a:r>
          </a:p>
          <a:p>
            <a:pPr eaLnBrk="1" hangingPunct="1"/>
            <a:r>
              <a:rPr lang="en-US" altLang="en-US"/>
              <a:t>Product quality is decided by the customer needs , conforming to specification, assured performance and safety , proper packaging and timely delivery , efficient technical service and incorporating customer feed back.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010E82CB-0311-46A0-9940-5C06D246B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8755A7A6-B789-489C-86FC-633A11D9C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Quality is an effective system of integrating quality improvement efforts of various groups of he organization so as to provide products/ service at an level which allow customer satisfaction.</a:t>
            </a:r>
          </a:p>
          <a:p>
            <a:pPr eaLnBrk="1" hangingPunct="1"/>
            <a:r>
              <a:rPr lang="en-US" altLang="en-US"/>
              <a:t>ROGETS THESURERS defines quality as characteristics, trait , goodness or excellence.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504A-2690-44EB-A81F-8EF6E08F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 5 WH model of Factor affecting quality of products and services.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948AEED4-7B45-4772-AD91-168B4F1D6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? Market compulsion , product complexities.</a:t>
            </a:r>
          </a:p>
          <a:p>
            <a:pPr eaLnBrk="1" hangingPunct="1"/>
            <a:r>
              <a:rPr lang="en-US" altLang="en-US"/>
              <a:t>What ? Money , Men , Machine</a:t>
            </a:r>
          </a:p>
          <a:p>
            <a:pPr eaLnBrk="1" hangingPunct="1"/>
            <a:r>
              <a:rPr lang="en-US" altLang="en-US"/>
              <a:t>When ? All the time</a:t>
            </a:r>
          </a:p>
          <a:p>
            <a:pPr eaLnBrk="1" hangingPunct="1"/>
            <a:r>
              <a:rPr lang="en-US" altLang="en-US"/>
              <a:t>Where ? Shop/floor , point of delivery</a:t>
            </a:r>
          </a:p>
          <a:p>
            <a:pPr eaLnBrk="1" hangingPunct="1"/>
            <a:r>
              <a:rPr lang="en-US" altLang="en-US"/>
              <a:t>Whom ?Responsible, management.</a:t>
            </a:r>
          </a:p>
          <a:p>
            <a:pPr eaLnBrk="1" hangingPunct="1"/>
            <a:r>
              <a:rPr lang="en-US" altLang="en-US"/>
              <a:t>How ? Information system , motivation techniques.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0C6DE889-5E9A-46D4-B9CC-9E6676CAD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Quality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921B3-A7DC-4B4D-ACD0-23F88A897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Innovation in all areas including education and training.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Zero defect policy.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Quality prevention on line.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Reducing number of suppliers.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Use of statistical techniques to identify sources of waste.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Ensuring that the organizational and management support is for improving quality.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556</TotalTime>
  <Words>1060</Words>
  <Application>Microsoft Office PowerPoint</Application>
  <PresentationFormat>On-screen Show (4:3)</PresentationFormat>
  <Paragraphs>133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Tw Cen MT</vt:lpstr>
      <vt:lpstr>Droplet</vt:lpstr>
      <vt:lpstr>Quality   </vt:lpstr>
      <vt:lpstr>Introduction </vt:lpstr>
      <vt:lpstr>Excellence in manufacturing/ service</vt:lpstr>
      <vt:lpstr>Excellence may be measured by:</vt:lpstr>
      <vt:lpstr>Definition : Quality</vt:lpstr>
      <vt:lpstr>PowerPoint Presentation</vt:lpstr>
      <vt:lpstr>PowerPoint Presentation</vt:lpstr>
      <vt:lpstr>The 5 WH model of Factor affecting quality of products and services.</vt:lpstr>
      <vt:lpstr>Quality Principles</vt:lpstr>
      <vt:lpstr>PowerPoint Presentation</vt:lpstr>
      <vt:lpstr>PowerPoint Presentation</vt:lpstr>
      <vt:lpstr>Old and New concept about organization with reference to quality</vt:lpstr>
      <vt:lpstr>Phases of quality </vt:lpstr>
      <vt:lpstr>Quality control </vt:lpstr>
      <vt:lpstr>Total  Quality</vt:lpstr>
      <vt:lpstr>Advantages of total quality</vt:lpstr>
      <vt:lpstr>Total quality means:</vt:lpstr>
      <vt:lpstr>Objective of total quality </vt:lpstr>
      <vt:lpstr>Conditions for Excellence for Total Quality</vt:lpstr>
      <vt:lpstr>TQM Mission</vt:lpstr>
      <vt:lpstr>TQM initiative </vt:lpstr>
      <vt:lpstr>TQM Concept</vt:lpstr>
      <vt:lpstr>Role of management in TQM</vt:lpstr>
      <vt:lpstr>Pillars of TQM</vt:lpstr>
      <vt:lpstr>Quality Assurance System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  </dc:title>
  <cp:lastModifiedBy>Syed Rabeet Kazmi</cp:lastModifiedBy>
  <cp:revision>3</cp:revision>
  <dcterms:modified xsi:type="dcterms:W3CDTF">2021-04-13T20:38:28Z</dcterms:modified>
</cp:coreProperties>
</file>