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95" r:id="rId4"/>
    <p:sldId id="278" r:id="rId5"/>
    <p:sldId id="288" r:id="rId6"/>
    <p:sldId id="285" r:id="rId7"/>
    <p:sldId id="286" r:id="rId8"/>
    <p:sldId id="287" r:id="rId9"/>
    <p:sldId id="284" r:id="rId10"/>
    <p:sldId id="289" r:id="rId11"/>
    <p:sldId id="296" r:id="rId12"/>
    <p:sldId id="293" r:id="rId13"/>
    <p:sldId id="292" r:id="rId14"/>
    <p:sldId id="294" r:id="rId15"/>
    <p:sldId id="290" r:id="rId16"/>
    <p:sldId id="297" r:id="rId17"/>
    <p:sldId id="291" r:id="rId18"/>
    <p:sldId id="281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D980E12-1E65-49E6-A048-66DE415B67CD}">
          <p14:sldIdLst>
            <p14:sldId id="256"/>
            <p14:sldId id="275"/>
            <p14:sldId id="295"/>
            <p14:sldId id="278"/>
            <p14:sldId id="288"/>
            <p14:sldId id="285"/>
            <p14:sldId id="286"/>
            <p14:sldId id="287"/>
            <p14:sldId id="284"/>
            <p14:sldId id="289"/>
            <p14:sldId id="296"/>
            <p14:sldId id="293"/>
            <p14:sldId id="292"/>
            <p14:sldId id="294"/>
            <p14:sldId id="290"/>
            <p14:sldId id="297"/>
            <p14:sldId id="291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8"/>
    <a:srgbClr val="E2D8C0"/>
    <a:srgbClr val="FFD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7" autoAdjust="0"/>
    <p:restoredTop sz="94660"/>
  </p:normalViewPr>
  <p:slideViewPr>
    <p:cSldViewPr>
      <p:cViewPr varScale="1">
        <p:scale>
          <a:sx n="50" d="100"/>
          <a:sy n="50" d="100"/>
        </p:scale>
        <p:origin x="10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8ABD-F9C2-4D1E-B587-DF57D3E7A797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44B2C-5597-41AA-8F0F-AFADD8715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17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256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44B2C-5597-41AA-8F0F-AFADD8715F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256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44B2C-5597-41AA-8F0F-AFADD8715F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256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44B2C-5597-41AA-8F0F-AFADD8715F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256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44B2C-5597-41AA-8F0F-AFADD8715F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256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44B2C-5597-41AA-8F0F-AFADD8715F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30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256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44B2C-5597-41AA-8F0F-AFADD8715F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74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5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5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3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50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5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8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8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0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1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2891-D696-45E1-8CF9-DD9AD3E7A3F0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1A8D-78A6-4FC0-B7A4-D53587FEA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22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9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772816"/>
            <a:ext cx="7890792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chemeClr val="bg1"/>
                </a:solidFill>
              </a:rPr>
              <a:t>Tag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rgbClr val="FFFF00"/>
                </a:solidFill>
              </a:rPr>
              <a:t>&lt;</a:t>
            </a:r>
            <a:r>
              <a:rPr lang="pt-BR" dirty="0" err="1">
                <a:solidFill>
                  <a:srgbClr val="FFFF00"/>
                </a:solidFill>
              </a:rPr>
              <a:t>title</a:t>
            </a:r>
            <a:r>
              <a:rPr lang="pt-BR" dirty="0">
                <a:solidFill>
                  <a:srgbClr val="FFFF00"/>
                </a:solidFill>
              </a:rPr>
              <a:t>&gt; </a:t>
            </a:r>
            <a:r>
              <a:rPr lang="pt-BR" dirty="0">
                <a:solidFill>
                  <a:schemeClr val="bg1"/>
                </a:solidFill>
              </a:rPr>
              <a:t>e atributo “</a:t>
            </a:r>
            <a:r>
              <a:rPr lang="pt-BR" dirty="0" err="1">
                <a:solidFill>
                  <a:srgbClr val="FFFF00"/>
                </a:solidFill>
              </a:rPr>
              <a:t>title</a:t>
            </a:r>
            <a:r>
              <a:rPr lang="pt-BR" dirty="0" smtClean="0">
                <a:solidFill>
                  <a:schemeClr val="bg1"/>
                </a:solidFill>
              </a:rPr>
              <a:t>”: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&lt;</a:t>
            </a:r>
            <a:r>
              <a:rPr lang="pt-BR" sz="2200" dirty="0" err="1" smtClean="0">
                <a:solidFill>
                  <a:schemeClr val="bg1"/>
                </a:solidFill>
              </a:rPr>
              <a:t>head</a:t>
            </a:r>
            <a:r>
              <a:rPr lang="pt-BR" sz="2200" dirty="0" smtClean="0">
                <a:solidFill>
                  <a:schemeClr val="bg1"/>
                </a:solidFill>
              </a:rPr>
              <a:t>&gt;&lt;</a:t>
            </a:r>
            <a:r>
              <a:rPr lang="pt-BR" sz="2200" dirty="0" err="1" smtClean="0">
                <a:solidFill>
                  <a:schemeClr val="bg1"/>
                </a:solidFill>
              </a:rPr>
              <a:t>title</a:t>
            </a:r>
            <a:r>
              <a:rPr lang="pt-BR" sz="2200" dirty="0" smtClean="0">
                <a:solidFill>
                  <a:schemeClr val="bg1"/>
                </a:solidFill>
              </a:rPr>
              <a:t>&gt;Título da página&lt;/</a:t>
            </a:r>
            <a:r>
              <a:rPr lang="pt-BR" sz="2200" dirty="0" err="1" smtClean="0">
                <a:solidFill>
                  <a:schemeClr val="bg1"/>
                </a:solidFill>
              </a:rPr>
              <a:t>title</a:t>
            </a:r>
            <a:r>
              <a:rPr lang="pt-BR" sz="2200" dirty="0" smtClean="0">
                <a:solidFill>
                  <a:schemeClr val="bg1"/>
                </a:solidFill>
              </a:rPr>
              <a:t>&gt;&lt;/</a:t>
            </a:r>
            <a:r>
              <a:rPr lang="pt-BR" sz="2200" dirty="0" err="1" smtClean="0">
                <a:solidFill>
                  <a:schemeClr val="bg1"/>
                </a:solidFill>
              </a:rPr>
              <a:t>head</a:t>
            </a:r>
            <a:r>
              <a:rPr lang="pt-BR" sz="22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&lt;p </a:t>
            </a:r>
            <a:r>
              <a:rPr lang="pt-BR" sz="2200" dirty="0" err="1" smtClean="0">
                <a:solidFill>
                  <a:schemeClr val="bg1"/>
                </a:solidFill>
              </a:rPr>
              <a:t>title</a:t>
            </a:r>
            <a:r>
              <a:rPr lang="pt-BR" sz="2200" dirty="0" smtClean="0">
                <a:solidFill>
                  <a:schemeClr val="bg1"/>
                </a:solidFill>
              </a:rPr>
              <a:t>=“título para os leitores”&gt;um parágrafo&lt;/p&gt;</a:t>
            </a:r>
          </a:p>
          <a:p>
            <a:pPr marL="0" indent="0">
              <a:buNone/>
            </a:pPr>
            <a:r>
              <a:rPr lang="pt-BR" sz="2200" dirty="0" smtClean="0">
                <a:solidFill>
                  <a:schemeClr val="bg1"/>
                </a:solidFill>
              </a:rPr>
              <a:t>Leitores de tela leem o valor desse atributo.</a:t>
            </a:r>
          </a:p>
          <a:p>
            <a:pPr marL="0" indent="0"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Atributo “</a:t>
            </a:r>
            <a:r>
              <a:rPr lang="pt-BR" dirty="0" err="1" smtClean="0">
                <a:solidFill>
                  <a:srgbClr val="FFFF00"/>
                </a:solidFill>
              </a:rPr>
              <a:t>lang</a:t>
            </a:r>
            <a:r>
              <a:rPr lang="pt-BR" dirty="0" smtClean="0">
                <a:solidFill>
                  <a:schemeClr val="bg1"/>
                </a:solidFill>
              </a:rPr>
              <a:t>”:</a:t>
            </a:r>
          </a:p>
          <a:p>
            <a:pPr marL="0" indent="0">
              <a:buNone/>
            </a:pPr>
            <a:r>
              <a:rPr lang="pt-BR" sz="2200" dirty="0" smtClean="0">
                <a:solidFill>
                  <a:schemeClr val="bg1"/>
                </a:solidFill>
              </a:rPr>
              <a:t>Atributo que definir o idioma do conteúdo de um elemento.</a:t>
            </a:r>
          </a:p>
          <a:p>
            <a:pPr marL="0" indent="0">
              <a:buNone/>
            </a:pPr>
            <a:r>
              <a:rPr lang="pt-BR" sz="2200" dirty="0" smtClean="0">
                <a:solidFill>
                  <a:schemeClr val="bg1"/>
                </a:solidFill>
              </a:rPr>
              <a:t>&lt;</a:t>
            </a:r>
            <a:r>
              <a:rPr lang="pt-BR" sz="2200" dirty="0" err="1" smtClean="0">
                <a:solidFill>
                  <a:schemeClr val="bg1"/>
                </a:solidFill>
              </a:rPr>
              <a:t>html</a:t>
            </a:r>
            <a:r>
              <a:rPr lang="pt-BR" sz="2200" dirty="0" smtClean="0">
                <a:solidFill>
                  <a:schemeClr val="bg1"/>
                </a:solidFill>
              </a:rPr>
              <a:t> </a:t>
            </a:r>
            <a:r>
              <a:rPr lang="pt-BR" sz="2200" dirty="0" err="1" smtClean="0">
                <a:solidFill>
                  <a:schemeClr val="bg1"/>
                </a:solidFill>
              </a:rPr>
              <a:t>lang</a:t>
            </a:r>
            <a:r>
              <a:rPr lang="pt-BR" sz="2200" dirty="0" smtClean="0">
                <a:solidFill>
                  <a:schemeClr val="bg1"/>
                </a:solidFill>
              </a:rPr>
              <a:t>=“</a:t>
            </a:r>
            <a:r>
              <a:rPr lang="pt-BR" sz="2200" dirty="0" err="1" smtClean="0">
                <a:solidFill>
                  <a:schemeClr val="bg1"/>
                </a:solidFill>
              </a:rPr>
              <a:t>pt-br</a:t>
            </a:r>
            <a:r>
              <a:rPr lang="pt-BR" sz="2200" dirty="0">
                <a:solidFill>
                  <a:schemeClr val="bg1"/>
                </a:solidFill>
              </a:rPr>
              <a:t>” </a:t>
            </a:r>
            <a:r>
              <a:rPr lang="pt-BR" sz="2200" dirty="0" err="1">
                <a:solidFill>
                  <a:schemeClr val="bg1"/>
                </a:solidFill>
              </a:rPr>
              <a:t>lang</a:t>
            </a:r>
            <a:r>
              <a:rPr lang="pt-BR" sz="2200" dirty="0">
                <a:solidFill>
                  <a:schemeClr val="bg1"/>
                </a:solidFill>
              </a:rPr>
              <a:t>=“</a:t>
            </a:r>
            <a:r>
              <a:rPr lang="pt-BR" sz="2200" dirty="0" err="1">
                <a:solidFill>
                  <a:schemeClr val="bg1"/>
                </a:solidFill>
              </a:rPr>
              <a:t>pt-br</a:t>
            </a:r>
            <a:r>
              <a:rPr lang="pt-BR" sz="2200" dirty="0">
                <a:solidFill>
                  <a:schemeClr val="bg1"/>
                </a:solidFill>
              </a:rPr>
              <a:t>”&gt;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Atributos: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lang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 e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title</a:t>
            </a:r>
            <a:endParaRPr lang="pt-BR" sz="6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Abordagem da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Aula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08" y="3140968"/>
            <a:ext cx="3356992" cy="3356992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84884"/>
            <a:ext cx="6048672" cy="4757092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Elementos, </a:t>
            </a:r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Tags</a:t>
            </a:r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 e atributos</a:t>
            </a:r>
          </a:p>
          <a:p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Div</a:t>
            </a:r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, id e </a:t>
            </a:r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class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Acessibilidade na estrutura</a:t>
            </a:r>
          </a:p>
          <a:p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header</a:t>
            </a:r>
          </a:p>
          <a:p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Menu</a:t>
            </a:r>
          </a:p>
          <a:p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Section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article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nav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footer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21650" y="1772816"/>
            <a:ext cx="8136904" cy="4824536"/>
          </a:xfrm>
        </p:spPr>
        <p:txBody>
          <a:bodyPr numCol="1"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dirty="0">
                <a:solidFill>
                  <a:srgbClr val="FFFF00"/>
                </a:solidFill>
              </a:rPr>
              <a:t>Elementos: </a:t>
            </a:r>
            <a:r>
              <a:rPr lang="pt-BR" sz="2400" dirty="0">
                <a:solidFill>
                  <a:schemeClr val="bg1"/>
                </a:solidFill>
              </a:rPr>
              <a:t>podem conter textos e outros elementos.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       </a:t>
            </a:r>
            <a:r>
              <a:rPr lang="pt-BR" sz="2400" dirty="0" smtClean="0">
                <a:solidFill>
                  <a:schemeClr val="bg1"/>
                </a:solidFill>
              </a:rPr>
              <a:t>&lt;h1 id=“abc3”&gt;Este </a:t>
            </a:r>
            <a:r>
              <a:rPr lang="pt-BR" sz="2400" dirty="0">
                <a:solidFill>
                  <a:schemeClr val="bg1"/>
                </a:solidFill>
              </a:rPr>
              <a:t>é um </a:t>
            </a:r>
            <a:r>
              <a:rPr lang="pt-BR" sz="2400" dirty="0" smtClean="0">
                <a:solidFill>
                  <a:schemeClr val="bg1"/>
                </a:solidFill>
              </a:rPr>
              <a:t>título&lt;/h1&gt;</a:t>
            </a:r>
          </a:p>
          <a:p>
            <a:pPr marL="0" indent="0"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 startAt="2"/>
            </a:pPr>
            <a:r>
              <a:rPr lang="pt-BR" dirty="0" err="1" smtClean="0">
                <a:solidFill>
                  <a:srgbClr val="FFFF00"/>
                </a:solidFill>
              </a:rPr>
              <a:t>Tag</a:t>
            </a:r>
            <a:r>
              <a:rPr lang="pt-BR" dirty="0" smtClean="0">
                <a:solidFill>
                  <a:srgbClr val="FFFF00"/>
                </a:solidFill>
              </a:rPr>
              <a:t>: </a:t>
            </a:r>
            <a:r>
              <a:rPr lang="pt-BR" sz="2400" dirty="0">
                <a:solidFill>
                  <a:schemeClr val="bg1"/>
                </a:solidFill>
              </a:rPr>
              <a:t>são rótulos usados para informar ao navegador como deve ser apresentado o </a:t>
            </a:r>
            <a:r>
              <a:rPr lang="pt-BR" sz="2400" dirty="0" smtClean="0">
                <a:solidFill>
                  <a:schemeClr val="bg1"/>
                </a:solidFill>
              </a:rPr>
              <a:t>site</a:t>
            </a:r>
            <a:endParaRPr lang="pt-B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&lt;h1 id=“abc3”&gt;Este </a:t>
            </a:r>
            <a:r>
              <a:rPr lang="pt-BR" sz="2400" dirty="0">
                <a:solidFill>
                  <a:schemeClr val="bg1"/>
                </a:solidFill>
              </a:rPr>
              <a:t>é um título&lt;/h1</a:t>
            </a:r>
            <a:r>
              <a:rPr lang="pt-BR" sz="24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 startAt="2"/>
            </a:pPr>
            <a:r>
              <a:rPr lang="pt-BR" dirty="0">
                <a:solidFill>
                  <a:srgbClr val="FFFF00"/>
                </a:solidFill>
              </a:rPr>
              <a:t>Atributos: </a:t>
            </a:r>
            <a:r>
              <a:rPr lang="pt-BR" sz="2400" dirty="0">
                <a:solidFill>
                  <a:schemeClr val="bg1"/>
                </a:solidFill>
              </a:rPr>
              <a:t>são localizados nas </a:t>
            </a:r>
            <a:r>
              <a:rPr lang="pt-BR" sz="2400" dirty="0" err="1">
                <a:solidFill>
                  <a:schemeClr val="bg1"/>
                </a:solidFill>
              </a:rPr>
              <a:t>tags</a:t>
            </a:r>
            <a:r>
              <a:rPr lang="pt-BR" sz="2400" dirty="0">
                <a:solidFill>
                  <a:schemeClr val="bg1"/>
                </a:solidFill>
              </a:rPr>
              <a:t> de abertura com o objetivo de fornecer mais informações.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       </a:t>
            </a:r>
            <a:r>
              <a:rPr lang="pt-BR" sz="2400" dirty="0" smtClean="0">
                <a:solidFill>
                  <a:schemeClr val="bg1"/>
                </a:solidFill>
              </a:rPr>
              <a:t>&lt;h1 id</a:t>
            </a:r>
            <a:r>
              <a:rPr lang="pt-BR" sz="2400" dirty="0">
                <a:solidFill>
                  <a:schemeClr val="bg1"/>
                </a:solidFill>
              </a:rPr>
              <a:t>=“abc3</a:t>
            </a:r>
            <a:r>
              <a:rPr lang="pt-BR" sz="2400" dirty="0" smtClean="0">
                <a:solidFill>
                  <a:schemeClr val="bg1"/>
                </a:solidFill>
              </a:rPr>
              <a:t>”&gt;Este é um título&lt;/h1&gt;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Elementos,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tags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Atributos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474610"/>
            <a:ext cx="7776864" cy="5122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000" dirty="0" err="1" smtClean="0">
                <a:solidFill>
                  <a:srgbClr val="FFFF00"/>
                </a:solidFill>
              </a:rPr>
              <a:t>div</a:t>
            </a:r>
            <a:r>
              <a:rPr lang="pt-BR" sz="4000" dirty="0">
                <a:solidFill>
                  <a:srgbClr val="FFFF00"/>
                </a:solidFill>
              </a:rPr>
              <a:t>: </a:t>
            </a:r>
            <a:r>
              <a:rPr lang="pt-BR" sz="2800" dirty="0" smtClean="0">
                <a:solidFill>
                  <a:schemeClr val="bg1"/>
                </a:solidFill>
              </a:rPr>
              <a:t>marca </a:t>
            </a:r>
            <a:r>
              <a:rPr lang="pt-BR" sz="2800" dirty="0">
                <a:solidFill>
                  <a:schemeClr val="bg1"/>
                </a:solidFill>
              </a:rPr>
              <a:t>a delimitação de estruturas em uma </a:t>
            </a:r>
            <a:r>
              <a:rPr lang="pt-BR" sz="2800" dirty="0" smtClean="0">
                <a:solidFill>
                  <a:schemeClr val="bg1"/>
                </a:solidFill>
              </a:rPr>
              <a:t>página. </a:t>
            </a:r>
            <a:r>
              <a:rPr lang="pt-BR" sz="2400" dirty="0" smtClean="0">
                <a:solidFill>
                  <a:schemeClr val="bg1"/>
                </a:solidFill>
              </a:rPr>
              <a:t>&lt;</a:t>
            </a:r>
            <a:r>
              <a:rPr lang="pt-BR" sz="2400" dirty="0" err="1" smtClean="0">
                <a:solidFill>
                  <a:schemeClr val="bg1"/>
                </a:solidFill>
              </a:rPr>
              <a:t>div</a:t>
            </a:r>
            <a:r>
              <a:rPr lang="pt-BR" sz="2400" dirty="0" smtClean="0">
                <a:solidFill>
                  <a:schemeClr val="bg1"/>
                </a:solidFill>
              </a:rPr>
              <a:t>&gt;&lt;p&gt;parágrafo&lt;/p&gt;&lt;/</a:t>
            </a:r>
            <a:r>
              <a:rPr lang="pt-BR" sz="2400" dirty="0" err="1" smtClean="0">
                <a:solidFill>
                  <a:schemeClr val="bg1"/>
                </a:solidFill>
              </a:rPr>
              <a:t>div</a:t>
            </a:r>
            <a:r>
              <a:rPr lang="pt-BR" sz="24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4000" dirty="0" smtClean="0">
                <a:solidFill>
                  <a:srgbClr val="FFFF00"/>
                </a:solidFill>
              </a:rPr>
              <a:t>id: </a:t>
            </a:r>
            <a:r>
              <a:rPr lang="pt-BR" sz="2800" dirty="0" smtClean="0">
                <a:solidFill>
                  <a:schemeClr val="bg1"/>
                </a:solidFill>
              </a:rPr>
              <a:t>identificador de elemento, ter apenas um no documento. </a:t>
            </a:r>
            <a:r>
              <a:rPr lang="pt-BR" sz="2400" dirty="0" smtClean="0">
                <a:solidFill>
                  <a:schemeClr val="bg1"/>
                </a:solidFill>
              </a:rPr>
              <a:t>&lt;</a:t>
            </a:r>
            <a:r>
              <a:rPr lang="pt-BR" sz="2400" dirty="0" err="1" smtClean="0">
                <a:solidFill>
                  <a:schemeClr val="bg1"/>
                </a:solidFill>
              </a:rPr>
              <a:t>div</a:t>
            </a:r>
            <a:r>
              <a:rPr lang="pt-BR" sz="2400" dirty="0" smtClean="0">
                <a:solidFill>
                  <a:schemeClr val="bg1"/>
                </a:solidFill>
              </a:rPr>
              <a:t> id=“cor”&gt;texto&lt;/</a:t>
            </a:r>
            <a:r>
              <a:rPr lang="pt-BR" sz="2400" dirty="0" err="1" smtClean="0">
                <a:solidFill>
                  <a:schemeClr val="bg1"/>
                </a:solidFill>
              </a:rPr>
              <a:t>div</a:t>
            </a:r>
            <a:r>
              <a:rPr lang="pt-BR" sz="24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4000" dirty="0" err="1" smtClean="0">
                <a:solidFill>
                  <a:srgbClr val="FFFF00"/>
                </a:solidFill>
              </a:rPr>
              <a:t>class</a:t>
            </a:r>
            <a:r>
              <a:rPr lang="pt-BR" sz="4000" dirty="0" smtClean="0">
                <a:solidFill>
                  <a:srgbClr val="FFFF00"/>
                </a:solidFill>
              </a:rPr>
              <a:t>: </a:t>
            </a:r>
            <a:r>
              <a:rPr lang="pt-BR" sz="2800" dirty="0" smtClean="0">
                <a:solidFill>
                  <a:schemeClr val="bg1"/>
                </a:solidFill>
              </a:rPr>
              <a:t>mesma função do id, mas é permitido ter vários </a:t>
            </a:r>
            <a:r>
              <a:rPr lang="pt-BR" sz="2800" dirty="0" err="1" smtClean="0">
                <a:solidFill>
                  <a:schemeClr val="bg1"/>
                </a:solidFill>
              </a:rPr>
              <a:t>class</a:t>
            </a:r>
            <a:r>
              <a:rPr lang="pt-BR" sz="2800" dirty="0" smtClean="0">
                <a:solidFill>
                  <a:schemeClr val="bg1"/>
                </a:solidFill>
              </a:rPr>
              <a:t> em um mesmo documento.</a:t>
            </a:r>
            <a:endParaRPr lang="pt-BR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&lt;</a:t>
            </a:r>
            <a:r>
              <a:rPr lang="pt-BR" sz="2400" dirty="0" err="1" smtClean="0">
                <a:solidFill>
                  <a:schemeClr val="bg1"/>
                </a:solidFill>
              </a:rPr>
              <a:t>div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class</a:t>
            </a:r>
            <a:r>
              <a:rPr lang="pt-BR" sz="2400" dirty="0" smtClean="0">
                <a:solidFill>
                  <a:schemeClr val="bg1"/>
                </a:solidFill>
              </a:rPr>
              <a:t>=“destaque”&gt;texto&lt;/</a:t>
            </a:r>
            <a:r>
              <a:rPr lang="pt-BR" sz="2400" dirty="0" err="1" smtClean="0">
                <a:solidFill>
                  <a:schemeClr val="bg1"/>
                </a:solidFill>
              </a:rPr>
              <a:t>div</a:t>
            </a:r>
            <a:r>
              <a:rPr lang="pt-BR" sz="2400" dirty="0" smtClean="0">
                <a:solidFill>
                  <a:schemeClr val="bg1"/>
                </a:solidFill>
              </a:rPr>
              <a:t>&gt;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err="1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iv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, id e 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class</a:t>
            </a:r>
            <a:endParaRPr lang="pt-BR" sz="6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1573" y="1556793"/>
            <a:ext cx="8373550" cy="1602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bg1"/>
                </a:solidFill>
              </a:rPr>
              <a:t>Existem elementos para marcar a delimitação de estruturas em uma página (topo, rodapé, blocos de navegação) são eles: &lt;header&gt;, &lt;</a:t>
            </a:r>
            <a:r>
              <a:rPr lang="pt-BR" sz="2200" dirty="0" err="1">
                <a:solidFill>
                  <a:schemeClr val="bg1"/>
                </a:solidFill>
              </a:rPr>
              <a:t>footer</a:t>
            </a:r>
            <a:r>
              <a:rPr lang="pt-BR" sz="2200" dirty="0">
                <a:solidFill>
                  <a:schemeClr val="bg1"/>
                </a:solidFill>
              </a:rPr>
              <a:t>&gt;, &lt;</a:t>
            </a:r>
            <a:r>
              <a:rPr lang="pt-BR" sz="2200" dirty="0" err="1">
                <a:solidFill>
                  <a:schemeClr val="bg1"/>
                </a:solidFill>
              </a:rPr>
              <a:t>nav</a:t>
            </a:r>
            <a:r>
              <a:rPr lang="pt-BR" sz="2200" dirty="0">
                <a:solidFill>
                  <a:schemeClr val="bg1"/>
                </a:solidFill>
              </a:rPr>
              <a:t>&gt;, &lt;</a:t>
            </a:r>
            <a:r>
              <a:rPr lang="pt-BR" sz="2200" dirty="0" err="1">
                <a:solidFill>
                  <a:schemeClr val="bg1"/>
                </a:solidFill>
              </a:rPr>
              <a:t>article</a:t>
            </a:r>
            <a:r>
              <a:rPr lang="pt-BR" sz="2200" dirty="0">
                <a:solidFill>
                  <a:schemeClr val="bg1"/>
                </a:solidFill>
              </a:rPr>
              <a:t>&gt;, &lt;</a:t>
            </a:r>
            <a:r>
              <a:rPr lang="pt-BR" sz="2200" dirty="0" err="1">
                <a:solidFill>
                  <a:schemeClr val="bg1"/>
                </a:solidFill>
              </a:rPr>
              <a:t>section</a:t>
            </a:r>
            <a:r>
              <a:rPr lang="pt-BR" sz="2200" dirty="0">
                <a:solidFill>
                  <a:schemeClr val="bg1"/>
                </a:solidFill>
              </a:rPr>
              <a:t>&gt;, &lt;</a:t>
            </a:r>
            <a:r>
              <a:rPr lang="pt-BR" sz="2200" dirty="0" err="1">
                <a:solidFill>
                  <a:schemeClr val="bg1"/>
                </a:solidFill>
              </a:rPr>
              <a:t>aside</a:t>
            </a:r>
            <a:r>
              <a:rPr lang="pt-BR" sz="2200" dirty="0">
                <a:solidFill>
                  <a:schemeClr val="bg1"/>
                </a:solidFill>
              </a:rPr>
              <a:t>&gt; e &lt;figure&gt; que vieram para socorrer nosso velho &lt;</a:t>
            </a:r>
            <a:r>
              <a:rPr lang="pt-BR" sz="2200" dirty="0" err="1">
                <a:solidFill>
                  <a:schemeClr val="bg1"/>
                </a:solidFill>
              </a:rPr>
              <a:t>div</a:t>
            </a:r>
            <a:r>
              <a:rPr lang="pt-BR" sz="2200" dirty="0">
                <a:solidFill>
                  <a:schemeClr val="bg1"/>
                </a:solidFill>
              </a:rPr>
              <a:t>&gt;.</a:t>
            </a:r>
            <a:endParaRPr lang="pt-BR" sz="22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DELL\Desktop\gg454786.image002(en-us,MSDN.10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3" y="3148532"/>
            <a:ext cx="4146911" cy="3592835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esktop\gg454786.image003(en-us,MSDN.10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45" y="3159294"/>
            <a:ext cx="4125078" cy="3582074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Acessibilidade na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estrutura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7"/>
          <a:stretch/>
        </p:blipFill>
        <p:spPr>
          <a:xfrm>
            <a:off x="0" y="0"/>
            <a:ext cx="9155584" cy="6858000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23528" y="44624"/>
            <a:ext cx="2592288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dirty="0" smtClean="0"/>
              <a:t>HTML é como montar </a:t>
            </a:r>
            <a:r>
              <a:rPr lang="pt-BR" sz="5400" dirty="0" smtClean="0"/>
              <a:t>lego</a:t>
            </a:r>
          </a:p>
          <a:p>
            <a:pPr marL="0" indent="0">
              <a:buFont typeface="Arial" pitchFamily="34" charset="0"/>
              <a:buNone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4667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855365"/>
            <a:ext cx="8136904" cy="4525963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Header: </a:t>
            </a:r>
            <a:r>
              <a:rPr lang="pt-BR" sz="2800" dirty="0" smtClean="0">
                <a:solidFill>
                  <a:schemeClr val="bg1"/>
                </a:solidFill>
              </a:rPr>
              <a:t>marca o cabeçalho de uma seção ou da página como um todo.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E2D8C0"/>
                </a:solidFill>
              </a:rPr>
              <a:t> 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Menu: </a:t>
            </a:r>
            <a:r>
              <a:rPr lang="pt-BR" sz="2800" dirty="0" smtClean="0">
                <a:solidFill>
                  <a:schemeClr val="bg1"/>
                </a:solidFill>
              </a:rPr>
              <a:t>marca o menu principal da página</a:t>
            </a:r>
          </a:p>
          <a:p>
            <a:endParaRPr lang="pt-BR" sz="2800" dirty="0" smtClean="0">
              <a:solidFill>
                <a:srgbClr val="E2D8C0"/>
              </a:solidFill>
            </a:endParaRPr>
          </a:p>
          <a:p>
            <a:r>
              <a:rPr lang="pt-BR" sz="2800" dirty="0" err="1" smtClean="0">
                <a:solidFill>
                  <a:srgbClr val="FFFF00"/>
                </a:solidFill>
              </a:rPr>
              <a:t>Section</a:t>
            </a:r>
            <a:r>
              <a:rPr lang="pt-BR" sz="2800" dirty="0" smtClean="0">
                <a:solidFill>
                  <a:srgbClr val="FFFF00"/>
                </a:solidFill>
              </a:rPr>
              <a:t>: </a:t>
            </a:r>
            <a:r>
              <a:rPr lang="pt-BR" sz="2800" dirty="0" smtClean="0">
                <a:solidFill>
                  <a:schemeClr val="bg1"/>
                </a:solidFill>
              </a:rPr>
              <a:t>marca um agrupamento de conteúdos tratando de um mesmo tema.</a:t>
            </a:r>
          </a:p>
          <a:p>
            <a:endParaRPr lang="pt-BR" sz="2800" dirty="0" smtClean="0">
              <a:solidFill>
                <a:srgbClr val="E2D8C0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HTML é como montar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lego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855365"/>
            <a:ext cx="8136904" cy="4525963"/>
          </a:xfrm>
        </p:spPr>
        <p:txBody>
          <a:bodyPr>
            <a:noAutofit/>
          </a:bodyPr>
          <a:lstStyle/>
          <a:p>
            <a:r>
              <a:rPr lang="pt-BR" sz="2800" dirty="0" err="1" smtClean="0">
                <a:solidFill>
                  <a:srgbClr val="FFFF00"/>
                </a:solidFill>
              </a:rPr>
              <a:t>Article</a:t>
            </a:r>
            <a:r>
              <a:rPr lang="pt-BR" sz="2800" dirty="0" smtClean="0">
                <a:solidFill>
                  <a:srgbClr val="FFFF00"/>
                </a:solidFill>
              </a:rPr>
              <a:t>: </a:t>
            </a:r>
            <a:r>
              <a:rPr lang="pt-BR" sz="2800" dirty="0" smtClean="0">
                <a:solidFill>
                  <a:schemeClr val="bg1"/>
                </a:solidFill>
              </a:rPr>
              <a:t>marcar uma artigo, post de jornal ou revista, </a:t>
            </a:r>
            <a:r>
              <a:rPr lang="pt-BR" sz="2800" dirty="0" err="1" smtClean="0">
                <a:solidFill>
                  <a:schemeClr val="bg1"/>
                </a:solidFill>
              </a:rPr>
              <a:t>materia</a:t>
            </a:r>
            <a:r>
              <a:rPr lang="pt-BR" sz="2800" dirty="0" smtClean="0">
                <a:solidFill>
                  <a:schemeClr val="bg1"/>
                </a:solidFill>
              </a:rPr>
              <a:t> de um blog, um </a:t>
            </a:r>
            <a:r>
              <a:rPr lang="pt-BR" sz="2800" dirty="0" err="1" smtClean="0">
                <a:solidFill>
                  <a:schemeClr val="bg1"/>
                </a:solidFill>
              </a:rPr>
              <a:t>widget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</a:p>
          <a:p>
            <a:endParaRPr lang="pt-BR" sz="2800" dirty="0" smtClean="0">
              <a:solidFill>
                <a:srgbClr val="E2D8C0"/>
              </a:solidFill>
            </a:endParaRPr>
          </a:p>
          <a:p>
            <a:r>
              <a:rPr lang="pt-BR" sz="2800" dirty="0" err="1" smtClean="0">
                <a:solidFill>
                  <a:srgbClr val="FFFF00"/>
                </a:solidFill>
              </a:rPr>
              <a:t>Nav</a:t>
            </a:r>
            <a:r>
              <a:rPr lang="pt-BR" sz="2800" dirty="0" smtClean="0">
                <a:solidFill>
                  <a:srgbClr val="FFFF00"/>
                </a:solidFill>
              </a:rPr>
              <a:t>: </a:t>
            </a:r>
            <a:r>
              <a:rPr lang="pt-BR" sz="2800" dirty="0" smtClean="0">
                <a:solidFill>
                  <a:schemeClr val="bg1"/>
                </a:solidFill>
              </a:rPr>
              <a:t>marca uma seção da página que contenha links para outras páginas ou para própria página.</a:t>
            </a:r>
          </a:p>
          <a:p>
            <a:endParaRPr lang="pt-BR" sz="2800" dirty="0" smtClean="0">
              <a:solidFill>
                <a:srgbClr val="E2D8C0"/>
              </a:solidFill>
            </a:endParaRPr>
          </a:p>
          <a:p>
            <a:r>
              <a:rPr lang="pt-BR" sz="2800" dirty="0" err="1" smtClean="0">
                <a:solidFill>
                  <a:srgbClr val="FFFF00"/>
                </a:solidFill>
              </a:rPr>
              <a:t>Footer</a:t>
            </a:r>
            <a:r>
              <a:rPr lang="pt-BR" sz="2800" dirty="0" smtClean="0">
                <a:solidFill>
                  <a:srgbClr val="FFFF00"/>
                </a:solidFill>
              </a:rPr>
              <a:t>: </a:t>
            </a:r>
            <a:r>
              <a:rPr lang="pt-BR" sz="2800" dirty="0" smtClean="0">
                <a:solidFill>
                  <a:schemeClr val="bg1"/>
                </a:solidFill>
              </a:rPr>
              <a:t>marca o rodapé de uma página ou de um bloco.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HTML é como montar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lego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705442"/>
            <a:ext cx="4104456" cy="4963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Utilizando as </a:t>
            </a:r>
            <a:r>
              <a:rPr lang="pt-BR" sz="2400" dirty="0" err="1" smtClean="0">
                <a:solidFill>
                  <a:schemeClr val="bg1"/>
                </a:solidFill>
              </a:rPr>
              <a:t>tags</a:t>
            </a:r>
            <a:r>
              <a:rPr lang="pt-BR" sz="2400" dirty="0" smtClean="0">
                <a:solidFill>
                  <a:schemeClr val="bg1"/>
                </a:solidFill>
              </a:rPr>
              <a:t> de estrutura de acessibilidade (header, </a:t>
            </a:r>
            <a:r>
              <a:rPr lang="pt-BR" sz="2400" dirty="0" err="1" smtClean="0">
                <a:solidFill>
                  <a:schemeClr val="bg1"/>
                </a:solidFill>
              </a:rPr>
              <a:t>nav</a:t>
            </a:r>
            <a:r>
              <a:rPr lang="pt-BR" sz="2400" dirty="0" smtClean="0">
                <a:solidFill>
                  <a:schemeClr val="bg1"/>
                </a:solidFill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</a:rPr>
              <a:t>article</a:t>
            </a:r>
            <a:r>
              <a:rPr lang="pt-BR" sz="2400" dirty="0" smtClean="0">
                <a:solidFill>
                  <a:schemeClr val="bg1"/>
                </a:solidFill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</a:rPr>
              <a:t>section</a:t>
            </a:r>
            <a:r>
              <a:rPr lang="pt-BR" sz="2400" dirty="0" smtClean="0">
                <a:solidFill>
                  <a:schemeClr val="bg1"/>
                </a:solidFill>
              </a:rPr>
              <a:t> e </a:t>
            </a:r>
            <a:r>
              <a:rPr lang="pt-BR" sz="2400" dirty="0" err="1" smtClean="0">
                <a:solidFill>
                  <a:schemeClr val="bg1"/>
                </a:solidFill>
              </a:rPr>
              <a:t>footer</a:t>
            </a:r>
            <a:r>
              <a:rPr lang="pt-BR" sz="2400" dirty="0" smtClean="0">
                <a:solidFill>
                  <a:schemeClr val="bg1"/>
                </a:solidFill>
              </a:rPr>
              <a:t>) com folha de estilo (CSS) utilizando os seguintes atributos: </a:t>
            </a:r>
            <a:r>
              <a:rPr lang="pt-BR" sz="2400" dirty="0" err="1" smtClean="0">
                <a:solidFill>
                  <a:schemeClr val="bg1"/>
                </a:solidFill>
              </a:rPr>
              <a:t>width</a:t>
            </a:r>
            <a:r>
              <a:rPr lang="pt-BR" sz="2400" dirty="0" smtClean="0">
                <a:solidFill>
                  <a:schemeClr val="bg1"/>
                </a:solidFill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</a:rPr>
              <a:t>height</a:t>
            </a:r>
            <a:r>
              <a:rPr lang="pt-BR" sz="2400" dirty="0" smtClean="0">
                <a:solidFill>
                  <a:schemeClr val="bg1"/>
                </a:solidFill>
              </a:rPr>
              <a:t>, background-color, </a:t>
            </a:r>
            <a:r>
              <a:rPr lang="pt-BR" sz="2400" dirty="0" err="1" smtClean="0">
                <a:solidFill>
                  <a:schemeClr val="bg1"/>
                </a:solidFill>
              </a:rPr>
              <a:t>float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Dica para folha de estilo: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&lt;</a:t>
            </a:r>
            <a:r>
              <a:rPr lang="pt-BR" sz="2400" dirty="0" err="1" smtClean="0">
                <a:solidFill>
                  <a:srgbClr val="FFFF00"/>
                </a:solidFill>
              </a:rPr>
              <a:t>style</a:t>
            </a:r>
            <a:r>
              <a:rPr lang="pt-BR" sz="2400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.artigo{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      background-color:#657890;</a:t>
            </a:r>
            <a:endParaRPr lang="pt-BR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</a:rPr>
              <a:t>&lt;/</a:t>
            </a:r>
            <a:r>
              <a:rPr lang="pt-BR" sz="2400" dirty="0" err="1" smtClean="0">
                <a:solidFill>
                  <a:srgbClr val="FFFF00"/>
                </a:solidFill>
              </a:rPr>
              <a:t>style</a:t>
            </a:r>
            <a:r>
              <a:rPr lang="pt-BR" sz="2400" dirty="0" smtClean="0">
                <a:solidFill>
                  <a:srgbClr val="FFFF00"/>
                </a:solidFill>
              </a:rPr>
              <a:t>&gt;</a:t>
            </a:r>
            <a:endParaRPr lang="pt-BR" sz="2400" dirty="0">
              <a:solidFill>
                <a:srgbClr val="FFFF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47" y="1919149"/>
            <a:ext cx="4527413" cy="4536504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Exercício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31640" y="1124744"/>
            <a:ext cx="7658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Construir uma página </a:t>
            </a:r>
            <a:r>
              <a:rPr lang="pt-BR" sz="2400" dirty="0" err="1">
                <a:solidFill>
                  <a:schemeClr val="bg1"/>
                </a:solidFill>
              </a:rPr>
              <a:t>html</a:t>
            </a:r>
            <a:r>
              <a:rPr lang="pt-BR" sz="2400" dirty="0">
                <a:solidFill>
                  <a:schemeClr val="bg1"/>
                </a:solidFill>
              </a:rPr>
              <a:t> semelhante a ilustração </a:t>
            </a:r>
            <a:r>
              <a:rPr lang="pt-BR" sz="2400" dirty="0" smtClean="0">
                <a:solidFill>
                  <a:schemeClr val="bg1"/>
                </a:solidFill>
              </a:rPr>
              <a:t>abaixo.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300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03"/>
          <a:stretch/>
        </p:blipFill>
        <p:spPr>
          <a:xfrm>
            <a:off x="0" y="-17398"/>
            <a:ext cx="9144000" cy="6875398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23528" y="1844824"/>
            <a:ext cx="3456384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bg1"/>
                </a:solidFill>
              </a:rPr>
              <a:t>Comentando o </a:t>
            </a:r>
            <a:r>
              <a:rPr lang="pt-BR" sz="3600" dirty="0" smtClean="0">
                <a:solidFill>
                  <a:schemeClr val="bg1"/>
                </a:solidFill>
              </a:rPr>
              <a:t>exercício da aula </a:t>
            </a:r>
            <a:r>
              <a:rPr lang="pt-BR" sz="6600" dirty="0" smtClean="0">
                <a:solidFill>
                  <a:schemeClr val="bg1"/>
                </a:solidFill>
              </a:rPr>
              <a:t>Passada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2420888"/>
            <a:ext cx="6768752" cy="276490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dirty="0" smtClean="0">
                <a:solidFill>
                  <a:schemeClr val="bg1"/>
                </a:solidFill>
              </a:rPr>
              <a:t>Curiosidades sobre a aula passada</a:t>
            </a:r>
          </a:p>
          <a:p>
            <a:pPr marL="571500" indent="-571500">
              <a:buFont typeface="+mj-lt"/>
              <a:buAutoNum type="romanUcPeriod"/>
            </a:pPr>
            <a:endParaRPr lang="pt-BR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pt-BR" dirty="0" smtClean="0">
                <a:solidFill>
                  <a:schemeClr val="bg1"/>
                </a:solidFill>
              </a:rPr>
              <a:t>HTML é como montar lego</a:t>
            </a:r>
          </a:p>
          <a:p>
            <a:pPr marL="571500" indent="-571500">
              <a:buFont typeface="+mj-lt"/>
              <a:buAutoNum type="romanUcPeriod"/>
            </a:pPr>
            <a:endParaRPr lang="pt-BR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pt-BR" dirty="0" smtClean="0">
                <a:solidFill>
                  <a:schemeClr val="bg1"/>
                </a:solidFill>
              </a:rPr>
              <a:t>Prática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Abordagem da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Aula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2348880"/>
            <a:ext cx="7776864" cy="2952328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alphaLcParenR"/>
            </a:pPr>
            <a:r>
              <a:rPr lang="pt-BR" dirty="0" smtClean="0">
                <a:solidFill>
                  <a:schemeClr val="bg1"/>
                </a:solidFill>
              </a:rPr>
              <a:t>&lt;meta </a:t>
            </a:r>
            <a:r>
              <a:rPr lang="pt-BR" dirty="0" err="1" smtClean="0">
                <a:solidFill>
                  <a:schemeClr val="bg1"/>
                </a:solidFill>
              </a:rPr>
              <a:t>charset</a:t>
            </a:r>
            <a:r>
              <a:rPr lang="pt-BR" dirty="0" smtClean="0">
                <a:solidFill>
                  <a:schemeClr val="bg1"/>
                </a:solidFill>
              </a:rPr>
              <a:t>=utf-8&gt;</a:t>
            </a:r>
          </a:p>
          <a:p>
            <a:pPr marL="571500" indent="-571500">
              <a:buFont typeface="+mj-lt"/>
              <a:buAutoNum type="alphaLcParenR"/>
            </a:pPr>
            <a:r>
              <a:rPr lang="pt-BR" dirty="0" smtClean="0">
                <a:solidFill>
                  <a:schemeClr val="bg1"/>
                </a:solidFill>
              </a:rPr>
              <a:t>DOCTYPE</a:t>
            </a:r>
          </a:p>
          <a:p>
            <a:pPr marL="571500" indent="-571500">
              <a:buFont typeface="+mj-lt"/>
              <a:buAutoNum type="alphaLcParenR"/>
            </a:pP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head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  <a:p>
            <a:pPr marL="571500" indent="-571500">
              <a:buFont typeface="+mj-lt"/>
              <a:buAutoNum type="alphaLcParenR"/>
            </a:pPr>
            <a:r>
              <a:rPr lang="pt-BR" dirty="0" smtClean="0">
                <a:solidFill>
                  <a:schemeClr val="bg1"/>
                </a:solidFill>
              </a:rPr>
              <a:t>Aspas para que te quero?</a:t>
            </a:r>
          </a:p>
          <a:p>
            <a:pPr marL="571500" indent="-571500">
              <a:buFont typeface="+mj-lt"/>
              <a:buAutoNum type="alphaLcParenR"/>
            </a:pPr>
            <a:r>
              <a:rPr lang="pt-BR" dirty="0" smtClean="0">
                <a:solidFill>
                  <a:schemeClr val="bg1"/>
                </a:solidFill>
              </a:rPr>
              <a:t>Atributos: </a:t>
            </a:r>
            <a:r>
              <a:rPr lang="pt-BR" dirty="0" err="1" smtClean="0">
                <a:solidFill>
                  <a:schemeClr val="bg1"/>
                </a:solidFill>
              </a:rPr>
              <a:t>lang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title</a:t>
            </a:r>
            <a:endParaRPr lang="pt-BR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lphaLcParenR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Curiosidades sobre a aula </a:t>
            </a:r>
            <a:r>
              <a:rPr lang="pt-BR" sz="6000" dirty="0" smtClean="0">
                <a:solidFill>
                  <a:schemeClr val="tx2">
                    <a:lumMod val="50000"/>
                  </a:schemeClr>
                </a:solidFill>
              </a:rPr>
              <a:t>Passada</a:t>
            </a:r>
          </a:p>
          <a:p>
            <a:pPr marL="0" indent="0" algn="r">
              <a:buFont typeface="Arial" pitchFamily="34" charset="0"/>
              <a:buNone/>
            </a:pPr>
            <a:endParaRPr lang="pt-B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916832"/>
            <a:ext cx="7776864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&lt;meta </a:t>
            </a:r>
            <a:r>
              <a:rPr lang="pt-BR" dirty="0" err="1" smtClean="0">
                <a:solidFill>
                  <a:schemeClr val="bg1"/>
                </a:solidFill>
              </a:rPr>
              <a:t>charset</a:t>
            </a:r>
            <a:r>
              <a:rPr lang="pt-BR" dirty="0" smtClean="0">
                <a:solidFill>
                  <a:schemeClr val="bg1"/>
                </a:solidFill>
              </a:rPr>
              <a:t> = “</a:t>
            </a:r>
            <a:r>
              <a:rPr lang="pt-BR" dirty="0">
                <a:solidFill>
                  <a:schemeClr val="bg1"/>
                </a:solidFill>
              </a:rPr>
              <a:t>iso-8859-1</a:t>
            </a:r>
            <a:r>
              <a:rPr lang="pt-BR" dirty="0" smtClean="0">
                <a:solidFill>
                  <a:schemeClr val="bg1"/>
                </a:solidFill>
              </a:rPr>
              <a:t>”&gt;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O uso de caracteres não ASCII na marcação HTML 5 e nos comentários obriga a declaração da codificação, evitando: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Erro na </a:t>
            </a:r>
            <a:r>
              <a:rPr lang="pt-BR" dirty="0" err="1" smtClean="0">
                <a:solidFill>
                  <a:schemeClr val="bg1"/>
                </a:solidFill>
              </a:rPr>
              <a:t>renderização</a:t>
            </a:r>
            <a:r>
              <a:rPr lang="pt-BR" dirty="0" smtClean="0">
                <a:solidFill>
                  <a:schemeClr val="bg1"/>
                </a:solidFill>
              </a:rPr>
              <a:t> dos caracteres;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Erro na validação do documento.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&lt;meta </a:t>
            </a:r>
            <a:r>
              <a:rPr lang="pt-BR" sz="3600" dirty="0" err="1" smtClean="0">
                <a:solidFill>
                  <a:schemeClr val="tx2">
                    <a:lumMod val="50000"/>
                  </a:schemeClr>
                </a:solidFill>
              </a:rPr>
              <a:t>charset</a:t>
            </a: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“utf-8”&gt;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916831"/>
            <a:ext cx="7560840" cy="3888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A sintaxe é </a:t>
            </a:r>
            <a:r>
              <a:rPr lang="pt-BR" sz="4400" dirty="0" smtClean="0">
                <a:solidFill>
                  <a:schemeClr val="bg1"/>
                </a:solidFill>
              </a:rPr>
              <a:t>case </a:t>
            </a:r>
            <a:r>
              <a:rPr lang="pt-BR" sz="4400" dirty="0" err="1" smtClean="0">
                <a:solidFill>
                  <a:schemeClr val="bg1"/>
                </a:solidFill>
              </a:rPr>
              <a:t>insensitive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&lt;!DOCTYPE </a:t>
            </a:r>
            <a:r>
              <a:rPr lang="pt-BR" dirty="0" err="1" smtClean="0">
                <a:solidFill>
                  <a:srgbClr val="FFFF00"/>
                </a:solidFill>
              </a:rPr>
              <a:t>html</a:t>
            </a:r>
            <a:r>
              <a:rPr lang="pt-BR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&lt;!</a:t>
            </a:r>
            <a:r>
              <a:rPr lang="pt-BR" dirty="0" err="1" smtClean="0">
                <a:solidFill>
                  <a:schemeClr val="bg1"/>
                </a:solidFill>
              </a:rPr>
              <a:t>doctype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html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&lt;!</a:t>
            </a:r>
            <a:r>
              <a:rPr lang="pt-BR" dirty="0" err="1" smtClean="0">
                <a:solidFill>
                  <a:schemeClr val="bg1"/>
                </a:solidFill>
              </a:rPr>
              <a:t>doctype</a:t>
            </a:r>
            <a:r>
              <a:rPr lang="pt-BR" dirty="0" smtClean="0">
                <a:solidFill>
                  <a:schemeClr val="bg1"/>
                </a:solidFill>
              </a:rPr>
              <a:t> HTML&gt;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&lt;!</a:t>
            </a:r>
            <a:r>
              <a:rPr lang="pt-BR" dirty="0" err="1" smtClean="0">
                <a:solidFill>
                  <a:schemeClr val="bg1"/>
                </a:solidFill>
              </a:rPr>
              <a:t>DoctyPE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hTML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  <a:p>
            <a:pPr marL="571500" indent="-571500">
              <a:buFont typeface="+mj-lt"/>
              <a:buAutoNum type="alphaLcParenR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DOCTYPE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2204864"/>
            <a:ext cx="7704856" cy="2836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Em HTML 5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Deve-se conter obrigatoriamente &lt;</a:t>
            </a:r>
            <a:r>
              <a:rPr lang="pt-BR" dirty="0" err="1" smtClean="0">
                <a:solidFill>
                  <a:schemeClr val="bg1"/>
                </a:solidFill>
              </a:rPr>
              <a:t>title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Opcionalmente: base, link, meta, </a:t>
            </a:r>
            <a:r>
              <a:rPr lang="pt-BR" dirty="0" err="1" smtClean="0">
                <a:solidFill>
                  <a:schemeClr val="bg1"/>
                </a:solidFill>
              </a:rPr>
              <a:t>noscript</a:t>
            </a:r>
            <a:r>
              <a:rPr lang="pt-BR" dirty="0" smtClean="0">
                <a:solidFill>
                  <a:schemeClr val="bg1"/>
                </a:solidFill>
              </a:rPr>
              <a:t>, script, </a:t>
            </a:r>
            <a:r>
              <a:rPr lang="pt-BR" dirty="0" err="1" smtClean="0">
                <a:solidFill>
                  <a:schemeClr val="bg1"/>
                </a:solidFill>
              </a:rPr>
              <a:t>style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commad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head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260648"/>
            <a:ext cx="7884368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head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     &lt;meta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charset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= “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iso-8859-1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”&gt;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    &lt;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title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&gt;Faculdade São José&lt;/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title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pt-BR" sz="2000" dirty="0" smtClean="0">
                <a:solidFill>
                  <a:srgbClr val="00B0F0"/>
                </a:solidFill>
              </a:rPr>
              <a:t>&lt;!-- </a:t>
            </a:r>
            <a:r>
              <a:rPr lang="pt-BR" sz="2000" dirty="0">
                <a:solidFill>
                  <a:srgbClr val="00B0F0"/>
                </a:solidFill>
              </a:rPr>
              <a:t> 250 caracteres </a:t>
            </a:r>
            <a:r>
              <a:rPr lang="pt-BR" sz="2000" dirty="0" smtClean="0">
                <a:solidFill>
                  <a:srgbClr val="00B0F0"/>
                </a:solidFill>
              </a:rPr>
              <a:t> para a meta </a:t>
            </a:r>
            <a:r>
              <a:rPr lang="pt-BR" sz="2000" dirty="0" err="1" smtClean="0">
                <a:solidFill>
                  <a:srgbClr val="00B0F0"/>
                </a:solidFill>
              </a:rPr>
              <a:t>tag</a:t>
            </a:r>
            <a:r>
              <a:rPr lang="pt-BR" sz="2000" dirty="0" smtClean="0">
                <a:solidFill>
                  <a:srgbClr val="00B0F0"/>
                </a:solidFill>
              </a:rPr>
              <a:t> </a:t>
            </a:r>
            <a:r>
              <a:rPr lang="pt-BR" sz="2000" dirty="0" err="1" smtClean="0">
                <a:solidFill>
                  <a:srgbClr val="00B0F0"/>
                </a:solidFill>
              </a:rPr>
              <a:t>description</a:t>
            </a:r>
            <a:r>
              <a:rPr lang="pt-BR" sz="2000" dirty="0" smtClean="0">
                <a:solidFill>
                  <a:srgbClr val="00B0F0"/>
                </a:solidFill>
              </a:rPr>
              <a:t> --&gt;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</a:rPr>
              <a:t> </a:t>
            </a:r>
            <a:r>
              <a:rPr lang="pt-BR" sz="2000" dirty="0" smtClean="0">
                <a:solidFill>
                  <a:srgbClr val="C00000"/>
                </a:solidFill>
              </a:rPr>
              <a:t>     &lt;meta </a:t>
            </a:r>
            <a:r>
              <a:rPr lang="pt-BR" sz="2000" dirty="0" err="1" smtClean="0">
                <a:solidFill>
                  <a:srgbClr val="C00000"/>
                </a:solidFill>
              </a:rPr>
              <a:t>name</a:t>
            </a:r>
            <a:r>
              <a:rPr lang="pt-BR" sz="2000" dirty="0" smtClean="0">
                <a:solidFill>
                  <a:srgbClr val="C00000"/>
                </a:solidFill>
              </a:rPr>
              <a:t> = “</a:t>
            </a:r>
            <a:r>
              <a:rPr lang="pt-BR" sz="2000" dirty="0" err="1" smtClean="0">
                <a:solidFill>
                  <a:srgbClr val="C00000"/>
                </a:solidFill>
              </a:rPr>
              <a:t>description</a:t>
            </a:r>
            <a:r>
              <a:rPr lang="pt-BR" sz="2000" dirty="0" smtClean="0">
                <a:solidFill>
                  <a:srgbClr val="C00000"/>
                </a:solidFill>
              </a:rPr>
              <a:t>” </a:t>
            </a:r>
            <a:r>
              <a:rPr lang="pt-BR" sz="2000" dirty="0" err="1" smtClean="0">
                <a:solidFill>
                  <a:srgbClr val="C00000"/>
                </a:solidFill>
              </a:rPr>
              <a:t>content</a:t>
            </a:r>
            <a:r>
              <a:rPr lang="pt-BR" sz="2000" dirty="0" smtClean="0">
                <a:solidFill>
                  <a:srgbClr val="C00000"/>
                </a:solidFill>
              </a:rPr>
              <a:t> = “Aqui se tem um bom ensino”&gt;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C00000"/>
                </a:solidFill>
              </a:rPr>
              <a:t>      &lt;</a:t>
            </a:r>
            <a:r>
              <a:rPr lang="pt-BR" sz="2000" dirty="0">
                <a:solidFill>
                  <a:srgbClr val="C00000"/>
                </a:solidFill>
              </a:rPr>
              <a:t>meta </a:t>
            </a:r>
            <a:r>
              <a:rPr lang="pt-BR" sz="2000" dirty="0" err="1">
                <a:solidFill>
                  <a:srgbClr val="C00000"/>
                </a:solidFill>
              </a:rPr>
              <a:t>name</a:t>
            </a:r>
            <a:r>
              <a:rPr lang="pt-BR" sz="2000" dirty="0">
                <a:solidFill>
                  <a:srgbClr val="C00000"/>
                </a:solidFill>
              </a:rPr>
              <a:t> = </a:t>
            </a:r>
            <a:r>
              <a:rPr lang="pt-BR" sz="2000" dirty="0" smtClean="0">
                <a:solidFill>
                  <a:srgbClr val="C00000"/>
                </a:solidFill>
              </a:rPr>
              <a:t>“</a:t>
            </a:r>
            <a:r>
              <a:rPr lang="pt-BR" sz="2000" dirty="0" err="1" smtClean="0">
                <a:solidFill>
                  <a:srgbClr val="C00000"/>
                </a:solidFill>
              </a:rPr>
              <a:t>keyword</a:t>
            </a:r>
            <a:r>
              <a:rPr lang="pt-BR" sz="2000" dirty="0" smtClean="0">
                <a:solidFill>
                  <a:srgbClr val="C00000"/>
                </a:solidFill>
              </a:rPr>
              <a:t>” </a:t>
            </a:r>
            <a:r>
              <a:rPr lang="pt-BR" sz="2000" dirty="0" err="1">
                <a:solidFill>
                  <a:srgbClr val="C00000"/>
                </a:solidFill>
              </a:rPr>
              <a:t>content</a:t>
            </a:r>
            <a:r>
              <a:rPr lang="pt-BR" sz="2000" dirty="0">
                <a:solidFill>
                  <a:srgbClr val="C00000"/>
                </a:solidFill>
              </a:rPr>
              <a:t> = </a:t>
            </a:r>
            <a:r>
              <a:rPr lang="pt-BR" sz="2000" dirty="0" smtClean="0">
                <a:solidFill>
                  <a:srgbClr val="C00000"/>
                </a:solidFill>
              </a:rPr>
              <a:t>“graduação, pós-graduação...”&gt;</a:t>
            </a:r>
            <a:endParaRPr lang="pt-B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</a:rPr>
              <a:t> </a:t>
            </a:r>
            <a:r>
              <a:rPr lang="pt-BR" sz="2000" dirty="0" smtClean="0">
                <a:solidFill>
                  <a:srgbClr val="C00000"/>
                </a:solidFill>
              </a:rPr>
              <a:t>     &lt;</a:t>
            </a:r>
            <a:r>
              <a:rPr lang="pt-BR" sz="2000" dirty="0">
                <a:solidFill>
                  <a:srgbClr val="C00000"/>
                </a:solidFill>
              </a:rPr>
              <a:t>meta </a:t>
            </a:r>
            <a:r>
              <a:rPr lang="pt-BR" sz="2000" dirty="0" err="1">
                <a:solidFill>
                  <a:srgbClr val="C00000"/>
                </a:solidFill>
              </a:rPr>
              <a:t>name</a:t>
            </a:r>
            <a:r>
              <a:rPr lang="pt-BR" sz="2000" dirty="0">
                <a:solidFill>
                  <a:srgbClr val="C00000"/>
                </a:solidFill>
              </a:rPr>
              <a:t> = </a:t>
            </a:r>
            <a:r>
              <a:rPr lang="pt-BR" sz="2000" dirty="0" smtClean="0">
                <a:solidFill>
                  <a:srgbClr val="C00000"/>
                </a:solidFill>
              </a:rPr>
              <a:t>“</a:t>
            </a:r>
            <a:r>
              <a:rPr lang="pt-BR" sz="2000" dirty="0" err="1" smtClean="0">
                <a:solidFill>
                  <a:srgbClr val="C00000"/>
                </a:solidFill>
              </a:rPr>
              <a:t>author</a:t>
            </a:r>
            <a:r>
              <a:rPr lang="pt-BR" sz="2000" dirty="0" smtClean="0">
                <a:solidFill>
                  <a:srgbClr val="C00000"/>
                </a:solidFill>
              </a:rPr>
              <a:t>” </a:t>
            </a:r>
            <a:r>
              <a:rPr lang="pt-BR" sz="2000" dirty="0" err="1">
                <a:solidFill>
                  <a:srgbClr val="C00000"/>
                </a:solidFill>
              </a:rPr>
              <a:t>content</a:t>
            </a:r>
            <a:r>
              <a:rPr lang="pt-BR" sz="2000" dirty="0">
                <a:solidFill>
                  <a:srgbClr val="C00000"/>
                </a:solidFill>
              </a:rPr>
              <a:t> = </a:t>
            </a:r>
            <a:r>
              <a:rPr lang="pt-BR" sz="2000" dirty="0" smtClean="0">
                <a:solidFill>
                  <a:srgbClr val="C00000"/>
                </a:solidFill>
              </a:rPr>
              <a:t>“Leandro Duarte Ciccarelli”&gt;</a:t>
            </a:r>
            <a:endParaRPr lang="pt-B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</a:rPr>
              <a:t>      &lt;meta </a:t>
            </a:r>
            <a:r>
              <a:rPr lang="pt-BR" sz="2000" dirty="0" err="1">
                <a:solidFill>
                  <a:srgbClr val="C00000"/>
                </a:solidFill>
              </a:rPr>
              <a:t>name</a:t>
            </a:r>
            <a:r>
              <a:rPr lang="pt-BR" sz="2000" dirty="0">
                <a:solidFill>
                  <a:srgbClr val="C00000"/>
                </a:solidFill>
              </a:rPr>
              <a:t> = </a:t>
            </a:r>
            <a:r>
              <a:rPr lang="pt-BR" sz="2000" dirty="0" smtClean="0">
                <a:solidFill>
                  <a:srgbClr val="C00000"/>
                </a:solidFill>
              </a:rPr>
              <a:t>“</a:t>
            </a:r>
            <a:r>
              <a:rPr lang="pt-BR" sz="2000" dirty="0" err="1" smtClean="0">
                <a:solidFill>
                  <a:srgbClr val="C00000"/>
                </a:solidFill>
              </a:rPr>
              <a:t>generator</a:t>
            </a:r>
            <a:r>
              <a:rPr lang="pt-BR" sz="2000" dirty="0" smtClean="0">
                <a:solidFill>
                  <a:srgbClr val="C00000"/>
                </a:solidFill>
              </a:rPr>
              <a:t>” </a:t>
            </a:r>
            <a:r>
              <a:rPr lang="pt-BR" sz="2000" dirty="0" err="1">
                <a:solidFill>
                  <a:srgbClr val="C00000"/>
                </a:solidFill>
              </a:rPr>
              <a:t>content</a:t>
            </a:r>
            <a:r>
              <a:rPr lang="pt-BR" sz="2000" dirty="0">
                <a:solidFill>
                  <a:srgbClr val="C00000"/>
                </a:solidFill>
              </a:rPr>
              <a:t> = </a:t>
            </a:r>
            <a:r>
              <a:rPr lang="pt-BR" sz="2000" dirty="0" smtClean="0">
                <a:solidFill>
                  <a:srgbClr val="C00000"/>
                </a:solidFill>
              </a:rPr>
              <a:t>“HTML-kit 292”&gt;</a:t>
            </a:r>
            <a:endParaRPr lang="pt-B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C00000"/>
                </a:solidFill>
              </a:rPr>
              <a:t>      </a:t>
            </a:r>
            <a:r>
              <a:rPr lang="pt-BR" sz="2000" dirty="0">
                <a:solidFill>
                  <a:srgbClr val="C00000"/>
                </a:solidFill>
              </a:rPr>
              <a:t>&lt;meta </a:t>
            </a:r>
            <a:r>
              <a:rPr lang="pt-BR" sz="2000" dirty="0" err="1">
                <a:solidFill>
                  <a:srgbClr val="C00000"/>
                </a:solidFill>
              </a:rPr>
              <a:t>name</a:t>
            </a:r>
            <a:r>
              <a:rPr lang="pt-BR" sz="2000" dirty="0">
                <a:solidFill>
                  <a:srgbClr val="C00000"/>
                </a:solidFill>
              </a:rPr>
              <a:t> = </a:t>
            </a:r>
            <a:r>
              <a:rPr lang="pt-BR" sz="2000" dirty="0" smtClean="0">
                <a:solidFill>
                  <a:srgbClr val="C00000"/>
                </a:solidFill>
              </a:rPr>
              <a:t>“</a:t>
            </a:r>
            <a:r>
              <a:rPr lang="pt-BR" sz="2000" dirty="0" err="1" smtClean="0">
                <a:solidFill>
                  <a:srgbClr val="C00000"/>
                </a:solidFill>
              </a:rPr>
              <a:t>robots</a:t>
            </a:r>
            <a:r>
              <a:rPr lang="pt-BR" sz="2000" dirty="0" smtClean="0">
                <a:solidFill>
                  <a:srgbClr val="C00000"/>
                </a:solidFill>
              </a:rPr>
              <a:t>” </a:t>
            </a:r>
            <a:r>
              <a:rPr lang="pt-BR" sz="2000" dirty="0" err="1">
                <a:solidFill>
                  <a:srgbClr val="C00000"/>
                </a:solidFill>
              </a:rPr>
              <a:t>content</a:t>
            </a:r>
            <a:r>
              <a:rPr lang="pt-BR" sz="2000" dirty="0">
                <a:solidFill>
                  <a:srgbClr val="C00000"/>
                </a:solidFill>
              </a:rPr>
              <a:t> = </a:t>
            </a:r>
            <a:r>
              <a:rPr lang="pt-BR" sz="2000" dirty="0" smtClean="0">
                <a:solidFill>
                  <a:srgbClr val="C00000"/>
                </a:solidFill>
              </a:rPr>
              <a:t>“</a:t>
            </a:r>
            <a:r>
              <a:rPr lang="pt-BR" sz="2000" dirty="0" err="1" smtClean="0">
                <a:solidFill>
                  <a:srgbClr val="C00000"/>
                </a:solidFill>
              </a:rPr>
              <a:t>all</a:t>
            </a:r>
            <a:r>
              <a:rPr lang="pt-BR" sz="2000" dirty="0" smtClean="0">
                <a:solidFill>
                  <a:srgbClr val="C00000"/>
                </a:solidFill>
              </a:rPr>
              <a:t>”&gt;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     &lt;link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rel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=“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stylesheet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”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href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=“mais.css”&gt;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pt-BR" sz="2000" dirty="0" smtClean="0">
                <a:solidFill>
                  <a:srgbClr val="00B0F0"/>
                </a:solidFill>
              </a:rPr>
              <a:t>&lt;!-- No </a:t>
            </a:r>
            <a:r>
              <a:rPr lang="pt-BR" sz="2000" dirty="0" err="1" smtClean="0">
                <a:solidFill>
                  <a:srgbClr val="00B0F0"/>
                </a:solidFill>
              </a:rPr>
              <a:t>target</a:t>
            </a:r>
            <a:r>
              <a:rPr lang="pt-BR" sz="2000" dirty="0" smtClean="0">
                <a:solidFill>
                  <a:srgbClr val="00B0F0"/>
                </a:solidFill>
              </a:rPr>
              <a:t> podemos usar </a:t>
            </a:r>
            <a:r>
              <a:rPr lang="pt-BR" sz="2000" dirty="0">
                <a:solidFill>
                  <a:srgbClr val="00B0F0"/>
                </a:solidFill>
              </a:rPr>
              <a:t>_</a:t>
            </a:r>
            <a:r>
              <a:rPr lang="pt-BR" sz="2000" dirty="0" smtClean="0">
                <a:solidFill>
                  <a:srgbClr val="00B0F0"/>
                </a:solidFill>
              </a:rPr>
              <a:t>self para abrir na mesma página </a:t>
            </a:r>
            <a:r>
              <a:rPr lang="pt-BR" sz="2000" dirty="0">
                <a:solidFill>
                  <a:srgbClr val="00B0F0"/>
                </a:solidFill>
              </a:rPr>
              <a:t>--&gt;</a:t>
            </a:r>
            <a:endParaRPr lang="pt-BR" sz="2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    &lt;base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href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=“default.html”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target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= “_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blank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”&gt;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    &lt;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style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&gt; </a:t>
            </a:r>
            <a:r>
              <a:rPr lang="pt-BR" sz="2000" dirty="0" smtClean="0">
                <a:solidFill>
                  <a:srgbClr val="00B0F0"/>
                </a:solidFill>
              </a:rPr>
              <a:t>/* estilos incorporados */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&lt;/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style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      &lt;script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src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=“script.js”&gt;&lt;/script&gt;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16528"/>
                </a:solidFill>
              </a:rPr>
              <a:t>      </a:t>
            </a:r>
            <a:r>
              <a:rPr lang="pt-BR" sz="2000" dirty="0" smtClean="0">
                <a:solidFill>
                  <a:srgbClr val="C00000"/>
                </a:solidFill>
              </a:rPr>
              <a:t>&lt;</a:t>
            </a:r>
            <a:r>
              <a:rPr lang="pt-BR" sz="2000" dirty="0" err="1" smtClean="0">
                <a:solidFill>
                  <a:srgbClr val="C00000"/>
                </a:solidFill>
              </a:rPr>
              <a:t>noscript</a:t>
            </a:r>
            <a:r>
              <a:rPr lang="pt-BR" sz="2000" dirty="0" smtClean="0">
                <a:solidFill>
                  <a:srgbClr val="C00000"/>
                </a:solidFill>
              </a:rPr>
              <a:t> &gt;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</a:rPr>
              <a:t> </a:t>
            </a:r>
            <a:r>
              <a:rPr lang="pt-BR" sz="2000" dirty="0" smtClean="0">
                <a:solidFill>
                  <a:srgbClr val="C00000"/>
                </a:solidFill>
              </a:rPr>
              <a:t>        Clique &lt;a </a:t>
            </a:r>
            <a:r>
              <a:rPr lang="pt-BR" sz="2000" dirty="0" err="1" smtClean="0">
                <a:solidFill>
                  <a:srgbClr val="C00000"/>
                </a:solidFill>
              </a:rPr>
              <a:t>href</a:t>
            </a:r>
            <a:r>
              <a:rPr lang="pt-BR" sz="2000" dirty="0" smtClean="0">
                <a:solidFill>
                  <a:srgbClr val="C00000"/>
                </a:solidFill>
              </a:rPr>
              <a:t>=“www.w3c.com”&gt;aqui&lt;/a&gt; para visualizar 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</a:rPr>
              <a:t> </a:t>
            </a:r>
            <a:r>
              <a:rPr lang="pt-BR" sz="2000" dirty="0" smtClean="0">
                <a:solidFill>
                  <a:srgbClr val="C00000"/>
                </a:solidFill>
              </a:rPr>
              <a:t>     &lt;/</a:t>
            </a:r>
            <a:r>
              <a:rPr lang="pt-BR" sz="2000" dirty="0" err="1" smtClean="0">
                <a:solidFill>
                  <a:srgbClr val="C00000"/>
                </a:solidFill>
              </a:rPr>
              <a:t>noscript</a:t>
            </a:r>
            <a:r>
              <a:rPr lang="pt-BR" sz="2000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&lt;/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head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pt-BR" sz="6600" dirty="0" err="1" smtClean="0">
                <a:solidFill>
                  <a:schemeClr val="tx2">
                    <a:lumMod val="50000"/>
                  </a:schemeClr>
                </a:solidFill>
              </a:rPr>
              <a:t>head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906658"/>
            <a:ext cx="8820472" cy="4402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1. Com aspas (exemplos corretos)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&lt;</a:t>
            </a:r>
            <a:r>
              <a:rPr lang="pt-BR" sz="2000" dirty="0">
                <a:solidFill>
                  <a:schemeClr val="bg1"/>
                </a:solidFill>
              </a:rPr>
              <a:t>meta </a:t>
            </a:r>
            <a:r>
              <a:rPr lang="pt-BR" sz="2000" dirty="0" err="1">
                <a:solidFill>
                  <a:schemeClr val="bg1"/>
                </a:solidFill>
              </a:rPr>
              <a:t>name</a:t>
            </a:r>
            <a:r>
              <a:rPr lang="pt-BR" sz="2000" dirty="0">
                <a:solidFill>
                  <a:schemeClr val="bg1"/>
                </a:solidFill>
              </a:rPr>
              <a:t> = “</a:t>
            </a:r>
            <a:r>
              <a:rPr lang="pt-BR" sz="2000" dirty="0" err="1">
                <a:solidFill>
                  <a:schemeClr val="bg1"/>
                </a:solidFill>
              </a:rPr>
              <a:t>description</a:t>
            </a:r>
            <a:r>
              <a:rPr lang="pt-BR" sz="2000" dirty="0">
                <a:solidFill>
                  <a:schemeClr val="bg1"/>
                </a:solidFill>
              </a:rPr>
              <a:t>” </a:t>
            </a:r>
            <a:r>
              <a:rPr lang="pt-BR" sz="2000" dirty="0" err="1">
                <a:solidFill>
                  <a:schemeClr val="bg1"/>
                </a:solidFill>
              </a:rPr>
              <a:t>content</a:t>
            </a:r>
            <a:r>
              <a:rPr lang="pt-BR" sz="2000" dirty="0">
                <a:solidFill>
                  <a:schemeClr val="bg1"/>
                </a:solidFill>
              </a:rPr>
              <a:t> = “Aqui se tem um bom ensino”&gt;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&lt;</a:t>
            </a:r>
            <a:r>
              <a:rPr lang="pt-BR" sz="2000" dirty="0">
                <a:solidFill>
                  <a:schemeClr val="bg1"/>
                </a:solidFill>
              </a:rPr>
              <a:t>meta </a:t>
            </a:r>
            <a:r>
              <a:rPr lang="pt-BR" sz="2000" dirty="0" err="1">
                <a:solidFill>
                  <a:schemeClr val="bg1"/>
                </a:solidFill>
              </a:rPr>
              <a:t>name</a:t>
            </a:r>
            <a:r>
              <a:rPr lang="pt-BR" sz="2000" dirty="0">
                <a:solidFill>
                  <a:schemeClr val="bg1"/>
                </a:solidFill>
              </a:rPr>
              <a:t> = “</a:t>
            </a:r>
            <a:r>
              <a:rPr lang="pt-BR" sz="2000" dirty="0" err="1">
                <a:solidFill>
                  <a:schemeClr val="bg1"/>
                </a:solidFill>
              </a:rPr>
              <a:t>robots</a:t>
            </a:r>
            <a:r>
              <a:rPr lang="pt-BR" sz="2000" dirty="0">
                <a:solidFill>
                  <a:schemeClr val="bg1"/>
                </a:solidFill>
              </a:rPr>
              <a:t>” </a:t>
            </a:r>
            <a:r>
              <a:rPr lang="pt-BR" sz="2000" dirty="0" err="1">
                <a:solidFill>
                  <a:schemeClr val="bg1"/>
                </a:solidFill>
              </a:rPr>
              <a:t>content</a:t>
            </a:r>
            <a:r>
              <a:rPr lang="pt-BR" sz="2000" dirty="0">
                <a:solidFill>
                  <a:schemeClr val="bg1"/>
                </a:solidFill>
              </a:rPr>
              <a:t> = “</a:t>
            </a:r>
            <a:r>
              <a:rPr lang="pt-BR" sz="2000" dirty="0" err="1">
                <a:solidFill>
                  <a:schemeClr val="bg1"/>
                </a:solidFill>
              </a:rPr>
              <a:t>all</a:t>
            </a:r>
            <a:r>
              <a:rPr lang="pt-BR" sz="2000" dirty="0" smtClean="0">
                <a:solidFill>
                  <a:schemeClr val="bg1"/>
                </a:solidFill>
              </a:rPr>
              <a:t>”&gt;</a:t>
            </a:r>
          </a:p>
          <a:p>
            <a:pPr marL="0" indent="0"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2. Sem aspas</a:t>
            </a:r>
          </a:p>
          <a:p>
            <a:r>
              <a:rPr lang="pt-BR" sz="2000" dirty="0" smtClean="0">
                <a:solidFill>
                  <a:srgbClr val="FFFF00"/>
                </a:solidFill>
              </a:rPr>
              <a:t>Errado </a:t>
            </a:r>
            <a:r>
              <a:rPr lang="pt-BR" sz="2000" dirty="0" smtClean="0">
                <a:solidFill>
                  <a:schemeClr val="bg1"/>
                </a:solidFill>
              </a:rPr>
              <a:t>- Quando o valor do atributo é uma frase (um bloco de informação, a utilização das aspas é obrigatória)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&lt;meta </a:t>
            </a:r>
            <a:r>
              <a:rPr lang="pt-BR" sz="2000" dirty="0" err="1">
                <a:solidFill>
                  <a:schemeClr val="bg1"/>
                </a:solidFill>
              </a:rPr>
              <a:t>name</a:t>
            </a:r>
            <a:r>
              <a:rPr lang="pt-BR" sz="2000" dirty="0">
                <a:solidFill>
                  <a:schemeClr val="bg1"/>
                </a:solidFill>
              </a:rPr>
              <a:t> = </a:t>
            </a:r>
            <a:r>
              <a:rPr lang="pt-BR" sz="2000" dirty="0" err="1" smtClean="0">
                <a:solidFill>
                  <a:schemeClr val="bg1"/>
                </a:solidFill>
              </a:rPr>
              <a:t>description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content</a:t>
            </a:r>
            <a:r>
              <a:rPr lang="pt-BR" sz="2000" dirty="0">
                <a:solidFill>
                  <a:schemeClr val="bg1"/>
                </a:solidFill>
              </a:rPr>
              <a:t> = </a:t>
            </a:r>
            <a:r>
              <a:rPr lang="pt-BR" sz="2000" dirty="0" smtClean="0">
                <a:solidFill>
                  <a:schemeClr val="bg1"/>
                </a:solidFill>
              </a:rPr>
              <a:t>Aqui </a:t>
            </a:r>
            <a:r>
              <a:rPr lang="pt-BR" sz="2000" dirty="0">
                <a:solidFill>
                  <a:schemeClr val="bg1"/>
                </a:solidFill>
              </a:rPr>
              <a:t>se tem um bom </a:t>
            </a:r>
            <a:r>
              <a:rPr lang="pt-BR" sz="2000" dirty="0" smtClean="0">
                <a:solidFill>
                  <a:schemeClr val="bg1"/>
                </a:solidFill>
              </a:rPr>
              <a:t>ensino&gt;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Certo </a:t>
            </a:r>
            <a:r>
              <a:rPr lang="pt-BR" sz="2000" dirty="0" smtClean="0">
                <a:solidFill>
                  <a:schemeClr val="bg1"/>
                </a:solidFill>
              </a:rPr>
              <a:t>- pois o valor do atributo é único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&lt;</a:t>
            </a:r>
            <a:r>
              <a:rPr lang="pt-BR" sz="2000" dirty="0">
                <a:solidFill>
                  <a:schemeClr val="bg1"/>
                </a:solidFill>
              </a:rPr>
              <a:t>meta </a:t>
            </a:r>
            <a:r>
              <a:rPr lang="pt-BR" sz="2000" dirty="0" err="1">
                <a:solidFill>
                  <a:schemeClr val="bg1"/>
                </a:solidFill>
              </a:rPr>
              <a:t>name</a:t>
            </a:r>
            <a:r>
              <a:rPr lang="pt-BR" sz="2000" dirty="0">
                <a:solidFill>
                  <a:schemeClr val="bg1"/>
                </a:solidFill>
              </a:rPr>
              <a:t> = </a:t>
            </a:r>
            <a:r>
              <a:rPr lang="pt-BR" sz="2000" dirty="0" err="1" smtClean="0">
                <a:solidFill>
                  <a:schemeClr val="bg1"/>
                </a:solidFill>
              </a:rPr>
              <a:t>robots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content</a:t>
            </a:r>
            <a:r>
              <a:rPr lang="pt-BR" sz="2000" dirty="0">
                <a:solidFill>
                  <a:schemeClr val="bg1"/>
                </a:solidFill>
              </a:rPr>
              <a:t> = </a:t>
            </a:r>
            <a:r>
              <a:rPr lang="pt-BR" sz="2000" dirty="0" err="1" smtClean="0">
                <a:solidFill>
                  <a:schemeClr val="bg1"/>
                </a:solidFill>
              </a:rPr>
              <a:t>all</a:t>
            </a:r>
            <a:r>
              <a:rPr lang="pt-BR" sz="2000" dirty="0" smtClean="0">
                <a:solidFill>
                  <a:schemeClr val="bg1"/>
                </a:solidFill>
              </a:rPr>
              <a:t>&gt;</a:t>
            </a:r>
            <a:endParaRPr lang="pt-B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568" y="178466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Aspas para que te </a:t>
            </a:r>
            <a:r>
              <a:rPr lang="pt-BR" sz="6600" dirty="0" smtClean="0">
                <a:solidFill>
                  <a:schemeClr val="tx2">
                    <a:lumMod val="50000"/>
                  </a:schemeClr>
                </a:solidFill>
              </a:rPr>
              <a:t>quero?</a:t>
            </a:r>
          </a:p>
          <a:p>
            <a:pPr marL="0" indent="0" algn="r">
              <a:buFont typeface="Arial" pitchFamily="34" charset="0"/>
              <a:buNone/>
            </a:pP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770</Words>
  <Application>Microsoft Office PowerPoint</Application>
  <PresentationFormat>Apresentação na tela (4:3)</PresentationFormat>
  <Paragraphs>135</Paragraphs>
  <Slides>18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DELL</cp:lastModifiedBy>
  <cp:revision>163</cp:revision>
  <dcterms:created xsi:type="dcterms:W3CDTF">2013-08-08T16:48:14Z</dcterms:created>
  <dcterms:modified xsi:type="dcterms:W3CDTF">2014-08-15T00:36:55Z</dcterms:modified>
</cp:coreProperties>
</file>