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308" r:id="rId4"/>
    <p:sldId id="292" r:id="rId5"/>
    <p:sldId id="290" r:id="rId6"/>
    <p:sldId id="291" r:id="rId7"/>
    <p:sldId id="293" r:id="rId8"/>
    <p:sldId id="294" r:id="rId9"/>
    <p:sldId id="307" r:id="rId10"/>
    <p:sldId id="295" r:id="rId11"/>
    <p:sldId id="284" r:id="rId12"/>
    <p:sldId id="297" r:id="rId13"/>
    <p:sldId id="313" r:id="rId14"/>
    <p:sldId id="314" r:id="rId15"/>
    <p:sldId id="315" r:id="rId16"/>
    <p:sldId id="298" r:id="rId17"/>
    <p:sldId id="303" r:id="rId18"/>
    <p:sldId id="304" r:id="rId19"/>
    <p:sldId id="309" r:id="rId20"/>
    <p:sldId id="311" r:id="rId21"/>
    <p:sldId id="306" r:id="rId22"/>
    <p:sldId id="299" r:id="rId23"/>
    <p:sldId id="305" r:id="rId24"/>
    <p:sldId id="310" r:id="rId25"/>
    <p:sldId id="312" r:id="rId26"/>
    <p:sldId id="287" r:id="rId2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6D980E12-1E65-49E6-A048-66DE415B67CD}">
          <p14:sldIdLst>
            <p14:sldId id="256"/>
          </p14:sldIdLst>
        </p14:section>
        <p14:section name="Seção sem Título" id="{945A6A3B-5050-4254-9864-689D729DCFC4}">
          <p14:sldIdLst>
            <p14:sldId id="282"/>
            <p14:sldId id="308"/>
            <p14:sldId id="292"/>
            <p14:sldId id="290"/>
            <p14:sldId id="291"/>
            <p14:sldId id="293"/>
            <p14:sldId id="294"/>
            <p14:sldId id="307"/>
            <p14:sldId id="295"/>
            <p14:sldId id="284"/>
            <p14:sldId id="297"/>
            <p14:sldId id="313"/>
            <p14:sldId id="314"/>
            <p14:sldId id="315"/>
            <p14:sldId id="298"/>
            <p14:sldId id="303"/>
            <p14:sldId id="304"/>
            <p14:sldId id="309"/>
            <p14:sldId id="311"/>
            <p14:sldId id="306"/>
            <p14:sldId id="299"/>
            <p14:sldId id="305"/>
            <p14:sldId id="310"/>
            <p14:sldId id="312"/>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528"/>
    <a:srgbClr val="E2D8C0"/>
    <a:srgbClr val="FFD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20" autoAdjust="0"/>
    <p:restoredTop sz="85265" autoAdjust="0"/>
  </p:normalViewPr>
  <p:slideViewPr>
    <p:cSldViewPr>
      <p:cViewPr varScale="1">
        <p:scale>
          <a:sx n="46" d="100"/>
          <a:sy n="46" d="100"/>
        </p:scale>
        <p:origin x="1024"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68ABD-F9C2-4D1E-B587-DF57D3E7A797}" type="datetimeFigureOut">
              <a:rPr lang="pt-BR" smtClean="0"/>
              <a:t>21/08/2014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144B2C-5597-41AA-8F0F-AFADD8715F6A}" type="slidenum">
              <a:rPr lang="pt-BR" smtClean="0"/>
              <a:t>‹nº›</a:t>
            </a:fld>
            <a:endParaRPr lang="pt-BR"/>
          </a:p>
        </p:txBody>
      </p:sp>
    </p:spTree>
    <p:extLst>
      <p:ext uri="{BB962C8B-B14F-4D97-AF65-F5344CB8AC3E}">
        <p14:creationId xmlns:p14="http://schemas.microsoft.com/office/powerpoint/2010/main" val="170117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smtClean="0"/>
              <a:t>&lt;</a:t>
            </a:r>
            <a:r>
              <a:rPr lang="pt-BR" dirty="0" err="1" smtClean="0"/>
              <a:t>acronym</a:t>
            </a:r>
            <a:r>
              <a:rPr lang="pt-BR" dirty="0" smtClean="0"/>
              <a:t>&gt;</a:t>
            </a:r>
            <a:r>
              <a:rPr lang="pt-BR" baseline="0" dirty="0" smtClean="0"/>
              <a:t> era utilizado para siglas.</a:t>
            </a:r>
          </a:p>
          <a:p>
            <a:pPr marL="171450" indent="-171450">
              <a:buFont typeface="Arial" panose="020B0604020202020204" pitchFamily="34" charset="0"/>
              <a:buChar char="•"/>
            </a:pPr>
            <a:r>
              <a:rPr lang="pt-BR" baseline="0" dirty="0" smtClean="0"/>
              <a:t>&lt;</a:t>
            </a:r>
            <a:r>
              <a:rPr lang="pt-BR" baseline="0" dirty="0" err="1" smtClean="0"/>
              <a:t>applet</a:t>
            </a:r>
            <a:r>
              <a:rPr lang="pt-BR" baseline="0" dirty="0" smtClean="0"/>
              <a:t>&gt; era usado para chamar um elemento </a:t>
            </a:r>
            <a:r>
              <a:rPr lang="pt-BR" baseline="0" dirty="0" err="1" smtClean="0"/>
              <a:t>java</a:t>
            </a:r>
            <a:r>
              <a:rPr lang="pt-BR" baseline="0" dirty="0" smtClean="0"/>
              <a:t> </a:t>
            </a:r>
            <a:r>
              <a:rPr lang="pt-BR" baseline="0" dirty="0" err="1" smtClean="0"/>
              <a:t>applet</a:t>
            </a:r>
            <a:r>
              <a:rPr lang="pt-BR" baseline="0" dirty="0" smtClean="0"/>
              <a:t>.</a:t>
            </a:r>
          </a:p>
          <a:p>
            <a:pPr marL="171450" indent="-171450">
              <a:buFont typeface="Arial" panose="020B0604020202020204" pitchFamily="34" charset="0"/>
              <a:buChar char="•"/>
            </a:pPr>
            <a:r>
              <a:rPr lang="pt-BR" baseline="0" dirty="0" smtClean="0"/>
              <a:t>&lt;</a:t>
            </a:r>
            <a:r>
              <a:rPr lang="pt-BR" baseline="0" dirty="0" err="1" smtClean="0"/>
              <a:t>basefont</a:t>
            </a:r>
            <a:r>
              <a:rPr lang="pt-BR" baseline="0" dirty="0" smtClean="0"/>
              <a:t>&gt; era utilizado para alterar o padrão (</a:t>
            </a:r>
            <a:r>
              <a:rPr lang="pt-BR" baseline="0" dirty="0" err="1" smtClean="0"/>
              <a:t>defaut</a:t>
            </a:r>
            <a:r>
              <a:rPr lang="pt-BR" baseline="0" dirty="0" smtClean="0"/>
              <a:t>) da fonte: tamanho e cor.</a:t>
            </a:r>
          </a:p>
          <a:p>
            <a:pPr marL="171450" indent="-171450">
              <a:buFont typeface="Arial" panose="020B0604020202020204" pitchFamily="34" charset="0"/>
              <a:buChar char="•"/>
            </a:pPr>
            <a:r>
              <a:rPr lang="pt-BR" baseline="0" dirty="0" smtClean="0"/>
              <a:t>&lt;big&gt; era utilizado para aumentar o texto, semelhante à </a:t>
            </a:r>
            <a:r>
              <a:rPr lang="pt-BR" baseline="0" dirty="0" err="1" smtClean="0"/>
              <a:t>tag</a:t>
            </a:r>
            <a:r>
              <a:rPr lang="pt-BR" baseline="0" dirty="0" smtClean="0"/>
              <a:t> &lt;h1&gt;.</a:t>
            </a:r>
          </a:p>
          <a:p>
            <a:pPr marL="171450" indent="-171450">
              <a:buFont typeface="Arial" panose="020B0604020202020204" pitchFamily="34" charset="0"/>
              <a:buChar char="•"/>
            </a:pPr>
            <a:r>
              <a:rPr lang="pt-BR" baseline="0" dirty="0" smtClean="0"/>
              <a:t>&lt;</a:t>
            </a:r>
            <a:r>
              <a:rPr lang="pt-BR" baseline="0" dirty="0" err="1" smtClean="0"/>
              <a:t>dir</a:t>
            </a:r>
            <a:r>
              <a:rPr lang="pt-BR" baseline="0" dirty="0" smtClean="0"/>
              <a:t>&gt; era utilizado em forma de lista para indicar diretórios.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aseline="0" dirty="0" smtClean="0"/>
              <a:t>&lt;</a:t>
            </a:r>
            <a:r>
              <a:rPr lang="pt-BR" baseline="0" dirty="0" err="1" smtClean="0"/>
              <a:t>font</a:t>
            </a:r>
            <a:r>
              <a:rPr lang="pt-BR" baseline="0" dirty="0" smtClean="0"/>
              <a:t>&gt; </a:t>
            </a:r>
            <a:r>
              <a:rPr lang="pt-BR" baseline="0" dirty="0" smtClean="0"/>
              <a:t>era utilizado para alterar o padrão (</a:t>
            </a:r>
            <a:r>
              <a:rPr lang="pt-BR" baseline="0" dirty="0" err="1" smtClean="0"/>
              <a:t>defaut</a:t>
            </a:r>
            <a:r>
              <a:rPr lang="pt-BR" baseline="0" dirty="0" smtClean="0"/>
              <a:t>) da fonte: tamanho, tipo e cor.</a:t>
            </a:r>
            <a:endParaRPr lang="pt-BR" baseline="0" dirty="0" smtClean="0"/>
          </a:p>
          <a:p>
            <a:pPr marL="171450" indent="-171450">
              <a:buFont typeface="Arial" panose="020B0604020202020204" pitchFamily="34" charset="0"/>
              <a:buChar char="•"/>
            </a:pPr>
            <a:r>
              <a:rPr lang="pt-BR" baseline="0" dirty="0" smtClean="0"/>
              <a:t>&lt;frame&gt; Definia uma determinada janela (frame) dentro de um &lt;</a:t>
            </a:r>
            <a:r>
              <a:rPr lang="pt-BR" baseline="0" dirty="0" err="1" smtClean="0"/>
              <a:t>frameset</a:t>
            </a:r>
            <a:r>
              <a:rPr lang="pt-BR" baseline="0" dirty="0" smtClean="0"/>
              <a:t>&gt;. </a:t>
            </a:r>
          </a:p>
          <a:p>
            <a:pPr marL="171450" indent="-171450">
              <a:buFont typeface="Arial" panose="020B0604020202020204" pitchFamily="34" charset="0"/>
              <a:buChar char="•"/>
            </a:pPr>
            <a:r>
              <a:rPr lang="pt-BR" baseline="0" dirty="0" smtClean="0"/>
              <a:t>&lt;</a:t>
            </a:r>
            <a:r>
              <a:rPr lang="pt-BR" baseline="0" dirty="0" err="1" smtClean="0"/>
              <a:t>frameset</a:t>
            </a:r>
            <a:r>
              <a:rPr lang="pt-BR" baseline="0" dirty="0" smtClean="0"/>
              <a:t>&gt; Era uma espécie de “espaço” na sua janela.</a:t>
            </a:r>
          </a:p>
          <a:p>
            <a:pPr marL="171450" indent="-171450">
              <a:buFont typeface="Arial" panose="020B0604020202020204" pitchFamily="34" charset="0"/>
              <a:buChar char="•"/>
            </a:pPr>
            <a:r>
              <a:rPr lang="pt-BR" baseline="0" dirty="0" smtClean="0"/>
              <a:t>&lt;</a:t>
            </a:r>
            <a:r>
              <a:rPr lang="pt-BR" baseline="0" dirty="0" err="1" smtClean="0"/>
              <a:t>strike</a:t>
            </a:r>
            <a:r>
              <a:rPr lang="pt-BR" baseline="0" dirty="0" smtClean="0"/>
              <a:t>&gt; Define um texto como tachado. Utilizar a </a:t>
            </a:r>
            <a:r>
              <a:rPr lang="pt-BR" baseline="0" dirty="0" err="1" smtClean="0"/>
              <a:t>tag</a:t>
            </a:r>
            <a:r>
              <a:rPr lang="pt-BR" baseline="0" dirty="0" smtClean="0"/>
              <a:t> &lt;</a:t>
            </a:r>
            <a:r>
              <a:rPr lang="pt-BR" baseline="0" dirty="0" err="1" smtClean="0"/>
              <a:t>del</a:t>
            </a:r>
            <a:r>
              <a:rPr lang="pt-BR" baseline="0" dirty="0" smtClean="0"/>
              <a:t>&gt; em seu lugar.</a:t>
            </a:r>
          </a:p>
          <a:p>
            <a:pPr marL="171450" indent="-171450">
              <a:buFont typeface="Arial" panose="020B0604020202020204" pitchFamily="34" charset="0"/>
              <a:buChar char="•"/>
            </a:pPr>
            <a:r>
              <a:rPr lang="pt-BR" baseline="0" dirty="0" smtClean="0"/>
              <a:t>&lt;</a:t>
            </a:r>
            <a:r>
              <a:rPr lang="pt-BR" baseline="0" dirty="0" err="1" smtClean="0"/>
              <a:t>tt</a:t>
            </a:r>
            <a:r>
              <a:rPr lang="pt-BR" baseline="0" dirty="0" smtClean="0"/>
              <a:t>&gt; Definia se a fonte era “com </a:t>
            </a:r>
            <a:r>
              <a:rPr lang="pt-BR" baseline="0" dirty="0" err="1" smtClean="0"/>
              <a:t>serifa</a:t>
            </a:r>
            <a:r>
              <a:rPr lang="pt-BR" baseline="0" dirty="0" smtClean="0"/>
              <a:t>”, “sem </a:t>
            </a:r>
            <a:r>
              <a:rPr lang="pt-BR" baseline="0" dirty="0" err="1" smtClean="0"/>
              <a:t>serifa</a:t>
            </a:r>
            <a:r>
              <a:rPr lang="pt-BR" baseline="0" dirty="0" smtClean="0"/>
              <a:t>” ou </a:t>
            </a:r>
            <a:r>
              <a:rPr lang="pt-BR" baseline="0" dirty="0" err="1" smtClean="0"/>
              <a:t>monospace</a:t>
            </a:r>
            <a:r>
              <a:rPr lang="pt-BR" baseline="0" dirty="0" smtClean="0"/>
              <a:t> (mesma largura).</a:t>
            </a:r>
          </a:p>
          <a:p>
            <a:pPr marL="171450" indent="-171450">
              <a:buFont typeface="Arial" panose="020B0604020202020204" pitchFamily="34" charset="0"/>
              <a:buChar char="•"/>
            </a:pPr>
            <a:r>
              <a:rPr lang="pt-BR" baseline="0" dirty="0" smtClean="0"/>
              <a:t>&lt;u&gt;No HTML4 é utilizado para sublinhar, mas no HTML5  foi redefinida para representar um texto que deve ser estilisticamente diferente do texto normal, como palavras com erros ortográficos ou nomes próprios em outra língua.</a:t>
            </a:r>
          </a:p>
        </p:txBody>
      </p:sp>
      <p:sp>
        <p:nvSpPr>
          <p:cNvPr id="4" name="Espaço Reservado para Número de Slide 3"/>
          <p:cNvSpPr>
            <a:spLocks noGrp="1"/>
          </p:cNvSpPr>
          <p:nvPr>
            <p:ph type="sldNum" sz="quarter" idx="10"/>
          </p:nvPr>
        </p:nvSpPr>
        <p:spPr/>
        <p:txBody>
          <a:bodyPr/>
          <a:lstStyle/>
          <a:p>
            <a:fld id="{98144B2C-5597-41AA-8F0F-AFADD8715F6A}" type="slidenum">
              <a:rPr lang="pt-BR" smtClean="0"/>
              <a:t>11</a:t>
            </a:fld>
            <a:endParaRPr lang="pt-BR"/>
          </a:p>
        </p:txBody>
      </p:sp>
    </p:spTree>
    <p:extLst>
      <p:ext uri="{BB962C8B-B14F-4D97-AF65-F5344CB8AC3E}">
        <p14:creationId xmlns:p14="http://schemas.microsoft.com/office/powerpoint/2010/main" val="307709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CE12891-D696-45E1-8CF9-DD9AD3E7A3F0}" type="datetimeFigureOut">
              <a:rPr lang="pt-BR" smtClean="0"/>
              <a:t>21/08/2014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421474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CE12891-D696-45E1-8CF9-DD9AD3E7A3F0}" type="datetimeFigureOut">
              <a:rPr lang="pt-BR" smtClean="0"/>
              <a:t>21/08/2014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217075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CE12891-D696-45E1-8CF9-DD9AD3E7A3F0}" type="datetimeFigureOut">
              <a:rPr lang="pt-BR" smtClean="0"/>
              <a:t>21/08/2014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124045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CE12891-D696-45E1-8CF9-DD9AD3E7A3F0}" type="datetimeFigureOut">
              <a:rPr lang="pt-BR" smtClean="0"/>
              <a:t>21/08/2014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414043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4CE12891-D696-45E1-8CF9-DD9AD3E7A3F0}" type="datetimeFigureOut">
              <a:rPr lang="pt-BR" smtClean="0"/>
              <a:t>21/08/2014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56950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CE12891-D696-45E1-8CF9-DD9AD3E7A3F0}" type="datetimeFigureOut">
              <a:rPr lang="pt-BR" smtClean="0"/>
              <a:t>21/08/2014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3458952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CE12891-D696-45E1-8CF9-DD9AD3E7A3F0}" type="datetimeFigureOut">
              <a:rPr lang="pt-BR" smtClean="0"/>
              <a:t>21/08/2014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171518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4CE12891-D696-45E1-8CF9-DD9AD3E7A3F0}" type="datetimeFigureOut">
              <a:rPr lang="pt-BR" smtClean="0"/>
              <a:t>21/08/2014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78148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CE12891-D696-45E1-8CF9-DD9AD3E7A3F0}" type="datetimeFigureOut">
              <a:rPr lang="pt-BR" smtClean="0"/>
              <a:t>21/08/2014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391980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CE12891-D696-45E1-8CF9-DD9AD3E7A3F0}" type="datetimeFigureOut">
              <a:rPr lang="pt-BR" smtClean="0"/>
              <a:t>21/08/2014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389931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CE12891-D696-45E1-8CF9-DD9AD3E7A3F0}" type="datetimeFigureOut">
              <a:rPr lang="pt-BR" smtClean="0"/>
              <a:t>21/08/2014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E01A8D-78A6-4FC0-B7A4-D53587FEA05C}" type="slidenum">
              <a:rPr lang="pt-BR" smtClean="0"/>
              <a:t>‹nº›</a:t>
            </a:fld>
            <a:endParaRPr lang="pt-BR"/>
          </a:p>
        </p:txBody>
      </p:sp>
    </p:spTree>
    <p:extLst>
      <p:ext uri="{BB962C8B-B14F-4D97-AF65-F5344CB8AC3E}">
        <p14:creationId xmlns:p14="http://schemas.microsoft.com/office/powerpoint/2010/main" val="334011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12891-D696-45E1-8CF9-DD9AD3E7A3F0}" type="datetimeFigureOut">
              <a:rPr lang="pt-BR" smtClean="0"/>
              <a:t>21/08/2014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01A8D-78A6-4FC0-B7A4-D53587FEA05C}" type="slidenum">
              <a:rPr lang="pt-BR" smtClean="0"/>
              <a:t>‹nº›</a:t>
            </a:fld>
            <a:endParaRPr lang="pt-BR"/>
          </a:p>
        </p:txBody>
      </p:sp>
    </p:spTree>
    <p:extLst>
      <p:ext uri="{BB962C8B-B14F-4D97-AF65-F5344CB8AC3E}">
        <p14:creationId xmlns:p14="http://schemas.microsoft.com/office/powerpoint/2010/main" val="1503222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file:///C:\Users\DELL\Desktop\Pessoal%20HD%20Externo\FSJ%20-%20aulas\PPI\Design\finais\capa_html.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link="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913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187624" y="1772816"/>
            <a:ext cx="7488832" cy="3015952"/>
          </a:xfrm>
        </p:spPr>
        <p:txBody>
          <a:bodyPr numCol="1">
            <a:noAutofit/>
          </a:bodyPr>
          <a:lstStyle/>
          <a:p>
            <a:r>
              <a:rPr lang="pt-BR" sz="2400" dirty="0" smtClean="0">
                <a:solidFill>
                  <a:schemeClr val="bg1"/>
                </a:solidFill>
              </a:rPr>
              <a:t>O CSS foi criado para </a:t>
            </a:r>
            <a:r>
              <a:rPr lang="pt-BR" sz="2400" dirty="0" smtClean="0">
                <a:solidFill>
                  <a:srgbClr val="FFFF00"/>
                </a:solidFill>
              </a:rPr>
              <a:t>assumir os diferentes estilos visuais de um site,</a:t>
            </a:r>
            <a:r>
              <a:rPr lang="pt-BR" sz="2400" dirty="0" smtClean="0">
                <a:solidFill>
                  <a:srgbClr val="E2D8C0"/>
                </a:solidFill>
              </a:rPr>
              <a:t> </a:t>
            </a:r>
            <a:r>
              <a:rPr lang="pt-BR" sz="2400" dirty="0" smtClean="0">
                <a:solidFill>
                  <a:schemeClr val="bg1"/>
                </a:solidFill>
              </a:rPr>
              <a:t>já que o HTML é responsável pela parte estrutural de uma página;</a:t>
            </a:r>
          </a:p>
          <a:p>
            <a:r>
              <a:rPr lang="pt-BR" sz="2400" dirty="0" smtClean="0">
                <a:solidFill>
                  <a:schemeClr val="bg1"/>
                </a:solidFill>
              </a:rPr>
              <a:t> Com o CSS externo pode-se </a:t>
            </a:r>
            <a:r>
              <a:rPr lang="pt-BR" sz="2400" dirty="0" smtClean="0">
                <a:solidFill>
                  <a:srgbClr val="FFFF00"/>
                </a:solidFill>
              </a:rPr>
              <a:t>centralizar</a:t>
            </a:r>
            <a:r>
              <a:rPr lang="pt-BR" sz="2400" dirty="0" smtClean="0">
                <a:solidFill>
                  <a:srgbClr val="E2D8C0"/>
                </a:solidFill>
              </a:rPr>
              <a:t> </a:t>
            </a:r>
            <a:r>
              <a:rPr lang="pt-BR" sz="2400" dirty="0" smtClean="0">
                <a:solidFill>
                  <a:schemeClr val="bg1"/>
                </a:solidFill>
              </a:rPr>
              <a:t>as mudanças de </a:t>
            </a:r>
            <a:r>
              <a:rPr lang="pt-BR" sz="2400" dirty="0" smtClean="0">
                <a:solidFill>
                  <a:schemeClr val="bg1"/>
                </a:solidFill>
              </a:rPr>
              <a:t>layout </a:t>
            </a:r>
            <a:r>
              <a:rPr lang="pt-BR" sz="2400" dirty="0" smtClean="0">
                <a:solidFill>
                  <a:schemeClr val="bg1"/>
                </a:solidFill>
              </a:rPr>
              <a:t>de diversas páginas de um website.</a:t>
            </a:r>
          </a:p>
          <a:p>
            <a:endParaRPr lang="pt-BR" sz="2400" dirty="0" smtClean="0">
              <a:solidFill>
                <a:schemeClr val="bg1"/>
              </a:solidFill>
            </a:endParaRPr>
          </a:p>
          <a:p>
            <a:pPr marL="0" indent="0">
              <a:buNone/>
            </a:pPr>
            <a:r>
              <a:rPr lang="pt-BR" sz="2400" dirty="0" smtClean="0">
                <a:solidFill>
                  <a:srgbClr val="FFFF00"/>
                </a:solidFill>
              </a:rPr>
              <a:t>Exemplo: &lt;link </a:t>
            </a:r>
            <a:r>
              <a:rPr lang="pt-BR" sz="2400" dirty="0" err="1">
                <a:solidFill>
                  <a:srgbClr val="FFFF00"/>
                </a:solidFill>
              </a:rPr>
              <a:t>rel</a:t>
            </a:r>
            <a:r>
              <a:rPr lang="pt-BR" sz="2400" dirty="0">
                <a:solidFill>
                  <a:srgbClr val="FFFF00"/>
                </a:solidFill>
              </a:rPr>
              <a:t>=“</a:t>
            </a:r>
            <a:r>
              <a:rPr lang="pt-BR" sz="2400" dirty="0" err="1">
                <a:solidFill>
                  <a:srgbClr val="FFFF00"/>
                </a:solidFill>
              </a:rPr>
              <a:t>stylesheet</a:t>
            </a:r>
            <a:r>
              <a:rPr lang="pt-BR" sz="2400" dirty="0">
                <a:solidFill>
                  <a:srgbClr val="FFFF00"/>
                </a:solidFill>
              </a:rPr>
              <a:t>” </a:t>
            </a:r>
            <a:r>
              <a:rPr lang="pt-BR" sz="2400" dirty="0" err="1">
                <a:solidFill>
                  <a:srgbClr val="FFFF00"/>
                </a:solidFill>
              </a:rPr>
              <a:t>href</a:t>
            </a:r>
            <a:r>
              <a:rPr lang="pt-BR" sz="2400" dirty="0">
                <a:solidFill>
                  <a:srgbClr val="FFFF00"/>
                </a:solidFill>
              </a:rPr>
              <a:t>=“mais.css”&gt;</a:t>
            </a:r>
          </a:p>
        </p:txBody>
      </p:sp>
      <p:sp>
        <p:nvSpPr>
          <p:cNvPr id="4" name="Retângulo de cantos arredondados 3"/>
          <p:cNvSpPr/>
          <p:nvPr/>
        </p:nvSpPr>
        <p:spPr>
          <a:xfrm>
            <a:off x="2843808" y="5085184"/>
            <a:ext cx="1512168" cy="1440160"/>
          </a:xfrm>
          <a:prstGeom prst="roundRect">
            <a:avLst/>
          </a:prstGeom>
          <a:solidFill>
            <a:srgbClr val="F1652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smtClean="0"/>
              <a:t>CSS</a:t>
            </a:r>
            <a:endParaRPr lang="pt-BR" sz="3200" dirty="0"/>
          </a:p>
        </p:txBody>
      </p:sp>
      <p:sp>
        <p:nvSpPr>
          <p:cNvPr id="5" name="Retângulo de cantos arredondados 4"/>
          <p:cNvSpPr/>
          <p:nvPr/>
        </p:nvSpPr>
        <p:spPr>
          <a:xfrm>
            <a:off x="5410944" y="4941168"/>
            <a:ext cx="1080120"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sp>
        <p:nvSpPr>
          <p:cNvPr id="7" name="Retângulo de cantos arredondados 6"/>
          <p:cNvSpPr/>
          <p:nvPr/>
        </p:nvSpPr>
        <p:spPr>
          <a:xfrm>
            <a:off x="5563344" y="5093568"/>
            <a:ext cx="1080120"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sp>
        <p:nvSpPr>
          <p:cNvPr id="8" name="Retângulo de cantos arredondados 7"/>
          <p:cNvSpPr/>
          <p:nvPr/>
        </p:nvSpPr>
        <p:spPr>
          <a:xfrm>
            <a:off x="5715744" y="5245968"/>
            <a:ext cx="1080120"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sp>
        <p:nvSpPr>
          <p:cNvPr id="9" name="Retângulo de cantos arredondados 8"/>
          <p:cNvSpPr/>
          <p:nvPr/>
        </p:nvSpPr>
        <p:spPr>
          <a:xfrm>
            <a:off x="5868144" y="5398368"/>
            <a:ext cx="1080120"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Páginas</a:t>
            </a:r>
            <a:endParaRPr lang="pt-BR" dirty="0"/>
          </a:p>
        </p:txBody>
      </p:sp>
      <p:sp>
        <p:nvSpPr>
          <p:cNvPr id="10" name="Seta para a direita 9"/>
          <p:cNvSpPr/>
          <p:nvPr/>
        </p:nvSpPr>
        <p:spPr>
          <a:xfrm>
            <a:off x="4716016" y="5589240"/>
            <a:ext cx="440432" cy="304800"/>
          </a:xfrm>
          <a:prstGeom prst="rightArrow">
            <a:avLst/>
          </a:prstGeom>
          <a:solidFill>
            <a:srgbClr val="F16528"/>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pt-BR"/>
          </a:p>
        </p:txBody>
      </p:sp>
      <p:sp>
        <p:nvSpPr>
          <p:cNvPr id="11"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1. A importância do CSS </a:t>
            </a:r>
            <a:r>
              <a:rPr lang="pt-BR" sz="6600" dirty="0" smtClean="0">
                <a:solidFill>
                  <a:schemeClr val="tx2">
                    <a:lumMod val="50000"/>
                  </a:schemeClr>
                </a:solidFill>
              </a:rPr>
              <a:t>externo</a:t>
            </a:r>
            <a:endParaRPr lang="pt-BR" sz="3600" dirty="0" smtClean="0">
              <a:solidFill>
                <a:schemeClr val="bg1"/>
              </a:solidFill>
            </a:endParaRPr>
          </a:p>
        </p:txBody>
      </p:sp>
    </p:spTree>
    <p:extLst>
      <p:ext uri="{BB962C8B-B14F-4D97-AF65-F5344CB8AC3E}">
        <p14:creationId xmlns:p14="http://schemas.microsoft.com/office/powerpoint/2010/main" val="2932141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2924944"/>
            <a:ext cx="8136904" cy="3672408"/>
          </a:xfrm>
        </p:spPr>
        <p:txBody>
          <a:bodyPr numCol="2">
            <a:noAutofit/>
          </a:bodyPr>
          <a:lstStyle/>
          <a:p>
            <a:pPr marL="0" indent="0">
              <a:buNone/>
            </a:pPr>
            <a:r>
              <a:rPr lang="pt-BR" sz="2800" dirty="0" smtClean="0">
                <a:solidFill>
                  <a:srgbClr val="FFFF00"/>
                </a:solidFill>
              </a:rPr>
              <a:t>&lt;</a:t>
            </a:r>
            <a:r>
              <a:rPr lang="pt-BR" sz="2800" dirty="0" err="1" smtClean="0">
                <a:solidFill>
                  <a:srgbClr val="FFFF00"/>
                </a:solidFill>
              </a:rPr>
              <a:t>acronym</a:t>
            </a:r>
            <a:r>
              <a:rPr lang="pt-BR" sz="2800" dirty="0" smtClean="0">
                <a:solidFill>
                  <a:srgbClr val="FFFF00"/>
                </a:solidFill>
              </a:rPr>
              <a:t>&gt;</a:t>
            </a:r>
          </a:p>
          <a:p>
            <a:pPr marL="0" indent="0">
              <a:buNone/>
            </a:pPr>
            <a:r>
              <a:rPr lang="pt-BR" sz="2800" dirty="0" smtClean="0">
                <a:solidFill>
                  <a:srgbClr val="FFFF00"/>
                </a:solidFill>
              </a:rPr>
              <a:t>&lt;</a:t>
            </a:r>
            <a:r>
              <a:rPr lang="pt-BR" sz="2800" dirty="0" err="1" smtClean="0">
                <a:solidFill>
                  <a:srgbClr val="FFFF00"/>
                </a:solidFill>
              </a:rPr>
              <a:t>applet</a:t>
            </a:r>
            <a:r>
              <a:rPr lang="pt-BR" sz="2800" dirty="0" smtClean="0">
                <a:solidFill>
                  <a:srgbClr val="FFFF00"/>
                </a:solidFill>
              </a:rPr>
              <a:t>&gt;</a:t>
            </a:r>
          </a:p>
          <a:p>
            <a:pPr marL="0" indent="0">
              <a:buNone/>
            </a:pPr>
            <a:r>
              <a:rPr lang="pt-BR" sz="2800" dirty="0" smtClean="0">
                <a:solidFill>
                  <a:srgbClr val="FFFF00"/>
                </a:solidFill>
              </a:rPr>
              <a:t>&lt;</a:t>
            </a:r>
            <a:r>
              <a:rPr lang="pt-BR" sz="2800" dirty="0" err="1" smtClean="0">
                <a:solidFill>
                  <a:srgbClr val="FFFF00"/>
                </a:solidFill>
              </a:rPr>
              <a:t>basefont</a:t>
            </a:r>
            <a:r>
              <a:rPr lang="pt-BR" sz="2800" dirty="0" smtClean="0">
                <a:solidFill>
                  <a:srgbClr val="FFFF00"/>
                </a:solidFill>
              </a:rPr>
              <a:t>&gt;</a:t>
            </a:r>
          </a:p>
          <a:p>
            <a:pPr marL="0" indent="0">
              <a:buNone/>
            </a:pPr>
            <a:r>
              <a:rPr lang="pt-BR" sz="2800" dirty="0" smtClean="0">
                <a:solidFill>
                  <a:srgbClr val="FFFF00"/>
                </a:solidFill>
              </a:rPr>
              <a:t>&lt;big&gt;</a:t>
            </a:r>
          </a:p>
          <a:p>
            <a:pPr marL="0" indent="0">
              <a:buNone/>
            </a:pPr>
            <a:r>
              <a:rPr lang="pt-BR" sz="2800" dirty="0" smtClean="0">
                <a:solidFill>
                  <a:srgbClr val="FFFF00"/>
                </a:solidFill>
              </a:rPr>
              <a:t>&lt;center&gt;</a:t>
            </a:r>
          </a:p>
          <a:p>
            <a:pPr marL="0" indent="0">
              <a:buNone/>
            </a:pPr>
            <a:r>
              <a:rPr lang="pt-BR" sz="2800" dirty="0" smtClean="0">
                <a:solidFill>
                  <a:srgbClr val="FFFF00"/>
                </a:solidFill>
              </a:rPr>
              <a:t>&lt;</a:t>
            </a:r>
            <a:r>
              <a:rPr lang="pt-BR" sz="2800" dirty="0" err="1" smtClean="0">
                <a:solidFill>
                  <a:srgbClr val="FFFF00"/>
                </a:solidFill>
              </a:rPr>
              <a:t>dir</a:t>
            </a:r>
            <a:r>
              <a:rPr lang="pt-BR" sz="2800" dirty="0" smtClean="0">
                <a:solidFill>
                  <a:srgbClr val="FFFF00"/>
                </a:solidFill>
              </a:rPr>
              <a:t>&gt;</a:t>
            </a:r>
          </a:p>
          <a:p>
            <a:pPr marL="0" indent="0">
              <a:buNone/>
            </a:pPr>
            <a:r>
              <a:rPr lang="pt-BR" sz="2800" dirty="0">
                <a:solidFill>
                  <a:srgbClr val="FFFF00"/>
                </a:solidFill>
              </a:rPr>
              <a:t>&lt;</a:t>
            </a:r>
            <a:r>
              <a:rPr lang="pt-BR" sz="2800" dirty="0" err="1">
                <a:solidFill>
                  <a:srgbClr val="FFFF00"/>
                </a:solidFill>
              </a:rPr>
              <a:t>font</a:t>
            </a:r>
            <a:r>
              <a:rPr lang="pt-BR" sz="2800" dirty="0">
                <a:solidFill>
                  <a:srgbClr val="FFFF00"/>
                </a:solidFill>
              </a:rPr>
              <a:t>&gt;</a:t>
            </a:r>
          </a:p>
          <a:p>
            <a:pPr marL="0" indent="0">
              <a:buNone/>
            </a:pPr>
            <a:endParaRPr lang="pt-BR" sz="2800" dirty="0" smtClean="0">
              <a:solidFill>
                <a:srgbClr val="FFFF00"/>
              </a:solidFill>
            </a:endParaRPr>
          </a:p>
          <a:p>
            <a:pPr marL="0" indent="0">
              <a:buNone/>
            </a:pPr>
            <a:r>
              <a:rPr lang="pt-BR" sz="2800" dirty="0" smtClean="0">
                <a:solidFill>
                  <a:srgbClr val="FFFF00"/>
                </a:solidFill>
              </a:rPr>
              <a:t>&lt;frame&gt;</a:t>
            </a:r>
            <a:endParaRPr lang="pt-BR" sz="2800" dirty="0">
              <a:solidFill>
                <a:srgbClr val="FFFF00"/>
              </a:solidFill>
            </a:endParaRPr>
          </a:p>
          <a:p>
            <a:pPr marL="0" indent="0">
              <a:buNone/>
            </a:pPr>
            <a:r>
              <a:rPr lang="pt-BR" sz="2800" dirty="0">
                <a:solidFill>
                  <a:srgbClr val="FFFF00"/>
                </a:solidFill>
              </a:rPr>
              <a:t>&lt;</a:t>
            </a:r>
            <a:r>
              <a:rPr lang="pt-BR" sz="2800" dirty="0" err="1">
                <a:solidFill>
                  <a:srgbClr val="FFFF00"/>
                </a:solidFill>
              </a:rPr>
              <a:t>frameset</a:t>
            </a:r>
            <a:r>
              <a:rPr lang="pt-BR" sz="2800" dirty="0" smtClean="0">
                <a:solidFill>
                  <a:srgbClr val="FFFF00"/>
                </a:solidFill>
              </a:rPr>
              <a:t>&gt;</a:t>
            </a:r>
          </a:p>
          <a:p>
            <a:pPr marL="0" indent="0">
              <a:buNone/>
            </a:pPr>
            <a:r>
              <a:rPr lang="pt-BR" sz="2800" dirty="0" smtClean="0">
                <a:solidFill>
                  <a:srgbClr val="FFFF00"/>
                </a:solidFill>
              </a:rPr>
              <a:t>&lt;</a:t>
            </a:r>
            <a:r>
              <a:rPr lang="pt-BR" sz="2800" dirty="0" err="1">
                <a:solidFill>
                  <a:srgbClr val="FFFF00"/>
                </a:solidFill>
              </a:rPr>
              <a:t>noframes</a:t>
            </a:r>
            <a:r>
              <a:rPr lang="pt-BR" sz="2800" dirty="0" smtClean="0">
                <a:solidFill>
                  <a:srgbClr val="FFFF00"/>
                </a:solidFill>
              </a:rPr>
              <a:t>&gt;</a:t>
            </a:r>
            <a:endParaRPr lang="pt-BR" sz="2800" dirty="0">
              <a:solidFill>
                <a:srgbClr val="FFFF00"/>
              </a:solidFill>
            </a:endParaRPr>
          </a:p>
          <a:p>
            <a:pPr marL="0" indent="0">
              <a:buNone/>
            </a:pPr>
            <a:r>
              <a:rPr lang="pt-BR" sz="2800" dirty="0">
                <a:solidFill>
                  <a:srgbClr val="FFFF00"/>
                </a:solidFill>
              </a:rPr>
              <a:t>&lt;</a:t>
            </a:r>
            <a:r>
              <a:rPr lang="pt-BR" sz="2800" dirty="0" err="1">
                <a:solidFill>
                  <a:srgbClr val="FFFF00"/>
                </a:solidFill>
              </a:rPr>
              <a:t>strike</a:t>
            </a:r>
            <a:r>
              <a:rPr lang="pt-BR" sz="2800" dirty="0" smtClean="0">
                <a:solidFill>
                  <a:srgbClr val="FFFF00"/>
                </a:solidFill>
              </a:rPr>
              <a:t>&gt;</a:t>
            </a:r>
            <a:endParaRPr lang="pt-BR" sz="2800" dirty="0">
              <a:solidFill>
                <a:srgbClr val="FFFF00"/>
              </a:solidFill>
            </a:endParaRPr>
          </a:p>
          <a:p>
            <a:pPr marL="0" indent="0">
              <a:buNone/>
            </a:pPr>
            <a:r>
              <a:rPr lang="pt-BR" sz="2800" dirty="0">
                <a:solidFill>
                  <a:srgbClr val="FFFF00"/>
                </a:solidFill>
              </a:rPr>
              <a:t>&lt;</a:t>
            </a:r>
            <a:r>
              <a:rPr lang="pt-BR" sz="2800" dirty="0" err="1">
                <a:solidFill>
                  <a:srgbClr val="FFFF00"/>
                </a:solidFill>
              </a:rPr>
              <a:t>tt</a:t>
            </a:r>
            <a:r>
              <a:rPr lang="pt-BR" sz="2800" dirty="0" smtClean="0">
                <a:solidFill>
                  <a:srgbClr val="FFFF00"/>
                </a:solidFill>
              </a:rPr>
              <a:t>&gt;</a:t>
            </a:r>
            <a:endParaRPr lang="pt-BR" sz="2800" dirty="0">
              <a:solidFill>
                <a:srgbClr val="FFFF00"/>
              </a:solidFill>
            </a:endParaRPr>
          </a:p>
          <a:p>
            <a:pPr marL="0" indent="0">
              <a:buNone/>
            </a:pPr>
            <a:r>
              <a:rPr lang="pt-BR" sz="2800" dirty="0">
                <a:solidFill>
                  <a:srgbClr val="FFFF00"/>
                </a:solidFill>
              </a:rPr>
              <a:t>&lt;u</a:t>
            </a:r>
            <a:r>
              <a:rPr lang="pt-BR" sz="2800" dirty="0" smtClean="0">
                <a:solidFill>
                  <a:srgbClr val="FFFF00"/>
                </a:solidFill>
              </a:rPr>
              <a:t>&gt;</a:t>
            </a:r>
          </a:p>
          <a:p>
            <a:pPr marL="0" indent="0">
              <a:buNone/>
            </a:pPr>
            <a:endParaRPr lang="pt-BR" sz="2800" dirty="0">
              <a:solidFill>
                <a:srgbClr val="FFFF00"/>
              </a:solidFill>
            </a:endParaRPr>
          </a:p>
        </p:txBody>
      </p:sp>
      <p:sp>
        <p:nvSpPr>
          <p:cNvPr id="4" name="Espaço Reservado para Conteúdo 2"/>
          <p:cNvSpPr txBox="1">
            <a:spLocks/>
          </p:cNvSpPr>
          <p:nvPr/>
        </p:nvSpPr>
        <p:spPr>
          <a:xfrm>
            <a:off x="621650" y="1700808"/>
            <a:ext cx="8136904" cy="936104"/>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2800" dirty="0" err="1" smtClean="0">
                <a:solidFill>
                  <a:srgbClr val="FFFF00"/>
                </a:solidFill>
              </a:rPr>
              <a:t>Tags</a:t>
            </a:r>
            <a:r>
              <a:rPr lang="pt-BR" sz="2800" dirty="0" smtClean="0">
                <a:solidFill>
                  <a:srgbClr val="FFFF00"/>
                </a:solidFill>
              </a:rPr>
              <a:t> </a:t>
            </a:r>
            <a:r>
              <a:rPr lang="pt-BR" sz="2800" dirty="0" smtClean="0">
                <a:solidFill>
                  <a:srgbClr val="FFFF00"/>
                </a:solidFill>
              </a:rPr>
              <a:t>inválidas ou alteradas </a:t>
            </a:r>
            <a:r>
              <a:rPr lang="pt-BR" sz="2800" dirty="0" smtClean="0">
                <a:solidFill>
                  <a:schemeClr val="bg1"/>
                </a:solidFill>
              </a:rPr>
              <a:t>em HTML 5 - é um lembrete para quem já desenvolve em HTML.</a:t>
            </a:r>
            <a:endParaRPr lang="pt-BR" sz="2800" dirty="0">
              <a:solidFill>
                <a:schemeClr val="bg1"/>
              </a:solidFill>
            </a:endParaRPr>
          </a:p>
        </p:txBody>
      </p:sp>
      <p:sp>
        <p:nvSpPr>
          <p:cNvPr id="6"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2. </a:t>
            </a:r>
            <a:r>
              <a:rPr lang="pt-BR" sz="3600" dirty="0" err="1">
                <a:solidFill>
                  <a:schemeClr val="tx2">
                    <a:lumMod val="50000"/>
                  </a:schemeClr>
                </a:solidFill>
              </a:rPr>
              <a:t>Tags</a:t>
            </a:r>
            <a:r>
              <a:rPr lang="pt-BR" sz="3600" dirty="0">
                <a:solidFill>
                  <a:schemeClr val="tx2">
                    <a:lumMod val="50000"/>
                  </a:schemeClr>
                </a:solidFill>
              </a:rPr>
              <a:t> Descontinuadas no HTML </a:t>
            </a:r>
            <a:r>
              <a:rPr lang="pt-BR" sz="6600" dirty="0" smtClean="0">
                <a:solidFill>
                  <a:schemeClr val="tx2">
                    <a:lumMod val="50000"/>
                  </a:schemeClr>
                </a:solidFill>
              </a:rPr>
              <a:t>5</a:t>
            </a:r>
            <a:endParaRPr lang="pt-BR" sz="3600" dirty="0" smtClean="0">
              <a:solidFill>
                <a:schemeClr val="bg1"/>
              </a:solidFill>
            </a:endParaRPr>
          </a:p>
        </p:txBody>
      </p:sp>
    </p:spTree>
    <p:extLst>
      <p:ext uri="{BB962C8B-B14F-4D97-AF65-F5344CB8AC3E}">
        <p14:creationId xmlns:p14="http://schemas.microsoft.com/office/powerpoint/2010/main" val="4258280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5145021"/>
            <a:ext cx="8928992" cy="1524339"/>
          </a:xfrm>
        </p:spPr>
        <p:txBody>
          <a:bodyPr numCol="1">
            <a:noAutofit/>
          </a:bodyPr>
          <a:lstStyle/>
          <a:p>
            <a:pPr marL="0" indent="0">
              <a:buNone/>
            </a:pPr>
            <a:r>
              <a:rPr lang="pt-BR" sz="2800" dirty="0" smtClean="0">
                <a:solidFill>
                  <a:schemeClr val="bg1"/>
                </a:solidFill>
              </a:rPr>
              <a:t>A </a:t>
            </a:r>
            <a:r>
              <a:rPr lang="pt-BR" sz="2800" dirty="0" err="1" smtClean="0">
                <a:solidFill>
                  <a:schemeClr val="bg1"/>
                </a:solidFill>
              </a:rPr>
              <a:t>tag</a:t>
            </a:r>
            <a:r>
              <a:rPr lang="pt-BR" sz="2800" dirty="0" smtClean="0">
                <a:solidFill>
                  <a:schemeClr val="bg1"/>
                </a:solidFill>
              </a:rPr>
              <a:t> &lt;Menu</a:t>
            </a:r>
            <a:r>
              <a:rPr lang="pt-BR" sz="2800" dirty="0">
                <a:solidFill>
                  <a:schemeClr val="bg1"/>
                </a:solidFill>
              </a:rPr>
              <a:t>&gt; </a:t>
            </a:r>
            <a:r>
              <a:rPr lang="pt-BR" sz="2800" dirty="0" smtClean="0">
                <a:solidFill>
                  <a:schemeClr val="bg1"/>
                </a:solidFill>
              </a:rPr>
              <a:t>define </a:t>
            </a:r>
            <a:r>
              <a:rPr lang="pt-BR" sz="2800" dirty="0">
                <a:solidFill>
                  <a:schemeClr val="bg1"/>
                </a:solidFill>
              </a:rPr>
              <a:t>uma </a:t>
            </a:r>
            <a:r>
              <a:rPr lang="pt-BR" sz="2800" dirty="0" smtClean="0">
                <a:solidFill>
                  <a:schemeClr val="bg1"/>
                </a:solidFill>
              </a:rPr>
              <a:t>lista/menu </a:t>
            </a:r>
            <a:r>
              <a:rPr lang="pt-BR" sz="2800" dirty="0">
                <a:solidFill>
                  <a:schemeClr val="bg1"/>
                </a:solidFill>
              </a:rPr>
              <a:t>de </a:t>
            </a:r>
            <a:r>
              <a:rPr lang="pt-BR" sz="2800" dirty="0" smtClean="0">
                <a:solidFill>
                  <a:schemeClr val="bg1"/>
                </a:solidFill>
              </a:rPr>
              <a:t>comandos, sendo usada </a:t>
            </a:r>
            <a:r>
              <a:rPr lang="pt-BR" sz="2800" dirty="0">
                <a:solidFill>
                  <a:schemeClr val="bg1"/>
                </a:solidFill>
              </a:rPr>
              <a:t>para </a:t>
            </a:r>
            <a:r>
              <a:rPr lang="pt-BR" sz="2800" dirty="0" smtClean="0">
                <a:solidFill>
                  <a:schemeClr val="bg1"/>
                </a:solidFill>
              </a:rPr>
              <a:t>menus </a:t>
            </a:r>
            <a:r>
              <a:rPr lang="pt-BR" sz="2800" dirty="0">
                <a:solidFill>
                  <a:schemeClr val="bg1"/>
                </a:solidFill>
              </a:rPr>
              <a:t>de contexto, barras de ferramentas e controles de formulários para inscrição e comandos. </a:t>
            </a:r>
            <a:endParaRPr lang="pt-BR" sz="2800" dirty="0" smtClean="0">
              <a:solidFill>
                <a:schemeClr val="bg1"/>
              </a:solidFill>
            </a:endParaRPr>
          </a:p>
        </p:txBody>
      </p:sp>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3. </a:t>
            </a:r>
            <a:r>
              <a:rPr lang="pt-BR" sz="3600" dirty="0" err="1">
                <a:solidFill>
                  <a:schemeClr val="tx2">
                    <a:lumMod val="50000"/>
                  </a:schemeClr>
                </a:solidFill>
              </a:rPr>
              <a:t>Tag</a:t>
            </a:r>
            <a:r>
              <a:rPr lang="pt-BR" sz="3600" dirty="0">
                <a:solidFill>
                  <a:schemeClr val="tx2">
                    <a:lumMod val="50000"/>
                  </a:schemeClr>
                </a:solidFill>
              </a:rPr>
              <a:t> </a:t>
            </a:r>
            <a:r>
              <a:rPr lang="pt-BR" sz="6600" dirty="0">
                <a:solidFill>
                  <a:schemeClr val="tx2">
                    <a:lumMod val="50000"/>
                  </a:schemeClr>
                </a:solidFill>
              </a:rPr>
              <a:t>&lt;menu&gt;</a:t>
            </a:r>
            <a:r>
              <a:rPr lang="pt-BR" sz="3600" dirty="0">
                <a:solidFill>
                  <a:schemeClr val="tx2">
                    <a:lumMod val="50000"/>
                  </a:schemeClr>
                </a:solidFill>
              </a:rPr>
              <a:t> e o atributo </a:t>
            </a:r>
            <a:r>
              <a:rPr lang="pt-BR" sz="3300" dirty="0">
                <a:solidFill>
                  <a:schemeClr val="tx2">
                    <a:lumMod val="50000"/>
                  </a:schemeClr>
                </a:solidFill>
              </a:rPr>
              <a:t>“</a:t>
            </a:r>
            <a:r>
              <a:rPr lang="pt-BR" sz="3300" dirty="0" err="1">
                <a:solidFill>
                  <a:schemeClr val="tx2">
                    <a:lumMod val="50000"/>
                  </a:schemeClr>
                </a:solidFill>
              </a:rPr>
              <a:t>type</a:t>
            </a:r>
            <a:r>
              <a:rPr lang="pt-BR" sz="3300" dirty="0">
                <a:solidFill>
                  <a:schemeClr val="tx2">
                    <a:lumMod val="50000"/>
                  </a:schemeClr>
                </a:solidFill>
              </a:rPr>
              <a:t>”</a:t>
            </a:r>
            <a:endParaRPr lang="pt-BR" sz="3300" dirty="0" smtClean="0">
              <a:solidFill>
                <a:schemeClr val="bg1"/>
              </a:solidFill>
            </a:endParaRPr>
          </a:p>
        </p:txBody>
      </p:sp>
      <p:pic>
        <p:nvPicPr>
          <p:cNvPr id="2" name="Imagem 1"/>
          <p:cNvPicPr>
            <a:picLocks noChangeAspect="1"/>
          </p:cNvPicPr>
          <p:nvPr/>
        </p:nvPicPr>
        <p:blipFill rotWithShape="1">
          <a:blip r:embed="rId2"/>
          <a:srcRect l="14562" t="9680" r="9019" b="38241"/>
          <a:stretch/>
        </p:blipFill>
        <p:spPr>
          <a:xfrm>
            <a:off x="323528" y="1650268"/>
            <a:ext cx="8496944" cy="3257260"/>
          </a:xfrm>
          <a:prstGeom prst="rect">
            <a:avLst/>
          </a:prstGeom>
          <a:ln w="57150">
            <a:solidFill>
              <a:srgbClr val="00B0F0"/>
            </a:solidFill>
          </a:ln>
        </p:spPr>
      </p:pic>
    </p:spTree>
    <p:extLst>
      <p:ext uri="{BB962C8B-B14F-4D97-AF65-F5344CB8AC3E}">
        <p14:creationId xmlns:p14="http://schemas.microsoft.com/office/powerpoint/2010/main" val="3578242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484784"/>
            <a:ext cx="8136904" cy="5112568"/>
          </a:xfrm>
        </p:spPr>
        <p:txBody>
          <a:bodyPr numCol="1">
            <a:noAutofit/>
          </a:bodyPr>
          <a:lstStyle/>
          <a:p>
            <a:pPr marL="514350" indent="-514350">
              <a:buAutoNum type="arabicPeriod"/>
            </a:pPr>
            <a:r>
              <a:rPr lang="pt-BR" sz="2800" dirty="0" smtClean="0">
                <a:solidFill>
                  <a:schemeClr val="bg1"/>
                </a:solidFill>
              </a:rPr>
              <a:t>&lt;menu&gt;: 2 atributos (</a:t>
            </a:r>
            <a:r>
              <a:rPr lang="pt-BR" sz="2800" dirty="0" err="1" smtClean="0">
                <a:solidFill>
                  <a:schemeClr val="bg1"/>
                </a:solidFill>
              </a:rPr>
              <a:t>type</a:t>
            </a:r>
            <a:r>
              <a:rPr lang="pt-BR" sz="2800" dirty="0" smtClean="0">
                <a:solidFill>
                  <a:schemeClr val="bg1"/>
                </a:solidFill>
              </a:rPr>
              <a:t> e </a:t>
            </a:r>
            <a:r>
              <a:rPr lang="pt-BR" sz="2800" dirty="0" err="1" smtClean="0">
                <a:solidFill>
                  <a:schemeClr val="bg1"/>
                </a:solidFill>
              </a:rPr>
              <a:t>label</a:t>
            </a:r>
            <a:r>
              <a:rPr lang="pt-BR" sz="2800" dirty="0" smtClean="0">
                <a:solidFill>
                  <a:schemeClr val="bg1"/>
                </a:solidFill>
              </a:rPr>
              <a:t>)</a:t>
            </a:r>
          </a:p>
          <a:p>
            <a:pPr marL="514350" indent="-514350">
              <a:buAutoNum type="arabicPeriod"/>
            </a:pPr>
            <a:r>
              <a:rPr lang="pt-BR" sz="2800" dirty="0" err="1">
                <a:solidFill>
                  <a:schemeClr val="bg1"/>
                </a:solidFill>
              </a:rPr>
              <a:t>T</a:t>
            </a:r>
            <a:r>
              <a:rPr lang="pt-BR" sz="2800" dirty="0" err="1" smtClean="0">
                <a:solidFill>
                  <a:schemeClr val="bg1"/>
                </a:solidFill>
              </a:rPr>
              <a:t>ype</a:t>
            </a:r>
            <a:r>
              <a:rPr lang="pt-BR" sz="2800" dirty="0" smtClean="0">
                <a:solidFill>
                  <a:schemeClr val="bg1"/>
                </a:solidFill>
              </a:rPr>
              <a:t> (toolbar)</a:t>
            </a:r>
          </a:p>
          <a:p>
            <a:pPr marL="0" indent="0">
              <a:buNone/>
            </a:pPr>
            <a:r>
              <a:rPr lang="pt-BR" sz="2000" dirty="0" smtClean="0">
                <a:solidFill>
                  <a:schemeClr val="bg1"/>
                </a:solidFill>
              </a:rPr>
              <a:t>&lt;menu </a:t>
            </a:r>
            <a:r>
              <a:rPr lang="pt-BR" sz="2000" dirty="0" err="1" smtClean="0">
                <a:solidFill>
                  <a:schemeClr val="bg1"/>
                </a:solidFill>
              </a:rPr>
              <a:t>type</a:t>
            </a:r>
            <a:r>
              <a:rPr lang="pt-BR" sz="2000" dirty="0" smtClean="0">
                <a:solidFill>
                  <a:schemeClr val="bg1"/>
                </a:solidFill>
              </a:rPr>
              <a:t>=“</a:t>
            </a:r>
            <a:r>
              <a:rPr lang="pt-BR" sz="2000" dirty="0" err="1" smtClean="0">
                <a:solidFill>
                  <a:schemeClr val="bg1"/>
                </a:solidFill>
              </a:rPr>
              <a:t>toobar</a:t>
            </a:r>
            <a:r>
              <a:rPr lang="pt-BR" sz="2000" dirty="0" smtClean="0">
                <a:solidFill>
                  <a:schemeClr val="bg1"/>
                </a:solidFill>
              </a:rPr>
              <a:t>”&gt;</a:t>
            </a:r>
          </a:p>
          <a:p>
            <a:pPr marL="400050" lvl="1" indent="0">
              <a:buNone/>
            </a:pPr>
            <a:r>
              <a:rPr lang="pt-BR" sz="2000" dirty="0" smtClean="0">
                <a:solidFill>
                  <a:schemeClr val="bg1"/>
                </a:solidFill>
              </a:rPr>
              <a:t>&lt;li&gt;</a:t>
            </a:r>
          </a:p>
          <a:p>
            <a:pPr marL="800100" lvl="2" indent="0">
              <a:buNone/>
            </a:pPr>
            <a:r>
              <a:rPr lang="pt-BR" sz="2000" dirty="0" smtClean="0">
                <a:solidFill>
                  <a:srgbClr val="FFFF00"/>
                </a:solidFill>
              </a:rPr>
              <a:t>&lt;menu </a:t>
            </a:r>
            <a:r>
              <a:rPr lang="pt-BR" sz="2000" dirty="0" err="1" smtClean="0">
                <a:solidFill>
                  <a:srgbClr val="FFFF00"/>
                </a:solidFill>
              </a:rPr>
              <a:t>label</a:t>
            </a:r>
            <a:r>
              <a:rPr lang="pt-BR" sz="2000" dirty="0" smtClean="0">
                <a:solidFill>
                  <a:srgbClr val="FFFF00"/>
                </a:solidFill>
              </a:rPr>
              <a:t>=“Páginas”&gt;</a:t>
            </a:r>
          </a:p>
          <a:p>
            <a:pPr marL="1257300" lvl="3" indent="0">
              <a:buNone/>
            </a:pPr>
            <a:r>
              <a:rPr lang="pt-BR" dirty="0">
                <a:solidFill>
                  <a:srgbClr val="92D050"/>
                </a:solidFill>
              </a:rPr>
              <a:t>	</a:t>
            </a:r>
            <a:r>
              <a:rPr lang="pt-BR" dirty="0" smtClean="0">
                <a:solidFill>
                  <a:schemeClr val="bg1"/>
                </a:solidFill>
              </a:rPr>
              <a:t>&lt;li&gt;&lt;a </a:t>
            </a:r>
            <a:r>
              <a:rPr lang="pt-BR" dirty="0" err="1" smtClean="0">
                <a:solidFill>
                  <a:schemeClr val="bg1"/>
                </a:solidFill>
              </a:rPr>
              <a:t>href</a:t>
            </a:r>
            <a:r>
              <a:rPr lang="pt-BR" dirty="0" smtClean="0">
                <a:solidFill>
                  <a:schemeClr val="bg1"/>
                </a:solidFill>
              </a:rPr>
              <a:t>=“pagina1.html”&gt;Página 1&lt;/a&gt;</a:t>
            </a:r>
          </a:p>
          <a:p>
            <a:pPr marL="1257300" lvl="3" indent="0">
              <a:buNone/>
            </a:pPr>
            <a:r>
              <a:rPr lang="pt-BR" dirty="0" smtClean="0">
                <a:solidFill>
                  <a:schemeClr val="bg1"/>
                </a:solidFill>
              </a:rPr>
              <a:t>	</a:t>
            </a:r>
            <a:r>
              <a:rPr lang="pt-BR" dirty="0">
                <a:solidFill>
                  <a:schemeClr val="bg1"/>
                </a:solidFill>
              </a:rPr>
              <a:t>&lt;li&gt;&lt;a </a:t>
            </a:r>
            <a:r>
              <a:rPr lang="pt-BR" dirty="0" err="1">
                <a:solidFill>
                  <a:schemeClr val="bg1"/>
                </a:solidFill>
              </a:rPr>
              <a:t>href</a:t>
            </a:r>
            <a:r>
              <a:rPr lang="pt-BR" dirty="0">
                <a:solidFill>
                  <a:schemeClr val="bg1"/>
                </a:solidFill>
              </a:rPr>
              <a:t>=“pagina2.html”&gt;Página 2&lt;/a</a:t>
            </a:r>
            <a:r>
              <a:rPr lang="pt-BR" dirty="0" smtClean="0">
                <a:solidFill>
                  <a:schemeClr val="bg1"/>
                </a:solidFill>
              </a:rPr>
              <a:t>&gt;</a:t>
            </a:r>
          </a:p>
          <a:p>
            <a:pPr marL="800100" lvl="2" indent="0">
              <a:buNone/>
            </a:pPr>
            <a:r>
              <a:rPr lang="pt-BR" sz="2000" dirty="0" smtClean="0">
                <a:solidFill>
                  <a:schemeClr val="bg1"/>
                </a:solidFill>
              </a:rPr>
              <a:t>&lt;/menu&gt;</a:t>
            </a:r>
          </a:p>
          <a:p>
            <a:pPr marL="800100" lvl="2" indent="0">
              <a:buNone/>
            </a:pPr>
            <a:r>
              <a:rPr lang="pt-BR" sz="2000" dirty="0">
                <a:solidFill>
                  <a:schemeClr val="bg1"/>
                </a:solidFill>
              </a:rPr>
              <a:t>&lt;menu </a:t>
            </a:r>
            <a:r>
              <a:rPr lang="pt-BR" sz="2000" dirty="0" err="1">
                <a:solidFill>
                  <a:schemeClr val="bg1"/>
                </a:solidFill>
              </a:rPr>
              <a:t>label</a:t>
            </a:r>
            <a:r>
              <a:rPr lang="pt-BR" sz="2000" dirty="0" smtClean="0">
                <a:solidFill>
                  <a:schemeClr val="bg1"/>
                </a:solidFill>
              </a:rPr>
              <a:t>=“Arquivos”&gt;</a:t>
            </a:r>
            <a:endParaRPr lang="pt-BR" sz="2000" dirty="0">
              <a:solidFill>
                <a:schemeClr val="bg1"/>
              </a:solidFill>
            </a:endParaRPr>
          </a:p>
          <a:p>
            <a:pPr marL="1257300" lvl="3" indent="0">
              <a:buNone/>
            </a:pPr>
            <a:r>
              <a:rPr lang="pt-BR" dirty="0">
                <a:solidFill>
                  <a:schemeClr val="bg1"/>
                </a:solidFill>
              </a:rPr>
              <a:t>	&lt;li&gt;&lt;a </a:t>
            </a:r>
            <a:r>
              <a:rPr lang="pt-BR" dirty="0" err="1">
                <a:solidFill>
                  <a:schemeClr val="bg1"/>
                </a:solidFill>
              </a:rPr>
              <a:t>href</a:t>
            </a:r>
            <a:r>
              <a:rPr lang="pt-BR" dirty="0" smtClean="0">
                <a:solidFill>
                  <a:schemeClr val="bg1"/>
                </a:solidFill>
              </a:rPr>
              <a:t>=“arquivo1.html”&gt;Arquivo 1</a:t>
            </a:r>
            <a:r>
              <a:rPr lang="pt-BR" dirty="0">
                <a:solidFill>
                  <a:schemeClr val="bg1"/>
                </a:solidFill>
              </a:rPr>
              <a:t>&lt;/</a:t>
            </a:r>
            <a:r>
              <a:rPr lang="pt-BR" dirty="0" smtClean="0">
                <a:solidFill>
                  <a:schemeClr val="bg1"/>
                </a:solidFill>
              </a:rPr>
              <a:t>a</a:t>
            </a:r>
            <a:r>
              <a:rPr lang="pt-BR" dirty="0">
                <a:solidFill>
                  <a:schemeClr val="bg1"/>
                </a:solidFill>
              </a:rPr>
              <a:t>&gt;</a:t>
            </a:r>
          </a:p>
          <a:p>
            <a:pPr marL="800100" lvl="2" indent="0">
              <a:buNone/>
            </a:pPr>
            <a:r>
              <a:rPr lang="pt-BR" sz="2000" dirty="0">
                <a:solidFill>
                  <a:schemeClr val="bg1"/>
                </a:solidFill>
              </a:rPr>
              <a:t>&lt;/menu</a:t>
            </a:r>
            <a:r>
              <a:rPr lang="pt-BR" sz="2000" dirty="0" smtClean="0">
                <a:solidFill>
                  <a:schemeClr val="bg1"/>
                </a:solidFill>
              </a:rPr>
              <a:t>&gt;</a:t>
            </a:r>
          </a:p>
          <a:p>
            <a:pPr marL="400050" lvl="1" indent="0">
              <a:buNone/>
            </a:pPr>
            <a:r>
              <a:rPr lang="pt-BR" sz="2000" dirty="0" smtClean="0">
                <a:solidFill>
                  <a:schemeClr val="bg1"/>
                </a:solidFill>
              </a:rPr>
              <a:t>&lt;/li&gt;</a:t>
            </a:r>
            <a:endParaRPr lang="pt-BR" sz="2000" dirty="0">
              <a:solidFill>
                <a:schemeClr val="bg1"/>
              </a:solidFill>
            </a:endParaRPr>
          </a:p>
          <a:p>
            <a:pPr marL="0" indent="0">
              <a:buNone/>
            </a:pPr>
            <a:r>
              <a:rPr lang="pt-BR" sz="2000" dirty="0" smtClean="0">
                <a:solidFill>
                  <a:schemeClr val="bg1"/>
                </a:solidFill>
              </a:rPr>
              <a:t>&lt;/menu&gt;</a:t>
            </a:r>
          </a:p>
        </p:txBody>
      </p:sp>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3. </a:t>
            </a:r>
            <a:r>
              <a:rPr lang="pt-BR" sz="3600" dirty="0" err="1">
                <a:solidFill>
                  <a:schemeClr val="tx2">
                    <a:lumMod val="50000"/>
                  </a:schemeClr>
                </a:solidFill>
              </a:rPr>
              <a:t>Tag</a:t>
            </a:r>
            <a:r>
              <a:rPr lang="pt-BR" sz="3600" dirty="0">
                <a:solidFill>
                  <a:schemeClr val="tx2">
                    <a:lumMod val="50000"/>
                  </a:schemeClr>
                </a:solidFill>
              </a:rPr>
              <a:t> &lt;menu&gt; e o atributo </a:t>
            </a:r>
            <a:r>
              <a:rPr lang="pt-BR" sz="6600" dirty="0">
                <a:solidFill>
                  <a:schemeClr val="tx2">
                    <a:lumMod val="50000"/>
                  </a:schemeClr>
                </a:solidFill>
              </a:rPr>
              <a:t>“</a:t>
            </a:r>
            <a:r>
              <a:rPr lang="pt-BR" sz="6600" dirty="0" err="1">
                <a:solidFill>
                  <a:schemeClr val="tx2">
                    <a:lumMod val="50000"/>
                  </a:schemeClr>
                </a:solidFill>
              </a:rPr>
              <a:t>type</a:t>
            </a:r>
            <a:r>
              <a:rPr lang="pt-BR" sz="6600" dirty="0">
                <a:solidFill>
                  <a:schemeClr val="tx2">
                    <a:lumMod val="50000"/>
                  </a:schemeClr>
                </a:solidFill>
              </a:rPr>
              <a:t>”</a:t>
            </a:r>
            <a:endParaRPr lang="pt-BR" sz="3600" dirty="0" smtClean="0">
              <a:solidFill>
                <a:schemeClr val="bg1"/>
              </a:solidFill>
            </a:endParaRPr>
          </a:p>
        </p:txBody>
      </p:sp>
    </p:spTree>
    <p:extLst>
      <p:ext uri="{BB962C8B-B14F-4D97-AF65-F5344CB8AC3E}">
        <p14:creationId xmlns:p14="http://schemas.microsoft.com/office/powerpoint/2010/main" val="4276657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3. </a:t>
            </a:r>
            <a:r>
              <a:rPr lang="pt-BR" sz="3600" dirty="0" err="1">
                <a:solidFill>
                  <a:schemeClr val="tx2">
                    <a:lumMod val="50000"/>
                  </a:schemeClr>
                </a:solidFill>
              </a:rPr>
              <a:t>Tag</a:t>
            </a:r>
            <a:r>
              <a:rPr lang="pt-BR" sz="3600" dirty="0">
                <a:solidFill>
                  <a:schemeClr val="tx2">
                    <a:lumMod val="50000"/>
                  </a:schemeClr>
                </a:solidFill>
              </a:rPr>
              <a:t> &lt;menu&gt; e o atributo </a:t>
            </a:r>
            <a:r>
              <a:rPr lang="pt-BR" sz="6600" dirty="0">
                <a:solidFill>
                  <a:schemeClr val="tx2">
                    <a:lumMod val="50000"/>
                  </a:schemeClr>
                </a:solidFill>
              </a:rPr>
              <a:t>“</a:t>
            </a:r>
            <a:r>
              <a:rPr lang="pt-BR" sz="6600" dirty="0" err="1">
                <a:solidFill>
                  <a:schemeClr val="tx2">
                    <a:lumMod val="50000"/>
                  </a:schemeClr>
                </a:solidFill>
              </a:rPr>
              <a:t>type</a:t>
            </a:r>
            <a:r>
              <a:rPr lang="pt-BR" sz="6600" dirty="0">
                <a:solidFill>
                  <a:schemeClr val="tx2">
                    <a:lumMod val="50000"/>
                  </a:schemeClr>
                </a:solidFill>
              </a:rPr>
              <a:t>”</a:t>
            </a:r>
            <a:endParaRPr lang="pt-BR" sz="3600" dirty="0" smtClean="0">
              <a:solidFill>
                <a:schemeClr val="bg1"/>
              </a:solidFill>
            </a:endParaRPr>
          </a:p>
        </p:txBody>
      </p:sp>
      <p:pic>
        <p:nvPicPr>
          <p:cNvPr id="4" name="Imagem 3"/>
          <p:cNvPicPr>
            <a:picLocks noChangeAspect="1"/>
          </p:cNvPicPr>
          <p:nvPr/>
        </p:nvPicPr>
        <p:blipFill rotWithShape="1">
          <a:blip r:embed="rId2"/>
          <a:srcRect l="23068" t="38241" r="24486" b="40760"/>
          <a:stretch/>
        </p:blipFill>
        <p:spPr>
          <a:xfrm>
            <a:off x="539552" y="3212976"/>
            <a:ext cx="7992888" cy="1800200"/>
          </a:xfrm>
          <a:prstGeom prst="rect">
            <a:avLst/>
          </a:prstGeom>
          <a:ln w="57150">
            <a:solidFill>
              <a:srgbClr val="00B0F0"/>
            </a:solidFill>
          </a:ln>
        </p:spPr>
      </p:pic>
      <p:sp>
        <p:nvSpPr>
          <p:cNvPr id="6" name="Espaço Reservado para Conteúdo 4"/>
          <p:cNvSpPr txBox="1">
            <a:spLocks/>
          </p:cNvSpPr>
          <p:nvPr/>
        </p:nvSpPr>
        <p:spPr>
          <a:xfrm>
            <a:off x="395536" y="5373216"/>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2400" dirty="0">
                <a:solidFill>
                  <a:srgbClr val="FFFF00"/>
                </a:solidFill>
              </a:rPr>
              <a:t>http://www.w3schools.com/tags/tag_menu.asp</a:t>
            </a:r>
          </a:p>
        </p:txBody>
      </p:sp>
      <p:sp>
        <p:nvSpPr>
          <p:cNvPr id="8" name="Espaço Reservado para Conteúdo 4"/>
          <p:cNvSpPr>
            <a:spLocks noGrp="1"/>
          </p:cNvSpPr>
          <p:nvPr>
            <p:ph idx="1"/>
          </p:nvPr>
        </p:nvSpPr>
        <p:spPr>
          <a:xfrm>
            <a:off x="539552" y="2204864"/>
            <a:ext cx="7941568" cy="676672"/>
          </a:xfrm>
        </p:spPr>
        <p:txBody>
          <a:bodyPr>
            <a:normAutofit fontScale="92500"/>
          </a:bodyPr>
          <a:lstStyle/>
          <a:p>
            <a:pPr marL="0" indent="0">
              <a:buNone/>
            </a:pPr>
            <a:r>
              <a:rPr lang="pt-BR" dirty="0" smtClean="0">
                <a:solidFill>
                  <a:schemeClr val="bg1"/>
                </a:solidFill>
              </a:rPr>
              <a:t>Navegadores suportados e suas versões (2014).</a:t>
            </a:r>
            <a:endParaRPr lang="pt-BR" dirty="0">
              <a:solidFill>
                <a:schemeClr val="bg1"/>
              </a:solidFill>
            </a:endParaRPr>
          </a:p>
        </p:txBody>
      </p:sp>
    </p:spTree>
    <p:extLst>
      <p:ext uri="{BB962C8B-B14F-4D97-AF65-F5344CB8AC3E}">
        <p14:creationId xmlns:p14="http://schemas.microsoft.com/office/powerpoint/2010/main" val="2289960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5289037"/>
            <a:ext cx="8928992" cy="1452331"/>
          </a:xfrm>
        </p:spPr>
        <p:txBody>
          <a:bodyPr numCol="1">
            <a:noAutofit/>
          </a:bodyPr>
          <a:lstStyle/>
          <a:p>
            <a:pPr marL="0" indent="0">
              <a:buNone/>
            </a:pPr>
            <a:r>
              <a:rPr lang="pt-BR" sz="2800" dirty="0">
                <a:solidFill>
                  <a:schemeClr val="bg1"/>
                </a:solidFill>
              </a:rPr>
              <a:t>O </a:t>
            </a:r>
            <a:r>
              <a:rPr lang="pt-BR" sz="2800" dirty="0" err="1">
                <a:solidFill>
                  <a:schemeClr val="bg1"/>
                </a:solidFill>
              </a:rPr>
              <a:t>tag</a:t>
            </a:r>
            <a:r>
              <a:rPr lang="pt-BR" sz="2800" dirty="0">
                <a:solidFill>
                  <a:schemeClr val="bg1"/>
                </a:solidFill>
              </a:rPr>
              <a:t> &lt;</a:t>
            </a:r>
            <a:r>
              <a:rPr lang="pt-BR" sz="2800" dirty="0" err="1">
                <a:solidFill>
                  <a:schemeClr val="bg1"/>
                </a:solidFill>
              </a:rPr>
              <a:t>nav</a:t>
            </a:r>
            <a:r>
              <a:rPr lang="pt-BR" sz="2800" dirty="0">
                <a:solidFill>
                  <a:schemeClr val="bg1"/>
                </a:solidFill>
              </a:rPr>
              <a:t>&gt; define um conjunto de links de navegação, sendo destinado apenas para um grande bloco de links de navegação.</a:t>
            </a:r>
            <a:endParaRPr lang="pt-BR" sz="2800" dirty="0" smtClean="0">
              <a:solidFill>
                <a:schemeClr val="bg1"/>
              </a:solidFill>
            </a:endParaRPr>
          </a:p>
        </p:txBody>
      </p:sp>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pt-BR" dirty="0">
                <a:solidFill>
                  <a:srgbClr val="1F497D">
                    <a:lumMod val="50000"/>
                  </a:srgbClr>
                </a:solidFill>
              </a:rPr>
              <a:t>3. </a:t>
            </a:r>
            <a:r>
              <a:rPr lang="pt-BR" dirty="0" smtClean="0">
                <a:solidFill>
                  <a:srgbClr val="1F497D">
                    <a:lumMod val="50000"/>
                  </a:srgbClr>
                </a:solidFill>
              </a:rPr>
              <a:t>A diferença entre &lt;menu&gt; e </a:t>
            </a:r>
            <a:r>
              <a:rPr lang="pt-BR" sz="6000" dirty="0" smtClean="0">
                <a:solidFill>
                  <a:srgbClr val="1F497D">
                    <a:lumMod val="50000"/>
                  </a:srgbClr>
                </a:solidFill>
              </a:rPr>
              <a:t>&lt;</a:t>
            </a:r>
            <a:r>
              <a:rPr lang="pt-BR" sz="6000" dirty="0" err="1" smtClean="0">
                <a:solidFill>
                  <a:srgbClr val="1F497D">
                    <a:lumMod val="50000"/>
                  </a:srgbClr>
                </a:solidFill>
              </a:rPr>
              <a:t>nav</a:t>
            </a:r>
            <a:r>
              <a:rPr lang="pt-BR" sz="6000" dirty="0" smtClean="0">
                <a:solidFill>
                  <a:srgbClr val="1F497D">
                    <a:lumMod val="50000"/>
                  </a:srgbClr>
                </a:solidFill>
              </a:rPr>
              <a:t>&gt;</a:t>
            </a:r>
            <a:endParaRPr lang="pt-BR" sz="6000" dirty="0" smtClean="0">
              <a:solidFill>
                <a:prstClr val="white"/>
              </a:solidFill>
            </a:endParaRPr>
          </a:p>
        </p:txBody>
      </p:sp>
      <p:pic>
        <p:nvPicPr>
          <p:cNvPr id="4" name="Imagem 3"/>
          <p:cNvPicPr>
            <a:picLocks noChangeAspect="1"/>
          </p:cNvPicPr>
          <p:nvPr/>
        </p:nvPicPr>
        <p:blipFill rotWithShape="1">
          <a:blip r:embed="rId2"/>
          <a:srcRect l="14562" t="27320" r="28738" b="34880"/>
          <a:stretch/>
        </p:blipFill>
        <p:spPr>
          <a:xfrm>
            <a:off x="282499" y="1904661"/>
            <a:ext cx="8640960" cy="3240360"/>
          </a:xfrm>
          <a:prstGeom prst="rect">
            <a:avLst/>
          </a:prstGeom>
          <a:ln w="57150">
            <a:solidFill>
              <a:srgbClr val="00B0F0"/>
            </a:solidFill>
          </a:ln>
        </p:spPr>
      </p:pic>
      <p:sp>
        <p:nvSpPr>
          <p:cNvPr id="6" name="Espaço Reservado para Conteúdo 2"/>
          <p:cNvSpPr txBox="1">
            <a:spLocks/>
          </p:cNvSpPr>
          <p:nvPr/>
        </p:nvSpPr>
        <p:spPr>
          <a:xfrm>
            <a:off x="3563888" y="1268761"/>
            <a:ext cx="5400600" cy="504055"/>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pt-BR" sz="2800" dirty="0" smtClean="0">
                <a:solidFill>
                  <a:schemeClr val="bg1"/>
                </a:solidFill>
              </a:rPr>
              <a:t>Rodapé do site da Globo.com</a:t>
            </a:r>
            <a:endParaRPr lang="pt-BR" sz="2800" dirty="0" smtClean="0">
              <a:solidFill>
                <a:schemeClr val="bg1"/>
              </a:solidFill>
            </a:endParaRPr>
          </a:p>
        </p:txBody>
      </p:sp>
    </p:spTree>
    <p:extLst>
      <p:ext uri="{BB962C8B-B14F-4D97-AF65-F5344CB8AC3E}">
        <p14:creationId xmlns:p14="http://schemas.microsoft.com/office/powerpoint/2010/main" val="109242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772816"/>
            <a:ext cx="8136904" cy="4824536"/>
          </a:xfrm>
        </p:spPr>
        <p:txBody>
          <a:bodyPr numCol="1">
            <a:noAutofit/>
          </a:bodyPr>
          <a:lstStyle/>
          <a:p>
            <a:pPr marL="0" indent="0">
              <a:buNone/>
            </a:pPr>
            <a:r>
              <a:rPr lang="pt-BR" sz="2800" dirty="0" smtClean="0">
                <a:solidFill>
                  <a:srgbClr val="FFFF00"/>
                </a:solidFill>
              </a:rPr>
              <a:t>&lt;!-- Utilizado para marcar: imagens, ilustrações, diagramas, fotos, gráficos, vídeos e similares --&gt;</a:t>
            </a:r>
          </a:p>
          <a:p>
            <a:pPr marL="0" indent="0">
              <a:buNone/>
            </a:pPr>
            <a:r>
              <a:rPr lang="pt-BR" sz="2800" dirty="0" smtClean="0">
                <a:solidFill>
                  <a:schemeClr val="bg1"/>
                </a:solidFill>
              </a:rPr>
              <a:t>&lt;figure&gt;</a:t>
            </a:r>
          </a:p>
          <a:p>
            <a:pPr marL="0" indent="0">
              <a:buNone/>
            </a:pPr>
            <a:endParaRPr lang="pt-BR" sz="2800" dirty="0" smtClean="0">
              <a:solidFill>
                <a:schemeClr val="bg1"/>
              </a:solidFill>
            </a:endParaRPr>
          </a:p>
          <a:p>
            <a:pPr marL="0" indent="0">
              <a:buNone/>
            </a:pPr>
            <a:r>
              <a:rPr lang="pt-BR" sz="2800" dirty="0" smtClean="0">
                <a:solidFill>
                  <a:schemeClr val="bg1"/>
                </a:solidFill>
              </a:rPr>
              <a:t>&lt;</a:t>
            </a:r>
            <a:r>
              <a:rPr lang="pt-BR" sz="2800" dirty="0" err="1" smtClean="0">
                <a:solidFill>
                  <a:schemeClr val="bg1"/>
                </a:solidFill>
              </a:rPr>
              <a:t>img</a:t>
            </a:r>
            <a:r>
              <a:rPr lang="pt-BR" sz="2800" dirty="0" smtClean="0">
                <a:solidFill>
                  <a:schemeClr val="bg1"/>
                </a:solidFill>
              </a:rPr>
              <a:t> </a:t>
            </a:r>
            <a:r>
              <a:rPr lang="pt-BR" sz="2800" dirty="0" err="1" smtClean="0">
                <a:solidFill>
                  <a:schemeClr val="bg1"/>
                </a:solidFill>
              </a:rPr>
              <a:t>src</a:t>
            </a:r>
            <a:r>
              <a:rPr lang="pt-BR" sz="2800" dirty="0" smtClean="0">
                <a:solidFill>
                  <a:schemeClr val="bg1"/>
                </a:solidFill>
              </a:rPr>
              <a:t>=“copacabana.jpg” </a:t>
            </a:r>
            <a:r>
              <a:rPr lang="pt-BR" sz="2800" dirty="0" err="1" smtClean="0">
                <a:solidFill>
                  <a:schemeClr val="bg1"/>
                </a:solidFill>
              </a:rPr>
              <a:t>alt</a:t>
            </a:r>
            <a:r>
              <a:rPr lang="pt-BR" sz="2800" dirty="0" smtClean="0">
                <a:solidFill>
                  <a:schemeClr val="bg1"/>
                </a:solidFill>
              </a:rPr>
              <a:t>=“vista do posto 6”&gt;</a:t>
            </a:r>
          </a:p>
          <a:p>
            <a:pPr marL="0" indent="0">
              <a:buNone/>
            </a:pPr>
            <a:r>
              <a:rPr lang="pt-BR" sz="2800" dirty="0" smtClean="0">
                <a:solidFill>
                  <a:srgbClr val="FFFF00"/>
                </a:solidFill>
              </a:rPr>
              <a:t>&lt;!-- Destina-se a marcar uma legenda ao conteúdo--&gt;</a:t>
            </a:r>
            <a:endParaRPr lang="pt-BR" sz="2800" dirty="0">
              <a:solidFill>
                <a:srgbClr val="FFFF00"/>
              </a:solidFill>
            </a:endParaRPr>
          </a:p>
          <a:p>
            <a:pPr marL="0" indent="0">
              <a:buNone/>
            </a:pPr>
            <a:r>
              <a:rPr lang="pt-BR" sz="2800" dirty="0" smtClean="0">
                <a:solidFill>
                  <a:schemeClr val="bg1"/>
                </a:solidFill>
              </a:rPr>
              <a:t>&lt;</a:t>
            </a:r>
            <a:r>
              <a:rPr lang="pt-BR" sz="2800" dirty="0" err="1" smtClean="0">
                <a:solidFill>
                  <a:schemeClr val="bg1"/>
                </a:solidFill>
              </a:rPr>
              <a:t>figcaption</a:t>
            </a:r>
            <a:r>
              <a:rPr lang="pt-BR" sz="2800" dirty="0" smtClean="0">
                <a:solidFill>
                  <a:schemeClr val="bg1"/>
                </a:solidFill>
              </a:rPr>
              <a:t>&gt;Princesinha do mar&lt;/</a:t>
            </a:r>
            <a:r>
              <a:rPr lang="pt-BR" sz="2800" dirty="0" err="1" smtClean="0">
                <a:solidFill>
                  <a:schemeClr val="bg1"/>
                </a:solidFill>
              </a:rPr>
              <a:t>figcaption</a:t>
            </a:r>
            <a:r>
              <a:rPr lang="pt-BR" sz="2800" dirty="0" smtClean="0">
                <a:solidFill>
                  <a:schemeClr val="bg1"/>
                </a:solidFill>
              </a:rPr>
              <a:t>&gt;</a:t>
            </a:r>
          </a:p>
          <a:p>
            <a:pPr marL="0" indent="0">
              <a:buNone/>
            </a:pPr>
            <a:endParaRPr lang="pt-BR" sz="2800" dirty="0" smtClean="0">
              <a:solidFill>
                <a:srgbClr val="92D050"/>
              </a:solidFill>
            </a:endParaRPr>
          </a:p>
          <a:p>
            <a:pPr marL="0" indent="0">
              <a:buNone/>
            </a:pPr>
            <a:r>
              <a:rPr lang="pt-BR" sz="2800" dirty="0" smtClean="0">
                <a:solidFill>
                  <a:schemeClr val="bg1"/>
                </a:solidFill>
              </a:rPr>
              <a:t>&lt;/figure&gt;</a:t>
            </a: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2800" dirty="0">
                <a:solidFill>
                  <a:schemeClr val="tx2">
                    <a:lumMod val="50000"/>
                  </a:schemeClr>
                </a:solidFill>
              </a:rPr>
              <a:t>4. </a:t>
            </a:r>
            <a:r>
              <a:rPr lang="pt-BR" sz="2800" dirty="0" err="1">
                <a:solidFill>
                  <a:schemeClr val="tx2">
                    <a:lumMod val="50000"/>
                  </a:schemeClr>
                </a:solidFill>
              </a:rPr>
              <a:t>Tag</a:t>
            </a:r>
            <a:r>
              <a:rPr lang="pt-BR" sz="2800" dirty="0">
                <a:solidFill>
                  <a:schemeClr val="tx2">
                    <a:lumMod val="50000"/>
                  </a:schemeClr>
                </a:solidFill>
              </a:rPr>
              <a:t> &lt;figure&gt; e a </a:t>
            </a:r>
            <a:r>
              <a:rPr lang="pt-BR" sz="2800" dirty="0" err="1">
                <a:solidFill>
                  <a:schemeClr val="tx2">
                    <a:lumMod val="50000"/>
                  </a:schemeClr>
                </a:solidFill>
              </a:rPr>
              <a:t>tag</a:t>
            </a:r>
            <a:r>
              <a:rPr lang="pt-BR" sz="2800" dirty="0">
                <a:solidFill>
                  <a:schemeClr val="tx2">
                    <a:lumMod val="50000"/>
                  </a:schemeClr>
                </a:solidFill>
              </a:rPr>
              <a:t> </a:t>
            </a:r>
            <a:r>
              <a:rPr lang="pt-BR" sz="5400" dirty="0" smtClean="0">
                <a:solidFill>
                  <a:schemeClr val="tx2">
                    <a:lumMod val="50000"/>
                  </a:schemeClr>
                </a:solidFill>
              </a:rPr>
              <a:t>&lt;</a:t>
            </a:r>
            <a:r>
              <a:rPr lang="pt-BR" sz="5400" dirty="0" err="1" smtClean="0">
                <a:solidFill>
                  <a:schemeClr val="tx2">
                    <a:lumMod val="50000"/>
                  </a:schemeClr>
                </a:solidFill>
              </a:rPr>
              <a:t>figcaption</a:t>
            </a:r>
            <a:r>
              <a:rPr lang="pt-BR" sz="5400" dirty="0" smtClean="0">
                <a:solidFill>
                  <a:schemeClr val="tx2">
                    <a:lumMod val="50000"/>
                  </a:schemeClr>
                </a:solidFill>
              </a:rPr>
              <a:t>&gt;</a:t>
            </a:r>
            <a:endParaRPr lang="pt-BR" sz="2800" dirty="0" smtClean="0">
              <a:solidFill>
                <a:schemeClr val="bg1"/>
              </a:solidFill>
            </a:endParaRPr>
          </a:p>
        </p:txBody>
      </p:sp>
    </p:spTree>
    <p:extLst>
      <p:ext uri="{BB962C8B-B14F-4D97-AF65-F5344CB8AC3E}">
        <p14:creationId xmlns:p14="http://schemas.microsoft.com/office/powerpoint/2010/main" val="946040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2394577"/>
            <a:ext cx="8136904" cy="1368152"/>
          </a:xfrm>
        </p:spPr>
        <p:txBody>
          <a:bodyPr numCol="1">
            <a:noAutofit/>
          </a:bodyPr>
          <a:lstStyle/>
          <a:p>
            <a:pPr marL="0" indent="0">
              <a:buNone/>
            </a:pPr>
            <a:r>
              <a:rPr lang="pt-BR" sz="2800" dirty="0" smtClean="0">
                <a:solidFill>
                  <a:schemeClr val="bg1"/>
                </a:solidFill>
              </a:rPr>
              <a:t>&lt;</a:t>
            </a:r>
            <a:r>
              <a:rPr lang="pt-BR" sz="2800" dirty="0" err="1" smtClean="0">
                <a:solidFill>
                  <a:schemeClr val="bg1"/>
                </a:solidFill>
              </a:rPr>
              <a:t>audio</a:t>
            </a:r>
            <a:r>
              <a:rPr lang="pt-BR" sz="2800" dirty="0" smtClean="0">
                <a:solidFill>
                  <a:schemeClr val="bg1"/>
                </a:solidFill>
              </a:rPr>
              <a:t> </a:t>
            </a:r>
            <a:r>
              <a:rPr lang="pt-BR" sz="2800" dirty="0" err="1">
                <a:solidFill>
                  <a:schemeClr val="bg1"/>
                </a:solidFill>
              </a:rPr>
              <a:t>controls</a:t>
            </a:r>
            <a:r>
              <a:rPr lang="pt-BR" sz="2800" dirty="0">
                <a:solidFill>
                  <a:schemeClr val="bg1"/>
                </a:solidFill>
              </a:rPr>
              <a:t> </a:t>
            </a:r>
            <a:r>
              <a:rPr lang="pt-BR" sz="2800" dirty="0" err="1">
                <a:solidFill>
                  <a:schemeClr val="bg1"/>
                </a:solidFill>
              </a:rPr>
              <a:t>autoplay</a:t>
            </a:r>
            <a:r>
              <a:rPr lang="pt-BR" sz="2800" dirty="0">
                <a:solidFill>
                  <a:schemeClr val="bg1"/>
                </a:solidFill>
              </a:rPr>
              <a:t> loop&gt;</a:t>
            </a:r>
          </a:p>
          <a:p>
            <a:pPr marL="0" indent="0">
              <a:buNone/>
            </a:pPr>
            <a:r>
              <a:rPr lang="pt-BR" sz="2800" dirty="0" smtClean="0">
                <a:solidFill>
                  <a:schemeClr val="bg1"/>
                </a:solidFill>
              </a:rPr>
              <a:t>	&lt;</a:t>
            </a:r>
            <a:r>
              <a:rPr lang="pt-BR" sz="2800" dirty="0" err="1">
                <a:solidFill>
                  <a:schemeClr val="bg1"/>
                </a:solidFill>
              </a:rPr>
              <a:t>source</a:t>
            </a:r>
            <a:r>
              <a:rPr lang="pt-BR" sz="2800" dirty="0">
                <a:solidFill>
                  <a:schemeClr val="bg1"/>
                </a:solidFill>
              </a:rPr>
              <a:t> </a:t>
            </a:r>
            <a:r>
              <a:rPr lang="pt-BR" sz="2800" dirty="0" err="1">
                <a:solidFill>
                  <a:schemeClr val="bg1"/>
                </a:solidFill>
              </a:rPr>
              <a:t>src</a:t>
            </a:r>
            <a:r>
              <a:rPr lang="pt-BR" sz="2800" dirty="0" smtClean="0">
                <a:solidFill>
                  <a:schemeClr val="bg1"/>
                </a:solidFill>
              </a:rPr>
              <a:t>=“ex.mp3" </a:t>
            </a:r>
            <a:r>
              <a:rPr lang="pt-BR" sz="2800" dirty="0" err="1">
                <a:solidFill>
                  <a:schemeClr val="bg1"/>
                </a:solidFill>
              </a:rPr>
              <a:t>type</a:t>
            </a:r>
            <a:r>
              <a:rPr lang="pt-BR" sz="2800" dirty="0" smtClean="0">
                <a:solidFill>
                  <a:schemeClr val="bg1"/>
                </a:solidFill>
              </a:rPr>
              <a:t>=“</a:t>
            </a:r>
            <a:r>
              <a:rPr lang="pt-BR" sz="2800" dirty="0" err="1" smtClean="0">
                <a:solidFill>
                  <a:schemeClr val="bg1"/>
                </a:solidFill>
              </a:rPr>
              <a:t>audio</a:t>
            </a:r>
            <a:r>
              <a:rPr lang="pt-BR" sz="2800" dirty="0" smtClean="0">
                <a:solidFill>
                  <a:schemeClr val="bg1"/>
                </a:solidFill>
              </a:rPr>
              <a:t>/mp3"&gt;</a:t>
            </a:r>
            <a:endParaRPr lang="pt-BR" sz="2800" dirty="0">
              <a:solidFill>
                <a:schemeClr val="bg1"/>
              </a:solidFill>
            </a:endParaRPr>
          </a:p>
          <a:p>
            <a:pPr marL="0" indent="0">
              <a:buNone/>
            </a:pPr>
            <a:r>
              <a:rPr lang="pt-BR" sz="2800" dirty="0" smtClean="0">
                <a:solidFill>
                  <a:schemeClr val="bg1"/>
                </a:solidFill>
              </a:rPr>
              <a:t>&lt;/</a:t>
            </a:r>
            <a:r>
              <a:rPr lang="pt-BR" sz="2800" dirty="0" err="1" smtClean="0">
                <a:solidFill>
                  <a:schemeClr val="bg1"/>
                </a:solidFill>
              </a:rPr>
              <a:t>audio</a:t>
            </a:r>
            <a:r>
              <a:rPr lang="pt-BR" sz="2800" dirty="0" smtClean="0">
                <a:solidFill>
                  <a:schemeClr val="bg1"/>
                </a:solidFill>
              </a:rPr>
              <a:t>&gt;</a:t>
            </a:r>
          </a:p>
          <a:p>
            <a:pPr marL="0" indent="0">
              <a:buNone/>
            </a:pPr>
            <a:endParaRPr lang="pt-BR" dirty="0" smtClean="0">
              <a:solidFill>
                <a:srgbClr val="92D050"/>
              </a:solidFill>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908" y="5374667"/>
            <a:ext cx="3637646" cy="360040"/>
          </a:xfrm>
          <a:prstGeom prst="rect">
            <a:avLst/>
          </a:prstGeom>
          <a:ln w="57150">
            <a:solidFill>
              <a:srgbClr val="00B0F0"/>
            </a:solidFill>
          </a:ln>
        </p:spPr>
      </p:pic>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sz="3600" dirty="0">
                <a:solidFill>
                  <a:schemeClr val="tx2">
                    <a:lumMod val="50000"/>
                  </a:schemeClr>
                </a:solidFill>
              </a:rPr>
              <a:t>6. Novidade HTML 5 tag </a:t>
            </a:r>
            <a:r>
              <a:rPr lang="pt-BR" sz="6600" dirty="0" smtClean="0">
                <a:solidFill>
                  <a:schemeClr val="tx2">
                    <a:lumMod val="50000"/>
                  </a:schemeClr>
                </a:solidFill>
              </a:rPr>
              <a:t>&lt;</a:t>
            </a:r>
            <a:r>
              <a:rPr lang="pt-BR" sz="6600" dirty="0" err="1" smtClean="0">
                <a:solidFill>
                  <a:schemeClr val="tx2">
                    <a:lumMod val="50000"/>
                  </a:schemeClr>
                </a:solidFill>
              </a:rPr>
              <a:t>audio</a:t>
            </a:r>
            <a:r>
              <a:rPr lang="pt-BR" sz="6600" dirty="0" smtClean="0">
                <a:solidFill>
                  <a:schemeClr val="tx2">
                    <a:lumMod val="50000"/>
                  </a:schemeClr>
                </a:solidFill>
              </a:rPr>
              <a:t>&gt;</a:t>
            </a:r>
            <a:endParaRPr lang="pt-BR" sz="3600" dirty="0" smtClean="0">
              <a:solidFill>
                <a:schemeClr val="bg1"/>
              </a:solidFill>
            </a:endParaRPr>
          </a:p>
        </p:txBody>
      </p:sp>
      <p:sp>
        <p:nvSpPr>
          <p:cNvPr id="8" name="Retângulo 7"/>
          <p:cNvSpPr/>
          <p:nvPr/>
        </p:nvSpPr>
        <p:spPr>
          <a:xfrm>
            <a:off x="621650" y="5016078"/>
            <a:ext cx="4572000" cy="1077218"/>
          </a:xfrm>
          <a:prstGeom prst="rect">
            <a:avLst/>
          </a:prstGeom>
        </p:spPr>
        <p:txBody>
          <a:bodyPr>
            <a:spAutoFit/>
          </a:bodyPr>
          <a:lstStyle/>
          <a:p>
            <a:r>
              <a:rPr lang="pt-BR" sz="2400" dirty="0">
                <a:solidFill>
                  <a:srgbClr val="FFFF00"/>
                </a:solidFill>
              </a:rPr>
              <a:t>*Ver lista de </a:t>
            </a:r>
            <a:r>
              <a:rPr lang="pt-BR" sz="2400" dirty="0" err="1">
                <a:solidFill>
                  <a:srgbClr val="FFFF00"/>
                </a:solidFill>
              </a:rPr>
              <a:t>type</a:t>
            </a:r>
            <a:r>
              <a:rPr lang="pt-BR" sz="2400" dirty="0">
                <a:solidFill>
                  <a:srgbClr val="FFFF00"/>
                </a:solidFill>
              </a:rPr>
              <a:t> em:  </a:t>
            </a:r>
          </a:p>
          <a:p>
            <a:r>
              <a:rPr lang="pt-BR" sz="2000" dirty="0">
                <a:solidFill>
                  <a:srgbClr val="FFFF00"/>
                </a:solidFill>
              </a:rPr>
              <a:t>http://www.webmaster-toolkit.com/mime-types.shtml</a:t>
            </a:r>
          </a:p>
        </p:txBody>
      </p:sp>
    </p:spTree>
    <p:extLst>
      <p:ext uri="{BB962C8B-B14F-4D97-AF65-F5344CB8AC3E}">
        <p14:creationId xmlns:p14="http://schemas.microsoft.com/office/powerpoint/2010/main" val="2376822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71600" y="1340768"/>
            <a:ext cx="8136904" cy="4968552"/>
          </a:xfrm>
        </p:spPr>
        <p:txBody>
          <a:bodyPr numCol="1">
            <a:noAutofit/>
          </a:bodyPr>
          <a:lstStyle/>
          <a:p>
            <a:pPr marL="914400" lvl="1" indent="-514350">
              <a:buAutoNum type="arabicPeriod"/>
            </a:pPr>
            <a:r>
              <a:rPr lang="pt-BR" sz="2400" dirty="0" smtClean="0">
                <a:solidFill>
                  <a:schemeClr val="bg1"/>
                </a:solidFill>
              </a:rPr>
              <a:t>Elemento: </a:t>
            </a:r>
            <a:r>
              <a:rPr lang="pt-BR" sz="4000" dirty="0" err="1" smtClean="0">
                <a:solidFill>
                  <a:srgbClr val="FFFF00"/>
                </a:solidFill>
              </a:rPr>
              <a:t>Source</a:t>
            </a:r>
            <a:r>
              <a:rPr lang="pt-BR" sz="2400" dirty="0" smtClean="0">
                <a:solidFill>
                  <a:schemeClr val="bg1"/>
                </a:solidFill>
              </a:rPr>
              <a:t>;</a:t>
            </a:r>
            <a:endParaRPr lang="pt-BR" sz="2400" dirty="0">
              <a:solidFill>
                <a:schemeClr val="bg1"/>
              </a:solidFill>
            </a:endParaRPr>
          </a:p>
          <a:p>
            <a:pPr marL="914400" lvl="1" indent="-514350">
              <a:buAutoNum type="arabicPeriod"/>
            </a:pPr>
            <a:r>
              <a:rPr lang="pt-BR" sz="2400" dirty="0" smtClean="0">
                <a:solidFill>
                  <a:schemeClr val="bg1"/>
                </a:solidFill>
              </a:rPr>
              <a:t>Atributos: </a:t>
            </a:r>
            <a:r>
              <a:rPr lang="pt-BR" sz="2400" dirty="0" err="1" smtClean="0">
                <a:solidFill>
                  <a:srgbClr val="FFFF00"/>
                </a:solidFill>
              </a:rPr>
              <a:t>src</a:t>
            </a:r>
            <a:r>
              <a:rPr lang="pt-BR" sz="2400" dirty="0" smtClean="0">
                <a:solidFill>
                  <a:srgbClr val="FFFF00"/>
                </a:solidFill>
              </a:rPr>
              <a:t>, </a:t>
            </a:r>
            <a:r>
              <a:rPr lang="pt-BR" sz="2400" dirty="0" err="1" smtClean="0">
                <a:solidFill>
                  <a:srgbClr val="FFFF00"/>
                </a:solidFill>
              </a:rPr>
              <a:t>preload</a:t>
            </a:r>
            <a:r>
              <a:rPr lang="pt-BR" sz="2400" dirty="0" smtClean="0">
                <a:solidFill>
                  <a:srgbClr val="FFFF00"/>
                </a:solidFill>
              </a:rPr>
              <a:t>, </a:t>
            </a:r>
            <a:r>
              <a:rPr lang="pt-BR" sz="2400" dirty="0" err="1" smtClean="0">
                <a:solidFill>
                  <a:srgbClr val="FFFF00"/>
                </a:solidFill>
              </a:rPr>
              <a:t>autoplay</a:t>
            </a:r>
            <a:r>
              <a:rPr lang="pt-BR" sz="2400" dirty="0" smtClean="0">
                <a:solidFill>
                  <a:srgbClr val="FFFF00"/>
                </a:solidFill>
              </a:rPr>
              <a:t>, loop, </a:t>
            </a:r>
            <a:r>
              <a:rPr lang="pt-BR" sz="2400" dirty="0" err="1" smtClean="0">
                <a:solidFill>
                  <a:srgbClr val="FFFF00"/>
                </a:solidFill>
              </a:rPr>
              <a:t>controls</a:t>
            </a:r>
            <a:r>
              <a:rPr lang="pt-BR" sz="2400" dirty="0" smtClean="0">
                <a:solidFill>
                  <a:schemeClr val="bg1"/>
                </a:solidFill>
              </a:rPr>
              <a:t>;</a:t>
            </a:r>
            <a:endParaRPr lang="pt-BR" sz="2400" dirty="0">
              <a:solidFill>
                <a:schemeClr val="bg1"/>
              </a:solidFill>
            </a:endParaRPr>
          </a:p>
          <a:p>
            <a:pPr marL="0" indent="0">
              <a:buNone/>
            </a:pPr>
            <a:endParaRPr lang="pt-BR" sz="2800" dirty="0" smtClean="0">
              <a:solidFill>
                <a:schemeClr val="bg1"/>
              </a:solidFill>
            </a:endParaRPr>
          </a:p>
          <a:p>
            <a:r>
              <a:rPr lang="pt-BR" sz="2400" dirty="0" err="1">
                <a:solidFill>
                  <a:srgbClr val="FFFF00"/>
                </a:solidFill>
              </a:rPr>
              <a:t>s</a:t>
            </a:r>
            <a:r>
              <a:rPr lang="pt-BR" sz="2400" dirty="0" err="1" smtClean="0">
                <a:solidFill>
                  <a:srgbClr val="FFFF00"/>
                </a:solidFill>
              </a:rPr>
              <a:t>ource</a:t>
            </a:r>
            <a:r>
              <a:rPr lang="pt-BR" sz="2400" dirty="0" smtClean="0">
                <a:solidFill>
                  <a:srgbClr val="FFFF00"/>
                </a:solidFill>
              </a:rPr>
              <a:t>: </a:t>
            </a:r>
            <a:r>
              <a:rPr lang="pt-BR" sz="2400" dirty="0" smtClean="0">
                <a:solidFill>
                  <a:schemeClr val="bg1"/>
                </a:solidFill>
              </a:rPr>
              <a:t>permite a inclusão de diferentes arquivos (vídeos e </a:t>
            </a:r>
            <a:r>
              <a:rPr lang="pt-BR" sz="2400" dirty="0" err="1" smtClean="0">
                <a:solidFill>
                  <a:schemeClr val="bg1"/>
                </a:solidFill>
              </a:rPr>
              <a:t>audio</a:t>
            </a:r>
            <a:r>
              <a:rPr lang="pt-BR" sz="2400" dirty="0" smtClean="0">
                <a:solidFill>
                  <a:schemeClr val="bg1"/>
                </a:solidFill>
              </a:rPr>
              <a:t>) em uma página;</a:t>
            </a:r>
          </a:p>
          <a:p>
            <a:r>
              <a:rPr lang="pt-BR" sz="2400" dirty="0" err="1" smtClean="0">
                <a:solidFill>
                  <a:srgbClr val="FFFF00"/>
                </a:solidFill>
              </a:rPr>
              <a:t>src</a:t>
            </a:r>
            <a:r>
              <a:rPr lang="pt-BR" sz="2400" dirty="0" smtClean="0">
                <a:solidFill>
                  <a:srgbClr val="FFFF00"/>
                </a:solidFill>
              </a:rPr>
              <a:t>: </a:t>
            </a:r>
            <a:r>
              <a:rPr lang="pt-BR" sz="2400" dirty="0" smtClean="0">
                <a:solidFill>
                  <a:schemeClr val="bg1"/>
                </a:solidFill>
              </a:rPr>
              <a:t>aponta para o endereço do arquivo;</a:t>
            </a:r>
          </a:p>
          <a:p>
            <a:r>
              <a:rPr lang="pt-BR" sz="2400" dirty="0" err="1" smtClean="0">
                <a:solidFill>
                  <a:srgbClr val="FFFF00"/>
                </a:solidFill>
              </a:rPr>
              <a:t>type</a:t>
            </a:r>
            <a:r>
              <a:rPr lang="pt-BR" sz="2400" dirty="0" smtClean="0">
                <a:solidFill>
                  <a:srgbClr val="FFFF00"/>
                </a:solidFill>
              </a:rPr>
              <a:t>: </a:t>
            </a:r>
            <a:r>
              <a:rPr lang="pt-BR" sz="2400" dirty="0" smtClean="0">
                <a:solidFill>
                  <a:schemeClr val="bg1"/>
                </a:solidFill>
              </a:rPr>
              <a:t>informa o tipo de mídia a ser incorporado;</a:t>
            </a:r>
          </a:p>
          <a:p>
            <a:r>
              <a:rPr lang="pt-BR" sz="2400" dirty="0" err="1" smtClean="0">
                <a:solidFill>
                  <a:srgbClr val="FFFF00"/>
                </a:solidFill>
              </a:rPr>
              <a:t>preload</a:t>
            </a:r>
            <a:r>
              <a:rPr lang="pt-BR" sz="2400" dirty="0" smtClean="0">
                <a:solidFill>
                  <a:srgbClr val="FFFF00"/>
                </a:solidFill>
              </a:rPr>
              <a:t>: </a:t>
            </a:r>
            <a:r>
              <a:rPr lang="pt-BR" sz="2400" dirty="0" smtClean="0">
                <a:solidFill>
                  <a:schemeClr val="bg1"/>
                </a:solidFill>
              </a:rPr>
              <a:t>defini uma espera no carregamento</a:t>
            </a:r>
          </a:p>
          <a:p>
            <a:r>
              <a:rPr lang="pt-BR" sz="2400" dirty="0" err="1" smtClean="0">
                <a:solidFill>
                  <a:srgbClr val="FFFF00"/>
                </a:solidFill>
              </a:rPr>
              <a:t>autoplay</a:t>
            </a:r>
            <a:r>
              <a:rPr lang="pt-BR" sz="2400" dirty="0" smtClean="0">
                <a:solidFill>
                  <a:srgbClr val="FFFF00"/>
                </a:solidFill>
              </a:rPr>
              <a:t>: </a:t>
            </a:r>
            <a:r>
              <a:rPr lang="pt-BR" sz="2400" dirty="0" smtClean="0">
                <a:solidFill>
                  <a:schemeClr val="bg1"/>
                </a:solidFill>
              </a:rPr>
              <a:t>iniciar o som automaticamente; </a:t>
            </a:r>
          </a:p>
          <a:p>
            <a:r>
              <a:rPr lang="pt-BR" sz="2400" dirty="0" smtClean="0">
                <a:solidFill>
                  <a:srgbClr val="FFFF00"/>
                </a:solidFill>
              </a:rPr>
              <a:t>loop: </a:t>
            </a:r>
            <a:r>
              <a:rPr lang="pt-BR" sz="2400" dirty="0" smtClean="0">
                <a:solidFill>
                  <a:schemeClr val="bg1"/>
                </a:solidFill>
              </a:rPr>
              <a:t>repetir o som indefinidamente;</a:t>
            </a:r>
          </a:p>
          <a:p>
            <a:r>
              <a:rPr lang="pt-BR" sz="2400" dirty="0" err="1" smtClean="0">
                <a:solidFill>
                  <a:srgbClr val="FFFF00"/>
                </a:solidFill>
              </a:rPr>
              <a:t>controls</a:t>
            </a:r>
            <a:r>
              <a:rPr lang="pt-BR" sz="2400" dirty="0" smtClean="0">
                <a:solidFill>
                  <a:srgbClr val="FFFF00"/>
                </a:solidFill>
              </a:rPr>
              <a:t>: </a:t>
            </a:r>
            <a:r>
              <a:rPr lang="pt-BR" sz="2400" dirty="0" err="1" smtClean="0">
                <a:solidFill>
                  <a:schemeClr val="bg1"/>
                </a:solidFill>
              </a:rPr>
              <a:t>renderiza</a:t>
            </a:r>
            <a:r>
              <a:rPr lang="pt-BR" sz="2400" dirty="0" smtClean="0">
                <a:solidFill>
                  <a:schemeClr val="bg1"/>
                </a:solidFill>
              </a:rPr>
              <a:t> uma barra de controle (player).</a:t>
            </a:r>
            <a:endParaRPr lang="pt-BR" sz="2400" dirty="0">
              <a:solidFill>
                <a:schemeClr val="bg1"/>
              </a:solidFill>
            </a:endParaRPr>
          </a:p>
        </p:txBody>
      </p:sp>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sz="3600" dirty="0">
                <a:solidFill>
                  <a:schemeClr val="tx2">
                    <a:lumMod val="50000"/>
                  </a:schemeClr>
                </a:solidFill>
              </a:rPr>
              <a:t>6. Novidade HTML 5 tag </a:t>
            </a:r>
            <a:r>
              <a:rPr lang="pt-BR" sz="6600" dirty="0" smtClean="0">
                <a:solidFill>
                  <a:schemeClr val="tx2">
                    <a:lumMod val="50000"/>
                  </a:schemeClr>
                </a:solidFill>
              </a:rPr>
              <a:t>&lt;</a:t>
            </a:r>
            <a:r>
              <a:rPr lang="pt-BR" sz="6600" dirty="0" err="1" smtClean="0">
                <a:solidFill>
                  <a:schemeClr val="tx2">
                    <a:lumMod val="50000"/>
                  </a:schemeClr>
                </a:solidFill>
              </a:rPr>
              <a:t>audio</a:t>
            </a:r>
            <a:r>
              <a:rPr lang="pt-BR" sz="6600" dirty="0" smtClean="0">
                <a:solidFill>
                  <a:schemeClr val="tx2">
                    <a:lumMod val="50000"/>
                  </a:schemeClr>
                </a:solidFill>
              </a:rPr>
              <a:t>&gt;</a:t>
            </a:r>
            <a:endParaRPr lang="pt-BR" sz="3600" dirty="0" smtClean="0">
              <a:solidFill>
                <a:schemeClr val="bg1"/>
              </a:solidFill>
            </a:endParaRPr>
          </a:p>
        </p:txBody>
      </p:sp>
    </p:spTree>
    <p:extLst>
      <p:ext uri="{BB962C8B-B14F-4D97-AF65-F5344CB8AC3E}">
        <p14:creationId xmlns:p14="http://schemas.microsoft.com/office/powerpoint/2010/main" val="3293652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sz="3600" dirty="0">
                <a:solidFill>
                  <a:schemeClr val="tx2">
                    <a:lumMod val="50000"/>
                  </a:schemeClr>
                </a:solidFill>
              </a:rPr>
              <a:t>6. Novidade HTML 5 tag </a:t>
            </a:r>
            <a:r>
              <a:rPr lang="pt-BR" sz="6600" dirty="0" smtClean="0">
                <a:solidFill>
                  <a:schemeClr val="tx2">
                    <a:lumMod val="50000"/>
                  </a:schemeClr>
                </a:solidFill>
              </a:rPr>
              <a:t>&lt;</a:t>
            </a:r>
            <a:r>
              <a:rPr lang="pt-BR" sz="6600" dirty="0" err="1" smtClean="0">
                <a:solidFill>
                  <a:schemeClr val="tx2">
                    <a:lumMod val="50000"/>
                  </a:schemeClr>
                </a:solidFill>
              </a:rPr>
              <a:t>audio</a:t>
            </a:r>
            <a:r>
              <a:rPr lang="pt-BR" sz="6600" dirty="0" smtClean="0">
                <a:solidFill>
                  <a:schemeClr val="tx2">
                    <a:lumMod val="50000"/>
                  </a:schemeClr>
                </a:solidFill>
              </a:rPr>
              <a:t>&gt;</a:t>
            </a:r>
            <a:endParaRPr lang="pt-BR" sz="3600" dirty="0" smtClean="0">
              <a:solidFill>
                <a:schemeClr val="bg1"/>
              </a:solidFill>
            </a:endParaRPr>
          </a:p>
        </p:txBody>
      </p:sp>
      <p:pic>
        <p:nvPicPr>
          <p:cNvPr id="4" name="Imagem 3"/>
          <p:cNvPicPr>
            <a:picLocks noChangeAspect="1"/>
          </p:cNvPicPr>
          <p:nvPr/>
        </p:nvPicPr>
        <p:blipFill rotWithShape="1">
          <a:blip r:embed="rId2"/>
          <a:srcRect l="23540" t="38240" r="24958" b="35720"/>
          <a:stretch/>
        </p:blipFill>
        <p:spPr>
          <a:xfrm>
            <a:off x="323528" y="2780928"/>
            <a:ext cx="8496944" cy="2416562"/>
          </a:xfrm>
          <a:prstGeom prst="rect">
            <a:avLst/>
          </a:prstGeom>
          <a:ln w="57150">
            <a:solidFill>
              <a:srgbClr val="00B0F0"/>
            </a:solidFill>
          </a:ln>
        </p:spPr>
      </p:pic>
      <p:sp>
        <p:nvSpPr>
          <p:cNvPr id="5" name="Espaço Reservado para Conteúdo 4"/>
          <p:cNvSpPr>
            <a:spLocks noGrp="1"/>
          </p:cNvSpPr>
          <p:nvPr>
            <p:ph idx="1"/>
          </p:nvPr>
        </p:nvSpPr>
        <p:spPr>
          <a:xfrm>
            <a:off x="251520" y="1916832"/>
            <a:ext cx="8229600" cy="676672"/>
          </a:xfrm>
        </p:spPr>
        <p:txBody>
          <a:bodyPr/>
          <a:lstStyle/>
          <a:p>
            <a:pPr marL="0" indent="0">
              <a:buNone/>
            </a:pPr>
            <a:r>
              <a:rPr lang="pt-BR" dirty="0" smtClean="0">
                <a:solidFill>
                  <a:schemeClr val="bg1"/>
                </a:solidFill>
              </a:rPr>
              <a:t>Navegadores e seus suportes (2014):</a:t>
            </a:r>
            <a:endParaRPr lang="pt-BR" dirty="0">
              <a:solidFill>
                <a:schemeClr val="bg1"/>
              </a:solidFill>
            </a:endParaRPr>
          </a:p>
        </p:txBody>
      </p:sp>
      <p:sp>
        <p:nvSpPr>
          <p:cNvPr id="8" name="Espaço Reservado para Conteúdo 4"/>
          <p:cNvSpPr txBox="1">
            <a:spLocks/>
          </p:cNvSpPr>
          <p:nvPr/>
        </p:nvSpPr>
        <p:spPr>
          <a:xfrm>
            <a:off x="251520" y="5488632"/>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2400" dirty="0">
                <a:solidFill>
                  <a:srgbClr val="FFFF00"/>
                </a:solidFill>
              </a:rPr>
              <a:t>http://www.w3schools.com/tags/tag_audio.asp</a:t>
            </a:r>
          </a:p>
        </p:txBody>
      </p:sp>
    </p:spTree>
    <p:extLst>
      <p:ext uri="{BB962C8B-B14F-4D97-AF65-F5344CB8AC3E}">
        <p14:creationId xmlns:p14="http://schemas.microsoft.com/office/powerpoint/2010/main" val="3054887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83568" y="2780928"/>
            <a:ext cx="8136904" cy="2088232"/>
          </a:xfrm>
        </p:spPr>
        <p:txBody>
          <a:bodyPr numCol="1">
            <a:noAutofit/>
          </a:bodyPr>
          <a:lstStyle/>
          <a:p>
            <a:r>
              <a:rPr lang="pt-BR" sz="2800" dirty="0" smtClean="0">
                <a:solidFill>
                  <a:schemeClr val="bg1"/>
                </a:solidFill>
              </a:rPr>
              <a:t>Pastas </a:t>
            </a:r>
            <a:r>
              <a:rPr lang="pt-BR" sz="2800" dirty="0" smtClean="0">
                <a:solidFill>
                  <a:schemeClr val="bg1"/>
                </a:solidFill>
              </a:rPr>
              <a:t>e caminhos: </a:t>
            </a:r>
            <a:r>
              <a:rPr lang="pt-BR" sz="2800" dirty="0" err="1" smtClean="0">
                <a:solidFill>
                  <a:schemeClr val="bg1"/>
                </a:solidFill>
              </a:rPr>
              <a:t>href</a:t>
            </a:r>
            <a:r>
              <a:rPr lang="pt-BR" sz="2800" dirty="0">
                <a:solidFill>
                  <a:schemeClr val="bg1"/>
                </a:solidFill>
              </a:rPr>
              <a:t> e </a:t>
            </a:r>
            <a:r>
              <a:rPr lang="pt-BR" sz="2800" dirty="0" err="1" smtClean="0">
                <a:solidFill>
                  <a:schemeClr val="bg1"/>
                </a:solidFill>
              </a:rPr>
              <a:t>src</a:t>
            </a:r>
            <a:r>
              <a:rPr lang="pt-BR" sz="2800" dirty="0" smtClean="0">
                <a:solidFill>
                  <a:schemeClr val="bg1"/>
                </a:solidFill>
              </a:rPr>
              <a:t> onde usar;</a:t>
            </a:r>
          </a:p>
          <a:p>
            <a:r>
              <a:rPr lang="pt-BR" sz="2800" dirty="0" smtClean="0">
                <a:solidFill>
                  <a:schemeClr val="bg1"/>
                </a:solidFill>
              </a:rPr>
              <a:t>Não utilizar as </a:t>
            </a:r>
            <a:r>
              <a:rPr lang="pt-BR" sz="2800" dirty="0" err="1" smtClean="0">
                <a:solidFill>
                  <a:schemeClr val="bg1"/>
                </a:solidFill>
              </a:rPr>
              <a:t>tags</a:t>
            </a:r>
            <a:r>
              <a:rPr lang="pt-BR" sz="2800" dirty="0" smtClean="0">
                <a:solidFill>
                  <a:schemeClr val="bg1"/>
                </a:solidFill>
              </a:rPr>
              <a:t> &lt;center&gt; e &lt;</a:t>
            </a:r>
            <a:r>
              <a:rPr lang="pt-BR" sz="2800" dirty="0" err="1" smtClean="0">
                <a:solidFill>
                  <a:schemeClr val="bg1"/>
                </a:solidFill>
              </a:rPr>
              <a:t>font</a:t>
            </a:r>
            <a:r>
              <a:rPr lang="pt-BR" sz="2800" dirty="0" smtClean="0">
                <a:solidFill>
                  <a:schemeClr val="bg1"/>
                </a:solidFill>
              </a:rPr>
              <a:t>&gt;;</a:t>
            </a:r>
          </a:p>
          <a:p>
            <a:r>
              <a:rPr lang="pt-BR" sz="2800" dirty="0" smtClean="0">
                <a:solidFill>
                  <a:schemeClr val="bg1"/>
                </a:solidFill>
              </a:rPr>
              <a:t>Declarar somente uma única vez as seguintes </a:t>
            </a:r>
            <a:r>
              <a:rPr lang="pt-BR" sz="2800" dirty="0" err="1" smtClean="0">
                <a:solidFill>
                  <a:schemeClr val="bg1"/>
                </a:solidFill>
              </a:rPr>
              <a:t>tags</a:t>
            </a:r>
            <a:r>
              <a:rPr lang="pt-BR" sz="2800" dirty="0" smtClean="0">
                <a:solidFill>
                  <a:schemeClr val="bg1"/>
                </a:solidFill>
              </a:rPr>
              <a:t>: &lt;</a:t>
            </a:r>
            <a:r>
              <a:rPr lang="pt-BR" sz="2800" dirty="0" err="1" smtClean="0">
                <a:solidFill>
                  <a:schemeClr val="bg1"/>
                </a:solidFill>
              </a:rPr>
              <a:t>html</a:t>
            </a:r>
            <a:r>
              <a:rPr lang="pt-BR" sz="2800" dirty="0" smtClean="0">
                <a:solidFill>
                  <a:schemeClr val="bg1"/>
                </a:solidFill>
              </a:rPr>
              <a:t>&gt;, &lt;</a:t>
            </a:r>
            <a:r>
              <a:rPr lang="pt-BR" sz="2800" dirty="0" err="1" smtClean="0">
                <a:solidFill>
                  <a:schemeClr val="bg1"/>
                </a:solidFill>
              </a:rPr>
              <a:t>head</a:t>
            </a:r>
            <a:r>
              <a:rPr lang="pt-BR" sz="2800" dirty="0" smtClean="0">
                <a:solidFill>
                  <a:schemeClr val="bg1"/>
                </a:solidFill>
              </a:rPr>
              <a:t>&gt;, &lt;</a:t>
            </a:r>
            <a:r>
              <a:rPr lang="pt-BR" sz="2800" dirty="0" err="1" smtClean="0">
                <a:solidFill>
                  <a:schemeClr val="bg1"/>
                </a:solidFill>
              </a:rPr>
              <a:t>title</a:t>
            </a:r>
            <a:r>
              <a:rPr lang="pt-BR" sz="2800" dirty="0" smtClean="0">
                <a:solidFill>
                  <a:schemeClr val="bg1"/>
                </a:solidFill>
              </a:rPr>
              <a:t>&gt; e &lt;</a:t>
            </a:r>
            <a:r>
              <a:rPr lang="pt-BR" sz="2800" dirty="0" err="1" smtClean="0">
                <a:solidFill>
                  <a:schemeClr val="bg1"/>
                </a:solidFill>
              </a:rPr>
              <a:t>body</a:t>
            </a:r>
            <a:r>
              <a:rPr lang="pt-BR" sz="2800" dirty="0" smtClean="0">
                <a:solidFill>
                  <a:schemeClr val="bg1"/>
                </a:solidFill>
              </a:rPr>
              <a:t>&gt;.</a:t>
            </a:r>
          </a:p>
        </p:txBody>
      </p:sp>
      <p:sp>
        <p:nvSpPr>
          <p:cNvPr id="4"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Curiosidades da Aula </a:t>
            </a:r>
            <a:r>
              <a:rPr lang="pt-BR" sz="6600" dirty="0" smtClean="0">
                <a:solidFill>
                  <a:schemeClr val="tx2">
                    <a:lumMod val="50000"/>
                  </a:schemeClr>
                </a:solidFill>
              </a:rPr>
              <a:t>Passada</a:t>
            </a:r>
            <a:endParaRPr lang="pt-BR" sz="3600" dirty="0" smtClean="0">
              <a:solidFill>
                <a:schemeClr val="bg1"/>
              </a:solidFill>
            </a:endParaRPr>
          </a:p>
        </p:txBody>
      </p:sp>
    </p:spTree>
    <p:extLst>
      <p:ext uri="{BB962C8B-B14F-4D97-AF65-F5344CB8AC3E}">
        <p14:creationId xmlns:p14="http://schemas.microsoft.com/office/powerpoint/2010/main" val="761602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sv-SE" sz="3600" dirty="0">
                <a:solidFill>
                  <a:srgbClr val="1F497D">
                    <a:lumMod val="50000"/>
                  </a:srgbClr>
                </a:solidFill>
              </a:rPr>
              <a:t>6. Novidade HTML 5 tag </a:t>
            </a:r>
            <a:r>
              <a:rPr lang="pt-BR" sz="6600" dirty="0" smtClean="0">
                <a:solidFill>
                  <a:srgbClr val="1F497D">
                    <a:lumMod val="50000"/>
                  </a:srgbClr>
                </a:solidFill>
              </a:rPr>
              <a:t>&lt;</a:t>
            </a:r>
            <a:r>
              <a:rPr lang="pt-BR" sz="6600" dirty="0" err="1" smtClean="0">
                <a:solidFill>
                  <a:srgbClr val="1F497D">
                    <a:lumMod val="50000"/>
                  </a:srgbClr>
                </a:solidFill>
              </a:rPr>
              <a:t>audio</a:t>
            </a:r>
            <a:r>
              <a:rPr lang="pt-BR" sz="6600" dirty="0" smtClean="0">
                <a:solidFill>
                  <a:srgbClr val="1F497D">
                    <a:lumMod val="50000"/>
                  </a:srgbClr>
                </a:solidFill>
              </a:rPr>
              <a:t>&gt;</a:t>
            </a:r>
            <a:endParaRPr lang="pt-BR" sz="3600" dirty="0" smtClean="0">
              <a:solidFill>
                <a:prstClr val="white"/>
              </a:solidFill>
            </a:endParaRPr>
          </a:p>
        </p:txBody>
      </p:sp>
      <p:pic>
        <p:nvPicPr>
          <p:cNvPr id="4" name="Imagem 3"/>
          <p:cNvPicPr>
            <a:picLocks noChangeAspect="1"/>
          </p:cNvPicPr>
          <p:nvPr/>
        </p:nvPicPr>
        <p:blipFill rotWithShape="1">
          <a:blip r:embed="rId2"/>
          <a:srcRect l="23540" t="70829" r="24958" b="16756"/>
          <a:stretch/>
        </p:blipFill>
        <p:spPr>
          <a:xfrm>
            <a:off x="334627" y="2838636"/>
            <a:ext cx="8496944" cy="1152128"/>
          </a:xfrm>
          <a:prstGeom prst="rect">
            <a:avLst/>
          </a:prstGeom>
          <a:ln w="57150">
            <a:solidFill>
              <a:srgbClr val="00B0F0"/>
            </a:solidFill>
          </a:ln>
        </p:spPr>
      </p:pic>
      <p:sp>
        <p:nvSpPr>
          <p:cNvPr id="5" name="Espaço Reservado para Conteúdo 4"/>
          <p:cNvSpPr>
            <a:spLocks noGrp="1"/>
          </p:cNvSpPr>
          <p:nvPr>
            <p:ph idx="1"/>
          </p:nvPr>
        </p:nvSpPr>
        <p:spPr>
          <a:xfrm>
            <a:off x="251520" y="1844824"/>
            <a:ext cx="8229600" cy="676672"/>
          </a:xfrm>
        </p:spPr>
        <p:txBody>
          <a:bodyPr/>
          <a:lstStyle/>
          <a:p>
            <a:pPr marL="0" indent="0">
              <a:buNone/>
            </a:pPr>
            <a:r>
              <a:rPr lang="pt-BR" dirty="0" smtClean="0">
                <a:solidFill>
                  <a:schemeClr val="bg1"/>
                </a:solidFill>
              </a:rPr>
              <a:t>Tipo de áudio (2014):</a:t>
            </a:r>
            <a:endParaRPr lang="pt-BR" dirty="0">
              <a:solidFill>
                <a:schemeClr val="bg1"/>
              </a:solidFill>
            </a:endParaRPr>
          </a:p>
        </p:txBody>
      </p:sp>
      <p:sp>
        <p:nvSpPr>
          <p:cNvPr id="8" name="Espaço Reservado para Conteúdo 4"/>
          <p:cNvSpPr txBox="1">
            <a:spLocks/>
          </p:cNvSpPr>
          <p:nvPr/>
        </p:nvSpPr>
        <p:spPr>
          <a:xfrm>
            <a:off x="251520" y="5848672"/>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BR" sz="2400" dirty="0" smtClean="0">
                <a:solidFill>
                  <a:srgbClr val="FFFF00"/>
                </a:solidFill>
              </a:rPr>
              <a:t>http://www.w3schools.com/tags/tag_audio.asp</a:t>
            </a:r>
            <a:endParaRPr lang="pt-BR" sz="2400" dirty="0">
              <a:solidFill>
                <a:srgbClr val="FFFF00"/>
              </a:solidFill>
            </a:endParaRPr>
          </a:p>
        </p:txBody>
      </p:sp>
      <p:sp>
        <p:nvSpPr>
          <p:cNvPr id="6" name="Espaço Reservado para Conteúdo 2"/>
          <p:cNvSpPr txBox="1">
            <a:spLocks/>
          </p:cNvSpPr>
          <p:nvPr/>
        </p:nvSpPr>
        <p:spPr>
          <a:xfrm>
            <a:off x="251520" y="4365104"/>
            <a:ext cx="8136904" cy="1368152"/>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BR" sz="2000" dirty="0" smtClean="0">
                <a:solidFill>
                  <a:schemeClr val="bg1"/>
                </a:solidFill>
              </a:rPr>
              <a:t>&lt;</a:t>
            </a:r>
            <a:r>
              <a:rPr lang="pt-BR" sz="2000" dirty="0" err="1" smtClean="0">
                <a:solidFill>
                  <a:schemeClr val="bg1"/>
                </a:solidFill>
              </a:rPr>
              <a:t>audio</a:t>
            </a:r>
            <a:r>
              <a:rPr lang="pt-BR" sz="2000" dirty="0" smtClean="0">
                <a:solidFill>
                  <a:schemeClr val="bg1"/>
                </a:solidFill>
              </a:rPr>
              <a:t> </a:t>
            </a:r>
            <a:r>
              <a:rPr lang="pt-BR" sz="2000" dirty="0" err="1" smtClean="0">
                <a:solidFill>
                  <a:schemeClr val="bg1"/>
                </a:solidFill>
              </a:rPr>
              <a:t>controls</a:t>
            </a:r>
            <a:r>
              <a:rPr lang="pt-BR" sz="2000" dirty="0" smtClean="0">
                <a:solidFill>
                  <a:schemeClr val="bg1"/>
                </a:solidFill>
              </a:rPr>
              <a:t> </a:t>
            </a:r>
            <a:r>
              <a:rPr lang="pt-BR" sz="2000" dirty="0" err="1" smtClean="0">
                <a:solidFill>
                  <a:schemeClr val="bg1"/>
                </a:solidFill>
              </a:rPr>
              <a:t>autoplay</a:t>
            </a:r>
            <a:r>
              <a:rPr lang="pt-BR" sz="2000" dirty="0" smtClean="0">
                <a:solidFill>
                  <a:schemeClr val="bg1"/>
                </a:solidFill>
              </a:rPr>
              <a:t> loop&gt;</a:t>
            </a:r>
          </a:p>
          <a:p>
            <a:pPr marL="0" indent="0">
              <a:buFont typeface="Arial" pitchFamily="34" charset="0"/>
              <a:buNone/>
            </a:pPr>
            <a:r>
              <a:rPr lang="pt-BR" sz="2000" dirty="0" smtClean="0">
                <a:solidFill>
                  <a:schemeClr val="bg1"/>
                </a:solidFill>
              </a:rPr>
              <a:t>	&lt;</a:t>
            </a:r>
            <a:r>
              <a:rPr lang="pt-BR" sz="2000" dirty="0" err="1" smtClean="0">
                <a:solidFill>
                  <a:schemeClr val="bg1"/>
                </a:solidFill>
              </a:rPr>
              <a:t>source</a:t>
            </a:r>
            <a:r>
              <a:rPr lang="pt-BR" sz="2000" dirty="0" smtClean="0">
                <a:solidFill>
                  <a:schemeClr val="bg1"/>
                </a:solidFill>
              </a:rPr>
              <a:t> </a:t>
            </a:r>
            <a:r>
              <a:rPr lang="pt-BR" sz="2000" dirty="0" err="1" smtClean="0">
                <a:solidFill>
                  <a:schemeClr val="bg1"/>
                </a:solidFill>
              </a:rPr>
              <a:t>src</a:t>
            </a:r>
            <a:r>
              <a:rPr lang="pt-BR" sz="2000" dirty="0" smtClean="0">
                <a:solidFill>
                  <a:schemeClr val="bg1"/>
                </a:solidFill>
              </a:rPr>
              <a:t>=“ex.mp3" </a:t>
            </a:r>
            <a:r>
              <a:rPr lang="pt-BR" sz="2000" dirty="0" err="1" smtClean="0">
                <a:solidFill>
                  <a:schemeClr val="bg1"/>
                </a:solidFill>
              </a:rPr>
              <a:t>type</a:t>
            </a:r>
            <a:r>
              <a:rPr lang="pt-BR" sz="2000" dirty="0" smtClean="0">
                <a:solidFill>
                  <a:schemeClr val="bg1"/>
                </a:solidFill>
              </a:rPr>
              <a:t>=“</a:t>
            </a:r>
            <a:r>
              <a:rPr lang="pt-BR" sz="2000" dirty="0" err="1" smtClean="0">
                <a:solidFill>
                  <a:schemeClr val="bg1"/>
                </a:solidFill>
              </a:rPr>
              <a:t>audio</a:t>
            </a:r>
            <a:r>
              <a:rPr lang="pt-BR" sz="2000" dirty="0" smtClean="0">
                <a:solidFill>
                  <a:schemeClr val="bg1"/>
                </a:solidFill>
              </a:rPr>
              <a:t>/mp3"&gt;</a:t>
            </a:r>
          </a:p>
          <a:p>
            <a:pPr marL="0" indent="0">
              <a:buFont typeface="Arial" pitchFamily="34" charset="0"/>
              <a:buNone/>
            </a:pPr>
            <a:r>
              <a:rPr lang="pt-BR" sz="2000" dirty="0" smtClean="0">
                <a:solidFill>
                  <a:schemeClr val="bg1"/>
                </a:solidFill>
              </a:rPr>
              <a:t>&lt;/</a:t>
            </a:r>
            <a:r>
              <a:rPr lang="pt-BR" sz="2000" dirty="0" err="1" smtClean="0">
                <a:solidFill>
                  <a:schemeClr val="bg1"/>
                </a:solidFill>
              </a:rPr>
              <a:t>audio</a:t>
            </a:r>
            <a:r>
              <a:rPr lang="pt-BR" sz="2000" dirty="0" smtClean="0">
                <a:solidFill>
                  <a:schemeClr val="bg1"/>
                </a:solidFill>
              </a:rPr>
              <a:t>&gt;</a:t>
            </a:r>
          </a:p>
          <a:p>
            <a:pPr marL="0" indent="0">
              <a:buFont typeface="Arial" pitchFamily="34" charset="0"/>
              <a:buNone/>
            </a:pPr>
            <a:endParaRPr lang="pt-BR" sz="2400" dirty="0" smtClean="0">
              <a:solidFill>
                <a:srgbClr val="92D050"/>
              </a:solidFill>
            </a:endParaRPr>
          </a:p>
        </p:txBody>
      </p:sp>
    </p:spTree>
    <p:extLst>
      <p:ext uri="{BB962C8B-B14F-4D97-AF65-F5344CB8AC3E}">
        <p14:creationId xmlns:p14="http://schemas.microsoft.com/office/powerpoint/2010/main" val="1214981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988840"/>
            <a:ext cx="7478742" cy="1512168"/>
          </a:xfrm>
        </p:spPr>
        <p:txBody>
          <a:bodyPr numCol="1">
            <a:noAutofit/>
          </a:bodyPr>
          <a:lstStyle/>
          <a:p>
            <a:pPr marL="0" indent="0">
              <a:buNone/>
            </a:pPr>
            <a:r>
              <a:rPr lang="pt-BR" sz="2800" dirty="0" smtClean="0">
                <a:solidFill>
                  <a:schemeClr val="bg1"/>
                </a:solidFill>
              </a:rPr>
              <a:t>&lt;</a:t>
            </a:r>
            <a:r>
              <a:rPr lang="pt-BR" sz="2800" dirty="0" err="1" smtClean="0">
                <a:solidFill>
                  <a:schemeClr val="bg1"/>
                </a:solidFill>
              </a:rPr>
              <a:t>video</a:t>
            </a:r>
            <a:r>
              <a:rPr lang="pt-BR" sz="2800" dirty="0" smtClean="0">
                <a:solidFill>
                  <a:schemeClr val="bg1"/>
                </a:solidFill>
              </a:rPr>
              <a:t> </a:t>
            </a:r>
            <a:r>
              <a:rPr lang="pt-BR" sz="2800" dirty="0" err="1">
                <a:solidFill>
                  <a:schemeClr val="bg1"/>
                </a:solidFill>
              </a:rPr>
              <a:t>controls</a:t>
            </a:r>
            <a:r>
              <a:rPr lang="pt-BR" sz="2800" dirty="0">
                <a:solidFill>
                  <a:schemeClr val="bg1"/>
                </a:solidFill>
              </a:rPr>
              <a:t> </a:t>
            </a:r>
            <a:r>
              <a:rPr lang="pt-BR" sz="2800" dirty="0" err="1">
                <a:solidFill>
                  <a:schemeClr val="bg1"/>
                </a:solidFill>
              </a:rPr>
              <a:t>autoplay</a:t>
            </a:r>
            <a:r>
              <a:rPr lang="pt-BR" sz="2800" dirty="0">
                <a:solidFill>
                  <a:schemeClr val="bg1"/>
                </a:solidFill>
              </a:rPr>
              <a:t> loop&gt;</a:t>
            </a:r>
          </a:p>
          <a:p>
            <a:pPr marL="0" indent="0">
              <a:buNone/>
            </a:pPr>
            <a:r>
              <a:rPr lang="pt-BR" sz="2800" dirty="0" smtClean="0">
                <a:solidFill>
                  <a:schemeClr val="bg1"/>
                </a:solidFill>
              </a:rPr>
              <a:t>	&lt;</a:t>
            </a:r>
            <a:r>
              <a:rPr lang="pt-BR" sz="2800" dirty="0" err="1">
                <a:solidFill>
                  <a:schemeClr val="bg1"/>
                </a:solidFill>
              </a:rPr>
              <a:t>source</a:t>
            </a:r>
            <a:r>
              <a:rPr lang="pt-BR" sz="2800" dirty="0">
                <a:solidFill>
                  <a:schemeClr val="bg1"/>
                </a:solidFill>
              </a:rPr>
              <a:t> </a:t>
            </a:r>
            <a:r>
              <a:rPr lang="pt-BR" sz="2800" dirty="0" err="1">
                <a:solidFill>
                  <a:schemeClr val="bg1"/>
                </a:solidFill>
              </a:rPr>
              <a:t>src</a:t>
            </a:r>
            <a:r>
              <a:rPr lang="pt-BR" sz="2800" dirty="0" smtClean="0">
                <a:solidFill>
                  <a:schemeClr val="bg1"/>
                </a:solidFill>
              </a:rPr>
              <a:t>=“ex.mp4" </a:t>
            </a:r>
            <a:r>
              <a:rPr lang="pt-BR" sz="2800" dirty="0" err="1">
                <a:solidFill>
                  <a:schemeClr val="bg1"/>
                </a:solidFill>
              </a:rPr>
              <a:t>type</a:t>
            </a:r>
            <a:r>
              <a:rPr lang="pt-BR" sz="2800" dirty="0" smtClean="0">
                <a:solidFill>
                  <a:schemeClr val="bg1"/>
                </a:solidFill>
              </a:rPr>
              <a:t>=“</a:t>
            </a:r>
            <a:r>
              <a:rPr lang="pt-BR" sz="2800" dirty="0" err="1" smtClean="0">
                <a:solidFill>
                  <a:schemeClr val="bg1"/>
                </a:solidFill>
              </a:rPr>
              <a:t>video</a:t>
            </a:r>
            <a:r>
              <a:rPr lang="pt-BR" sz="2800" dirty="0" smtClean="0">
                <a:solidFill>
                  <a:schemeClr val="bg1"/>
                </a:solidFill>
              </a:rPr>
              <a:t>/mp4"&gt;</a:t>
            </a:r>
            <a:endParaRPr lang="pt-BR" sz="2800" dirty="0">
              <a:solidFill>
                <a:schemeClr val="bg1"/>
              </a:solidFill>
            </a:endParaRPr>
          </a:p>
          <a:p>
            <a:pPr marL="0" indent="0">
              <a:buNone/>
            </a:pPr>
            <a:r>
              <a:rPr lang="pt-BR" sz="2800" dirty="0" smtClean="0">
                <a:solidFill>
                  <a:schemeClr val="bg1"/>
                </a:solidFill>
              </a:rPr>
              <a:t>&lt;/</a:t>
            </a:r>
            <a:r>
              <a:rPr lang="pt-BR" sz="2800" dirty="0" err="1" smtClean="0">
                <a:solidFill>
                  <a:schemeClr val="bg1"/>
                </a:solidFill>
              </a:rPr>
              <a:t>video</a:t>
            </a:r>
            <a:r>
              <a:rPr lang="pt-BR" sz="2800" dirty="0" smtClean="0">
                <a:solidFill>
                  <a:schemeClr val="bg1"/>
                </a:solidFill>
              </a:rPr>
              <a:t>&gt;</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4004300"/>
            <a:ext cx="3657600" cy="2415540"/>
          </a:xfrm>
          <a:prstGeom prst="rect">
            <a:avLst/>
          </a:prstGeom>
          <a:ln w="57150">
            <a:solidFill>
              <a:srgbClr val="00B0F0"/>
            </a:solidFill>
          </a:ln>
        </p:spPr>
      </p:pic>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sz="3600" dirty="0">
                <a:solidFill>
                  <a:schemeClr val="tx2">
                    <a:lumMod val="50000"/>
                  </a:schemeClr>
                </a:solidFill>
              </a:rPr>
              <a:t>7</a:t>
            </a:r>
            <a:r>
              <a:rPr lang="sv-SE" sz="3600" dirty="0" smtClean="0">
                <a:solidFill>
                  <a:schemeClr val="tx2">
                    <a:lumMod val="50000"/>
                  </a:schemeClr>
                </a:solidFill>
              </a:rPr>
              <a:t>. </a:t>
            </a:r>
            <a:r>
              <a:rPr lang="sv-SE" sz="3600" dirty="0">
                <a:solidFill>
                  <a:schemeClr val="tx2">
                    <a:lumMod val="50000"/>
                  </a:schemeClr>
                </a:solidFill>
              </a:rPr>
              <a:t>Novidade HTML 5 tag </a:t>
            </a:r>
            <a:r>
              <a:rPr lang="pt-BR" sz="6600" dirty="0" smtClean="0">
                <a:solidFill>
                  <a:schemeClr val="tx2">
                    <a:lumMod val="50000"/>
                  </a:schemeClr>
                </a:solidFill>
              </a:rPr>
              <a:t>&lt;</a:t>
            </a:r>
            <a:r>
              <a:rPr lang="pt-BR" sz="6600" dirty="0" err="1" smtClean="0">
                <a:solidFill>
                  <a:schemeClr val="tx2">
                    <a:lumMod val="50000"/>
                  </a:schemeClr>
                </a:solidFill>
              </a:rPr>
              <a:t>video</a:t>
            </a:r>
            <a:r>
              <a:rPr lang="pt-BR" sz="6600" dirty="0" smtClean="0">
                <a:solidFill>
                  <a:schemeClr val="tx2">
                    <a:lumMod val="50000"/>
                  </a:schemeClr>
                </a:solidFill>
              </a:rPr>
              <a:t>&gt;</a:t>
            </a:r>
            <a:endParaRPr lang="pt-BR" sz="3600" dirty="0" smtClean="0">
              <a:solidFill>
                <a:schemeClr val="bg1"/>
              </a:solidFill>
            </a:endParaRPr>
          </a:p>
        </p:txBody>
      </p:sp>
      <p:sp>
        <p:nvSpPr>
          <p:cNvPr id="8" name="CaixaDeTexto 7"/>
          <p:cNvSpPr txBox="1"/>
          <p:nvPr/>
        </p:nvSpPr>
        <p:spPr>
          <a:xfrm>
            <a:off x="621650" y="4581128"/>
            <a:ext cx="4310390" cy="1261884"/>
          </a:xfrm>
          <a:prstGeom prst="rect">
            <a:avLst/>
          </a:prstGeom>
          <a:noFill/>
        </p:spPr>
        <p:txBody>
          <a:bodyPr wrap="square" rtlCol="0">
            <a:spAutoFit/>
          </a:bodyPr>
          <a:lstStyle/>
          <a:p>
            <a:r>
              <a:rPr lang="pt-BR" sz="2800" dirty="0">
                <a:solidFill>
                  <a:srgbClr val="FFFF00"/>
                </a:solidFill>
              </a:rPr>
              <a:t>*Ver lista de </a:t>
            </a:r>
            <a:r>
              <a:rPr lang="pt-BR" sz="2800" dirty="0" err="1">
                <a:solidFill>
                  <a:srgbClr val="FFFF00"/>
                </a:solidFill>
              </a:rPr>
              <a:t>type</a:t>
            </a:r>
            <a:r>
              <a:rPr lang="pt-BR" sz="2800" dirty="0">
                <a:solidFill>
                  <a:srgbClr val="FFFF00"/>
                </a:solidFill>
              </a:rPr>
              <a:t> em:  </a:t>
            </a:r>
          </a:p>
          <a:p>
            <a:r>
              <a:rPr lang="pt-BR" sz="2400" dirty="0">
                <a:solidFill>
                  <a:srgbClr val="FFFF00"/>
                </a:solidFill>
              </a:rPr>
              <a:t>http://</a:t>
            </a:r>
            <a:r>
              <a:rPr lang="pt-BR" sz="2400" dirty="0" smtClean="0">
                <a:solidFill>
                  <a:srgbClr val="FFFF00"/>
                </a:solidFill>
              </a:rPr>
              <a:t>www.webmaster-toolkit.com/mime-types.shtml</a:t>
            </a:r>
            <a:endParaRPr lang="pt-BR" sz="2400" dirty="0">
              <a:solidFill>
                <a:srgbClr val="FFFF00"/>
              </a:solidFill>
            </a:endParaRPr>
          </a:p>
        </p:txBody>
      </p:sp>
    </p:spTree>
    <p:extLst>
      <p:ext uri="{BB962C8B-B14F-4D97-AF65-F5344CB8AC3E}">
        <p14:creationId xmlns:p14="http://schemas.microsoft.com/office/powerpoint/2010/main" val="466887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43608" y="1700808"/>
            <a:ext cx="7920880" cy="4896544"/>
          </a:xfrm>
        </p:spPr>
        <p:txBody>
          <a:bodyPr numCol="1">
            <a:noAutofit/>
          </a:bodyPr>
          <a:lstStyle/>
          <a:p>
            <a:pPr marL="914400" lvl="1" indent="-514350">
              <a:buAutoNum type="arabicPeriod"/>
            </a:pPr>
            <a:r>
              <a:rPr lang="pt-BR" sz="2400" dirty="0" smtClean="0">
                <a:solidFill>
                  <a:schemeClr val="bg1"/>
                </a:solidFill>
              </a:rPr>
              <a:t>Elemento: </a:t>
            </a:r>
            <a:r>
              <a:rPr lang="pt-BR" sz="3600" dirty="0" err="1" smtClean="0">
                <a:solidFill>
                  <a:srgbClr val="FFFF00"/>
                </a:solidFill>
              </a:rPr>
              <a:t>Source</a:t>
            </a:r>
            <a:r>
              <a:rPr lang="pt-BR" sz="3600" dirty="0" smtClean="0">
                <a:solidFill>
                  <a:srgbClr val="FFFF00"/>
                </a:solidFill>
              </a:rPr>
              <a:t>;</a:t>
            </a:r>
            <a:endParaRPr lang="pt-BR" sz="2400" dirty="0">
              <a:solidFill>
                <a:srgbClr val="FFFF00"/>
              </a:solidFill>
            </a:endParaRPr>
          </a:p>
          <a:p>
            <a:pPr marL="914400" lvl="1" indent="-514350">
              <a:buAutoNum type="arabicPeriod"/>
            </a:pPr>
            <a:r>
              <a:rPr lang="pt-BR" sz="2400" dirty="0" smtClean="0">
                <a:solidFill>
                  <a:schemeClr val="bg1"/>
                </a:solidFill>
              </a:rPr>
              <a:t>Atributos: </a:t>
            </a:r>
            <a:r>
              <a:rPr lang="pt-BR" sz="2400" dirty="0" err="1" smtClean="0">
                <a:solidFill>
                  <a:srgbClr val="FFFF00"/>
                </a:solidFill>
              </a:rPr>
              <a:t>src</a:t>
            </a:r>
            <a:r>
              <a:rPr lang="pt-BR" sz="2400" dirty="0" smtClean="0">
                <a:solidFill>
                  <a:srgbClr val="FFFF00"/>
                </a:solidFill>
              </a:rPr>
              <a:t>, </a:t>
            </a:r>
            <a:r>
              <a:rPr lang="pt-BR" sz="2400" dirty="0" err="1" smtClean="0">
                <a:solidFill>
                  <a:srgbClr val="FFFF00"/>
                </a:solidFill>
              </a:rPr>
              <a:t>preload</a:t>
            </a:r>
            <a:r>
              <a:rPr lang="pt-BR" sz="2400" dirty="0" smtClean="0">
                <a:solidFill>
                  <a:srgbClr val="FFFF00"/>
                </a:solidFill>
              </a:rPr>
              <a:t>, </a:t>
            </a:r>
            <a:r>
              <a:rPr lang="pt-BR" sz="2400" dirty="0" err="1" smtClean="0">
                <a:solidFill>
                  <a:srgbClr val="FFFF00"/>
                </a:solidFill>
              </a:rPr>
              <a:t>autoplay</a:t>
            </a:r>
            <a:r>
              <a:rPr lang="pt-BR" sz="2400" dirty="0" smtClean="0">
                <a:solidFill>
                  <a:srgbClr val="FFFF00"/>
                </a:solidFill>
              </a:rPr>
              <a:t>, loop, </a:t>
            </a:r>
            <a:r>
              <a:rPr lang="pt-BR" sz="2400" dirty="0" err="1" smtClean="0">
                <a:solidFill>
                  <a:srgbClr val="FFFF00"/>
                </a:solidFill>
              </a:rPr>
              <a:t>controls</a:t>
            </a:r>
            <a:r>
              <a:rPr lang="pt-BR" sz="2400" dirty="0" smtClean="0">
                <a:solidFill>
                  <a:srgbClr val="FFFF00"/>
                </a:solidFill>
              </a:rPr>
              <a:t>, </a:t>
            </a:r>
            <a:r>
              <a:rPr lang="pt-BR" sz="2400" dirty="0" err="1" smtClean="0">
                <a:solidFill>
                  <a:srgbClr val="FFFF00"/>
                </a:solidFill>
              </a:rPr>
              <a:t>poster</a:t>
            </a:r>
            <a:r>
              <a:rPr lang="pt-BR" sz="2400" dirty="0" smtClean="0">
                <a:solidFill>
                  <a:srgbClr val="FFFF00"/>
                </a:solidFill>
              </a:rPr>
              <a:t>, </a:t>
            </a:r>
            <a:r>
              <a:rPr lang="pt-BR" sz="2400" dirty="0" err="1" smtClean="0">
                <a:solidFill>
                  <a:srgbClr val="FFFF00"/>
                </a:solidFill>
              </a:rPr>
              <a:t>audio</a:t>
            </a:r>
            <a:r>
              <a:rPr lang="pt-BR" sz="2400" dirty="0" smtClean="0">
                <a:solidFill>
                  <a:srgbClr val="FFFF00"/>
                </a:solidFill>
              </a:rPr>
              <a:t>, </a:t>
            </a:r>
            <a:r>
              <a:rPr lang="pt-BR" sz="2400" dirty="0" err="1" smtClean="0">
                <a:solidFill>
                  <a:srgbClr val="FFFF00"/>
                </a:solidFill>
              </a:rPr>
              <a:t>width</a:t>
            </a:r>
            <a:r>
              <a:rPr lang="pt-BR" sz="2400" dirty="0" smtClean="0">
                <a:solidFill>
                  <a:srgbClr val="FFFF00"/>
                </a:solidFill>
              </a:rPr>
              <a:t> e </a:t>
            </a:r>
            <a:r>
              <a:rPr lang="pt-BR" sz="2400" dirty="0" err="1" smtClean="0">
                <a:solidFill>
                  <a:srgbClr val="FFFF00"/>
                </a:solidFill>
              </a:rPr>
              <a:t>height</a:t>
            </a:r>
            <a:r>
              <a:rPr lang="pt-BR" sz="2400" dirty="0" smtClean="0">
                <a:solidFill>
                  <a:srgbClr val="FFFF00"/>
                </a:solidFill>
              </a:rPr>
              <a:t>;</a:t>
            </a:r>
            <a:endParaRPr lang="pt-BR" sz="2400" dirty="0">
              <a:solidFill>
                <a:srgbClr val="FFFF00"/>
              </a:solidFill>
            </a:endParaRPr>
          </a:p>
          <a:p>
            <a:r>
              <a:rPr lang="pt-BR" sz="2400" dirty="0" err="1" smtClean="0">
                <a:solidFill>
                  <a:srgbClr val="FFFF00"/>
                </a:solidFill>
              </a:rPr>
              <a:t>source</a:t>
            </a:r>
            <a:r>
              <a:rPr lang="pt-BR" sz="2400" dirty="0" smtClean="0">
                <a:solidFill>
                  <a:srgbClr val="FFFF00"/>
                </a:solidFill>
              </a:rPr>
              <a:t>: </a:t>
            </a:r>
            <a:r>
              <a:rPr lang="pt-BR" sz="2400" dirty="0" smtClean="0">
                <a:solidFill>
                  <a:schemeClr val="bg1"/>
                </a:solidFill>
              </a:rPr>
              <a:t>permite a inclusão de diferentes arquivos (vídeos e </a:t>
            </a:r>
            <a:r>
              <a:rPr lang="pt-BR" sz="2400" dirty="0" err="1" smtClean="0">
                <a:solidFill>
                  <a:schemeClr val="bg1"/>
                </a:solidFill>
              </a:rPr>
              <a:t>audio</a:t>
            </a:r>
            <a:r>
              <a:rPr lang="pt-BR" sz="2400" dirty="0" smtClean="0">
                <a:solidFill>
                  <a:schemeClr val="bg1"/>
                </a:solidFill>
              </a:rPr>
              <a:t>) em uma página;</a:t>
            </a:r>
          </a:p>
          <a:p>
            <a:r>
              <a:rPr lang="pt-BR" sz="2400" dirty="0" err="1" smtClean="0">
                <a:solidFill>
                  <a:srgbClr val="FFFF00"/>
                </a:solidFill>
              </a:rPr>
              <a:t>src</a:t>
            </a:r>
            <a:r>
              <a:rPr lang="pt-BR" sz="2400" dirty="0" smtClean="0">
                <a:solidFill>
                  <a:srgbClr val="FFFF00"/>
                </a:solidFill>
              </a:rPr>
              <a:t>: </a:t>
            </a:r>
            <a:r>
              <a:rPr lang="pt-BR" sz="2400" dirty="0" smtClean="0">
                <a:solidFill>
                  <a:schemeClr val="bg1"/>
                </a:solidFill>
              </a:rPr>
              <a:t>aponta para o endereço do arquivo;</a:t>
            </a:r>
          </a:p>
          <a:p>
            <a:r>
              <a:rPr lang="pt-BR" sz="2400" dirty="0" err="1" smtClean="0">
                <a:solidFill>
                  <a:srgbClr val="FFFF00"/>
                </a:solidFill>
              </a:rPr>
              <a:t>type</a:t>
            </a:r>
            <a:r>
              <a:rPr lang="pt-BR" sz="2400" dirty="0" smtClean="0">
                <a:solidFill>
                  <a:srgbClr val="FFFF00"/>
                </a:solidFill>
              </a:rPr>
              <a:t>: </a:t>
            </a:r>
            <a:r>
              <a:rPr lang="pt-BR" sz="2400" dirty="0" smtClean="0">
                <a:solidFill>
                  <a:schemeClr val="bg1"/>
                </a:solidFill>
              </a:rPr>
              <a:t>informa o tipo de mídia a ser incorporado;</a:t>
            </a:r>
          </a:p>
          <a:p>
            <a:r>
              <a:rPr lang="pt-BR" sz="2400" dirty="0" err="1" smtClean="0">
                <a:solidFill>
                  <a:srgbClr val="FFFF00"/>
                </a:solidFill>
              </a:rPr>
              <a:t>preload</a:t>
            </a:r>
            <a:r>
              <a:rPr lang="pt-BR" sz="2400" dirty="0" smtClean="0">
                <a:solidFill>
                  <a:srgbClr val="FFFF00"/>
                </a:solidFill>
              </a:rPr>
              <a:t>: </a:t>
            </a:r>
            <a:r>
              <a:rPr lang="pt-BR" sz="2400" dirty="0" smtClean="0">
                <a:solidFill>
                  <a:schemeClr val="bg1"/>
                </a:solidFill>
              </a:rPr>
              <a:t>defini uma espera no carregamento</a:t>
            </a:r>
          </a:p>
          <a:p>
            <a:r>
              <a:rPr lang="pt-BR" sz="2400" dirty="0" err="1" smtClean="0">
                <a:solidFill>
                  <a:srgbClr val="FFFF00"/>
                </a:solidFill>
              </a:rPr>
              <a:t>autoplay</a:t>
            </a:r>
            <a:r>
              <a:rPr lang="pt-BR" sz="2400" dirty="0" smtClean="0">
                <a:solidFill>
                  <a:srgbClr val="FFFF00"/>
                </a:solidFill>
              </a:rPr>
              <a:t>: </a:t>
            </a:r>
            <a:r>
              <a:rPr lang="pt-BR" sz="2400" dirty="0" smtClean="0">
                <a:solidFill>
                  <a:schemeClr val="bg1"/>
                </a:solidFill>
              </a:rPr>
              <a:t>iniciar o som automaticamente; </a:t>
            </a:r>
          </a:p>
          <a:p>
            <a:r>
              <a:rPr lang="pt-BR" sz="2400" dirty="0" smtClean="0">
                <a:solidFill>
                  <a:srgbClr val="FFFF00"/>
                </a:solidFill>
              </a:rPr>
              <a:t>loop: </a:t>
            </a:r>
            <a:r>
              <a:rPr lang="pt-BR" sz="2400" dirty="0" smtClean="0">
                <a:solidFill>
                  <a:schemeClr val="bg1"/>
                </a:solidFill>
              </a:rPr>
              <a:t>repetir o som indefinidamente;</a:t>
            </a:r>
          </a:p>
          <a:p>
            <a:r>
              <a:rPr lang="pt-BR" sz="2400" dirty="0" err="1" smtClean="0">
                <a:solidFill>
                  <a:srgbClr val="FFFF00"/>
                </a:solidFill>
              </a:rPr>
              <a:t>controls</a:t>
            </a:r>
            <a:r>
              <a:rPr lang="pt-BR" sz="2400" dirty="0" smtClean="0">
                <a:solidFill>
                  <a:srgbClr val="FFFF00"/>
                </a:solidFill>
              </a:rPr>
              <a:t>: </a:t>
            </a:r>
            <a:r>
              <a:rPr lang="pt-BR" sz="2400" dirty="0" err="1" smtClean="0">
                <a:solidFill>
                  <a:schemeClr val="bg1"/>
                </a:solidFill>
              </a:rPr>
              <a:t>renderiza</a:t>
            </a:r>
            <a:r>
              <a:rPr lang="pt-BR" sz="2400" dirty="0" smtClean="0">
                <a:solidFill>
                  <a:schemeClr val="bg1"/>
                </a:solidFill>
              </a:rPr>
              <a:t> uma barra de controle (player).</a:t>
            </a:r>
            <a:endParaRPr lang="pt-BR" sz="2400" dirty="0">
              <a:solidFill>
                <a:schemeClr val="bg1"/>
              </a:solidFill>
            </a:endParaRPr>
          </a:p>
        </p:txBody>
      </p:sp>
      <p:sp>
        <p:nvSpPr>
          <p:cNvPr id="6"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sz="3600" dirty="0">
                <a:solidFill>
                  <a:schemeClr val="tx2">
                    <a:lumMod val="50000"/>
                  </a:schemeClr>
                </a:solidFill>
              </a:rPr>
              <a:t>7</a:t>
            </a:r>
            <a:r>
              <a:rPr lang="sv-SE" sz="3600" dirty="0" smtClean="0">
                <a:solidFill>
                  <a:schemeClr val="tx2">
                    <a:lumMod val="50000"/>
                  </a:schemeClr>
                </a:solidFill>
              </a:rPr>
              <a:t>. </a:t>
            </a:r>
            <a:r>
              <a:rPr lang="sv-SE" sz="3600" dirty="0">
                <a:solidFill>
                  <a:schemeClr val="tx2">
                    <a:lumMod val="50000"/>
                  </a:schemeClr>
                </a:solidFill>
              </a:rPr>
              <a:t>Novidade HTML 5 tag </a:t>
            </a:r>
            <a:r>
              <a:rPr lang="pt-BR" sz="6600" dirty="0" smtClean="0">
                <a:solidFill>
                  <a:schemeClr val="tx2">
                    <a:lumMod val="50000"/>
                  </a:schemeClr>
                </a:solidFill>
              </a:rPr>
              <a:t>&lt;</a:t>
            </a:r>
            <a:r>
              <a:rPr lang="pt-BR" sz="6600" dirty="0" err="1" smtClean="0">
                <a:solidFill>
                  <a:schemeClr val="tx2">
                    <a:lumMod val="50000"/>
                  </a:schemeClr>
                </a:solidFill>
              </a:rPr>
              <a:t>video</a:t>
            </a:r>
            <a:r>
              <a:rPr lang="pt-BR" sz="6600" dirty="0" smtClean="0">
                <a:solidFill>
                  <a:schemeClr val="tx2">
                    <a:lumMod val="50000"/>
                  </a:schemeClr>
                </a:solidFill>
              </a:rPr>
              <a:t>&gt;</a:t>
            </a:r>
            <a:endParaRPr lang="pt-BR" sz="3600" dirty="0" smtClean="0">
              <a:solidFill>
                <a:schemeClr val="bg1"/>
              </a:solidFill>
            </a:endParaRPr>
          </a:p>
        </p:txBody>
      </p:sp>
    </p:spTree>
    <p:extLst>
      <p:ext uri="{BB962C8B-B14F-4D97-AF65-F5344CB8AC3E}">
        <p14:creationId xmlns:p14="http://schemas.microsoft.com/office/powerpoint/2010/main" val="2696752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43608" y="1988840"/>
            <a:ext cx="7714946" cy="3672408"/>
          </a:xfrm>
        </p:spPr>
        <p:txBody>
          <a:bodyPr numCol="1">
            <a:noAutofit/>
          </a:bodyPr>
          <a:lstStyle/>
          <a:p>
            <a:pPr marL="914400" lvl="1" indent="-514350">
              <a:buAutoNum type="arabicPeriod"/>
            </a:pPr>
            <a:r>
              <a:rPr lang="pt-BR" sz="2400" dirty="0" smtClean="0">
                <a:solidFill>
                  <a:schemeClr val="bg1"/>
                </a:solidFill>
              </a:rPr>
              <a:t>Elemento: </a:t>
            </a:r>
            <a:r>
              <a:rPr lang="pt-BR" sz="3600" dirty="0" err="1" smtClean="0">
                <a:solidFill>
                  <a:srgbClr val="FFFF00"/>
                </a:solidFill>
              </a:rPr>
              <a:t>Source</a:t>
            </a:r>
            <a:r>
              <a:rPr lang="pt-BR" sz="3600" dirty="0" smtClean="0">
                <a:solidFill>
                  <a:srgbClr val="FFFF00"/>
                </a:solidFill>
              </a:rPr>
              <a:t>;</a:t>
            </a:r>
            <a:endParaRPr lang="pt-BR" sz="2400" dirty="0">
              <a:solidFill>
                <a:srgbClr val="FFFF00"/>
              </a:solidFill>
            </a:endParaRPr>
          </a:p>
          <a:p>
            <a:pPr marL="914400" lvl="1" indent="-514350">
              <a:buAutoNum type="arabicPeriod"/>
            </a:pPr>
            <a:r>
              <a:rPr lang="pt-BR" sz="2400" dirty="0" smtClean="0">
                <a:solidFill>
                  <a:schemeClr val="bg1"/>
                </a:solidFill>
              </a:rPr>
              <a:t>Atributos: </a:t>
            </a:r>
            <a:r>
              <a:rPr lang="pt-BR" sz="2400" dirty="0" err="1" smtClean="0">
                <a:solidFill>
                  <a:srgbClr val="FFFF00"/>
                </a:solidFill>
              </a:rPr>
              <a:t>src</a:t>
            </a:r>
            <a:r>
              <a:rPr lang="pt-BR" sz="2400" dirty="0" smtClean="0">
                <a:solidFill>
                  <a:srgbClr val="FFFF00"/>
                </a:solidFill>
              </a:rPr>
              <a:t>, </a:t>
            </a:r>
            <a:r>
              <a:rPr lang="pt-BR" sz="2400" dirty="0" err="1" smtClean="0">
                <a:solidFill>
                  <a:srgbClr val="FFFF00"/>
                </a:solidFill>
              </a:rPr>
              <a:t>preload</a:t>
            </a:r>
            <a:r>
              <a:rPr lang="pt-BR" sz="2400" dirty="0" smtClean="0">
                <a:solidFill>
                  <a:srgbClr val="FFFF00"/>
                </a:solidFill>
              </a:rPr>
              <a:t>, </a:t>
            </a:r>
            <a:r>
              <a:rPr lang="pt-BR" sz="2400" dirty="0" err="1" smtClean="0">
                <a:solidFill>
                  <a:srgbClr val="FFFF00"/>
                </a:solidFill>
              </a:rPr>
              <a:t>autoplay</a:t>
            </a:r>
            <a:r>
              <a:rPr lang="pt-BR" sz="2400" dirty="0" smtClean="0">
                <a:solidFill>
                  <a:srgbClr val="FFFF00"/>
                </a:solidFill>
              </a:rPr>
              <a:t>, loop, </a:t>
            </a:r>
            <a:r>
              <a:rPr lang="pt-BR" sz="2400" dirty="0" err="1" smtClean="0">
                <a:solidFill>
                  <a:srgbClr val="FFFF00"/>
                </a:solidFill>
              </a:rPr>
              <a:t>controls</a:t>
            </a:r>
            <a:r>
              <a:rPr lang="pt-BR" sz="2400" dirty="0" smtClean="0">
                <a:solidFill>
                  <a:srgbClr val="FFFF00"/>
                </a:solidFill>
              </a:rPr>
              <a:t>, </a:t>
            </a:r>
            <a:r>
              <a:rPr lang="pt-BR" sz="2400" dirty="0" err="1" smtClean="0">
                <a:solidFill>
                  <a:srgbClr val="FFFF00"/>
                </a:solidFill>
              </a:rPr>
              <a:t>poster</a:t>
            </a:r>
            <a:r>
              <a:rPr lang="pt-BR" sz="2400" dirty="0" smtClean="0">
                <a:solidFill>
                  <a:srgbClr val="FFFF00"/>
                </a:solidFill>
              </a:rPr>
              <a:t>, </a:t>
            </a:r>
            <a:r>
              <a:rPr lang="pt-BR" sz="2400" dirty="0" err="1" smtClean="0">
                <a:solidFill>
                  <a:srgbClr val="FFFF00"/>
                </a:solidFill>
              </a:rPr>
              <a:t>audio</a:t>
            </a:r>
            <a:r>
              <a:rPr lang="pt-BR" sz="2400" dirty="0" smtClean="0">
                <a:solidFill>
                  <a:srgbClr val="FFFF00"/>
                </a:solidFill>
              </a:rPr>
              <a:t>, </a:t>
            </a:r>
            <a:r>
              <a:rPr lang="pt-BR" sz="2400" dirty="0" err="1" smtClean="0">
                <a:solidFill>
                  <a:srgbClr val="FFFF00"/>
                </a:solidFill>
              </a:rPr>
              <a:t>width</a:t>
            </a:r>
            <a:r>
              <a:rPr lang="pt-BR" sz="2400" dirty="0" smtClean="0">
                <a:solidFill>
                  <a:srgbClr val="FFFF00"/>
                </a:solidFill>
              </a:rPr>
              <a:t> e </a:t>
            </a:r>
            <a:r>
              <a:rPr lang="pt-BR" sz="2400" dirty="0" err="1" smtClean="0">
                <a:solidFill>
                  <a:srgbClr val="FFFF00"/>
                </a:solidFill>
              </a:rPr>
              <a:t>height</a:t>
            </a:r>
            <a:r>
              <a:rPr lang="pt-BR" sz="2400" dirty="0" smtClean="0">
                <a:solidFill>
                  <a:srgbClr val="FFFF00"/>
                </a:solidFill>
              </a:rPr>
              <a:t>;</a:t>
            </a:r>
            <a:endParaRPr lang="pt-BR" sz="2400" dirty="0">
              <a:solidFill>
                <a:srgbClr val="FFFF00"/>
              </a:solidFill>
            </a:endParaRPr>
          </a:p>
          <a:p>
            <a:pPr marL="0" indent="0">
              <a:buNone/>
            </a:pPr>
            <a:endParaRPr lang="pt-BR" sz="2800" dirty="0" smtClean="0">
              <a:solidFill>
                <a:schemeClr val="bg1"/>
              </a:solidFill>
            </a:endParaRPr>
          </a:p>
          <a:p>
            <a:r>
              <a:rPr lang="pt-BR" sz="2400" dirty="0" err="1" smtClean="0">
                <a:solidFill>
                  <a:srgbClr val="FFFF00"/>
                </a:solidFill>
              </a:rPr>
              <a:t>poster</a:t>
            </a:r>
            <a:r>
              <a:rPr lang="pt-BR" sz="2400" dirty="0" smtClean="0">
                <a:solidFill>
                  <a:srgbClr val="FFFF00"/>
                </a:solidFill>
              </a:rPr>
              <a:t>: </a:t>
            </a:r>
            <a:r>
              <a:rPr lang="pt-BR" sz="2400" dirty="0" smtClean="0">
                <a:solidFill>
                  <a:schemeClr val="bg1"/>
                </a:solidFill>
              </a:rPr>
              <a:t>Defini imagem inicial do vídeo;</a:t>
            </a:r>
          </a:p>
          <a:p>
            <a:r>
              <a:rPr lang="pt-BR" sz="2400" dirty="0" err="1" smtClean="0">
                <a:solidFill>
                  <a:srgbClr val="FFFF00"/>
                </a:solidFill>
              </a:rPr>
              <a:t>audio</a:t>
            </a:r>
            <a:r>
              <a:rPr lang="pt-BR" sz="2400" dirty="0" smtClean="0">
                <a:solidFill>
                  <a:srgbClr val="FFFF00"/>
                </a:solidFill>
              </a:rPr>
              <a:t>: </a:t>
            </a:r>
            <a:r>
              <a:rPr lang="pt-BR" sz="2400" dirty="0" smtClean="0">
                <a:solidFill>
                  <a:schemeClr val="bg1"/>
                </a:solidFill>
              </a:rPr>
              <a:t>Por enquanto só admite o valor “</a:t>
            </a:r>
            <a:r>
              <a:rPr lang="pt-BR" sz="2400" dirty="0" err="1" smtClean="0">
                <a:solidFill>
                  <a:schemeClr val="bg1"/>
                </a:solidFill>
              </a:rPr>
              <a:t>mute</a:t>
            </a:r>
            <a:r>
              <a:rPr lang="pt-BR" sz="2400" dirty="0" smtClean="0">
                <a:solidFill>
                  <a:schemeClr val="bg1"/>
                </a:solidFill>
              </a:rPr>
              <a:t>” (mudo);</a:t>
            </a:r>
          </a:p>
          <a:p>
            <a:r>
              <a:rPr lang="pt-BR" sz="2400" dirty="0" err="1" smtClean="0">
                <a:solidFill>
                  <a:srgbClr val="FFFF00"/>
                </a:solidFill>
              </a:rPr>
              <a:t>width</a:t>
            </a:r>
            <a:r>
              <a:rPr lang="pt-BR" sz="2400" dirty="0" smtClean="0">
                <a:solidFill>
                  <a:srgbClr val="FFFF00"/>
                </a:solidFill>
              </a:rPr>
              <a:t>: </a:t>
            </a:r>
            <a:r>
              <a:rPr lang="pt-BR" sz="2400" dirty="0" smtClean="0">
                <a:solidFill>
                  <a:schemeClr val="bg1"/>
                </a:solidFill>
              </a:rPr>
              <a:t>Defini largura do </a:t>
            </a:r>
            <a:r>
              <a:rPr lang="pt-BR" sz="2400" dirty="0" err="1" smtClean="0">
                <a:solidFill>
                  <a:schemeClr val="bg1"/>
                </a:solidFill>
              </a:rPr>
              <a:t>video</a:t>
            </a:r>
            <a:r>
              <a:rPr lang="pt-BR" sz="2400" dirty="0" smtClean="0">
                <a:solidFill>
                  <a:schemeClr val="bg1"/>
                </a:solidFill>
              </a:rPr>
              <a:t>;</a:t>
            </a:r>
          </a:p>
          <a:p>
            <a:r>
              <a:rPr lang="pt-BR" sz="2400" dirty="0" err="1" smtClean="0">
                <a:solidFill>
                  <a:srgbClr val="FFFF00"/>
                </a:solidFill>
              </a:rPr>
              <a:t>height</a:t>
            </a:r>
            <a:r>
              <a:rPr lang="pt-BR" sz="2400" dirty="0" smtClean="0">
                <a:solidFill>
                  <a:srgbClr val="FFFF00"/>
                </a:solidFill>
              </a:rPr>
              <a:t>: </a:t>
            </a:r>
            <a:r>
              <a:rPr lang="pt-BR" sz="2400" dirty="0" smtClean="0">
                <a:solidFill>
                  <a:schemeClr val="bg1"/>
                </a:solidFill>
              </a:rPr>
              <a:t>Defini altura do vídeo.</a:t>
            </a: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sz="3600" dirty="0">
                <a:solidFill>
                  <a:schemeClr val="tx2">
                    <a:lumMod val="50000"/>
                  </a:schemeClr>
                </a:solidFill>
              </a:rPr>
              <a:t>7</a:t>
            </a:r>
            <a:r>
              <a:rPr lang="sv-SE" sz="3600" dirty="0" smtClean="0">
                <a:solidFill>
                  <a:schemeClr val="tx2">
                    <a:lumMod val="50000"/>
                  </a:schemeClr>
                </a:solidFill>
              </a:rPr>
              <a:t>. </a:t>
            </a:r>
            <a:r>
              <a:rPr lang="sv-SE" sz="3600" dirty="0">
                <a:solidFill>
                  <a:schemeClr val="tx2">
                    <a:lumMod val="50000"/>
                  </a:schemeClr>
                </a:solidFill>
              </a:rPr>
              <a:t>Novidade HTML 5 tag </a:t>
            </a:r>
            <a:r>
              <a:rPr lang="pt-BR" sz="6600" dirty="0" smtClean="0">
                <a:solidFill>
                  <a:schemeClr val="tx2">
                    <a:lumMod val="50000"/>
                  </a:schemeClr>
                </a:solidFill>
              </a:rPr>
              <a:t>&lt;</a:t>
            </a:r>
            <a:r>
              <a:rPr lang="pt-BR" sz="6600" dirty="0" err="1" smtClean="0">
                <a:solidFill>
                  <a:schemeClr val="tx2">
                    <a:lumMod val="50000"/>
                  </a:schemeClr>
                </a:solidFill>
              </a:rPr>
              <a:t>video</a:t>
            </a:r>
            <a:r>
              <a:rPr lang="pt-BR" sz="6600" dirty="0" smtClean="0">
                <a:solidFill>
                  <a:schemeClr val="tx2">
                    <a:lumMod val="50000"/>
                  </a:schemeClr>
                </a:solidFill>
              </a:rPr>
              <a:t>&gt;</a:t>
            </a:r>
            <a:endParaRPr lang="pt-BR" sz="3600" dirty="0" smtClean="0">
              <a:solidFill>
                <a:schemeClr val="bg1"/>
              </a:solidFill>
            </a:endParaRPr>
          </a:p>
        </p:txBody>
      </p:sp>
    </p:spTree>
    <p:extLst>
      <p:ext uri="{BB962C8B-B14F-4D97-AF65-F5344CB8AC3E}">
        <p14:creationId xmlns:p14="http://schemas.microsoft.com/office/powerpoint/2010/main" val="686210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sv-SE" sz="3600" dirty="0" smtClean="0">
                <a:solidFill>
                  <a:srgbClr val="1F497D">
                    <a:lumMod val="50000"/>
                  </a:srgbClr>
                </a:solidFill>
              </a:rPr>
              <a:t>7. </a:t>
            </a:r>
            <a:r>
              <a:rPr lang="sv-SE" sz="3600" dirty="0">
                <a:solidFill>
                  <a:srgbClr val="1F497D">
                    <a:lumMod val="50000"/>
                  </a:srgbClr>
                </a:solidFill>
              </a:rPr>
              <a:t>Novidade HTML 5 tag </a:t>
            </a:r>
            <a:r>
              <a:rPr lang="pt-BR" sz="6600" dirty="0" smtClean="0">
                <a:solidFill>
                  <a:srgbClr val="1F497D">
                    <a:lumMod val="50000"/>
                  </a:srgbClr>
                </a:solidFill>
              </a:rPr>
              <a:t>&lt;</a:t>
            </a:r>
            <a:r>
              <a:rPr lang="pt-BR" sz="6600" dirty="0" err="1" smtClean="0">
                <a:solidFill>
                  <a:srgbClr val="1F497D">
                    <a:lumMod val="50000"/>
                  </a:srgbClr>
                </a:solidFill>
              </a:rPr>
              <a:t>video</a:t>
            </a:r>
            <a:r>
              <a:rPr lang="pt-BR" sz="6600" dirty="0" smtClean="0">
                <a:solidFill>
                  <a:srgbClr val="1F497D">
                    <a:lumMod val="50000"/>
                  </a:srgbClr>
                </a:solidFill>
              </a:rPr>
              <a:t>&gt;</a:t>
            </a:r>
            <a:endParaRPr lang="pt-BR" sz="3600" dirty="0" smtClean="0">
              <a:solidFill>
                <a:prstClr val="white"/>
              </a:solidFill>
            </a:endParaRPr>
          </a:p>
        </p:txBody>
      </p:sp>
      <p:sp>
        <p:nvSpPr>
          <p:cNvPr id="5" name="Espaço Reservado para Conteúdo 4"/>
          <p:cNvSpPr>
            <a:spLocks noGrp="1"/>
          </p:cNvSpPr>
          <p:nvPr>
            <p:ph idx="1"/>
          </p:nvPr>
        </p:nvSpPr>
        <p:spPr>
          <a:xfrm>
            <a:off x="251520" y="1916832"/>
            <a:ext cx="8229600" cy="676672"/>
          </a:xfrm>
        </p:spPr>
        <p:txBody>
          <a:bodyPr/>
          <a:lstStyle/>
          <a:p>
            <a:pPr marL="0" indent="0">
              <a:buNone/>
            </a:pPr>
            <a:r>
              <a:rPr lang="pt-BR" dirty="0" smtClean="0">
                <a:solidFill>
                  <a:schemeClr val="bg1"/>
                </a:solidFill>
              </a:rPr>
              <a:t>Navegadores e seus suportes (2014):</a:t>
            </a:r>
            <a:endParaRPr lang="pt-BR" dirty="0">
              <a:solidFill>
                <a:schemeClr val="bg1"/>
              </a:solidFill>
            </a:endParaRPr>
          </a:p>
        </p:txBody>
      </p:sp>
      <p:sp>
        <p:nvSpPr>
          <p:cNvPr id="8" name="Espaço Reservado para Conteúdo 4"/>
          <p:cNvSpPr txBox="1">
            <a:spLocks/>
          </p:cNvSpPr>
          <p:nvPr/>
        </p:nvSpPr>
        <p:spPr>
          <a:xfrm>
            <a:off x="251520" y="5488632"/>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BR" sz="2400" dirty="0">
                <a:solidFill>
                  <a:srgbClr val="FFFF00"/>
                </a:solidFill>
              </a:rPr>
              <a:t>http://</a:t>
            </a:r>
            <a:r>
              <a:rPr lang="pt-BR" sz="2400" dirty="0" smtClean="0">
                <a:solidFill>
                  <a:srgbClr val="FFFF00"/>
                </a:solidFill>
              </a:rPr>
              <a:t>www.w3schools.com/tags/tag_video.asp</a:t>
            </a:r>
            <a:endParaRPr lang="pt-BR" sz="2400" dirty="0">
              <a:solidFill>
                <a:srgbClr val="FFFF00"/>
              </a:solidFill>
            </a:endParaRPr>
          </a:p>
        </p:txBody>
      </p:sp>
      <p:pic>
        <p:nvPicPr>
          <p:cNvPr id="2" name="Imagem 1"/>
          <p:cNvPicPr>
            <a:picLocks noChangeAspect="1"/>
          </p:cNvPicPr>
          <p:nvPr/>
        </p:nvPicPr>
        <p:blipFill rotWithShape="1">
          <a:blip r:embed="rId2"/>
          <a:srcRect l="23540" t="29001" r="24958" b="42440"/>
          <a:stretch/>
        </p:blipFill>
        <p:spPr>
          <a:xfrm>
            <a:off x="395536" y="2780928"/>
            <a:ext cx="7848872" cy="2448272"/>
          </a:xfrm>
          <a:prstGeom prst="rect">
            <a:avLst/>
          </a:prstGeom>
          <a:ln w="57150">
            <a:solidFill>
              <a:srgbClr val="00B0F0"/>
            </a:solidFill>
          </a:ln>
        </p:spPr>
      </p:pic>
    </p:spTree>
    <p:extLst>
      <p:ext uri="{BB962C8B-B14F-4D97-AF65-F5344CB8AC3E}">
        <p14:creationId xmlns:p14="http://schemas.microsoft.com/office/powerpoint/2010/main" val="1168607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sv-SE" sz="3600" dirty="0">
                <a:solidFill>
                  <a:srgbClr val="1F497D">
                    <a:lumMod val="50000"/>
                  </a:srgbClr>
                </a:solidFill>
              </a:rPr>
              <a:t>6. Novidade HTML 5 tag </a:t>
            </a:r>
            <a:r>
              <a:rPr lang="pt-BR" sz="6600" dirty="0" smtClean="0">
                <a:solidFill>
                  <a:srgbClr val="1F497D">
                    <a:lumMod val="50000"/>
                  </a:srgbClr>
                </a:solidFill>
              </a:rPr>
              <a:t>&lt;</a:t>
            </a:r>
            <a:r>
              <a:rPr lang="pt-BR" sz="6600" dirty="0" err="1" smtClean="0">
                <a:solidFill>
                  <a:srgbClr val="1F497D">
                    <a:lumMod val="50000"/>
                  </a:srgbClr>
                </a:solidFill>
              </a:rPr>
              <a:t>audio</a:t>
            </a:r>
            <a:r>
              <a:rPr lang="pt-BR" sz="6600" dirty="0" smtClean="0">
                <a:solidFill>
                  <a:srgbClr val="1F497D">
                    <a:lumMod val="50000"/>
                  </a:srgbClr>
                </a:solidFill>
              </a:rPr>
              <a:t>&gt;</a:t>
            </a:r>
            <a:endParaRPr lang="pt-BR" sz="3600" dirty="0" smtClean="0">
              <a:solidFill>
                <a:prstClr val="white"/>
              </a:solidFill>
            </a:endParaRPr>
          </a:p>
        </p:txBody>
      </p:sp>
      <p:sp>
        <p:nvSpPr>
          <p:cNvPr id="5" name="Espaço Reservado para Conteúdo 4"/>
          <p:cNvSpPr>
            <a:spLocks noGrp="1"/>
          </p:cNvSpPr>
          <p:nvPr>
            <p:ph idx="1"/>
          </p:nvPr>
        </p:nvSpPr>
        <p:spPr>
          <a:xfrm>
            <a:off x="251520" y="1844824"/>
            <a:ext cx="8229600" cy="676672"/>
          </a:xfrm>
        </p:spPr>
        <p:txBody>
          <a:bodyPr/>
          <a:lstStyle/>
          <a:p>
            <a:pPr marL="0" indent="0">
              <a:buNone/>
            </a:pPr>
            <a:r>
              <a:rPr lang="pt-BR" dirty="0" smtClean="0">
                <a:solidFill>
                  <a:schemeClr val="bg1"/>
                </a:solidFill>
              </a:rPr>
              <a:t>Tipo de vídeo (2014):</a:t>
            </a:r>
            <a:endParaRPr lang="pt-BR" dirty="0">
              <a:solidFill>
                <a:schemeClr val="bg1"/>
              </a:solidFill>
            </a:endParaRPr>
          </a:p>
        </p:txBody>
      </p:sp>
      <p:sp>
        <p:nvSpPr>
          <p:cNvPr id="8" name="Espaço Reservado para Conteúdo 4"/>
          <p:cNvSpPr txBox="1">
            <a:spLocks/>
          </p:cNvSpPr>
          <p:nvPr/>
        </p:nvSpPr>
        <p:spPr>
          <a:xfrm>
            <a:off x="251520" y="5848672"/>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BR" sz="2400" dirty="0" smtClean="0">
                <a:solidFill>
                  <a:srgbClr val="FFFF00"/>
                </a:solidFill>
              </a:rPr>
              <a:t>http://</a:t>
            </a:r>
            <a:r>
              <a:rPr lang="pt-BR" sz="2400" dirty="0" smtClean="0">
                <a:solidFill>
                  <a:srgbClr val="FFFF00"/>
                </a:solidFill>
              </a:rPr>
              <a:t>www.w3schools.com/tags/tag_video.asp</a:t>
            </a:r>
            <a:endParaRPr lang="pt-BR" sz="2400" dirty="0">
              <a:solidFill>
                <a:srgbClr val="FFFF00"/>
              </a:solidFill>
            </a:endParaRPr>
          </a:p>
        </p:txBody>
      </p:sp>
      <p:pic>
        <p:nvPicPr>
          <p:cNvPr id="9" name="Imagem 8"/>
          <p:cNvPicPr>
            <a:picLocks noChangeAspect="1"/>
          </p:cNvPicPr>
          <p:nvPr/>
        </p:nvPicPr>
        <p:blipFill rotWithShape="1">
          <a:blip r:embed="rId2"/>
          <a:srcRect l="23626" t="70558" r="25108" b="16802"/>
          <a:stretch/>
        </p:blipFill>
        <p:spPr>
          <a:xfrm>
            <a:off x="431540" y="2786608"/>
            <a:ext cx="7812868" cy="1083568"/>
          </a:xfrm>
          <a:prstGeom prst="rect">
            <a:avLst/>
          </a:prstGeom>
          <a:ln w="57150">
            <a:solidFill>
              <a:srgbClr val="00B0F0"/>
            </a:solidFill>
          </a:ln>
        </p:spPr>
      </p:pic>
      <p:sp>
        <p:nvSpPr>
          <p:cNvPr id="10" name="Espaço Reservado para Conteúdo 2"/>
          <p:cNvSpPr txBox="1">
            <a:spLocks/>
          </p:cNvSpPr>
          <p:nvPr/>
        </p:nvSpPr>
        <p:spPr>
          <a:xfrm>
            <a:off x="279058" y="4284798"/>
            <a:ext cx="7478742" cy="1304442"/>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BR" sz="2000" smtClean="0">
                <a:solidFill>
                  <a:schemeClr val="bg1"/>
                </a:solidFill>
              </a:rPr>
              <a:t>&lt;video controls autoplay loop&gt;</a:t>
            </a:r>
          </a:p>
          <a:p>
            <a:pPr marL="0" indent="0">
              <a:buFont typeface="Arial" pitchFamily="34" charset="0"/>
              <a:buNone/>
            </a:pPr>
            <a:r>
              <a:rPr lang="pt-BR" sz="2000" smtClean="0">
                <a:solidFill>
                  <a:schemeClr val="bg1"/>
                </a:solidFill>
              </a:rPr>
              <a:t>	&lt;source src=“ex.mp4" type=“video/mp4"&gt;</a:t>
            </a:r>
          </a:p>
          <a:p>
            <a:pPr marL="0" indent="0">
              <a:buFont typeface="Arial" pitchFamily="34" charset="0"/>
              <a:buNone/>
            </a:pPr>
            <a:r>
              <a:rPr lang="pt-BR" sz="2000" smtClean="0">
                <a:solidFill>
                  <a:schemeClr val="bg1"/>
                </a:solidFill>
              </a:rPr>
              <a:t>&lt;/video&gt;</a:t>
            </a:r>
            <a:endParaRPr lang="pt-BR" sz="2000" dirty="0" smtClean="0">
              <a:solidFill>
                <a:schemeClr val="bg1"/>
              </a:solidFill>
            </a:endParaRPr>
          </a:p>
        </p:txBody>
      </p:sp>
    </p:spTree>
    <p:extLst>
      <p:ext uri="{BB962C8B-B14F-4D97-AF65-F5344CB8AC3E}">
        <p14:creationId xmlns:p14="http://schemas.microsoft.com/office/powerpoint/2010/main" val="2851939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772816"/>
            <a:ext cx="8136904" cy="4176464"/>
          </a:xfrm>
        </p:spPr>
        <p:txBody>
          <a:bodyPr numCol="1">
            <a:noAutofit/>
          </a:bodyPr>
          <a:lstStyle/>
          <a:p>
            <a:pPr marL="0" indent="0">
              <a:buNone/>
            </a:pPr>
            <a:r>
              <a:rPr lang="pt-BR" sz="2400" dirty="0" smtClean="0">
                <a:solidFill>
                  <a:schemeClr val="bg1"/>
                </a:solidFill>
              </a:rPr>
              <a:t>Fazer 2 páginas com um único arquivo CSS externo. A primeira página deve conter a </a:t>
            </a:r>
            <a:r>
              <a:rPr lang="pt-BR" sz="2400" dirty="0" err="1" smtClean="0">
                <a:solidFill>
                  <a:schemeClr val="bg1"/>
                </a:solidFill>
              </a:rPr>
              <a:t>tag</a:t>
            </a:r>
            <a:r>
              <a:rPr lang="pt-BR" sz="2400" dirty="0" smtClean="0">
                <a:solidFill>
                  <a:schemeClr val="bg1"/>
                </a:solidFill>
              </a:rPr>
              <a:t> &lt;</a:t>
            </a:r>
            <a:r>
              <a:rPr lang="pt-BR" sz="2400" dirty="0" err="1" smtClean="0">
                <a:solidFill>
                  <a:schemeClr val="bg1"/>
                </a:solidFill>
              </a:rPr>
              <a:t>video</a:t>
            </a:r>
            <a:r>
              <a:rPr lang="pt-BR" sz="2400" dirty="0" smtClean="0">
                <a:solidFill>
                  <a:schemeClr val="bg1"/>
                </a:solidFill>
              </a:rPr>
              <a:t>&gt; e o layout é livre, na segunda página deve-se conter a </a:t>
            </a:r>
            <a:r>
              <a:rPr lang="pt-BR" sz="2400" dirty="0" err="1" smtClean="0">
                <a:solidFill>
                  <a:schemeClr val="bg1"/>
                </a:solidFill>
              </a:rPr>
              <a:t>tag</a:t>
            </a:r>
            <a:r>
              <a:rPr lang="pt-BR" sz="2400" dirty="0" smtClean="0">
                <a:solidFill>
                  <a:schemeClr val="bg1"/>
                </a:solidFill>
              </a:rPr>
              <a:t> &lt;</a:t>
            </a:r>
            <a:r>
              <a:rPr lang="pt-BR" sz="2400" dirty="0" err="1" smtClean="0">
                <a:solidFill>
                  <a:schemeClr val="bg1"/>
                </a:solidFill>
              </a:rPr>
              <a:t>audio</a:t>
            </a:r>
            <a:r>
              <a:rPr lang="pt-BR" sz="2400" dirty="0" smtClean="0">
                <a:solidFill>
                  <a:schemeClr val="bg1"/>
                </a:solidFill>
              </a:rPr>
              <a:t>&gt; e o layout também é livre. Sejam criativos, coloquem figuras, links, textos </a:t>
            </a:r>
            <a:r>
              <a:rPr lang="pt-BR" sz="2400" dirty="0" err="1" smtClean="0">
                <a:solidFill>
                  <a:schemeClr val="bg1"/>
                </a:solidFill>
              </a:rPr>
              <a:t>etc</a:t>
            </a:r>
            <a:r>
              <a:rPr lang="pt-BR" sz="2400" dirty="0" smtClean="0">
                <a:solidFill>
                  <a:schemeClr val="bg1"/>
                </a:solidFill>
              </a:rPr>
              <a:t>, mas procurem colocar alguns elementos comuns a ambas as páginas. </a:t>
            </a:r>
          </a:p>
          <a:p>
            <a:pPr marL="0" indent="0">
              <a:buNone/>
            </a:pPr>
            <a:endParaRPr lang="pt-BR" sz="2400" dirty="0">
              <a:solidFill>
                <a:schemeClr val="bg1"/>
              </a:solidFill>
            </a:endParaRPr>
          </a:p>
          <a:p>
            <a:pPr marL="0" indent="0">
              <a:buNone/>
            </a:pPr>
            <a:r>
              <a:rPr lang="pt-BR" sz="2400" dirty="0" smtClean="0">
                <a:solidFill>
                  <a:schemeClr val="bg1"/>
                </a:solidFill>
              </a:rPr>
              <a:t>O objetivo é praticar as novas </a:t>
            </a:r>
            <a:r>
              <a:rPr lang="pt-BR" sz="2400" dirty="0" err="1" smtClean="0">
                <a:solidFill>
                  <a:schemeClr val="bg1"/>
                </a:solidFill>
              </a:rPr>
              <a:t>tag</a:t>
            </a:r>
            <a:r>
              <a:rPr lang="pt-BR" sz="2400" dirty="0" smtClean="0">
                <a:solidFill>
                  <a:schemeClr val="bg1"/>
                </a:solidFill>
              </a:rPr>
              <a:t> (</a:t>
            </a:r>
            <a:r>
              <a:rPr lang="pt-BR" sz="2400" dirty="0" err="1" smtClean="0">
                <a:solidFill>
                  <a:schemeClr val="bg1"/>
                </a:solidFill>
              </a:rPr>
              <a:t>audio</a:t>
            </a:r>
            <a:r>
              <a:rPr lang="pt-BR" sz="2400" dirty="0" smtClean="0">
                <a:solidFill>
                  <a:schemeClr val="bg1"/>
                </a:solidFill>
              </a:rPr>
              <a:t> e </a:t>
            </a:r>
            <a:r>
              <a:rPr lang="pt-BR" sz="2400" dirty="0" err="1" smtClean="0">
                <a:solidFill>
                  <a:schemeClr val="bg1"/>
                </a:solidFill>
              </a:rPr>
              <a:t>video</a:t>
            </a:r>
            <a:r>
              <a:rPr lang="pt-BR" sz="2400" dirty="0" smtClean="0">
                <a:solidFill>
                  <a:schemeClr val="bg1"/>
                </a:solidFill>
              </a:rPr>
              <a:t>) e averiguar a </a:t>
            </a:r>
            <a:r>
              <a:rPr lang="pt-BR" sz="2400" dirty="0" err="1" smtClean="0">
                <a:solidFill>
                  <a:schemeClr val="bg1"/>
                </a:solidFill>
              </a:rPr>
              <a:t>importancia</a:t>
            </a:r>
            <a:r>
              <a:rPr lang="pt-BR" sz="2400" dirty="0" smtClean="0">
                <a:solidFill>
                  <a:schemeClr val="bg1"/>
                </a:solidFill>
              </a:rPr>
              <a:t> do </a:t>
            </a:r>
            <a:r>
              <a:rPr lang="pt-BR" sz="2400" dirty="0" err="1" smtClean="0">
                <a:solidFill>
                  <a:schemeClr val="bg1"/>
                </a:solidFill>
              </a:rPr>
              <a:t>css</a:t>
            </a:r>
            <a:r>
              <a:rPr lang="pt-BR" sz="2400" dirty="0" smtClean="0">
                <a:solidFill>
                  <a:schemeClr val="bg1"/>
                </a:solidFill>
              </a:rPr>
              <a:t> externo para otimização de um website.</a:t>
            </a:r>
          </a:p>
          <a:p>
            <a:pPr marL="0" indent="0">
              <a:buNone/>
            </a:pPr>
            <a:r>
              <a:rPr lang="pt-BR" sz="2800" dirty="0" smtClean="0">
                <a:solidFill>
                  <a:srgbClr val="FFFF00"/>
                </a:solidFill>
              </a:rPr>
              <a:t>Valendo </a:t>
            </a:r>
            <a:r>
              <a:rPr lang="pt-BR" sz="2800" dirty="0" smtClean="0">
                <a:solidFill>
                  <a:srgbClr val="FFFF00"/>
                </a:solidFill>
              </a:rPr>
              <a:t>2.0 </a:t>
            </a:r>
            <a:r>
              <a:rPr lang="pt-BR" sz="2800" dirty="0" smtClean="0">
                <a:solidFill>
                  <a:srgbClr val="FFFF00"/>
                </a:solidFill>
              </a:rPr>
              <a:t>até 5 componentes.</a:t>
            </a: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smtClean="0">
                <a:solidFill>
                  <a:schemeClr val="tx2">
                    <a:lumMod val="50000"/>
                  </a:schemeClr>
                </a:solidFill>
              </a:rPr>
              <a:t>Trabalho </a:t>
            </a:r>
            <a:r>
              <a:rPr lang="pt-BR" sz="6600" dirty="0" smtClean="0">
                <a:solidFill>
                  <a:schemeClr val="tx2">
                    <a:lumMod val="50000"/>
                  </a:schemeClr>
                </a:solidFill>
              </a:rPr>
              <a:t>4</a:t>
            </a:r>
            <a:endParaRPr lang="pt-BR" sz="3600" dirty="0" smtClean="0">
              <a:solidFill>
                <a:schemeClr val="bg1"/>
              </a:solidFill>
            </a:endParaRPr>
          </a:p>
        </p:txBody>
      </p:sp>
    </p:spTree>
    <p:extLst>
      <p:ext uri="{BB962C8B-B14F-4D97-AF65-F5344CB8AC3E}">
        <p14:creationId xmlns:p14="http://schemas.microsoft.com/office/powerpoint/2010/main" val="446547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r="20203"/>
          <a:stretch/>
        </p:blipFill>
        <p:spPr>
          <a:xfrm>
            <a:off x="0" y="-17398"/>
            <a:ext cx="9144000" cy="6875398"/>
          </a:xfrm>
          <a:prstGeom prst="rect">
            <a:avLst/>
          </a:prstGeom>
        </p:spPr>
      </p:pic>
      <p:sp>
        <p:nvSpPr>
          <p:cNvPr id="7" name="Espaço Reservado para Conteúdo 2"/>
          <p:cNvSpPr txBox="1">
            <a:spLocks/>
          </p:cNvSpPr>
          <p:nvPr/>
        </p:nvSpPr>
        <p:spPr>
          <a:xfrm>
            <a:off x="323528" y="1844824"/>
            <a:ext cx="3456384" cy="22322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pt-BR" sz="3600" dirty="0" smtClean="0">
                <a:solidFill>
                  <a:prstClr val="white"/>
                </a:solidFill>
              </a:rPr>
              <a:t>Comentando o exercício da aula </a:t>
            </a:r>
            <a:r>
              <a:rPr lang="pt-BR" sz="6600" dirty="0" smtClean="0">
                <a:solidFill>
                  <a:prstClr val="white"/>
                </a:solidFill>
              </a:rPr>
              <a:t>Passada</a:t>
            </a:r>
          </a:p>
          <a:p>
            <a:pPr marL="0" indent="0" algn="r">
              <a:buFont typeface="Arial" pitchFamily="34" charset="0"/>
              <a:buNone/>
            </a:pPr>
            <a:endParaRPr lang="pt-BR" sz="3600" dirty="0" smtClean="0">
              <a:solidFill>
                <a:prstClr val="white"/>
              </a:solidFill>
            </a:endParaRPr>
          </a:p>
        </p:txBody>
      </p:sp>
    </p:spTree>
    <p:extLst>
      <p:ext uri="{BB962C8B-B14F-4D97-AF65-F5344CB8AC3E}">
        <p14:creationId xmlns:p14="http://schemas.microsoft.com/office/powerpoint/2010/main" val="395192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484784"/>
            <a:ext cx="8136904" cy="5256584"/>
          </a:xfrm>
        </p:spPr>
        <p:txBody>
          <a:bodyPr numCol="1">
            <a:noAutofit/>
          </a:bodyPr>
          <a:lstStyle/>
          <a:p>
            <a:pPr marL="0" indent="0">
              <a:buNone/>
            </a:pPr>
            <a:r>
              <a:rPr lang="pt-BR" sz="2400" dirty="0" smtClean="0">
                <a:solidFill>
                  <a:srgbClr val="FFFF00"/>
                </a:solidFill>
              </a:rPr>
              <a:t>&lt;!-- Estrutura  HTML --&gt;</a:t>
            </a:r>
          </a:p>
          <a:p>
            <a:pPr marL="0" indent="0">
              <a:buNone/>
            </a:pPr>
            <a:endParaRPr lang="pt-BR" sz="2400" dirty="0" smtClean="0">
              <a:solidFill>
                <a:srgbClr val="00B0F0"/>
              </a:solidFill>
            </a:endParaRPr>
          </a:p>
          <a:p>
            <a:pPr marL="0" indent="0">
              <a:buNone/>
            </a:pPr>
            <a:r>
              <a:rPr lang="en-US" sz="2400" dirty="0">
                <a:solidFill>
                  <a:schemeClr val="bg1"/>
                </a:solidFill>
              </a:rPr>
              <a:t>&lt;!DOCTYPE HTML&gt;</a:t>
            </a:r>
          </a:p>
          <a:p>
            <a:pPr marL="0" indent="0">
              <a:buNone/>
            </a:pPr>
            <a:endParaRPr lang="en-US" sz="2400" dirty="0">
              <a:solidFill>
                <a:schemeClr val="bg1"/>
              </a:solidFill>
            </a:endParaRPr>
          </a:p>
          <a:p>
            <a:pPr marL="0" indent="0">
              <a:buNone/>
            </a:pPr>
            <a:r>
              <a:rPr lang="en-US" sz="2400" dirty="0">
                <a:solidFill>
                  <a:schemeClr val="bg1"/>
                </a:solidFill>
              </a:rPr>
              <a:t>&lt;html </a:t>
            </a:r>
            <a:r>
              <a:rPr lang="en-US" sz="2400" dirty="0" err="1">
                <a:solidFill>
                  <a:schemeClr val="bg1"/>
                </a:solidFill>
              </a:rPr>
              <a:t>lang</a:t>
            </a:r>
            <a:r>
              <a:rPr lang="en-US" sz="2400" dirty="0">
                <a:solidFill>
                  <a:schemeClr val="bg1"/>
                </a:solidFill>
              </a:rPr>
              <a:t>="</a:t>
            </a:r>
            <a:r>
              <a:rPr lang="en-US" sz="2400" dirty="0" err="1">
                <a:solidFill>
                  <a:schemeClr val="bg1"/>
                </a:solidFill>
              </a:rPr>
              <a:t>pt-br</a:t>
            </a:r>
            <a:r>
              <a:rPr lang="en-US" sz="2400" dirty="0">
                <a:solidFill>
                  <a:schemeClr val="bg1"/>
                </a:solidFill>
              </a:rPr>
              <a:t>"&gt;</a:t>
            </a:r>
          </a:p>
          <a:p>
            <a:pPr marL="0" indent="0">
              <a:buNone/>
            </a:pPr>
            <a:endParaRPr lang="en-US" sz="2400" dirty="0">
              <a:solidFill>
                <a:schemeClr val="bg1"/>
              </a:solidFill>
            </a:endParaRPr>
          </a:p>
          <a:p>
            <a:pPr marL="0" indent="0">
              <a:buNone/>
            </a:pPr>
            <a:r>
              <a:rPr lang="en-US" sz="2400" dirty="0">
                <a:solidFill>
                  <a:schemeClr val="bg1"/>
                </a:solidFill>
              </a:rPr>
              <a:t>&lt;head</a:t>
            </a:r>
            <a:r>
              <a:rPr lang="en-US" sz="2400" dirty="0" smtClean="0">
                <a:solidFill>
                  <a:schemeClr val="bg1"/>
                </a:solidFill>
              </a:rPr>
              <a:t>&gt;</a:t>
            </a:r>
            <a:endParaRPr lang="en-US" sz="2400" dirty="0">
              <a:solidFill>
                <a:schemeClr val="bg1"/>
              </a:solidFill>
            </a:endParaRPr>
          </a:p>
          <a:p>
            <a:pPr marL="0" indent="0">
              <a:buNone/>
            </a:pPr>
            <a:r>
              <a:rPr lang="en-US" sz="2400" dirty="0">
                <a:solidFill>
                  <a:schemeClr val="bg1"/>
                </a:solidFill>
              </a:rPr>
              <a:t>	&lt;meta charset="iso-8859-1"&gt;</a:t>
            </a:r>
          </a:p>
          <a:p>
            <a:pPr marL="0" indent="0">
              <a:buNone/>
            </a:pPr>
            <a:r>
              <a:rPr lang="en-US" sz="2400" dirty="0">
                <a:solidFill>
                  <a:schemeClr val="bg1"/>
                </a:solidFill>
              </a:rPr>
              <a:t>	&lt;title&gt;</a:t>
            </a:r>
            <a:r>
              <a:rPr lang="en-US" sz="2400" dirty="0" err="1">
                <a:solidFill>
                  <a:schemeClr val="bg1"/>
                </a:solidFill>
              </a:rPr>
              <a:t>Exercício</a:t>
            </a:r>
            <a:r>
              <a:rPr lang="en-US" sz="2400" dirty="0">
                <a:solidFill>
                  <a:schemeClr val="bg1"/>
                </a:solidFill>
              </a:rPr>
              <a:t> da Aula 4&lt;/title&gt;</a:t>
            </a:r>
          </a:p>
          <a:p>
            <a:pPr marL="0" indent="0">
              <a:buNone/>
            </a:pPr>
            <a:r>
              <a:rPr lang="en-US" sz="2400" dirty="0">
                <a:solidFill>
                  <a:srgbClr val="00B0F0"/>
                </a:solidFill>
              </a:rPr>
              <a:t>	</a:t>
            </a:r>
            <a:r>
              <a:rPr lang="en-US" sz="2400" dirty="0" smtClean="0">
                <a:solidFill>
                  <a:srgbClr val="FFFF00"/>
                </a:solidFill>
              </a:rPr>
              <a:t>&lt;!-- O CSS é </a:t>
            </a:r>
            <a:r>
              <a:rPr lang="en-US" sz="2400" dirty="0" err="1" smtClean="0">
                <a:solidFill>
                  <a:srgbClr val="FFFF00"/>
                </a:solidFill>
              </a:rPr>
              <a:t>declarado</a:t>
            </a:r>
            <a:r>
              <a:rPr lang="en-US" sz="2400" dirty="0" smtClean="0">
                <a:solidFill>
                  <a:srgbClr val="FFFF00"/>
                </a:solidFill>
              </a:rPr>
              <a:t> </a:t>
            </a:r>
            <a:r>
              <a:rPr lang="en-US" sz="2400" dirty="0" err="1" smtClean="0">
                <a:solidFill>
                  <a:srgbClr val="FFFF00"/>
                </a:solidFill>
              </a:rPr>
              <a:t>dentro</a:t>
            </a:r>
            <a:r>
              <a:rPr lang="en-US" sz="2400" dirty="0" smtClean="0">
                <a:solidFill>
                  <a:srgbClr val="FFFF00"/>
                </a:solidFill>
              </a:rPr>
              <a:t> do style --&gt;</a:t>
            </a:r>
          </a:p>
          <a:p>
            <a:pPr marL="0" indent="0">
              <a:buNone/>
            </a:pPr>
            <a:r>
              <a:rPr lang="en-US" sz="2400" dirty="0">
                <a:solidFill>
                  <a:schemeClr val="bg1"/>
                </a:solidFill>
              </a:rPr>
              <a:t>	</a:t>
            </a:r>
            <a:r>
              <a:rPr lang="en-US" sz="2400" dirty="0" smtClean="0">
                <a:solidFill>
                  <a:schemeClr val="bg1"/>
                </a:solidFill>
              </a:rPr>
              <a:t>&lt;</a:t>
            </a:r>
            <a:r>
              <a:rPr lang="en-US" sz="2400" dirty="0">
                <a:solidFill>
                  <a:schemeClr val="bg1"/>
                </a:solidFill>
              </a:rPr>
              <a:t>style</a:t>
            </a:r>
            <a:r>
              <a:rPr lang="en-US" sz="2400" dirty="0" smtClean="0">
                <a:solidFill>
                  <a:schemeClr val="bg1"/>
                </a:solidFill>
              </a:rPr>
              <a:t>&gt;&lt;/style&gt;</a:t>
            </a:r>
          </a:p>
          <a:p>
            <a:pPr marL="0" indent="0">
              <a:buNone/>
            </a:pPr>
            <a:r>
              <a:rPr lang="en-US" sz="2400" dirty="0" smtClean="0">
                <a:solidFill>
                  <a:schemeClr val="bg1"/>
                </a:solidFill>
              </a:rPr>
              <a:t>&lt;/head&gt;</a:t>
            </a:r>
            <a:endParaRPr lang="en-US" sz="2400" dirty="0">
              <a:solidFill>
                <a:schemeClr val="bg1"/>
              </a:solidFill>
            </a:endParaRP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Correção do exercício </a:t>
            </a:r>
            <a:r>
              <a:rPr lang="pt-BR" sz="3600" dirty="0" smtClean="0">
                <a:solidFill>
                  <a:schemeClr val="tx2">
                    <a:lumMod val="50000"/>
                  </a:schemeClr>
                </a:solidFill>
              </a:rPr>
              <a:t>da </a:t>
            </a:r>
            <a:r>
              <a:rPr lang="pt-BR" sz="6600" dirty="0">
                <a:solidFill>
                  <a:schemeClr val="tx2">
                    <a:lumMod val="50000"/>
                  </a:schemeClr>
                </a:solidFill>
              </a:rPr>
              <a:t>aula 3</a:t>
            </a:r>
            <a:endParaRPr lang="pt-BR" sz="3600" dirty="0" smtClean="0">
              <a:solidFill>
                <a:schemeClr val="bg1"/>
              </a:solidFill>
            </a:endParaRPr>
          </a:p>
        </p:txBody>
      </p:sp>
    </p:spTree>
    <p:extLst>
      <p:ext uri="{BB962C8B-B14F-4D97-AF65-F5344CB8AC3E}">
        <p14:creationId xmlns:p14="http://schemas.microsoft.com/office/powerpoint/2010/main" val="1006664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484784"/>
            <a:ext cx="8136904" cy="5256584"/>
          </a:xfrm>
        </p:spPr>
        <p:txBody>
          <a:bodyPr numCol="1">
            <a:noAutofit/>
          </a:bodyPr>
          <a:lstStyle/>
          <a:p>
            <a:pPr marL="0" indent="0">
              <a:buNone/>
            </a:pPr>
            <a:r>
              <a:rPr lang="pt-BR" sz="2400" dirty="0" smtClean="0">
                <a:solidFill>
                  <a:srgbClr val="FFFF00"/>
                </a:solidFill>
              </a:rPr>
              <a:t>&lt;!-- Estrutura  HTML --&gt;</a:t>
            </a:r>
          </a:p>
          <a:p>
            <a:pPr marL="0" indent="0">
              <a:buNone/>
            </a:pPr>
            <a:endParaRPr lang="pt-BR" sz="2400" dirty="0" smtClean="0">
              <a:solidFill>
                <a:srgbClr val="00B0F0"/>
              </a:solidFill>
            </a:endParaRPr>
          </a:p>
          <a:p>
            <a:pPr marL="0" indent="0">
              <a:buNone/>
            </a:pPr>
            <a:r>
              <a:rPr lang="pt-BR" sz="2400" dirty="0" smtClean="0">
                <a:solidFill>
                  <a:schemeClr val="bg1"/>
                </a:solidFill>
              </a:rPr>
              <a:t>&lt;</a:t>
            </a:r>
            <a:r>
              <a:rPr lang="pt-BR" sz="2400" dirty="0" err="1">
                <a:solidFill>
                  <a:schemeClr val="bg1"/>
                </a:solidFill>
              </a:rPr>
              <a:t>body</a:t>
            </a:r>
            <a:r>
              <a:rPr lang="pt-BR" sz="2400" dirty="0">
                <a:solidFill>
                  <a:schemeClr val="bg1"/>
                </a:solidFill>
              </a:rPr>
              <a:t>&gt;</a:t>
            </a:r>
          </a:p>
          <a:p>
            <a:pPr marL="0" indent="0">
              <a:buNone/>
            </a:pPr>
            <a:r>
              <a:rPr lang="pt-BR" sz="2400" dirty="0">
                <a:solidFill>
                  <a:schemeClr val="bg1"/>
                </a:solidFill>
              </a:rPr>
              <a:t>	&lt;</a:t>
            </a:r>
            <a:r>
              <a:rPr lang="pt-BR" sz="2400" b="1" dirty="0">
                <a:solidFill>
                  <a:srgbClr val="FFFF00"/>
                </a:solidFill>
              </a:rPr>
              <a:t>header</a:t>
            </a:r>
            <a:r>
              <a:rPr lang="pt-BR" sz="2400" dirty="0">
                <a:solidFill>
                  <a:srgbClr val="FFFF00"/>
                </a:solidFill>
              </a:rPr>
              <a:t> </a:t>
            </a:r>
            <a:r>
              <a:rPr lang="pt-BR" sz="2400" dirty="0">
                <a:solidFill>
                  <a:schemeClr val="bg1"/>
                </a:solidFill>
              </a:rPr>
              <a:t>id="</a:t>
            </a:r>
            <a:r>
              <a:rPr lang="pt-BR" sz="2400" dirty="0" err="1">
                <a:solidFill>
                  <a:schemeClr val="bg1"/>
                </a:solidFill>
              </a:rPr>
              <a:t>cabecalho</a:t>
            </a:r>
            <a:r>
              <a:rPr lang="pt-BR" sz="2400" dirty="0">
                <a:solidFill>
                  <a:schemeClr val="bg1"/>
                </a:solidFill>
              </a:rPr>
              <a:t>"&gt;header&lt;/</a:t>
            </a:r>
            <a:r>
              <a:rPr lang="pt-BR" sz="2400" b="1" dirty="0">
                <a:solidFill>
                  <a:srgbClr val="FFFF00"/>
                </a:solidFill>
              </a:rPr>
              <a:t>header</a:t>
            </a:r>
            <a:r>
              <a:rPr lang="pt-BR" sz="2400" dirty="0">
                <a:solidFill>
                  <a:schemeClr val="bg1"/>
                </a:solidFill>
              </a:rPr>
              <a:t>&gt;</a:t>
            </a:r>
          </a:p>
          <a:p>
            <a:pPr marL="0" indent="0">
              <a:buNone/>
            </a:pPr>
            <a:r>
              <a:rPr lang="pt-BR" sz="2400" dirty="0">
                <a:solidFill>
                  <a:schemeClr val="bg1"/>
                </a:solidFill>
              </a:rPr>
              <a:t>	&lt;</a:t>
            </a:r>
            <a:r>
              <a:rPr lang="pt-BR" sz="2400" b="1" dirty="0" err="1">
                <a:solidFill>
                  <a:srgbClr val="FFFF00"/>
                </a:solidFill>
              </a:rPr>
              <a:t>nav</a:t>
            </a:r>
            <a:r>
              <a:rPr lang="pt-BR" sz="2400" dirty="0">
                <a:solidFill>
                  <a:srgbClr val="FFFF00"/>
                </a:solidFill>
              </a:rPr>
              <a:t> </a:t>
            </a:r>
            <a:r>
              <a:rPr lang="pt-BR" sz="2400" dirty="0">
                <a:solidFill>
                  <a:schemeClr val="bg1"/>
                </a:solidFill>
              </a:rPr>
              <a:t>id="</a:t>
            </a:r>
            <a:r>
              <a:rPr lang="pt-BR" sz="2400" dirty="0" err="1">
                <a:solidFill>
                  <a:schemeClr val="bg1"/>
                </a:solidFill>
              </a:rPr>
              <a:t>navegacao</a:t>
            </a:r>
            <a:r>
              <a:rPr lang="pt-BR" sz="2400" dirty="0">
                <a:solidFill>
                  <a:schemeClr val="bg1"/>
                </a:solidFill>
              </a:rPr>
              <a:t>"&gt;</a:t>
            </a:r>
            <a:r>
              <a:rPr lang="pt-BR" sz="2400" dirty="0" err="1">
                <a:solidFill>
                  <a:schemeClr val="bg1"/>
                </a:solidFill>
              </a:rPr>
              <a:t>nav</a:t>
            </a:r>
            <a:r>
              <a:rPr lang="pt-BR" sz="2400" dirty="0">
                <a:solidFill>
                  <a:schemeClr val="bg1"/>
                </a:solidFill>
              </a:rPr>
              <a:t>&lt;/</a:t>
            </a:r>
            <a:r>
              <a:rPr lang="pt-BR" sz="2400" b="1" dirty="0" err="1">
                <a:solidFill>
                  <a:srgbClr val="FFFF00"/>
                </a:solidFill>
              </a:rPr>
              <a:t>nav</a:t>
            </a:r>
            <a:r>
              <a:rPr lang="pt-BR" sz="2400" dirty="0">
                <a:solidFill>
                  <a:schemeClr val="bg1"/>
                </a:solidFill>
              </a:rPr>
              <a:t>&gt;</a:t>
            </a:r>
          </a:p>
          <a:p>
            <a:pPr marL="0" indent="0">
              <a:buNone/>
            </a:pPr>
            <a:r>
              <a:rPr lang="pt-BR" sz="2400" dirty="0">
                <a:solidFill>
                  <a:schemeClr val="bg1"/>
                </a:solidFill>
              </a:rPr>
              <a:t>	&lt;</a:t>
            </a:r>
            <a:r>
              <a:rPr lang="pt-BR" sz="2400" b="1" dirty="0" err="1">
                <a:solidFill>
                  <a:srgbClr val="FFFF00"/>
                </a:solidFill>
              </a:rPr>
              <a:t>section</a:t>
            </a:r>
            <a:r>
              <a:rPr lang="pt-BR" sz="2400" dirty="0">
                <a:solidFill>
                  <a:srgbClr val="FFFF00"/>
                </a:solidFill>
              </a:rPr>
              <a:t> </a:t>
            </a:r>
            <a:r>
              <a:rPr lang="pt-BR" sz="2400" dirty="0">
                <a:solidFill>
                  <a:schemeClr val="bg1"/>
                </a:solidFill>
              </a:rPr>
              <a:t>id="</a:t>
            </a:r>
            <a:r>
              <a:rPr lang="pt-BR" sz="2400" dirty="0" err="1">
                <a:solidFill>
                  <a:schemeClr val="bg1"/>
                </a:solidFill>
              </a:rPr>
              <a:t>secao</a:t>
            </a:r>
            <a:r>
              <a:rPr lang="pt-BR" sz="2400" dirty="0">
                <a:solidFill>
                  <a:schemeClr val="bg1"/>
                </a:solidFill>
              </a:rPr>
              <a:t>"&gt;</a:t>
            </a:r>
          </a:p>
          <a:p>
            <a:pPr marL="0" indent="0">
              <a:buNone/>
            </a:pPr>
            <a:r>
              <a:rPr lang="pt-BR" sz="2400" dirty="0">
                <a:solidFill>
                  <a:schemeClr val="bg1"/>
                </a:solidFill>
              </a:rPr>
              <a:t>		&lt;</a:t>
            </a:r>
            <a:r>
              <a:rPr lang="pt-BR" sz="2400" dirty="0" err="1">
                <a:solidFill>
                  <a:schemeClr val="bg1"/>
                </a:solidFill>
              </a:rPr>
              <a:t>article</a:t>
            </a:r>
            <a:r>
              <a:rPr lang="pt-BR" sz="2400" dirty="0">
                <a:solidFill>
                  <a:schemeClr val="bg1"/>
                </a:solidFill>
              </a:rPr>
              <a:t> </a:t>
            </a:r>
            <a:r>
              <a:rPr lang="pt-BR" sz="2400" dirty="0" err="1">
                <a:solidFill>
                  <a:schemeClr val="bg1"/>
                </a:solidFill>
              </a:rPr>
              <a:t>class</a:t>
            </a:r>
            <a:r>
              <a:rPr lang="pt-BR" sz="2400" dirty="0">
                <a:solidFill>
                  <a:schemeClr val="bg1"/>
                </a:solidFill>
              </a:rPr>
              <a:t>="artigo"&gt;</a:t>
            </a:r>
            <a:r>
              <a:rPr lang="pt-BR" sz="2400" dirty="0" err="1">
                <a:solidFill>
                  <a:schemeClr val="bg1"/>
                </a:solidFill>
              </a:rPr>
              <a:t>article</a:t>
            </a:r>
            <a:r>
              <a:rPr lang="pt-BR" sz="2400" dirty="0">
                <a:solidFill>
                  <a:schemeClr val="bg1"/>
                </a:solidFill>
              </a:rPr>
              <a:t>&lt;/</a:t>
            </a:r>
            <a:r>
              <a:rPr lang="pt-BR" sz="2400" dirty="0" err="1">
                <a:solidFill>
                  <a:schemeClr val="bg1"/>
                </a:solidFill>
              </a:rPr>
              <a:t>article</a:t>
            </a:r>
            <a:r>
              <a:rPr lang="pt-BR" sz="2400" dirty="0">
                <a:solidFill>
                  <a:schemeClr val="bg1"/>
                </a:solidFill>
              </a:rPr>
              <a:t>&gt;</a:t>
            </a:r>
          </a:p>
          <a:p>
            <a:pPr marL="0" indent="0">
              <a:buNone/>
            </a:pPr>
            <a:r>
              <a:rPr lang="pt-BR" sz="2400" dirty="0">
                <a:solidFill>
                  <a:schemeClr val="bg1"/>
                </a:solidFill>
              </a:rPr>
              <a:t>		&lt;</a:t>
            </a:r>
            <a:r>
              <a:rPr lang="pt-BR" sz="2400" dirty="0" err="1">
                <a:solidFill>
                  <a:schemeClr val="bg1"/>
                </a:solidFill>
              </a:rPr>
              <a:t>article</a:t>
            </a:r>
            <a:r>
              <a:rPr lang="pt-BR" sz="2400" dirty="0">
                <a:solidFill>
                  <a:schemeClr val="bg1"/>
                </a:solidFill>
              </a:rPr>
              <a:t> </a:t>
            </a:r>
            <a:r>
              <a:rPr lang="pt-BR" sz="2400" dirty="0" err="1">
                <a:solidFill>
                  <a:schemeClr val="bg1"/>
                </a:solidFill>
              </a:rPr>
              <a:t>class</a:t>
            </a:r>
            <a:r>
              <a:rPr lang="pt-BR" sz="2400" dirty="0">
                <a:solidFill>
                  <a:schemeClr val="bg1"/>
                </a:solidFill>
              </a:rPr>
              <a:t>="artigo"&gt;</a:t>
            </a:r>
            <a:r>
              <a:rPr lang="pt-BR" sz="2400" dirty="0" err="1">
                <a:solidFill>
                  <a:schemeClr val="bg1"/>
                </a:solidFill>
              </a:rPr>
              <a:t>article</a:t>
            </a:r>
            <a:r>
              <a:rPr lang="pt-BR" sz="2400" dirty="0">
                <a:solidFill>
                  <a:schemeClr val="bg1"/>
                </a:solidFill>
              </a:rPr>
              <a:t>&lt;/</a:t>
            </a:r>
            <a:r>
              <a:rPr lang="pt-BR" sz="2400" dirty="0" err="1">
                <a:solidFill>
                  <a:schemeClr val="bg1"/>
                </a:solidFill>
              </a:rPr>
              <a:t>article</a:t>
            </a:r>
            <a:r>
              <a:rPr lang="pt-BR" sz="2400" dirty="0">
                <a:solidFill>
                  <a:schemeClr val="bg1"/>
                </a:solidFill>
              </a:rPr>
              <a:t>&gt;</a:t>
            </a:r>
          </a:p>
          <a:p>
            <a:pPr marL="0" indent="0">
              <a:buNone/>
            </a:pPr>
            <a:r>
              <a:rPr lang="pt-BR" sz="2400" dirty="0">
                <a:solidFill>
                  <a:schemeClr val="bg1"/>
                </a:solidFill>
              </a:rPr>
              <a:t>		</a:t>
            </a:r>
            <a:r>
              <a:rPr lang="pt-BR" sz="2400" dirty="0" err="1">
                <a:solidFill>
                  <a:schemeClr val="bg1"/>
                </a:solidFill>
              </a:rPr>
              <a:t>section</a:t>
            </a:r>
            <a:endParaRPr lang="pt-BR" sz="2400" dirty="0">
              <a:solidFill>
                <a:schemeClr val="bg1"/>
              </a:solidFill>
            </a:endParaRPr>
          </a:p>
          <a:p>
            <a:pPr marL="0" indent="0">
              <a:buNone/>
            </a:pPr>
            <a:r>
              <a:rPr lang="pt-BR" sz="2400" dirty="0">
                <a:solidFill>
                  <a:schemeClr val="bg1"/>
                </a:solidFill>
              </a:rPr>
              <a:t>	&lt;/</a:t>
            </a:r>
            <a:r>
              <a:rPr lang="pt-BR" sz="2400" b="1" dirty="0" err="1">
                <a:solidFill>
                  <a:srgbClr val="FFFF00"/>
                </a:solidFill>
              </a:rPr>
              <a:t>section</a:t>
            </a:r>
            <a:r>
              <a:rPr lang="pt-BR" sz="2400" dirty="0">
                <a:solidFill>
                  <a:schemeClr val="bg1"/>
                </a:solidFill>
              </a:rPr>
              <a:t>&gt;</a:t>
            </a:r>
          </a:p>
          <a:p>
            <a:pPr marL="0" indent="0">
              <a:buNone/>
            </a:pPr>
            <a:r>
              <a:rPr lang="pt-BR" sz="2400" dirty="0">
                <a:solidFill>
                  <a:schemeClr val="bg1"/>
                </a:solidFill>
              </a:rPr>
              <a:t>	&lt;</a:t>
            </a:r>
            <a:r>
              <a:rPr lang="pt-BR" sz="2400" b="1" dirty="0" err="1">
                <a:solidFill>
                  <a:srgbClr val="FFFF00"/>
                </a:solidFill>
              </a:rPr>
              <a:t>footer</a:t>
            </a:r>
            <a:r>
              <a:rPr lang="pt-BR" sz="2400" dirty="0">
                <a:solidFill>
                  <a:srgbClr val="FFFF00"/>
                </a:solidFill>
              </a:rPr>
              <a:t> </a:t>
            </a:r>
            <a:r>
              <a:rPr lang="pt-BR" sz="2400" dirty="0">
                <a:solidFill>
                  <a:schemeClr val="bg1"/>
                </a:solidFill>
              </a:rPr>
              <a:t>id="</a:t>
            </a:r>
            <a:r>
              <a:rPr lang="pt-BR" sz="2400" dirty="0" err="1">
                <a:solidFill>
                  <a:schemeClr val="bg1"/>
                </a:solidFill>
              </a:rPr>
              <a:t>rodape</a:t>
            </a:r>
            <a:r>
              <a:rPr lang="pt-BR" sz="2400" dirty="0">
                <a:solidFill>
                  <a:schemeClr val="bg1"/>
                </a:solidFill>
              </a:rPr>
              <a:t>"&gt;</a:t>
            </a:r>
            <a:r>
              <a:rPr lang="pt-BR" sz="2400" dirty="0" err="1">
                <a:solidFill>
                  <a:schemeClr val="bg1"/>
                </a:solidFill>
              </a:rPr>
              <a:t>footer</a:t>
            </a:r>
            <a:r>
              <a:rPr lang="pt-BR" sz="2400" dirty="0">
                <a:solidFill>
                  <a:schemeClr val="bg1"/>
                </a:solidFill>
              </a:rPr>
              <a:t>&lt;/</a:t>
            </a:r>
            <a:r>
              <a:rPr lang="pt-BR" sz="2400" b="1" dirty="0" err="1">
                <a:solidFill>
                  <a:srgbClr val="FFFF00"/>
                </a:solidFill>
              </a:rPr>
              <a:t>footer</a:t>
            </a:r>
            <a:r>
              <a:rPr lang="pt-BR" sz="2400" dirty="0">
                <a:solidFill>
                  <a:schemeClr val="bg1"/>
                </a:solidFill>
              </a:rPr>
              <a:t>&gt;</a:t>
            </a:r>
          </a:p>
          <a:p>
            <a:pPr marL="0" indent="0">
              <a:buNone/>
            </a:pPr>
            <a:r>
              <a:rPr lang="pt-BR" sz="2400" dirty="0">
                <a:solidFill>
                  <a:schemeClr val="bg1"/>
                </a:solidFill>
              </a:rPr>
              <a:t>&lt;/</a:t>
            </a:r>
            <a:r>
              <a:rPr lang="pt-BR" sz="2400" dirty="0" err="1">
                <a:solidFill>
                  <a:schemeClr val="bg1"/>
                </a:solidFill>
              </a:rPr>
              <a:t>body</a:t>
            </a:r>
            <a:r>
              <a:rPr lang="pt-BR" sz="2400" dirty="0">
                <a:solidFill>
                  <a:schemeClr val="bg1"/>
                </a:solidFill>
              </a:rPr>
              <a:t>&gt;</a:t>
            </a:r>
            <a:endParaRPr lang="pt-BR" dirty="0">
              <a:solidFill>
                <a:srgbClr val="E2D8C0"/>
              </a:solidFill>
            </a:endParaRP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Correção do exercício </a:t>
            </a:r>
            <a:r>
              <a:rPr lang="pt-BR" sz="3600" dirty="0" smtClean="0">
                <a:solidFill>
                  <a:schemeClr val="tx2">
                    <a:lumMod val="50000"/>
                  </a:schemeClr>
                </a:solidFill>
              </a:rPr>
              <a:t>da </a:t>
            </a:r>
            <a:r>
              <a:rPr lang="pt-BR" sz="6600" dirty="0">
                <a:solidFill>
                  <a:schemeClr val="tx2">
                    <a:lumMod val="50000"/>
                  </a:schemeClr>
                </a:solidFill>
              </a:rPr>
              <a:t>aula 3</a:t>
            </a:r>
            <a:endParaRPr lang="pt-BR" sz="3600" dirty="0" smtClean="0">
              <a:solidFill>
                <a:schemeClr val="bg1"/>
              </a:solidFill>
            </a:endParaRPr>
          </a:p>
        </p:txBody>
      </p:sp>
    </p:spTree>
    <p:extLst>
      <p:ext uri="{BB962C8B-B14F-4D97-AF65-F5344CB8AC3E}">
        <p14:creationId xmlns:p14="http://schemas.microsoft.com/office/powerpoint/2010/main" val="4275594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331640" y="1484784"/>
            <a:ext cx="7426914" cy="5256584"/>
          </a:xfrm>
        </p:spPr>
        <p:txBody>
          <a:bodyPr numCol="1">
            <a:noAutofit/>
          </a:bodyPr>
          <a:lstStyle/>
          <a:p>
            <a:pPr marL="0" indent="0">
              <a:buNone/>
            </a:pPr>
            <a:r>
              <a:rPr lang="pt-BR" sz="2000" dirty="0" smtClean="0">
                <a:solidFill>
                  <a:srgbClr val="FFFF00"/>
                </a:solidFill>
              </a:rPr>
              <a:t>&lt;!-- Estrutura  CSS --&gt;</a:t>
            </a:r>
          </a:p>
          <a:p>
            <a:pPr marL="0" indent="0">
              <a:buNone/>
            </a:pPr>
            <a:r>
              <a:rPr lang="en-US" sz="2000" dirty="0" smtClean="0">
                <a:solidFill>
                  <a:schemeClr val="bg1"/>
                </a:solidFill>
              </a:rPr>
              <a:t>&lt;</a:t>
            </a:r>
            <a:r>
              <a:rPr lang="en-US" sz="2000" dirty="0">
                <a:solidFill>
                  <a:schemeClr val="bg1"/>
                </a:solidFill>
              </a:rPr>
              <a:t>style&gt;</a:t>
            </a:r>
          </a:p>
          <a:p>
            <a:pPr marL="0" indent="0">
              <a:buNone/>
            </a:pPr>
            <a:r>
              <a:rPr lang="en-US" sz="2000" dirty="0">
                <a:solidFill>
                  <a:schemeClr val="bg1"/>
                </a:solidFill>
              </a:rPr>
              <a:t>	</a:t>
            </a:r>
            <a:r>
              <a:rPr lang="en-US" sz="2000" dirty="0" smtClean="0">
                <a:solidFill>
                  <a:srgbClr val="FFFF00"/>
                </a:solidFill>
              </a:rPr>
              <a:t>body</a:t>
            </a:r>
            <a:r>
              <a:rPr lang="en-US" sz="2000" dirty="0">
                <a:solidFill>
                  <a:srgbClr val="FFFF00"/>
                </a:solidFill>
              </a:rPr>
              <a:t>{</a:t>
            </a:r>
          </a:p>
          <a:p>
            <a:pPr marL="0" indent="0">
              <a:buNone/>
            </a:pPr>
            <a:r>
              <a:rPr lang="en-US" sz="2000" dirty="0">
                <a:solidFill>
                  <a:schemeClr val="bg1"/>
                </a:solidFill>
              </a:rPr>
              <a:t>		width:700px;</a:t>
            </a:r>
          </a:p>
          <a:p>
            <a:pPr marL="0" indent="0">
              <a:buNone/>
            </a:pPr>
            <a:r>
              <a:rPr lang="en-US" sz="2000" dirty="0">
                <a:solidFill>
                  <a:schemeClr val="bg1"/>
                </a:solidFill>
              </a:rPr>
              <a:t>		</a:t>
            </a:r>
            <a:r>
              <a:rPr lang="en-US" sz="2000" dirty="0" err="1">
                <a:solidFill>
                  <a:schemeClr val="bg1"/>
                </a:solidFill>
              </a:rPr>
              <a:t>margin:auto</a:t>
            </a:r>
            <a:r>
              <a:rPr lang="en-US" sz="2000" dirty="0">
                <a:solidFill>
                  <a:schemeClr val="bg1"/>
                </a:solidFill>
              </a:rPr>
              <a:t>;</a:t>
            </a:r>
          </a:p>
          <a:p>
            <a:pPr marL="0" indent="0">
              <a:buNone/>
            </a:pPr>
            <a:r>
              <a:rPr lang="en-US" sz="2000" dirty="0">
                <a:solidFill>
                  <a:schemeClr val="bg1"/>
                </a:solidFill>
              </a:rPr>
              <a:t>		color:#005fab;</a:t>
            </a:r>
          </a:p>
          <a:p>
            <a:pPr marL="0" indent="0">
              <a:buNone/>
            </a:pPr>
            <a:r>
              <a:rPr lang="en-US" sz="2000" dirty="0">
                <a:solidFill>
                  <a:schemeClr val="bg1"/>
                </a:solidFill>
              </a:rPr>
              <a:t>		font-size:25px;</a:t>
            </a:r>
          </a:p>
          <a:p>
            <a:pPr marL="0" indent="0">
              <a:buNone/>
            </a:pPr>
            <a:r>
              <a:rPr lang="en-US" sz="2000" dirty="0">
                <a:solidFill>
                  <a:schemeClr val="bg1"/>
                </a:solidFill>
              </a:rPr>
              <a:t>		</a:t>
            </a:r>
            <a:r>
              <a:rPr lang="en-US" sz="2000" dirty="0" err="1">
                <a:solidFill>
                  <a:schemeClr val="bg1"/>
                </a:solidFill>
              </a:rPr>
              <a:t>text-align:center</a:t>
            </a:r>
            <a:r>
              <a:rPr lang="en-US" sz="2000" dirty="0">
                <a:solidFill>
                  <a:schemeClr val="bg1"/>
                </a:solidFill>
              </a:rPr>
              <a:t>;</a:t>
            </a:r>
          </a:p>
          <a:p>
            <a:pPr marL="0" indent="0">
              <a:buNone/>
            </a:pPr>
            <a:r>
              <a:rPr lang="en-US" sz="2000" dirty="0">
                <a:solidFill>
                  <a:schemeClr val="bg1"/>
                </a:solidFill>
              </a:rPr>
              <a:t>	</a:t>
            </a:r>
            <a:r>
              <a:rPr lang="en-US" sz="2000" dirty="0" smtClean="0">
                <a:solidFill>
                  <a:srgbClr val="FFFF00"/>
                </a:solidFill>
              </a:rPr>
              <a:t>}</a:t>
            </a:r>
            <a:endParaRPr lang="en-US" sz="2000" dirty="0">
              <a:solidFill>
                <a:srgbClr val="FFFF00"/>
              </a:solidFill>
            </a:endParaRPr>
          </a:p>
          <a:p>
            <a:pPr marL="0" indent="0">
              <a:buNone/>
            </a:pPr>
            <a:r>
              <a:rPr lang="en-US" sz="2000" dirty="0">
                <a:solidFill>
                  <a:srgbClr val="FFFF00"/>
                </a:solidFill>
              </a:rPr>
              <a:t>	</a:t>
            </a:r>
            <a:r>
              <a:rPr lang="en-US" sz="2000" dirty="0" smtClean="0">
                <a:solidFill>
                  <a:srgbClr val="FFFF00"/>
                </a:solidFill>
              </a:rPr>
              <a:t>#</a:t>
            </a:r>
            <a:r>
              <a:rPr lang="en-US" sz="2000" dirty="0" err="1">
                <a:solidFill>
                  <a:srgbClr val="FFFF00"/>
                </a:solidFill>
              </a:rPr>
              <a:t>cabecalho</a:t>
            </a:r>
            <a:r>
              <a:rPr lang="en-US" sz="2000" dirty="0">
                <a:solidFill>
                  <a:srgbClr val="FFFF00"/>
                </a:solidFill>
              </a:rPr>
              <a:t>{</a:t>
            </a:r>
          </a:p>
          <a:p>
            <a:pPr marL="0" indent="0">
              <a:buNone/>
            </a:pPr>
            <a:r>
              <a:rPr lang="en-US" sz="2000" dirty="0">
                <a:solidFill>
                  <a:schemeClr val="bg1"/>
                </a:solidFill>
              </a:rPr>
              <a:t>		width:100%;</a:t>
            </a:r>
          </a:p>
          <a:p>
            <a:pPr marL="0" indent="0">
              <a:buNone/>
            </a:pPr>
            <a:r>
              <a:rPr lang="en-US" sz="2000" dirty="0">
                <a:solidFill>
                  <a:schemeClr val="bg1"/>
                </a:solidFill>
              </a:rPr>
              <a:t>		height:100px;</a:t>
            </a:r>
          </a:p>
          <a:p>
            <a:pPr marL="0" indent="0">
              <a:buNone/>
            </a:pPr>
            <a:r>
              <a:rPr lang="en-US" sz="2000" dirty="0">
                <a:solidFill>
                  <a:schemeClr val="bg1"/>
                </a:solidFill>
              </a:rPr>
              <a:t>		background-color: #f6f908;</a:t>
            </a:r>
          </a:p>
          <a:p>
            <a:pPr marL="0" indent="0">
              <a:buNone/>
            </a:pPr>
            <a:r>
              <a:rPr lang="en-US" sz="2000" dirty="0">
                <a:solidFill>
                  <a:schemeClr val="bg1"/>
                </a:solidFill>
              </a:rPr>
              <a:t>	</a:t>
            </a:r>
            <a:r>
              <a:rPr lang="en-US" sz="2000" dirty="0" smtClean="0">
                <a:solidFill>
                  <a:srgbClr val="FFFF00"/>
                </a:solidFill>
              </a:rPr>
              <a:t>}</a:t>
            </a:r>
            <a:endParaRPr lang="en-US" sz="2000" dirty="0">
              <a:solidFill>
                <a:srgbClr val="FFFF00"/>
              </a:solidFill>
            </a:endParaRP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smtClean="0">
                <a:solidFill>
                  <a:schemeClr val="tx2">
                    <a:lumMod val="50000"/>
                  </a:schemeClr>
                </a:solidFill>
              </a:rPr>
              <a:t>Correção do exercício da </a:t>
            </a:r>
            <a:r>
              <a:rPr lang="pt-BR" sz="6600" dirty="0" smtClean="0">
                <a:solidFill>
                  <a:schemeClr val="tx2">
                    <a:lumMod val="50000"/>
                  </a:schemeClr>
                </a:solidFill>
              </a:rPr>
              <a:t>aula 3</a:t>
            </a:r>
            <a:endParaRPr lang="pt-BR" sz="3600" dirty="0" smtClean="0">
              <a:solidFill>
                <a:schemeClr val="bg1"/>
              </a:solidFill>
            </a:endParaRPr>
          </a:p>
        </p:txBody>
      </p:sp>
    </p:spTree>
    <p:extLst>
      <p:ext uri="{BB962C8B-B14F-4D97-AF65-F5344CB8AC3E}">
        <p14:creationId xmlns:p14="http://schemas.microsoft.com/office/powerpoint/2010/main" val="3080267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1628800"/>
            <a:ext cx="8136904" cy="4824536"/>
          </a:xfrm>
        </p:spPr>
        <p:txBody>
          <a:bodyPr numCol="1">
            <a:noAutofit/>
          </a:bodyPr>
          <a:lstStyle/>
          <a:p>
            <a:pPr marL="0" indent="0">
              <a:buNone/>
            </a:pPr>
            <a:r>
              <a:rPr lang="pt-BR" sz="2000" dirty="0" smtClean="0">
                <a:solidFill>
                  <a:srgbClr val="FFFF00"/>
                </a:solidFill>
              </a:rPr>
              <a:t>&lt;!-- Estrutura  CSS --&gt;</a:t>
            </a:r>
          </a:p>
          <a:p>
            <a:pPr marL="0" indent="0">
              <a:buNone/>
            </a:pPr>
            <a:r>
              <a:rPr lang="en-US" sz="2000" dirty="0" smtClean="0">
                <a:solidFill>
                  <a:srgbClr val="FFFF00"/>
                </a:solidFill>
              </a:rPr>
              <a:t>	#</a:t>
            </a:r>
            <a:r>
              <a:rPr lang="en-US" sz="2000" dirty="0" err="1">
                <a:solidFill>
                  <a:srgbClr val="FFFF00"/>
                </a:solidFill>
              </a:rPr>
              <a:t>navegacao</a:t>
            </a:r>
            <a:r>
              <a:rPr lang="en-US" sz="2000" dirty="0">
                <a:solidFill>
                  <a:srgbClr val="FFFF00"/>
                </a:solidFill>
              </a:rPr>
              <a:t>{</a:t>
            </a:r>
          </a:p>
          <a:p>
            <a:pPr marL="0" indent="0">
              <a:buNone/>
            </a:pPr>
            <a:r>
              <a:rPr lang="en-US" sz="2000" dirty="0">
                <a:solidFill>
                  <a:schemeClr val="bg1"/>
                </a:solidFill>
              </a:rPr>
              <a:t>		width:20%;</a:t>
            </a:r>
          </a:p>
          <a:p>
            <a:pPr marL="0" indent="0">
              <a:buNone/>
            </a:pPr>
            <a:r>
              <a:rPr lang="en-US" sz="2000" dirty="0">
                <a:solidFill>
                  <a:schemeClr val="bg1"/>
                </a:solidFill>
              </a:rPr>
              <a:t>		height:300px;</a:t>
            </a:r>
          </a:p>
          <a:p>
            <a:pPr marL="0" indent="0">
              <a:buNone/>
            </a:pPr>
            <a:r>
              <a:rPr lang="en-US" sz="2000" dirty="0">
                <a:solidFill>
                  <a:schemeClr val="bg1"/>
                </a:solidFill>
              </a:rPr>
              <a:t>		background-color: #f85707;</a:t>
            </a:r>
          </a:p>
          <a:p>
            <a:pPr marL="0" indent="0">
              <a:buNone/>
            </a:pPr>
            <a:r>
              <a:rPr lang="en-US" sz="2000" dirty="0">
                <a:solidFill>
                  <a:schemeClr val="bg1"/>
                </a:solidFill>
              </a:rPr>
              <a:t>		</a:t>
            </a:r>
            <a:r>
              <a:rPr lang="en-US" sz="2000" dirty="0" err="1" smtClean="0">
                <a:solidFill>
                  <a:schemeClr val="bg1"/>
                </a:solidFill>
              </a:rPr>
              <a:t>float:left</a:t>
            </a:r>
            <a:r>
              <a:rPr lang="en-US" sz="2000" dirty="0" smtClean="0">
                <a:solidFill>
                  <a:schemeClr val="bg1"/>
                </a:solidFill>
              </a:rPr>
              <a:t>; </a:t>
            </a:r>
            <a:r>
              <a:rPr lang="en-US" sz="2000" dirty="0">
                <a:solidFill>
                  <a:srgbClr val="FFFF00"/>
                </a:solidFill>
              </a:rPr>
              <a:t>/* </a:t>
            </a:r>
            <a:r>
              <a:rPr lang="en-US" sz="2000" dirty="0" err="1">
                <a:solidFill>
                  <a:srgbClr val="FFFF00"/>
                </a:solidFill>
              </a:rPr>
              <a:t>Flutua</a:t>
            </a:r>
            <a:r>
              <a:rPr lang="en-US" sz="2000" dirty="0">
                <a:solidFill>
                  <a:srgbClr val="FFFF00"/>
                </a:solidFill>
              </a:rPr>
              <a:t> o </a:t>
            </a:r>
            <a:r>
              <a:rPr lang="en-US" sz="2000" dirty="0" err="1">
                <a:solidFill>
                  <a:srgbClr val="FFFF00"/>
                </a:solidFill>
              </a:rPr>
              <a:t>elemento</a:t>
            </a:r>
            <a:r>
              <a:rPr lang="en-US" sz="2000" dirty="0">
                <a:solidFill>
                  <a:srgbClr val="FFFF00"/>
                </a:solidFill>
              </a:rPr>
              <a:t> </a:t>
            </a:r>
            <a:r>
              <a:rPr lang="en-US" sz="2000" dirty="0" err="1">
                <a:solidFill>
                  <a:srgbClr val="FFFF00"/>
                </a:solidFill>
              </a:rPr>
              <a:t>para</a:t>
            </a:r>
            <a:r>
              <a:rPr lang="en-US" sz="2000" dirty="0">
                <a:solidFill>
                  <a:srgbClr val="FFFF00"/>
                </a:solidFill>
              </a:rPr>
              <a:t> </a:t>
            </a:r>
            <a:r>
              <a:rPr lang="en-US" sz="2000" dirty="0" err="1">
                <a:solidFill>
                  <a:srgbClr val="FFFF00"/>
                </a:solidFill>
              </a:rPr>
              <a:t>esquerda</a:t>
            </a:r>
            <a:r>
              <a:rPr lang="en-US" sz="2000" dirty="0">
                <a:solidFill>
                  <a:srgbClr val="FFFF00"/>
                </a:solidFill>
              </a:rPr>
              <a:t> */</a:t>
            </a:r>
          </a:p>
          <a:p>
            <a:pPr marL="0" indent="0">
              <a:buNone/>
            </a:pPr>
            <a:r>
              <a:rPr lang="en-US" sz="2000" dirty="0">
                <a:solidFill>
                  <a:schemeClr val="bg1"/>
                </a:solidFill>
              </a:rPr>
              <a:t>	</a:t>
            </a:r>
            <a:r>
              <a:rPr lang="en-US" sz="2000" dirty="0">
                <a:solidFill>
                  <a:srgbClr val="FFFF00"/>
                </a:solidFill>
              </a:rPr>
              <a:t>}</a:t>
            </a:r>
          </a:p>
          <a:p>
            <a:pPr marL="0" indent="0">
              <a:buNone/>
            </a:pPr>
            <a:r>
              <a:rPr lang="en-US" sz="2000" dirty="0">
                <a:solidFill>
                  <a:srgbClr val="FFFF00"/>
                </a:solidFill>
              </a:rPr>
              <a:t>	#</a:t>
            </a:r>
            <a:r>
              <a:rPr lang="en-US" sz="2000" dirty="0" err="1">
                <a:solidFill>
                  <a:srgbClr val="FFFF00"/>
                </a:solidFill>
              </a:rPr>
              <a:t>secao</a:t>
            </a:r>
            <a:r>
              <a:rPr lang="en-US" sz="2000" dirty="0">
                <a:solidFill>
                  <a:srgbClr val="FFFF00"/>
                </a:solidFill>
              </a:rPr>
              <a:t>{</a:t>
            </a:r>
          </a:p>
          <a:p>
            <a:pPr marL="0" indent="0">
              <a:buNone/>
            </a:pPr>
            <a:r>
              <a:rPr lang="en-US" sz="2000" dirty="0">
                <a:solidFill>
                  <a:schemeClr val="bg1"/>
                </a:solidFill>
              </a:rPr>
              <a:t>		width:80%;</a:t>
            </a:r>
          </a:p>
          <a:p>
            <a:pPr marL="0" indent="0">
              <a:buNone/>
            </a:pPr>
            <a:r>
              <a:rPr lang="en-US" sz="2000" dirty="0">
                <a:solidFill>
                  <a:schemeClr val="bg1"/>
                </a:solidFill>
              </a:rPr>
              <a:t>		height:300px;</a:t>
            </a:r>
          </a:p>
          <a:p>
            <a:pPr marL="0" indent="0">
              <a:buNone/>
            </a:pPr>
            <a:r>
              <a:rPr lang="en-US" sz="2000" dirty="0">
                <a:solidFill>
                  <a:schemeClr val="bg1"/>
                </a:solidFill>
              </a:rPr>
              <a:t>		background-color: #d9f0ba;</a:t>
            </a:r>
          </a:p>
          <a:p>
            <a:pPr marL="0" indent="0">
              <a:buNone/>
            </a:pPr>
            <a:r>
              <a:rPr lang="en-US" sz="2000" dirty="0">
                <a:solidFill>
                  <a:schemeClr val="bg1"/>
                </a:solidFill>
              </a:rPr>
              <a:t>		</a:t>
            </a:r>
            <a:r>
              <a:rPr lang="en-US" sz="2000" dirty="0" err="1">
                <a:solidFill>
                  <a:schemeClr val="bg1"/>
                </a:solidFill>
              </a:rPr>
              <a:t>float:right</a:t>
            </a:r>
            <a:r>
              <a:rPr lang="en-US" sz="2000" dirty="0" smtClean="0">
                <a:solidFill>
                  <a:schemeClr val="bg1"/>
                </a:solidFill>
              </a:rPr>
              <a:t>; </a:t>
            </a:r>
            <a:r>
              <a:rPr lang="en-US" sz="2000" dirty="0" smtClean="0">
                <a:solidFill>
                  <a:srgbClr val="FFFF00"/>
                </a:solidFill>
              </a:rPr>
              <a:t>/* </a:t>
            </a:r>
            <a:r>
              <a:rPr lang="en-US" sz="2000" dirty="0" err="1">
                <a:solidFill>
                  <a:srgbClr val="FFFF00"/>
                </a:solidFill>
              </a:rPr>
              <a:t>Flutua</a:t>
            </a:r>
            <a:r>
              <a:rPr lang="en-US" sz="2000" dirty="0">
                <a:solidFill>
                  <a:srgbClr val="FFFF00"/>
                </a:solidFill>
              </a:rPr>
              <a:t> o </a:t>
            </a:r>
            <a:r>
              <a:rPr lang="en-US" sz="2000" dirty="0" err="1">
                <a:solidFill>
                  <a:srgbClr val="FFFF00"/>
                </a:solidFill>
              </a:rPr>
              <a:t>elemento</a:t>
            </a:r>
            <a:r>
              <a:rPr lang="en-US" sz="2000" dirty="0">
                <a:solidFill>
                  <a:srgbClr val="FFFF00"/>
                </a:solidFill>
              </a:rPr>
              <a:t> </a:t>
            </a:r>
            <a:r>
              <a:rPr lang="en-US" sz="2000" dirty="0" err="1">
                <a:solidFill>
                  <a:srgbClr val="FFFF00"/>
                </a:solidFill>
              </a:rPr>
              <a:t>para</a:t>
            </a:r>
            <a:r>
              <a:rPr lang="en-US" sz="2000" dirty="0">
                <a:solidFill>
                  <a:srgbClr val="FFFF00"/>
                </a:solidFill>
              </a:rPr>
              <a:t> </a:t>
            </a:r>
            <a:r>
              <a:rPr lang="en-US" sz="2000" dirty="0" err="1">
                <a:solidFill>
                  <a:srgbClr val="FFFF00"/>
                </a:solidFill>
              </a:rPr>
              <a:t>direita</a:t>
            </a:r>
            <a:r>
              <a:rPr lang="en-US" sz="2000" dirty="0">
                <a:solidFill>
                  <a:srgbClr val="FFFF00"/>
                </a:solidFill>
              </a:rPr>
              <a:t> */</a:t>
            </a:r>
          </a:p>
          <a:p>
            <a:pPr marL="0" indent="0">
              <a:buNone/>
            </a:pPr>
            <a:r>
              <a:rPr lang="en-US" sz="2000" dirty="0">
                <a:solidFill>
                  <a:srgbClr val="FFFF00"/>
                </a:solidFill>
              </a:rPr>
              <a:t>	</a:t>
            </a:r>
            <a:r>
              <a:rPr lang="en-US" sz="2000" dirty="0" smtClean="0">
                <a:solidFill>
                  <a:srgbClr val="FFFF00"/>
                </a:solidFill>
              </a:rPr>
              <a:t>}</a:t>
            </a:r>
            <a:endParaRPr lang="en-US" sz="2000" dirty="0">
              <a:solidFill>
                <a:srgbClr val="FFFF00"/>
              </a:solidFill>
            </a:endParaRP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Correção do exercício </a:t>
            </a:r>
            <a:r>
              <a:rPr lang="pt-BR" sz="3600" dirty="0" smtClean="0">
                <a:solidFill>
                  <a:schemeClr val="tx2">
                    <a:lumMod val="50000"/>
                  </a:schemeClr>
                </a:solidFill>
              </a:rPr>
              <a:t>da </a:t>
            </a:r>
            <a:r>
              <a:rPr lang="pt-BR" sz="6600" dirty="0">
                <a:solidFill>
                  <a:schemeClr val="tx2">
                    <a:lumMod val="50000"/>
                  </a:schemeClr>
                </a:solidFill>
              </a:rPr>
              <a:t>aula 3</a:t>
            </a:r>
            <a:endParaRPr lang="pt-BR" sz="3600" dirty="0" smtClean="0">
              <a:solidFill>
                <a:schemeClr val="bg1"/>
              </a:solidFill>
            </a:endParaRPr>
          </a:p>
        </p:txBody>
      </p:sp>
    </p:spTree>
    <p:extLst>
      <p:ext uri="{BB962C8B-B14F-4D97-AF65-F5344CB8AC3E}">
        <p14:creationId xmlns:p14="http://schemas.microsoft.com/office/powerpoint/2010/main" val="1827621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206754" y="1268760"/>
            <a:ext cx="7642938" cy="5544616"/>
          </a:xfrm>
        </p:spPr>
        <p:txBody>
          <a:bodyPr numCol="1">
            <a:noAutofit/>
          </a:bodyPr>
          <a:lstStyle/>
          <a:p>
            <a:pPr marL="0" indent="0">
              <a:buNone/>
            </a:pPr>
            <a:r>
              <a:rPr lang="pt-BR" sz="2000" dirty="0" smtClean="0">
                <a:solidFill>
                  <a:srgbClr val="FFFF00"/>
                </a:solidFill>
              </a:rPr>
              <a:t>/* Estrutura  CSS */</a:t>
            </a:r>
          </a:p>
          <a:p>
            <a:pPr marL="0" indent="0">
              <a:buNone/>
            </a:pPr>
            <a:r>
              <a:rPr lang="en-US" sz="2000" dirty="0">
                <a:solidFill>
                  <a:srgbClr val="FFFF00"/>
                </a:solidFill>
              </a:rPr>
              <a:t>	#</a:t>
            </a:r>
            <a:r>
              <a:rPr lang="en-US" sz="2000" dirty="0" err="1">
                <a:solidFill>
                  <a:srgbClr val="FFFF00"/>
                </a:solidFill>
              </a:rPr>
              <a:t>rodape</a:t>
            </a:r>
            <a:r>
              <a:rPr lang="en-US" sz="2000" dirty="0">
                <a:solidFill>
                  <a:srgbClr val="FFFF00"/>
                </a:solidFill>
              </a:rPr>
              <a:t>{</a:t>
            </a:r>
          </a:p>
          <a:p>
            <a:pPr marL="0" indent="0">
              <a:buNone/>
            </a:pPr>
            <a:r>
              <a:rPr lang="en-US" sz="2000" dirty="0">
                <a:solidFill>
                  <a:schemeClr val="bg1"/>
                </a:solidFill>
              </a:rPr>
              <a:t>		</a:t>
            </a:r>
            <a:r>
              <a:rPr lang="en-US" sz="2000" dirty="0" smtClean="0">
                <a:solidFill>
                  <a:schemeClr val="bg1"/>
                </a:solidFill>
              </a:rPr>
              <a:t>width:100</a:t>
            </a:r>
            <a:r>
              <a:rPr lang="en-US" sz="2000" dirty="0">
                <a:solidFill>
                  <a:schemeClr val="bg1"/>
                </a:solidFill>
              </a:rPr>
              <a:t>%;</a:t>
            </a:r>
          </a:p>
          <a:p>
            <a:pPr marL="0" indent="0">
              <a:buNone/>
            </a:pPr>
            <a:r>
              <a:rPr lang="en-US" sz="2000" dirty="0">
                <a:solidFill>
                  <a:schemeClr val="bg1"/>
                </a:solidFill>
              </a:rPr>
              <a:t>		</a:t>
            </a:r>
            <a:r>
              <a:rPr lang="en-US" sz="2000" dirty="0" smtClean="0">
                <a:solidFill>
                  <a:schemeClr val="bg1"/>
                </a:solidFill>
              </a:rPr>
              <a:t>height:100px</a:t>
            </a:r>
            <a:r>
              <a:rPr lang="en-US" sz="2000" dirty="0">
                <a:solidFill>
                  <a:schemeClr val="bg1"/>
                </a:solidFill>
              </a:rPr>
              <a:t>;</a:t>
            </a:r>
          </a:p>
          <a:p>
            <a:pPr marL="0" indent="0">
              <a:buNone/>
            </a:pPr>
            <a:r>
              <a:rPr lang="en-US" sz="2000" dirty="0">
                <a:solidFill>
                  <a:schemeClr val="bg1"/>
                </a:solidFill>
              </a:rPr>
              <a:t>		</a:t>
            </a:r>
            <a:r>
              <a:rPr lang="en-US" sz="2000" dirty="0" smtClean="0">
                <a:solidFill>
                  <a:schemeClr val="bg1"/>
                </a:solidFill>
              </a:rPr>
              <a:t>background-color</a:t>
            </a:r>
            <a:r>
              <a:rPr lang="en-US" sz="2000" dirty="0">
                <a:solidFill>
                  <a:schemeClr val="bg1"/>
                </a:solidFill>
              </a:rPr>
              <a:t>: #f0bbf1;</a:t>
            </a:r>
          </a:p>
          <a:p>
            <a:pPr marL="0" indent="0">
              <a:buNone/>
            </a:pPr>
            <a:r>
              <a:rPr lang="en-US" sz="2000" dirty="0">
                <a:solidFill>
                  <a:schemeClr val="bg1"/>
                </a:solidFill>
              </a:rPr>
              <a:t>		</a:t>
            </a:r>
            <a:r>
              <a:rPr lang="en-US" sz="2000" dirty="0" err="1" smtClean="0">
                <a:solidFill>
                  <a:schemeClr val="bg1"/>
                </a:solidFill>
              </a:rPr>
              <a:t>clear:both</a:t>
            </a:r>
            <a:r>
              <a:rPr lang="en-US" sz="2000" dirty="0" smtClean="0">
                <a:solidFill>
                  <a:schemeClr val="bg1"/>
                </a:solidFill>
              </a:rPr>
              <a:t>;</a:t>
            </a:r>
          </a:p>
          <a:p>
            <a:pPr marL="0" indent="0">
              <a:buNone/>
            </a:pPr>
            <a:r>
              <a:rPr lang="en-US" sz="2000" dirty="0" smtClean="0">
                <a:solidFill>
                  <a:srgbClr val="FFFF00"/>
                </a:solidFill>
              </a:rPr>
              <a:t>/*A tag </a:t>
            </a:r>
            <a:r>
              <a:rPr lang="en-US" sz="2000" dirty="0" err="1" smtClean="0">
                <a:solidFill>
                  <a:srgbClr val="FFFF00"/>
                </a:solidFill>
              </a:rPr>
              <a:t>acima</a:t>
            </a:r>
            <a:r>
              <a:rPr lang="en-US" sz="2000" dirty="0" smtClean="0">
                <a:solidFill>
                  <a:srgbClr val="FFFF00"/>
                </a:solidFill>
              </a:rPr>
              <a:t> “</a:t>
            </a:r>
            <a:r>
              <a:rPr lang="en-US" sz="2000" dirty="0" err="1" smtClean="0">
                <a:solidFill>
                  <a:srgbClr val="FFFF00"/>
                </a:solidFill>
              </a:rPr>
              <a:t>clear:both</a:t>
            </a:r>
            <a:r>
              <a:rPr lang="en-US" sz="2000" dirty="0" smtClean="0">
                <a:solidFill>
                  <a:srgbClr val="FFFF00"/>
                </a:solidFill>
              </a:rPr>
              <a:t>” </a:t>
            </a:r>
            <a:r>
              <a:rPr lang="en-US" sz="2000" dirty="0" err="1" smtClean="0">
                <a:solidFill>
                  <a:srgbClr val="FFFF00"/>
                </a:solidFill>
              </a:rPr>
              <a:t>deixa</a:t>
            </a:r>
            <a:r>
              <a:rPr lang="en-US" sz="2000" dirty="0" smtClean="0">
                <a:solidFill>
                  <a:srgbClr val="FFFF00"/>
                </a:solidFill>
              </a:rPr>
              <a:t> </a:t>
            </a:r>
            <a:r>
              <a:rPr lang="en-US" sz="2000" dirty="0">
                <a:solidFill>
                  <a:srgbClr val="FFFF00"/>
                </a:solidFill>
              </a:rPr>
              <a:t>a </a:t>
            </a:r>
            <a:r>
              <a:rPr lang="en-US" sz="2000" dirty="0" err="1">
                <a:solidFill>
                  <a:srgbClr val="FFFF00"/>
                </a:solidFill>
              </a:rPr>
              <a:t>renderização</a:t>
            </a:r>
            <a:r>
              <a:rPr lang="en-US" sz="2000" dirty="0">
                <a:solidFill>
                  <a:srgbClr val="FFFF00"/>
                </a:solidFill>
              </a:rPr>
              <a:t> do </a:t>
            </a:r>
            <a:r>
              <a:rPr lang="en-US" sz="2000" dirty="0" err="1">
                <a:solidFill>
                  <a:srgbClr val="FFFF00"/>
                </a:solidFill>
              </a:rPr>
              <a:t>elemento</a:t>
            </a:r>
            <a:r>
              <a:rPr lang="en-US" sz="2000" dirty="0">
                <a:solidFill>
                  <a:srgbClr val="FFFF00"/>
                </a:solidFill>
              </a:rPr>
              <a:t> com </a:t>
            </a:r>
            <a:r>
              <a:rPr lang="en-US" sz="2000" dirty="0" err="1" smtClean="0">
                <a:solidFill>
                  <a:srgbClr val="FFFF00"/>
                </a:solidFill>
              </a:rPr>
              <a:t>prioridade</a:t>
            </a:r>
            <a:r>
              <a:rPr lang="en-US" sz="2000" dirty="0" smtClean="0">
                <a:solidFill>
                  <a:srgbClr val="FFFF00"/>
                </a:solidFill>
              </a:rPr>
              <a:t>, </a:t>
            </a:r>
            <a:r>
              <a:rPr lang="en-US" sz="2000" dirty="0" err="1">
                <a:solidFill>
                  <a:srgbClr val="FFFF00"/>
                </a:solidFill>
              </a:rPr>
              <a:t>cortando</a:t>
            </a:r>
            <a:r>
              <a:rPr lang="en-US" sz="2000" dirty="0">
                <a:solidFill>
                  <a:srgbClr val="FFFF00"/>
                </a:solidFill>
              </a:rPr>
              <a:t> </a:t>
            </a:r>
            <a:r>
              <a:rPr lang="en-US" sz="2000" dirty="0" err="1">
                <a:solidFill>
                  <a:srgbClr val="FFFF00"/>
                </a:solidFill>
              </a:rPr>
              <a:t>eventuais</a:t>
            </a:r>
            <a:r>
              <a:rPr lang="en-US" sz="2000" dirty="0">
                <a:solidFill>
                  <a:srgbClr val="FFFF00"/>
                </a:solidFill>
              </a:rPr>
              <a:t> </a:t>
            </a:r>
            <a:r>
              <a:rPr lang="en-US" sz="2000" dirty="0" err="1">
                <a:solidFill>
                  <a:srgbClr val="FFFF00"/>
                </a:solidFill>
              </a:rPr>
              <a:t>diagramações</a:t>
            </a:r>
            <a:r>
              <a:rPr lang="en-US" sz="2000" dirty="0">
                <a:solidFill>
                  <a:srgbClr val="FFFF00"/>
                </a:solidFill>
              </a:rPr>
              <a:t> </a:t>
            </a:r>
            <a:r>
              <a:rPr lang="en-US" sz="2000" dirty="0" err="1">
                <a:solidFill>
                  <a:srgbClr val="FFFF00"/>
                </a:solidFill>
              </a:rPr>
              <a:t>erradas</a:t>
            </a:r>
            <a:r>
              <a:rPr lang="en-US" sz="2000" dirty="0">
                <a:solidFill>
                  <a:srgbClr val="FFFF00"/>
                </a:solidFill>
              </a:rPr>
              <a:t>. */</a:t>
            </a:r>
          </a:p>
          <a:p>
            <a:pPr marL="0" indent="0">
              <a:buNone/>
            </a:pPr>
            <a:r>
              <a:rPr lang="en-US" sz="2000" dirty="0">
                <a:solidFill>
                  <a:schemeClr val="bg1"/>
                </a:solidFill>
              </a:rPr>
              <a:t>	</a:t>
            </a:r>
            <a:r>
              <a:rPr lang="en-US" sz="2000" dirty="0" smtClean="0">
                <a:solidFill>
                  <a:srgbClr val="FFFF00"/>
                </a:solidFill>
              </a:rPr>
              <a:t>}</a:t>
            </a:r>
            <a:endParaRPr lang="en-US" sz="2000" dirty="0">
              <a:solidFill>
                <a:srgbClr val="FFFF00"/>
              </a:solidFill>
            </a:endParaRPr>
          </a:p>
          <a:p>
            <a:pPr marL="0" indent="0">
              <a:buNone/>
            </a:pPr>
            <a:r>
              <a:rPr lang="en-US" sz="2000" dirty="0">
                <a:solidFill>
                  <a:srgbClr val="FFFF00"/>
                </a:solidFill>
              </a:rPr>
              <a:t>	</a:t>
            </a:r>
            <a:r>
              <a:rPr lang="en-US" sz="2000" dirty="0" smtClean="0">
                <a:solidFill>
                  <a:srgbClr val="FFFF00"/>
                </a:solidFill>
              </a:rPr>
              <a:t>.</a:t>
            </a:r>
            <a:r>
              <a:rPr lang="en-US" sz="2000" dirty="0" err="1">
                <a:solidFill>
                  <a:srgbClr val="FFFF00"/>
                </a:solidFill>
              </a:rPr>
              <a:t>artigo</a:t>
            </a:r>
            <a:r>
              <a:rPr lang="en-US" sz="2000" dirty="0">
                <a:solidFill>
                  <a:srgbClr val="FFFF00"/>
                </a:solidFill>
              </a:rPr>
              <a:t>{</a:t>
            </a:r>
          </a:p>
          <a:p>
            <a:pPr marL="0" indent="0">
              <a:buNone/>
            </a:pPr>
            <a:r>
              <a:rPr lang="en-US" sz="2000" dirty="0">
                <a:solidFill>
                  <a:schemeClr val="bg1"/>
                </a:solidFill>
              </a:rPr>
              <a:t>		margin:10px;</a:t>
            </a:r>
          </a:p>
          <a:p>
            <a:pPr marL="0" indent="0">
              <a:buNone/>
            </a:pPr>
            <a:r>
              <a:rPr lang="en-US" sz="2000" dirty="0">
                <a:solidFill>
                  <a:schemeClr val="bg1"/>
                </a:solidFill>
              </a:rPr>
              <a:t>		background-color: #cef8f6;</a:t>
            </a:r>
          </a:p>
          <a:p>
            <a:pPr marL="0" indent="0">
              <a:buNone/>
            </a:pPr>
            <a:r>
              <a:rPr lang="en-US" sz="2000" dirty="0">
                <a:solidFill>
                  <a:schemeClr val="bg1"/>
                </a:solidFill>
              </a:rPr>
              <a:t>		height:100px;</a:t>
            </a:r>
          </a:p>
          <a:p>
            <a:pPr marL="0" indent="0">
              <a:buNone/>
            </a:pPr>
            <a:r>
              <a:rPr lang="en-US" sz="2000" dirty="0">
                <a:solidFill>
                  <a:schemeClr val="bg1"/>
                </a:solidFill>
              </a:rPr>
              <a:t>	</a:t>
            </a:r>
            <a:r>
              <a:rPr lang="en-US" sz="2000" dirty="0" smtClean="0">
                <a:solidFill>
                  <a:srgbClr val="FFFF00"/>
                </a:solidFill>
              </a:rPr>
              <a:t>}</a:t>
            </a:r>
            <a:endParaRPr lang="en-US" sz="2000" dirty="0">
              <a:solidFill>
                <a:srgbClr val="FFFF00"/>
              </a:solidFill>
            </a:endParaRPr>
          </a:p>
          <a:p>
            <a:pPr marL="0" indent="0">
              <a:buNone/>
            </a:pPr>
            <a:r>
              <a:rPr lang="en-US" sz="2000" dirty="0" smtClean="0">
                <a:solidFill>
                  <a:schemeClr val="bg1"/>
                </a:solidFill>
              </a:rPr>
              <a:t>&lt;/</a:t>
            </a:r>
            <a:r>
              <a:rPr lang="en-US" sz="2000" dirty="0">
                <a:solidFill>
                  <a:schemeClr val="bg1"/>
                </a:solidFill>
              </a:rPr>
              <a:t>style&gt;</a:t>
            </a:r>
          </a:p>
        </p:txBody>
      </p:sp>
      <p:sp>
        <p:nvSpPr>
          <p:cNvPr id="5" name="Espaço Reservado para Conteúdo 2"/>
          <p:cNvSpPr txBox="1">
            <a:spLocks/>
          </p:cNvSpPr>
          <p:nvPr/>
        </p:nvSpPr>
        <p:spPr>
          <a:xfrm>
            <a:off x="683568" y="188640"/>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3600" dirty="0">
                <a:solidFill>
                  <a:schemeClr val="tx2">
                    <a:lumMod val="50000"/>
                  </a:schemeClr>
                </a:solidFill>
              </a:rPr>
              <a:t>Correção do exercício </a:t>
            </a:r>
            <a:r>
              <a:rPr lang="pt-BR" sz="3600" dirty="0" smtClean="0">
                <a:solidFill>
                  <a:schemeClr val="tx2">
                    <a:lumMod val="50000"/>
                  </a:schemeClr>
                </a:solidFill>
              </a:rPr>
              <a:t>da </a:t>
            </a:r>
            <a:r>
              <a:rPr lang="pt-BR" sz="6600" dirty="0">
                <a:solidFill>
                  <a:schemeClr val="tx2">
                    <a:lumMod val="50000"/>
                  </a:schemeClr>
                </a:solidFill>
              </a:rPr>
              <a:t>aula 3</a:t>
            </a:r>
            <a:endParaRPr lang="pt-BR" sz="3600" dirty="0" smtClean="0">
              <a:solidFill>
                <a:schemeClr val="bg1"/>
              </a:solidFill>
            </a:endParaRPr>
          </a:p>
        </p:txBody>
      </p:sp>
    </p:spTree>
    <p:extLst>
      <p:ext uri="{BB962C8B-B14F-4D97-AF65-F5344CB8AC3E}">
        <p14:creationId xmlns:p14="http://schemas.microsoft.com/office/powerpoint/2010/main" val="3331602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1650" y="2132856"/>
            <a:ext cx="8136904" cy="3672408"/>
          </a:xfrm>
        </p:spPr>
        <p:txBody>
          <a:bodyPr numCol="1">
            <a:noAutofit/>
          </a:bodyPr>
          <a:lstStyle/>
          <a:p>
            <a:pPr marL="514350" indent="-514350">
              <a:buAutoNum type="arabicPeriod"/>
            </a:pPr>
            <a:r>
              <a:rPr lang="pt-BR" sz="2800" dirty="0" smtClean="0">
                <a:solidFill>
                  <a:schemeClr val="bg1"/>
                </a:solidFill>
              </a:rPr>
              <a:t>A importância do CSS externo</a:t>
            </a:r>
          </a:p>
          <a:p>
            <a:pPr marL="514350" indent="-514350">
              <a:buAutoNum type="arabicPeriod"/>
            </a:pPr>
            <a:r>
              <a:rPr lang="pt-BR" sz="2800" dirty="0" err="1" smtClean="0">
                <a:solidFill>
                  <a:schemeClr val="bg1"/>
                </a:solidFill>
              </a:rPr>
              <a:t>Tags</a:t>
            </a:r>
            <a:r>
              <a:rPr lang="pt-BR" sz="2800" dirty="0" smtClean="0">
                <a:solidFill>
                  <a:schemeClr val="bg1"/>
                </a:solidFill>
              </a:rPr>
              <a:t> descontinuadas no HTML 5</a:t>
            </a:r>
          </a:p>
          <a:p>
            <a:pPr marL="514350" indent="-514350">
              <a:buAutoNum type="arabicPeriod"/>
            </a:pPr>
            <a:r>
              <a:rPr lang="pt-BR" sz="2800" dirty="0" err="1" smtClean="0">
                <a:solidFill>
                  <a:schemeClr val="bg1"/>
                </a:solidFill>
              </a:rPr>
              <a:t>Tag</a:t>
            </a:r>
            <a:r>
              <a:rPr lang="pt-BR" sz="2800" dirty="0" smtClean="0">
                <a:solidFill>
                  <a:schemeClr val="bg1"/>
                </a:solidFill>
              </a:rPr>
              <a:t> &lt;menu&gt; e o atributo “</a:t>
            </a:r>
            <a:r>
              <a:rPr lang="pt-BR" sz="2800" dirty="0" err="1" smtClean="0">
                <a:solidFill>
                  <a:schemeClr val="bg1"/>
                </a:solidFill>
              </a:rPr>
              <a:t>type</a:t>
            </a:r>
            <a:r>
              <a:rPr lang="pt-BR" sz="2800" dirty="0" smtClean="0">
                <a:solidFill>
                  <a:schemeClr val="bg1"/>
                </a:solidFill>
              </a:rPr>
              <a:t>”</a:t>
            </a:r>
          </a:p>
          <a:p>
            <a:pPr marL="514350" indent="-514350">
              <a:buAutoNum type="arabicPeriod"/>
            </a:pPr>
            <a:r>
              <a:rPr lang="pt-BR" sz="2800" dirty="0" err="1" smtClean="0">
                <a:solidFill>
                  <a:schemeClr val="bg1"/>
                </a:solidFill>
              </a:rPr>
              <a:t>Tag</a:t>
            </a:r>
            <a:r>
              <a:rPr lang="pt-BR" sz="2800" dirty="0" smtClean="0">
                <a:solidFill>
                  <a:schemeClr val="bg1"/>
                </a:solidFill>
              </a:rPr>
              <a:t> &lt;figure&gt; e a </a:t>
            </a:r>
            <a:r>
              <a:rPr lang="pt-BR" sz="2800" dirty="0" err="1" smtClean="0">
                <a:solidFill>
                  <a:schemeClr val="bg1"/>
                </a:solidFill>
              </a:rPr>
              <a:t>tag</a:t>
            </a:r>
            <a:r>
              <a:rPr lang="pt-BR" sz="2800" dirty="0" smtClean="0">
                <a:solidFill>
                  <a:schemeClr val="bg1"/>
                </a:solidFill>
              </a:rPr>
              <a:t> &lt;</a:t>
            </a:r>
            <a:r>
              <a:rPr lang="pt-BR" sz="2800" dirty="0" err="1" smtClean="0">
                <a:solidFill>
                  <a:schemeClr val="bg1"/>
                </a:solidFill>
              </a:rPr>
              <a:t>figcapture</a:t>
            </a:r>
            <a:r>
              <a:rPr lang="pt-BR" sz="2800" dirty="0" smtClean="0">
                <a:solidFill>
                  <a:schemeClr val="bg1"/>
                </a:solidFill>
              </a:rPr>
              <a:t>&gt;</a:t>
            </a:r>
          </a:p>
          <a:p>
            <a:pPr marL="514350" indent="-514350">
              <a:buAutoNum type="arabicPeriod"/>
            </a:pPr>
            <a:r>
              <a:rPr lang="pt-BR" sz="2800" dirty="0" smtClean="0">
                <a:solidFill>
                  <a:schemeClr val="bg1"/>
                </a:solidFill>
              </a:rPr>
              <a:t>Novidade HTML 5 &lt;</a:t>
            </a:r>
            <a:r>
              <a:rPr lang="pt-BR" sz="2800" dirty="0" err="1" smtClean="0">
                <a:solidFill>
                  <a:schemeClr val="bg1"/>
                </a:solidFill>
              </a:rPr>
              <a:t>audio</a:t>
            </a:r>
            <a:r>
              <a:rPr lang="pt-BR" sz="2800" dirty="0" smtClean="0">
                <a:solidFill>
                  <a:schemeClr val="bg1"/>
                </a:solidFill>
              </a:rPr>
              <a:t>&gt;</a:t>
            </a:r>
          </a:p>
          <a:p>
            <a:pPr marL="514350" indent="-514350">
              <a:buAutoNum type="arabicPeriod"/>
            </a:pPr>
            <a:r>
              <a:rPr lang="pt-BR" sz="2800" dirty="0" smtClean="0">
                <a:solidFill>
                  <a:schemeClr val="bg1"/>
                </a:solidFill>
              </a:rPr>
              <a:t>Novidade HTML 5 &lt;</a:t>
            </a:r>
            <a:r>
              <a:rPr lang="pt-BR" sz="2800" dirty="0" err="1" smtClean="0">
                <a:solidFill>
                  <a:schemeClr val="bg1"/>
                </a:solidFill>
              </a:rPr>
              <a:t>video</a:t>
            </a:r>
            <a:r>
              <a:rPr lang="pt-BR" sz="2800" dirty="0" smtClean="0">
                <a:solidFill>
                  <a:schemeClr val="bg1"/>
                </a:solidFill>
              </a:rPr>
              <a:t>&gt;</a:t>
            </a:r>
          </a:p>
          <a:p>
            <a:pPr marL="514350" indent="-514350">
              <a:buAutoNum type="arabicPeriod"/>
            </a:pPr>
            <a:r>
              <a:rPr lang="pt-BR" sz="2800" dirty="0" smtClean="0">
                <a:solidFill>
                  <a:schemeClr val="bg1"/>
                </a:solidFill>
              </a:rPr>
              <a:t>Prática</a:t>
            </a:r>
            <a:endParaRPr lang="pt-BR" sz="2800" dirty="0">
              <a:solidFill>
                <a:schemeClr val="bg1"/>
              </a:solidFill>
            </a:endParaRPr>
          </a:p>
        </p:txBody>
      </p:sp>
      <p:sp>
        <p:nvSpPr>
          <p:cNvPr id="4" name="Espaço Reservado para Conteúdo 2"/>
          <p:cNvSpPr txBox="1">
            <a:spLocks/>
          </p:cNvSpPr>
          <p:nvPr/>
        </p:nvSpPr>
        <p:spPr>
          <a:xfrm>
            <a:off x="683568" y="178466"/>
            <a:ext cx="81369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pt-BR" sz="3600" dirty="0" smtClean="0">
                <a:solidFill>
                  <a:schemeClr val="tx2">
                    <a:lumMod val="50000"/>
                  </a:schemeClr>
                </a:solidFill>
              </a:rPr>
              <a:t>Abordagem da </a:t>
            </a:r>
            <a:r>
              <a:rPr lang="pt-BR" sz="6600" dirty="0" smtClean="0">
                <a:solidFill>
                  <a:schemeClr val="tx2">
                    <a:lumMod val="50000"/>
                  </a:schemeClr>
                </a:solidFill>
              </a:rPr>
              <a:t>Aula</a:t>
            </a:r>
          </a:p>
          <a:p>
            <a:pPr marL="0" indent="0" algn="r">
              <a:buFont typeface="Arial" pitchFamily="34" charset="0"/>
              <a:buNone/>
            </a:pPr>
            <a:endParaRPr lang="pt-BR" sz="3600" dirty="0" smtClean="0">
              <a:solidFill>
                <a:schemeClr val="bg1"/>
              </a:solidFill>
            </a:endParaRPr>
          </a:p>
        </p:txBody>
      </p:sp>
    </p:spTree>
    <p:extLst>
      <p:ext uri="{BB962C8B-B14F-4D97-AF65-F5344CB8AC3E}">
        <p14:creationId xmlns:p14="http://schemas.microsoft.com/office/powerpoint/2010/main" val="287839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6339</TotalTime>
  <Words>1208</Words>
  <Application>Microsoft Office PowerPoint</Application>
  <PresentationFormat>Apresentação na tela (4:3)</PresentationFormat>
  <Paragraphs>213</Paragraphs>
  <Slides>26</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26</vt:i4>
      </vt:variant>
    </vt:vector>
  </HeadingPairs>
  <TitlesOfParts>
    <vt:vector size="29" baseType="lpstr">
      <vt:lpstr>Arial</vt:lpstr>
      <vt:lpstr>Calibri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Leandro</dc:creator>
  <cp:lastModifiedBy>Senac</cp:lastModifiedBy>
  <cp:revision>244</cp:revision>
  <dcterms:created xsi:type="dcterms:W3CDTF">2013-08-08T16:48:14Z</dcterms:created>
  <dcterms:modified xsi:type="dcterms:W3CDTF">2014-08-21T21:18:56Z</dcterms:modified>
</cp:coreProperties>
</file>