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90" r:id="rId4"/>
    <p:sldId id="307" r:id="rId5"/>
    <p:sldId id="308" r:id="rId6"/>
    <p:sldId id="309" r:id="rId7"/>
    <p:sldId id="311" r:id="rId8"/>
    <p:sldId id="312" r:id="rId9"/>
    <p:sldId id="310" r:id="rId10"/>
    <p:sldId id="313" r:id="rId11"/>
    <p:sldId id="314" r:id="rId12"/>
    <p:sldId id="315" r:id="rId13"/>
    <p:sldId id="28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D980E12-1E65-49E6-A048-66DE415B67CD}">
          <p14:sldIdLst>
            <p14:sldId id="256"/>
          </p14:sldIdLst>
        </p14:section>
        <p14:section name="Seção sem Título" id="{945A6A3B-5050-4254-9864-689D729DCFC4}">
          <p14:sldIdLst>
            <p14:sldId id="292"/>
            <p14:sldId id="290"/>
            <p14:sldId id="307"/>
            <p14:sldId id="308"/>
            <p14:sldId id="309"/>
            <p14:sldId id="311"/>
            <p14:sldId id="312"/>
            <p14:sldId id="310"/>
            <p14:sldId id="313"/>
            <p14:sldId id="314"/>
            <p14:sldId id="31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8C0"/>
    <a:srgbClr val="F16528"/>
    <a:srgbClr val="FFD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660"/>
  </p:normalViewPr>
  <p:slideViewPr>
    <p:cSldViewPr>
      <p:cViewPr varScale="1">
        <p:scale>
          <a:sx n="50" d="100"/>
          <a:sy n="50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8ABD-F9C2-4D1E-B587-DF57D3E7A797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44B2C-5597-41AA-8F0F-AFADD8715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7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3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0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8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2891-D696-45E1-8CF9-DD9AD3E7A3F0}" type="datetimeFigureOut">
              <a:rPr lang="pt-BR" smtClean="0"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DELL\Desktop\Pessoal%20HD%20Externo\FSJ%20-%20aulas\PPI\Design\finais\capa_html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link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9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340768"/>
            <a:ext cx="7354906" cy="5256584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pt-BR" sz="2800" dirty="0" err="1">
                <a:solidFill>
                  <a:srgbClr val="FFFF00"/>
                </a:solidFill>
              </a:rPr>
              <a:t>mark</a:t>
            </a:r>
            <a:r>
              <a:rPr lang="pt-BR" sz="2800" dirty="0">
                <a:solidFill>
                  <a:srgbClr val="FFFF00"/>
                </a:solidFill>
              </a:rPr>
              <a:t>: </a:t>
            </a:r>
            <a:r>
              <a:rPr lang="pt-BR" sz="2800" dirty="0">
                <a:solidFill>
                  <a:schemeClr val="bg1"/>
                </a:solidFill>
              </a:rPr>
              <a:t>destaca o texto semelhante a um marcador de página (</a:t>
            </a:r>
            <a:r>
              <a:rPr lang="pt-BR" sz="2800" dirty="0" err="1">
                <a:solidFill>
                  <a:schemeClr val="bg1"/>
                </a:solidFill>
              </a:rPr>
              <a:t>renderiza</a:t>
            </a:r>
            <a:r>
              <a:rPr lang="pt-BR" sz="2800" dirty="0">
                <a:solidFill>
                  <a:schemeClr val="bg1"/>
                </a:solidFill>
              </a:rPr>
              <a:t> o trecho do texto com um fundo na cor amarela</a:t>
            </a:r>
            <a:r>
              <a:rPr lang="pt-BR" sz="28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&lt;</a:t>
            </a:r>
            <a:r>
              <a:rPr lang="pt-BR" sz="2400" dirty="0" err="1">
                <a:solidFill>
                  <a:srgbClr val="FFFF00"/>
                </a:solidFill>
              </a:rPr>
              <a:t>mark</a:t>
            </a:r>
            <a:r>
              <a:rPr lang="pt-BR" sz="2400" dirty="0">
                <a:solidFill>
                  <a:srgbClr val="FFFF00"/>
                </a:solidFill>
              </a:rPr>
              <a:t>&gt;</a:t>
            </a:r>
            <a:r>
              <a:rPr lang="pt-BR" sz="2400" dirty="0" err="1">
                <a:solidFill>
                  <a:srgbClr val="FFFF00"/>
                </a:solidFill>
              </a:rPr>
              <a:t>Vivamus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err="1">
                <a:solidFill>
                  <a:srgbClr val="FFFF00"/>
                </a:solidFill>
              </a:rPr>
              <a:t>consequat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err="1">
                <a:solidFill>
                  <a:srgbClr val="FFFF00"/>
                </a:solidFill>
              </a:rPr>
              <a:t>metus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err="1">
                <a:solidFill>
                  <a:srgbClr val="FFFF00"/>
                </a:solidFill>
              </a:rPr>
              <a:t>dui</a:t>
            </a:r>
            <a:r>
              <a:rPr lang="pt-BR" sz="2400" dirty="0">
                <a:solidFill>
                  <a:srgbClr val="FFFF00"/>
                </a:solidFill>
              </a:rPr>
              <a:t>&lt;/</a:t>
            </a:r>
            <a:r>
              <a:rPr lang="pt-BR" sz="2400" dirty="0" err="1">
                <a:solidFill>
                  <a:srgbClr val="FFFF00"/>
                </a:solidFill>
              </a:rPr>
              <a:t>mark</a:t>
            </a:r>
            <a:r>
              <a:rPr lang="pt-BR" sz="2400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</a:endParaRPr>
          </a:p>
          <a:p>
            <a:pPr marL="571500" indent="-571500">
              <a:buFont typeface="+mj-lt"/>
              <a:buAutoNum type="romanUcPeriod" startAt="4"/>
            </a:pPr>
            <a:r>
              <a:rPr lang="pt-BR" sz="2800" dirty="0" err="1">
                <a:solidFill>
                  <a:srgbClr val="FFFF00"/>
                </a:solidFill>
              </a:rPr>
              <a:t>hgroup</a:t>
            </a:r>
            <a:r>
              <a:rPr lang="pt-BR" sz="2800" dirty="0">
                <a:solidFill>
                  <a:srgbClr val="FFFF00"/>
                </a:solidFill>
              </a:rPr>
              <a:t>: </a:t>
            </a:r>
            <a:r>
              <a:rPr lang="pt-BR" sz="2800" dirty="0">
                <a:solidFill>
                  <a:schemeClr val="bg1"/>
                </a:solidFill>
              </a:rPr>
              <a:t>este elemento destina-se a agrupar os elementos h1-h6. Lembrando que uma página pode conter vários </a:t>
            </a:r>
            <a:r>
              <a:rPr lang="pt-BR" sz="2800" dirty="0" err="1">
                <a:solidFill>
                  <a:schemeClr val="bg1"/>
                </a:solidFill>
              </a:rPr>
              <a:t>hgroup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&lt;</a:t>
            </a:r>
            <a:r>
              <a:rPr lang="pt-BR" sz="2400" dirty="0" err="1">
                <a:solidFill>
                  <a:srgbClr val="FFFF00"/>
                </a:solidFill>
              </a:rPr>
              <a:t>hgroup</a:t>
            </a:r>
            <a:r>
              <a:rPr lang="pt-BR" sz="2400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	&lt;</a:t>
            </a:r>
            <a:r>
              <a:rPr lang="pt-BR" sz="2400" dirty="0">
                <a:solidFill>
                  <a:srgbClr val="FFFF00"/>
                </a:solidFill>
              </a:rPr>
              <a:t>h1&gt;Titulo1&lt;/h1&gt;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	&lt;</a:t>
            </a:r>
            <a:r>
              <a:rPr lang="pt-BR" sz="2400" dirty="0">
                <a:solidFill>
                  <a:srgbClr val="FFFF00"/>
                </a:solidFill>
              </a:rPr>
              <a:t>h2&gt;Titulo2&lt;/h2&gt;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&lt;/</a:t>
            </a:r>
            <a:r>
              <a:rPr lang="pt-BR" sz="2400" dirty="0" err="1" smtClean="0">
                <a:solidFill>
                  <a:srgbClr val="FFFF00"/>
                </a:solidFill>
              </a:rPr>
              <a:t>hgroup</a:t>
            </a:r>
            <a:r>
              <a:rPr lang="pt-BR" sz="2400" dirty="0" smtClean="0">
                <a:solidFill>
                  <a:srgbClr val="FFFF00"/>
                </a:solidFill>
              </a:rPr>
              <a:t>&gt;   </a:t>
            </a:r>
            <a:r>
              <a:rPr lang="pt-BR" sz="2400" dirty="0" smtClean="0">
                <a:solidFill>
                  <a:schemeClr val="bg1"/>
                </a:solidFill>
              </a:rPr>
              <a:t>//</a:t>
            </a:r>
            <a:r>
              <a:rPr lang="pt-BR" sz="2800" dirty="0" smtClean="0">
                <a:solidFill>
                  <a:schemeClr val="bg1"/>
                </a:solidFill>
              </a:rPr>
              <a:t>Ver </a:t>
            </a:r>
            <a:r>
              <a:rPr lang="pt-BR" sz="2800" dirty="0">
                <a:solidFill>
                  <a:schemeClr val="bg1"/>
                </a:solidFill>
              </a:rPr>
              <a:t>comportamento no código.</a:t>
            </a:r>
          </a:p>
          <a:p>
            <a:pPr marL="571500" indent="-571500">
              <a:buFont typeface="+mj-lt"/>
              <a:buAutoNum type="romanUcPeriod"/>
            </a:pPr>
            <a:endParaRPr lang="pt-BR" sz="2800" dirty="0">
              <a:solidFill>
                <a:srgbClr val="E2D8C0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rgbClr val="E2D8C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Tabindex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accesskey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aside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details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628800"/>
            <a:ext cx="7632848" cy="4896544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2800" dirty="0" smtClean="0">
                <a:solidFill>
                  <a:srgbClr val="FFFF00"/>
                </a:solidFill>
              </a:rPr>
              <a:t>meter: </a:t>
            </a:r>
            <a:r>
              <a:rPr lang="pt-BR" sz="2800" dirty="0" smtClean="0">
                <a:solidFill>
                  <a:schemeClr val="bg1"/>
                </a:solidFill>
              </a:rPr>
              <a:t>esse elemento destina-se a marcar uma medida escalar, com limites conhecidos (o número máximo e o número mínimo).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&lt;meter </a:t>
            </a:r>
            <a:r>
              <a:rPr lang="pt-BR" sz="2400" dirty="0" err="1" smtClean="0">
                <a:solidFill>
                  <a:srgbClr val="FFFF00"/>
                </a:solidFill>
              </a:rPr>
              <a:t>value</a:t>
            </a:r>
            <a:r>
              <a:rPr lang="pt-BR" sz="2400" dirty="0" smtClean="0">
                <a:solidFill>
                  <a:srgbClr val="FFFF00"/>
                </a:solidFill>
              </a:rPr>
              <a:t>=“0.7”&gt;&lt;/meter&gt;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FF00"/>
                </a:solidFill>
              </a:rPr>
              <a:t>value</a:t>
            </a:r>
            <a:r>
              <a:rPr lang="pt-BR" sz="2400" dirty="0" smtClean="0">
                <a:solidFill>
                  <a:srgbClr val="FFFF00"/>
                </a:solidFill>
              </a:rPr>
              <a:t>: </a:t>
            </a:r>
            <a:r>
              <a:rPr lang="pt-BR" sz="2400" dirty="0" smtClean="0">
                <a:solidFill>
                  <a:schemeClr val="bg1"/>
                </a:solidFill>
              </a:rPr>
              <a:t>defini o medida marcada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min: </a:t>
            </a:r>
            <a:r>
              <a:rPr lang="pt-BR" sz="2400" dirty="0" smtClean="0">
                <a:solidFill>
                  <a:schemeClr val="bg1"/>
                </a:solidFill>
              </a:rPr>
              <a:t>define o valor mínimo da escala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FF00"/>
                </a:solidFill>
              </a:rPr>
              <a:t>max</a:t>
            </a:r>
            <a:r>
              <a:rPr lang="pt-BR" sz="2400" dirty="0" smtClean="0">
                <a:solidFill>
                  <a:srgbClr val="FFFF00"/>
                </a:solidFill>
              </a:rPr>
              <a:t>: </a:t>
            </a:r>
            <a:r>
              <a:rPr lang="pt-BR" sz="2400" dirty="0" smtClean="0">
                <a:solidFill>
                  <a:schemeClr val="bg1"/>
                </a:solidFill>
              </a:rPr>
              <a:t>defini o máximo da escala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FF00"/>
                </a:solidFill>
              </a:rPr>
              <a:t>low</a:t>
            </a:r>
            <a:r>
              <a:rPr lang="pt-BR" sz="2400" dirty="0" smtClean="0">
                <a:solidFill>
                  <a:srgbClr val="FFFF00"/>
                </a:solidFill>
              </a:rPr>
              <a:t>: </a:t>
            </a:r>
            <a:r>
              <a:rPr lang="pt-BR" sz="2400" dirty="0" smtClean="0">
                <a:solidFill>
                  <a:schemeClr val="bg1"/>
                </a:solidFill>
              </a:rPr>
              <a:t>defini um valor abaixo do esperado dentro da faixa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high: </a:t>
            </a:r>
            <a:r>
              <a:rPr lang="pt-BR" sz="2400" dirty="0">
                <a:solidFill>
                  <a:schemeClr val="bg1"/>
                </a:solidFill>
              </a:rPr>
              <a:t>defini um valor </a:t>
            </a:r>
            <a:r>
              <a:rPr lang="pt-BR" sz="2400" dirty="0" smtClean="0">
                <a:solidFill>
                  <a:schemeClr val="bg1"/>
                </a:solidFill>
              </a:rPr>
              <a:t>acima do </a:t>
            </a:r>
            <a:r>
              <a:rPr lang="pt-BR" sz="2400" dirty="0">
                <a:solidFill>
                  <a:schemeClr val="bg1"/>
                </a:solidFill>
              </a:rPr>
              <a:t>esperado dentro da </a:t>
            </a:r>
            <a:r>
              <a:rPr lang="pt-BR" sz="2400" dirty="0" smtClean="0">
                <a:solidFill>
                  <a:schemeClr val="bg1"/>
                </a:solidFill>
              </a:rPr>
              <a:t>faixa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FF00"/>
                </a:solidFill>
              </a:rPr>
              <a:t>optium</a:t>
            </a:r>
            <a:r>
              <a:rPr lang="pt-BR" sz="2400" dirty="0" smtClean="0">
                <a:solidFill>
                  <a:srgbClr val="FFFF00"/>
                </a:solidFill>
              </a:rPr>
              <a:t>: </a:t>
            </a:r>
            <a:r>
              <a:rPr lang="pt-BR" sz="2400" dirty="0" smtClean="0">
                <a:solidFill>
                  <a:schemeClr val="bg1"/>
                </a:solidFill>
              </a:rPr>
              <a:t>defini um valor ótimo dentro da faixa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Meter,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details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summary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340768"/>
            <a:ext cx="7570930" cy="504056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pt-BR" sz="2400" dirty="0">
              <a:solidFill>
                <a:srgbClr val="FFFF00"/>
              </a:solidFill>
            </a:endParaRPr>
          </a:p>
          <a:p>
            <a:pPr marL="571500" indent="-571500">
              <a:buFont typeface="+mj-lt"/>
              <a:buAutoNum type="romanUcPeriod" startAt="3"/>
            </a:pPr>
            <a:r>
              <a:rPr lang="pt-BR" sz="2800" dirty="0" err="1" smtClean="0">
                <a:solidFill>
                  <a:srgbClr val="FFFF00"/>
                </a:solidFill>
              </a:rPr>
              <a:t>sumary</a:t>
            </a:r>
            <a:r>
              <a:rPr lang="pt-BR" sz="2800" dirty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2"/>
                </a:solidFill>
              </a:rPr>
              <a:t>este elemento foi criado para uso em conjunto com o elemento </a:t>
            </a:r>
            <a:r>
              <a:rPr lang="pt-BR" sz="2800" dirty="0" err="1" smtClean="0">
                <a:solidFill>
                  <a:srgbClr val="FFFF00"/>
                </a:solidFill>
              </a:rPr>
              <a:t>details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smtClean="0">
                <a:solidFill>
                  <a:schemeClr val="bg2"/>
                </a:solidFill>
              </a:rPr>
              <a:t>e destina-se a fornecer um rótulo</a:t>
            </a:r>
            <a:r>
              <a:rPr lang="pt-BR" sz="2800" dirty="0" smtClean="0">
                <a:solidFill>
                  <a:schemeClr val="bg2"/>
                </a:solidFill>
              </a:rPr>
              <a:t>.</a:t>
            </a:r>
          </a:p>
          <a:p>
            <a:pPr marL="571500" indent="-571500">
              <a:buFont typeface="+mj-lt"/>
              <a:buAutoNum type="romanUcPeriod" startAt="3"/>
            </a:pPr>
            <a:endParaRPr lang="pt-BR" sz="2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&lt;details&gt;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&lt;</a:t>
            </a:r>
            <a:r>
              <a:rPr lang="en-US" sz="2400" dirty="0" smtClean="0">
                <a:solidFill>
                  <a:srgbClr val="FFFF00"/>
                </a:solidFill>
              </a:rPr>
              <a:t>summary </a:t>
            </a:r>
            <a:r>
              <a:rPr lang="en-US" sz="2400" dirty="0">
                <a:solidFill>
                  <a:srgbClr val="FFFF00"/>
                </a:solidFill>
              </a:rPr>
              <a:t>class="primeiro_1"&gt;Exemplo1&lt;/</a:t>
            </a:r>
            <a:r>
              <a:rPr lang="en-US" sz="2400" dirty="0" smtClean="0">
                <a:solidFill>
                  <a:srgbClr val="FFFF00"/>
                </a:solidFill>
              </a:rPr>
              <a:t>summary</a:t>
            </a:r>
            <a:r>
              <a:rPr lang="en-US" sz="2400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&lt;/details&gt;</a:t>
            </a:r>
            <a:endParaRPr lang="pt-BR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Ver </a:t>
            </a:r>
            <a:r>
              <a:rPr lang="pt-BR" sz="2800" dirty="0">
                <a:solidFill>
                  <a:schemeClr val="bg1"/>
                </a:solidFill>
              </a:rPr>
              <a:t>comportamento no código.</a:t>
            </a:r>
          </a:p>
          <a:p>
            <a:pPr marL="0" indent="0">
              <a:buNone/>
            </a:pPr>
            <a:endParaRPr lang="pt-BR" sz="2800" dirty="0">
              <a:solidFill>
                <a:srgbClr val="E2D8C0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rgbClr val="E2D8C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Meter,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details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summary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132856"/>
            <a:ext cx="7642938" cy="396044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Fazer uma página demonstrando a funcionalidade das seguintes </a:t>
            </a:r>
            <a:r>
              <a:rPr lang="pt-BR" sz="2800" dirty="0" err="1" smtClean="0">
                <a:solidFill>
                  <a:schemeClr val="bg1"/>
                </a:solidFill>
              </a:rPr>
              <a:t>tags</a:t>
            </a:r>
            <a:r>
              <a:rPr lang="pt-BR" sz="2800" dirty="0" smtClean="0">
                <a:solidFill>
                  <a:schemeClr val="bg1"/>
                </a:solidFill>
              </a:rPr>
              <a:t> e atributos:</a:t>
            </a:r>
          </a:p>
          <a:p>
            <a:pPr marL="0" indent="0">
              <a:buNone/>
            </a:pPr>
            <a:endParaRPr lang="pt-BR" sz="2800" dirty="0" smtClean="0">
              <a:solidFill>
                <a:srgbClr val="E2D8C0"/>
              </a:solidFill>
            </a:endParaRPr>
          </a:p>
          <a:p>
            <a:pPr marL="514350" indent="-514350">
              <a:buAutoNum type="arabicPeriod"/>
            </a:pPr>
            <a:r>
              <a:rPr lang="pt-BR" sz="2800" dirty="0" err="1">
                <a:solidFill>
                  <a:schemeClr val="bg1"/>
                </a:solidFill>
              </a:rPr>
              <a:t>Tags</a:t>
            </a:r>
            <a:r>
              <a:rPr lang="pt-BR" sz="2800" dirty="0">
                <a:solidFill>
                  <a:schemeClr val="bg1"/>
                </a:solidFill>
              </a:rPr>
              <a:t> (</a:t>
            </a:r>
            <a:r>
              <a:rPr lang="pt-BR" sz="2800" dirty="0" err="1">
                <a:solidFill>
                  <a:schemeClr val="bg1"/>
                </a:solidFill>
              </a:rPr>
              <a:t>aside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err="1">
                <a:solidFill>
                  <a:schemeClr val="bg1"/>
                </a:solidFill>
              </a:rPr>
              <a:t>details</a:t>
            </a:r>
            <a:r>
              <a:rPr lang="pt-BR" sz="2800" dirty="0">
                <a:solidFill>
                  <a:schemeClr val="bg1"/>
                </a:solidFill>
              </a:rPr>
              <a:t>) e atributos (</a:t>
            </a:r>
            <a:r>
              <a:rPr lang="pt-BR" sz="2800" dirty="0" err="1">
                <a:solidFill>
                  <a:schemeClr val="bg1"/>
                </a:solidFill>
              </a:rPr>
              <a:t>tabindex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err="1">
                <a:solidFill>
                  <a:schemeClr val="bg1"/>
                </a:solidFill>
              </a:rPr>
              <a:t>accesskey</a:t>
            </a:r>
            <a:r>
              <a:rPr lang="pt-BR" sz="28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pt-BR" sz="2800" dirty="0" err="1">
                <a:solidFill>
                  <a:schemeClr val="bg1"/>
                </a:solidFill>
              </a:rPr>
              <a:t>Tag</a:t>
            </a:r>
            <a:r>
              <a:rPr lang="pt-BR" sz="2800" dirty="0">
                <a:solidFill>
                  <a:schemeClr val="bg1"/>
                </a:solidFill>
              </a:rPr>
              <a:t> (</a:t>
            </a:r>
            <a:r>
              <a:rPr lang="pt-BR" sz="2800" dirty="0" err="1">
                <a:solidFill>
                  <a:schemeClr val="bg1"/>
                </a:solidFill>
              </a:rPr>
              <a:t>hgroup</a:t>
            </a:r>
            <a:r>
              <a:rPr lang="pt-BR" sz="2800" dirty="0">
                <a:solidFill>
                  <a:schemeClr val="bg1"/>
                </a:solidFill>
              </a:rPr>
              <a:t>) Atributos (</a:t>
            </a:r>
            <a:r>
              <a:rPr lang="pt-BR" sz="2800" dirty="0" err="1">
                <a:solidFill>
                  <a:schemeClr val="bg1"/>
                </a:solidFill>
              </a:rPr>
              <a:t>dir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err="1">
                <a:solidFill>
                  <a:schemeClr val="bg1"/>
                </a:solidFill>
              </a:rPr>
              <a:t>contenteditable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err="1">
                <a:solidFill>
                  <a:schemeClr val="bg1"/>
                </a:solidFill>
              </a:rPr>
              <a:t>mark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</a:p>
          <a:p>
            <a:pPr marL="514350" indent="-514350">
              <a:buAutoNum type="arabicPeriod"/>
            </a:pPr>
            <a:r>
              <a:rPr lang="pt-BR" sz="2800" dirty="0" err="1">
                <a:solidFill>
                  <a:schemeClr val="bg1"/>
                </a:solidFill>
              </a:rPr>
              <a:t>Tags</a:t>
            </a:r>
            <a:r>
              <a:rPr lang="pt-BR" sz="2800" dirty="0">
                <a:solidFill>
                  <a:schemeClr val="bg1"/>
                </a:solidFill>
              </a:rPr>
              <a:t> (</a:t>
            </a:r>
            <a:r>
              <a:rPr lang="pt-BR" sz="2800" dirty="0" err="1">
                <a:solidFill>
                  <a:schemeClr val="bg1"/>
                </a:solidFill>
              </a:rPr>
              <a:t>details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err="1">
                <a:solidFill>
                  <a:schemeClr val="bg1"/>
                </a:solidFill>
              </a:rPr>
              <a:t>sumary</a:t>
            </a:r>
            <a:r>
              <a:rPr lang="pt-BR" sz="2800" dirty="0">
                <a:solidFill>
                  <a:schemeClr val="bg1"/>
                </a:solidFill>
              </a:rPr>
              <a:t>) Atributos (meter</a:t>
            </a:r>
            <a:r>
              <a:rPr lang="pt-BR" sz="2800" dirty="0" smtClean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Trabalho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650" y="1772816"/>
            <a:ext cx="8136904" cy="482453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&lt;!DOCTYPE HTML&gt;</a:t>
            </a: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&lt;</a:t>
            </a:r>
            <a:r>
              <a:rPr lang="pt-BR" sz="2400" dirty="0" err="1">
                <a:solidFill>
                  <a:schemeClr val="bg1"/>
                </a:solidFill>
              </a:rPr>
              <a:t>html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lang</a:t>
            </a:r>
            <a:r>
              <a:rPr lang="pt-BR" sz="2400" dirty="0">
                <a:solidFill>
                  <a:schemeClr val="bg1"/>
                </a:solidFill>
              </a:rPr>
              <a:t>="</a:t>
            </a:r>
            <a:r>
              <a:rPr lang="pt-BR" sz="2400" dirty="0" err="1">
                <a:solidFill>
                  <a:schemeClr val="bg1"/>
                </a:solidFill>
              </a:rPr>
              <a:t>pt-br</a:t>
            </a:r>
            <a:r>
              <a:rPr lang="pt-BR" sz="2400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&lt;</a:t>
            </a:r>
            <a:r>
              <a:rPr lang="pt-BR" sz="2400" dirty="0" err="1">
                <a:solidFill>
                  <a:schemeClr val="bg1"/>
                </a:solidFill>
              </a:rPr>
              <a:t>head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&lt;meta </a:t>
            </a:r>
            <a:r>
              <a:rPr lang="pt-BR" sz="2400" dirty="0" err="1">
                <a:solidFill>
                  <a:schemeClr val="bg1"/>
                </a:solidFill>
              </a:rPr>
              <a:t>charset</a:t>
            </a:r>
            <a:r>
              <a:rPr lang="pt-BR" sz="2400" dirty="0">
                <a:solidFill>
                  <a:schemeClr val="bg1"/>
                </a:solidFill>
              </a:rPr>
              <a:t>="iso-8859-1"&gt;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&lt;</a:t>
            </a:r>
            <a:r>
              <a:rPr lang="pt-BR" sz="2400" dirty="0" err="1">
                <a:solidFill>
                  <a:schemeClr val="bg1"/>
                </a:solidFill>
              </a:rPr>
              <a:t>title</a:t>
            </a:r>
            <a:r>
              <a:rPr lang="pt-BR" sz="2400" dirty="0">
                <a:solidFill>
                  <a:schemeClr val="bg1"/>
                </a:solidFill>
              </a:rPr>
              <a:t>&gt;Exercício da Aula 5&lt;/</a:t>
            </a:r>
            <a:r>
              <a:rPr lang="pt-BR" sz="2400" dirty="0" err="1">
                <a:solidFill>
                  <a:schemeClr val="bg1"/>
                </a:solidFill>
              </a:rPr>
              <a:t>title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	&lt;link </a:t>
            </a:r>
            <a:r>
              <a:rPr lang="pt-BR" sz="2400" dirty="0" err="1">
                <a:solidFill>
                  <a:srgbClr val="FFFF00"/>
                </a:solidFill>
              </a:rPr>
              <a:t>rel</a:t>
            </a:r>
            <a:r>
              <a:rPr lang="pt-BR" sz="2400" dirty="0">
                <a:solidFill>
                  <a:srgbClr val="FFFF00"/>
                </a:solidFill>
              </a:rPr>
              <a:t>="</a:t>
            </a:r>
            <a:r>
              <a:rPr lang="pt-BR" sz="2400" dirty="0" err="1">
                <a:solidFill>
                  <a:srgbClr val="FFFF00"/>
                </a:solidFill>
              </a:rPr>
              <a:t>stylesheet</a:t>
            </a:r>
            <a:r>
              <a:rPr lang="pt-BR" sz="2400" dirty="0">
                <a:solidFill>
                  <a:srgbClr val="FFFF00"/>
                </a:solidFill>
              </a:rPr>
              <a:t>" </a:t>
            </a:r>
            <a:r>
              <a:rPr lang="pt-BR" sz="2400" dirty="0" err="1">
                <a:solidFill>
                  <a:srgbClr val="FFFF00"/>
                </a:solidFill>
              </a:rPr>
              <a:t>href</a:t>
            </a:r>
            <a:r>
              <a:rPr lang="pt-BR" sz="2400" dirty="0">
                <a:solidFill>
                  <a:srgbClr val="FFFF00"/>
                </a:solidFill>
              </a:rPr>
              <a:t>="mais.css"&gt;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&lt;/</a:t>
            </a:r>
            <a:r>
              <a:rPr lang="pt-BR" sz="2400" dirty="0" err="1">
                <a:solidFill>
                  <a:schemeClr val="bg1"/>
                </a:solidFill>
              </a:rPr>
              <a:t>head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Correção do exercício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980728"/>
            <a:ext cx="7498922" cy="561662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&lt;</a:t>
            </a:r>
            <a:r>
              <a:rPr lang="pt-BR" sz="2400" dirty="0" err="1">
                <a:solidFill>
                  <a:schemeClr val="bg1"/>
                </a:solidFill>
              </a:rPr>
              <a:t>body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&lt;header id="</a:t>
            </a:r>
            <a:r>
              <a:rPr lang="pt-BR" sz="2400" dirty="0" err="1">
                <a:solidFill>
                  <a:schemeClr val="bg1"/>
                </a:solidFill>
              </a:rPr>
              <a:t>cabecalho</a:t>
            </a:r>
            <a:r>
              <a:rPr lang="pt-BR" sz="2400" dirty="0">
                <a:solidFill>
                  <a:schemeClr val="bg1"/>
                </a:solidFill>
              </a:rPr>
              <a:t>"&gt;header&lt;/header&gt;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&lt;</a:t>
            </a:r>
            <a:r>
              <a:rPr lang="pt-BR" sz="2400" dirty="0" err="1">
                <a:solidFill>
                  <a:schemeClr val="bg1"/>
                </a:solidFill>
              </a:rPr>
              <a:t>nav</a:t>
            </a:r>
            <a:r>
              <a:rPr lang="pt-BR" sz="2400" dirty="0">
                <a:solidFill>
                  <a:schemeClr val="bg1"/>
                </a:solidFill>
              </a:rPr>
              <a:t> id="</a:t>
            </a:r>
            <a:r>
              <a:rPr lang="pt-BR" sz="2400" dirty="0" err="1">
                <a:solidFill>
                  <a:schemeClr val="bg1"/>
                </a:solidFill>
              </a:rPr>
              <a:t>navegacao</a:t>
            </a:r>
            <a:r>
              <a:rPr lang="pt-BR" sz="2400" dirty="0">
                <a:solidFill>
                  <a:schemeClr val="bg1"/>
                </a:solidFill>
              </a:rPr>
              <a:t>"&gt;</a:t>
            </a:r>
            <a:r>
              <a:rPr lang="pt-BR" sz="2400" dirty="0" err="1">
                <a:solidFill>
                  <a:schemeClr val="bg1"/>
                </a:solidFill>
              </a:rPr>
              <a:t>nav</a:t>
            </a:r>
            <a:r>
              <a:rPr lang="pt-BR" sz="2400" dirty="0">
                <a:solidFill>
                  <a:schemeClr val="bg1"/>
                </a:solidFill>
              </a:rPr>
              <a:t>&lt;/</a:t>
            </a:r>
            <a:r>
              <a:rPr lang="pt-BR" sz="2400" dirty="0" err="1">
                <a:solidFill>
                  <a:schemeClr val="bg1"/>
                </a:solidFill>
              </a:rPr>
              <a:t>nav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&lt;</a:t>
            </a:r>
            <a:r>
              <a:rPr lang="pt-BR" sz="2400" dirty="0" err="1">
                <a:solidFill>
                  <a:schemeClr val="bg1"/>
                </a:solidFill>
              </a:rPr>
              <a:t>section</a:t>
            </a:r>
            <a:r>
              <a:rPr lang="pt-BR" sz="2400" dirty="0">
                <a:solidFill>
                  <a:schemeClr val="bg1"/>
                </a:solidFill>
              </a:rPr>
              <a:t> id="</a:t>
            </a:r>
            <a:r>
              <a:rPr lang="pt-BR" sz="2400" dirty="0" err="1">
                <a:solidFill>
                  <a:schemeClr val="bg1"/>
                </a:solidFill>
              </a:rPr>
              <a:t>secao</a:t>
            </a:r>
            <a:r>
              <a:rPr lang="pt-BR" sz="2400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	&lt;</a:t>
            </a:r>
            <a:r>
              <a:rPr lang="pt-BR" sz="2400" dirty="0" err="1">
                <a:solidFill>
                  <a:schemeClr val="bg1"/>
                </a:solidFill>
              </a:rPr>
              <a:t>article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class</a:t>
            </a:r>
            <a:r>
              <a:rPr lang="pt-BR" sz="2400" dirty="0">
                <a:solidFill>
                  <a:schemeClr val="bg1"/>
                </a:solidFill>
              </a:rPr>
              <a:t>="artigo"&gt;</a:t>
            </a:r>
            <a:r>
              <a:rPr lang="pt-BR" sz="2400" dirty="0" err="1">
                <a:solidFill>
                  <a:schemeClr val="bg1"/>
                </a:solidFill>
              </a:rPr>
              <a:t>article</a:t>
            </a:r>
            <a:r>
              <a:rPr lang="pt-BR" sz="2400" dirty="0">
                <a:solidFill>
                  <a:schemeClr val="bg1"/>
                </a:solidFill>
              </a:rPr>
              <a:t>&lt;/</a:t>
            </a:r>
            <a:r>
              <a:rPr lang="pt-BR" sz="2400" dirty="0" err="1">
                <a:solidFill>
                  <a:schemeClr val="bg1"/>
                </a:solidFill>
              </a:rPr>
              <a:t>article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	&lt;</a:t>
            </a:r>
            <a:r>
              <a:rPr lang="pt-BR" sz="2400" dirty="0" err="1">
                <a:solidFill>
                  <a:schemeClr val="bg1"/>
                </a:solidFill>
              </a:rPr>
              <a:t>article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class</a:t>
            </a:r>
            <a:r>
              <a:rPr lang="pt-BR" sz="2400" dirty="0">
                <a:solidFill>
                  <a:schemeClr val="bg1"/>
                </a:solidFill>
              </a:rPr>
              <a:t>="artigo"&gt;</a:t>
            </a:r>
            <a:r>
              <a:rPr lang="pt-BR" sz="2400" dirty="0" err="1">
                <a:solidFill>
                  <a:schemeClr val="bg1"/>
                </a:solidFill>
              </a:rPr>
              <a:t>article</a:t>
            </a:r>
            <a:r>
              <a:rPr lang="pt-BR" sz="2400" dirty="0">
                <a:solidFill>
                  <a:schemeClr val="bg1"/>
                </a:solidFill>
              </a:rPr>
              <a:t>&lt;/</a:t>
            </a:r>
            <a:r>
              <a:rPr lang="pt-BR" sz="2400" dirty="0" err="1">
                <a:solidFill>
                  <a:schemeClr val="bg1"/>
                </a:solidFill>
              </a:rPr>
              <a:t>article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	</a:t>
            </a:r>
            <a:r>
              <a:rPr lang="pt-BR" sz="2400" dirty="0">
                <a:solidFill>
                  <a:srgbClr val="FFFF00"/>
                </a:solidFill>
              </a:rPr>
              <a:t>&lt;</a:t>
            </a:r>
            <a:r>
              <a:rPr lang="pt-BR" sz="2400" dirty="0" err="1">
                <a:solidFill>
                  <a:srgbClr val="FFFF00"/>
                </a:solidFill>
              </a:rPr>
              <a:t>video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err="1">
                <a:solidFill>
                  <a:srgbClr val="FFFF00"/>
                </a:solidFill>
              </a:rPr>
              <a:t>controls</a:t>
            </a:r>
            <a:r>
              <a:rPr lang="pt-BR" sz="2400" dirty="0">
                <a:solidFill>
                  <a:srgbClr val="FFFF00"/>
                </a:solidFill>
              </a:rPr>
              <a:t> loop&gt;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			&lt;</a:t>
            </a:r>
            <a:r>
              <a:rPr lang="pt-BR" sz="2400" dirty="0" err="1">
                <a:solidFill>
                  <a:srgbClr val="FFFF00"/>
                </a:solidFill>
              </a:rPr>
              <a:t>source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err="1">
                <a:solidFill>
                  <a:srgbClr val="FFFF00"/>
                </a:solidFill>
              </a:rPr>
              <a:t>src</a:t>
            </a:r>
            <a:r>
              <a:rPr lang="pt-BR" sz="2400" dirty="0">
                <a:solidFill>
                  <a:srgbClr val="FFFF00"/>
                </a:solidFill>
              </a:rPr>
              <a:t>="ex.mp4"&gt;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		&lt;/</a:t>
            </a:r>
            <a:r>
              <a:rPr lang="pt-BR" sz="2400" dirty="0" err="1">
                <a:solidFill>
                  <a:srgbClr val="FFFF00"/>
                </a:solidFill>
              </a:rPr>
              <a:t>video</a:t>
            </a:r>
            <a:r>
              <a:rPr lang="pt-BR" sz="2400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	</a:t>
            </a:r>
            <a:r>
              <a:rPr lang="pt-BR" sz="2400" dirty="0" smtClean="0">
                <a:solidFill>
                  <a:schemeClr val="bg1"/>
                </a:solidFill>
              </a:rPr>
              <a:t>&lt;p&gt;</a:t>
            </a:r>
            <a:r>
              <a:rPr lang="pt-BR" sz="2400" dirty="0" err="1" smtClean="0">
                <a:solidFill>
                  <a:schemeClr val="bg1"/>
                </a:solidFill>
              </a:rPr>
              <a:t>section</a:t>
            </a:r>
            <a:r>
              <a:rPr lang="pt-BR" sz="2400" dirty="0" smtClean="0">
                <a:solidFill>
                  <a:schemeClr val="bg1"/>
                </a:solidFill>
              </a:rPr>
              <a:t>&lt;/p&gt;</a:t>
            </a: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&lt;/</a:t>
            </a:r>
            <a:r>
              <a:rPr lang="pt-BR" sz="2400" dirty="0" err="1">
                <a:solidFill>
                  <a:schemeClr val="bg1"/>
                </a:solidFill>
              </a:rPr>
              <a:t>section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&lt;</a:t>
            </a:r>
            <a:r>
              <a:rPr lang="pt-BR" sz="2400" dirty="0" err="1">
                <a:solidFill>
                  <a:schemeClr val="bg1"/>
                </a:solidFill>
              </a:rPr>
              <a:t>footer</a:t>
            </a:r>
            <a:r>
              <a:rPr lang="pt-BR" sz="2400" dirty="0">
                <a:solidFill>
                  <a:schemeClr val="bg1"/>
                </a:solidFill>
              </a:rPr>
              <a:t> id="</a:t>
            </a:r>
            <a:r>
              <a:rPr lang="pt-BR" sz="2400" dirty="0" err="1">
                <a:solidFill>
                  <a:schemeClr val="bg1"/>
                </a:solidFill>
              </a:rPr>
              <a:t>rodape</a:t>
            </a:r>
            <a:r>
              <a:rPr lang="pt-BR" sz="2400" dirty="0">
                <a:solidFill>
                  <a:schemeClr val="bg1"/>
                </a:solidFill>
              </a:rPr>
              <a:t>"&gt;</a:t>
            </a:r>
            <a:r>
              <a:rPr lang="pt-BR" sz="2400" dirty="0" err="1">
                <a:solidFill>
                  <a:schemeClr val="bg1"/>
                </a:solidFill>
              </a:rPr>
              <a:t>footer</a:t>
            </a:r>
            <a:r>
              <a:rPr lang="pt-BR" sz="2400" dirty="0">
                <a:solidFill>
                  <a:schemeClr val="bg1"/>
                </a:solidFill>
              </a:rPr>
              <a:t>&lt;/</a:t>
            </a:r>
            <a:r>
              <a:rPr lang="pt-BR" sz="2400" dirty="0" err="1">
                <a:solidFill>
                  <a:schemeClr val="bg1"/>
                </a:solidFill>
              </a:rPr>
              <a:t>footer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&lt;/</a:t>
            </a:r>
            <a:r>
              <a:rPr lang="pt-BR" sz="2400" dirty="0" err="1">
                <a:solidFill>
                  <a:schemeClr val="bg1"/>
                </a:solidFill>
              </a:rPr>
              <a:t>body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Correção do exercício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564904"/>
            <a:ext cx="7272808" cy="1872208"/>
          </a:xfrm>
        </p:spPr>
        <p:txBody>
          <a:bodyPr numCol="1">
            <a:noAutofit/>
          </a:bodyPr>
          <a:lstStyle/>
          <a:p>
            <a:pPr marL="514350" indent="-514350">
              <a:buAutoNum type="arabicPeriod"/>
            </a:pPr>
            <a:r>
              <a:rPr lang="pt-BR" sz="2400" dirty="0" err="1" smtClean="0">
                <a:solidFill>
                  <a:schemeClr val="bg1"/>
                </a:solidFill>
              </a:rPr>
              <a:t>Tags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(</a:t>
            </a:r>
            <a:r>
              <a:rPr lang="pt-BR" sz="2400" dirty="0" err="1" smtClean="0">
                <a:solidFill>
                  <a:srgbClr val="FFFF00"/>
                </a:solidFill>
              </a:rPr>
              <a:t>aside</a:t>
            </a:r>
            <a:r>
              <a:rPr lang="pt-BR" sz="2400" dirty="0">
                <a:solidFill>
                  <a:srgbClr val="FFFF00"/>
                </a:solidFill>
              </a:rPr>
              <a:t>, </a:t>
            </a:r>
            <a:r>
              <a:rPr lang="pt-BR" sz="2400" dirty="0" err="1" smtClean="0">
                <a:solidFill>
                  <a:srgbClr val="FFFF00"/>
                </a:solidFill>
              </a:rPr>
              <a:t>details</a:t>
            </a:r>
            <a:r>
              <a:rPr lang="pt-BR" sz="2400" dirty="0" smtClean="0">
                <a:solidFill>
                  <a:schemeClr val="bg1"/>
                </a:solidFill>
              </a:rPr>
              <a:t>) e atributos (</a:t>
            </a:r>
            <a:r>
              <a:rPr lang="pt-BR" sz="2400" dirty="0" err="1" smtClean="0">
                <a:solidFill>
                  <a:srgbClr val="FFFF00"/>
                </a:solidFill>
              </a:rPr>
              <a:t>tabindex</a:t>
            </a:r>
            <a:r>
              <a:rPr lang="pt-BR" sz="2400" dirty="0" smtClean="0">
                <a:solidFill>
                  <a:srgbClr val="FFFF00"/>
                </a:solidFill>
              </a:rPr>
              <a:t>, </a:t>
            </a:r>
            <a:r>
              <a:rPr lang="pt-BR" sz="2400" dirty="0" err="1">
                <a:solidFill>
                  <a:srgbClr val="FFFF00"/>
                </a:solidFill>
              </a:rPr>
              <a:t>accesskey</a:t>
            </a:r>
            <a:r>
              <a:rPr lang="pt-BR" sz="2400" dirty="0" smtClean="0">
                <a:solidFill>
                  <a:schemeClr val="bg1"/>
                </a:solidFill>
              </a:rPr>
              <a:t>)</a:t>
            </a:r>
            <a:endParaRPr lang="pt-BR" sz="2400" dirty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pt-BR" sz="2400" dirty="0" err="1" smtClean="0">
                <a:solidFill>
                  <a:schemeClr val="bg1"/>
                </a:solidFill>
              </a:rPr>
              <a:t>Tag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 err="1" smtClean="0">
                <a:solidFill>
                  <a:srgbClr val="FFFF00"/>
                </a:solidFill>
              </a:rPr>
              <a:t>hgroup</a:t>
            </a:r>
            <a:r>
              <a:rPr lang="pt-BR" sz="2400" dirty="0" smtClean="0">
                <a:solidFill>
                  <a:schemeClr val="bg1"/>
                </a:solidFill>
              </a:rPr>
              <a:t>) Atributos (</a:t>
            </a:r>
            <a:r>
              <a:rPr lang="pt-BR" sz="2400" dirty="0" err="1" smtClean="0">
                <a:solidFill>
                  <a:srgbClr val="FFFF00"/>
                </a:solidFill>
              </a:rPr>
              <a:t>dir</a:t>
            </a:r>
            <a:r>
              <a:rPr lang="pt-BR" sz="2400" dirty="0">
                <a:solidFill>
                  <a:srgbClr val="FFFF00"/>
                </a:solidFill>
              </a:rPr>
              <a:t>, </a:t>
            </a:r>
            <a:r>
              <a:rPr lang="pt-BR" sz="2400" dirty="0" err="1">
                <a:solidFill>
                  <a:srgbClr val="FFFF00"/>
                </a:solidFill>
              </a:rPr>
              <a:t>contenteditable</a:t>
            </a:r>
            <a:r>
              <a:rPr lang="pt-BR" sz="2400" dirty="0" smtClean="0">
                <a:solidFill>
                  <a:srgbClr val="FFFF00"/>
                </a:solidFill>
              </a:rPr>
              <a:t>, </a:t>
            </a:r>
            <a:r>
              <a:rPr lang="pt-BR" sz="2400" dirty="0" err="1" smtClean="0">
                <a:solidFill>
                  <a:srgbClr val="FFFF00"/>
                </a:solidFill>
              </a:rPr>
              <a:t>mark</a:t>
            </a:r>
            <a:r>
              <a:rPr lang="pt-BR" sz="2400" dirty="0" smtClean="0">
                <a:solidFill>
                  <a:schemeClr val="bg1"/>
                </a:solidFill>
              </a:rPr>
              <a:t>) </a:t>
            </a:r>
          </a:p>
          <a:p>
            <a:pPr marL="514350" indent="-514350">
              <a:buAutoNum type="arabicPeriod"/>
            </a:pPr>
            <a:r>
              <a:rPr lang="pt-BR" sz="2400" dirty="0" err="1" smtClean="0">
                <a:solidFill>
                  <a:schemeClr val="bg1"/>
                </a:solidFill>
              </a:rPr>
              <a:t>Tags</a:t>
            </a:r>
            <a:r>
              <a:rPr lang="pt-BR" sz="2400" dirty="0" smtClean="0">
                <a:solidFill>
                  <a:schemeClr val="bg1"/>
                </a:solidFill>
              </a:rPr>
              <a:t> (</a:t>
            </a:r>
            <a:r>
              <a:rPr lang="pt-BR" sz="2400" dirty="0" err="1" smtClean="0">
                <a:solidFill>
                  <a:srgbClr val="FFFF00"/>
                </a:solidFill>
              </a:rPr>
              <a:t>details</a:t>
            </a:r>
            <a:r>
              <a:rPr lang="pt-BR" sz="2400" dirty="0">
                <a:solidFill>
                  <a:srgbClr val="FFFF00"/>
                </a:solidFill>
              </a:rPr>
              <a:t>, </a:t>
            </a:r>
            <a:r>
              <a:rPr lang="pt-BR" sz="2400" dirty="0" err="1" smtClean="0">
                <a:solidFill>
                  <a:srgbClr val="FFFF00"/>
                </a:solidFill>
              </a:rPr>
              <a:t>summary</a:t>
            </a:r>
            <a:r>
              <a:rPr lang="pt-BR" sz="2400" dirty="0" smtClean="0">
                <a:solidFill>
                  <a:schemeClr val="bg1"/>
                </a:solidFill>
              </a:rPr>
              <a:t>) </a:t>
            </a:r>
            <a:r>
              <a:rPr lang="pt-BR" sz="2400" dirty="0">
                <a:solidFill>
                  <a:schemeClr val="bg1"/>
                </a:solidFill>
              </a:rPr>
              <a:t>Atributos (</a:t>
            </a:r>
            <a:r>
              <a:rPr lang="pt-BR" sz="2400" dirty="0">
                <a:solidFill>
                  <a:srgbClr val="FFFF00"/>
                </a:solidFill>
              </a:rPr>
              <a:t>meter</a:t>
            </a:r>
            <a:r>
              <a:rPr lang="pt-BR" sz="2400" dirty="0">
                <a:solidFill>
                  <a:schemeClr val="bg1"/>
                </a:solidFill>
              </a:rPr>
              <a:t>)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Prática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Abordagem da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Aula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340768"/>
            <a:ext cx="7570930" cy="5256584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2800" dirty="0">
                <a:solidFill>
                  <a:srgbClr val="FFFF00"/>
                </a:solidFill>
              </a:rPr>
              <a:t>Elementos:</a:t>
            </a:r>
            <a:r>
              <a:rPr lang="pt-BR" sz="2800" dirty="0">
                <a:solidFill>
                  <a:srgbClr val="E2D8C0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podem conter textos e outros elementos.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E2D8C0"/>
                </a:solidFill>
              </a:rPr>
              <a:t>       </a:t>
            </a:r>
            <a:r>
              <a:rPr lang="pt-BR" sz="2800" dirty="0" smtClean="0">
                <a:solidFill>
                  <a:srgbClr val="FFFF00"/>
                </a:solidFill>
              </a:rPr>
              <a:t>&lt;h1 id=“abc3”&gt;Este </a:t>
            </a:r>
            <a:r>
              <a:rPr lang="pt-BR" sz="2800" dirty="0">
                <a:solidFill>
                  <a:srgbClr val="FFFF00"/>
                </a:solidFill>
              </a:rPr>
              <a:t>é um </a:t>
            </a:r>
            <a:r>
              <a:rPr lang="pt-BR" sz="2800" dirty="0" smtClean="0">
                <a:solidFill>
                  <a:srgbClr val="FFFF00"/>
                </a:solidFill>
              </a:rPr>
              <a:t>título&lt;/h1&gt;</a:t>
            </a:r>
          </a:p>
          <a:p>
            <a:pPr marL="0" indent="0">
              <a:buNone/>
            </a:pPr>
            <a:endParaRPr lang="pt-BR" sz="2800" dirty="0" smtClean="0">
              <a:solidFill>
                <a:srgbClr val="92D050"/>
              </a:solidFill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pt-BR" sz="2800" dirty="0" err="1" smtClean="0">
                <a:solidFill>
                  <a:srgbClr val="FFFF00"/>
                </a:solidFill>
              </a:rPr>
              <a:t>Tag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>
                <a:solidFill>
                  <a:schemeClr val="bg1"/>
                </a:solidFill>
              </a:rPr>
              <a:t>são rótulos usados para informar ao navegador como deve ser apresentado o </a:t>
            </a:r>
            <a:r>
              <a:rPr lang="pt-BR" sz="2800" dirty="0" smtClean="0">
                <a:solidFill>
                  <a:schemeClr val="bg1"/>
                </a:solidFill>
              </a:rPr>
              <a:t>site</a:t>
            </a:r>
            <a:endParaRPr lang="pt-B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      </a:t>
            </a:r>
            <a:r>
              <a:rPr lang="pt-BR" sz="2800" dirty="0" smtClean="0">
                <a:solidFill>
                  <a:srgbClr val="FFFF00"/>
                </a:solidFill>
              </a:rPr>
              <a:t>&lt;h1 id=“abc3”&gt;</a:t>
            </a:r>
            <a:r>
              <a:rPr lang="pt-BR" sz="2800" dirty="0" smtClean="0">
                <a:solidFill>
                  <a:schemeClr val="bg1"/>
                </a:solidFill>
              </a:rPr>
              <a:t>Este </a:t>
            </a:r>
            <a:r>
              <a:rPr lang="pt-BR" sz="2800" dirty="0">
                <a:solidFill>
                  <a:schemeClr val="bg1"/>
                </a:solidFill>
              </a:rPr>
              <a:t>é um título</a:t>
            </a:r>
            <a:r>
              <a:rPr lang="pt-BR" sz="2800" dirty="0">
                <a:solidFill>
                  <a:srgbClr val="FFFF00"/>
                </a:solidFill>
              </a:rPr>
              <a:t>&lt;/h1</a:t>
            </a:r>
            <a:r>
              <a:rPr lang="pt-BR" sz="2800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>
              <a:solidFill>
                <a:srgbClr val="00B0F0"/>
              </a:solidFill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pt-BR" sz="2800" dirty="0">
                <a:solidFill>
                  <a:srgbClr val="FFFF00"/>
                </a:solidFill>
              </a:rPr>
              <a:t>Atributos:</a:t>
            </a:r>
            <a:r>
              <a:rPr lang="pt-BR" sz="2800" dirty="0">
                <a:solidFill>
                  <a:srgbClr val="E2D8C0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são localizados nas </a:t>
            </a:r>
            <a:r>
              <a:rPr lang="pt-BR" sz="2800" dirty="0" err="1">
                <a:solidFill>
                  <a:schemeClr val="bg1"/>
                </a:solidFill>
              </a:rPr>
              <a:t>tags</a:t>
            </a:r>
            <a:r>
              <a:rPr lang="pt-BR" sz="2800" dirty="0">
                <a:solidFill>
                  <a:schemeClr val="bg1"/>
                </a:solidFill>
              </a:rPr>
              <a:t> de abertura com o objetivo de fornecer mais informações.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       </a:t>
            </a:r>
            <a:r>
              <a:rPr lang="pt-BR" sz="2800" dirty="0" smtClean="0">
                <a:solidFill>
                  <a:schemeClr val="bg1"/>
                </a:solidFill>
              </a:rPr>
              <a:t>&lt;h1</a:t>
            </a:r>
            <a:r>
              <a:rPr lang="pt-BR" sz="2800" dirty="0" smtClean="0">
                <a:solidFill>
                  <a:srgbClr val="E2D8C0"/>
                </a:solidFill>
              </a:rPr>
              <a:t> </a:t>
            </a:r>
            <a:r>
              <a:rPr lang="pt-BR" sz="2800" dirty="0" smtClean="0">
                <a:solidFill>
                  <a:srgbClr val="FFFF00"/>
                </a:solidFill>
              </a:rPr>
              <a:t>id</a:t>
            </a:r>
            <a:r>
              <a:rPr lang="pt-BR" sz="2800" dirty="0">
                <a:solidFill>
                  <a:srgbClr val="FFFF00"/>
                </a:solidFill>
              </a:rPr>
              <a:t>=“abc3</a:t>
            </a:r>
            <a:r>
              <a:rPr lang="pt-BR" sz="2800" dirty="0" smtClean="0">
                <a:solidFill>
                  <a:srgbClr val="FFFF00"/>
                </a:solidFill>
              </a:rPr>
              <a:t>”</a:t>
            </a:r>
            <a:r>
              <a:rPr lang="pt-BR" sz="2800" dirty="0" smtClean="0">
                <a:solidFill>
                  <a:schemeClr val="bg1"/>
                </a:solidFill>
              </a:rPr>
              <a:t>&gt;Este é um título&lt;/h1&gt;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Elementos, </a:t>
            </a:r>
            <a:r>
              <a:rPr lang="pt-BR" sz="3600" dirty="0" err="1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ags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 e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Atributos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628800"/>
            <a:ext cx="7560840" cy="4968552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2800" dirty="0" err="1" smtClean="0">
                <a:solidFill>
                  <a:srgbClr val="FFFF00"/>
                </a:solidFill>
              </a:rPr>
              <a:t>tabindex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>
                <a:solidFill>
                  <a:schemeClr val="bg1"/>
                </a:solidFill>
              </a:rPr>
              <a:t>d</a:t>
            </a:r>
            <a:r>
              <a:rPr lang="pt-BR" sz="2800" dirty="0" smtClean="0">
                <a:solidFill>
                  <a:schemeClr val="bg1"/>
                </a:solidFill>
              </a:rPr>
              <a:t>estina-se a definir uma ordem de tabulação, quando o usuário navegar utilizando o teclado.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00"/>
                </a:solidFill>
              </a:rPr>
              <a:t>&lt;a </a:t>
            </a:r>
            <a:r>
              <a:rPr lang="pt-BR" sz="2000" dirty="0" err="1">
                <a:solidFill>
                  <a:srgbClr val="FFFF00"/>
                </a:solidFill>
              </a:rPr>
              <a:t>href</a:t>
            </a:r>
            <a:r>
              <a:rPr lang="pt-BR" sz="2000" dirty="0">
                <a:solidFill>
                  <a:srgbClr val="FFFF00"/>
                </a:solidFill>
              </a:rPr>
              <a:t>="http://www.google.com.br" </a:t>
            </a:r>
            <a:r>
              <a:rPr lang="pt-BR" sz="2000" dirty="0" err="1">
                <a:solidFill>
                  <a:srgbClr val="FFFF00"/>
                </a:solidFill>
              </a:rPr>
              <a:t>tabindex</a:t>
            </a:r>
            <a:r>
              <a:rPr lang="pt-BR" sz="2000" dirty="0">
                <a:solidFill>
                  <a:srgbClr val="FFFF00"/>
                </a:solidFill>
              </a:rPr>
              <a:t>="1"&gt;Google&lt;/a</a:t>
            </a:r>
            <a:r>
              <a:rPr lang="pt-BR" sz="2000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pt-BR" sz="2800" dirty="0" err="1" smtClean="0">
                <a:solidFill>
                  <a:srgbClr val="FFFF00"/>
                </a:solidFill>
              </a:rPr>
              <a:t>accesskey</a:t>
            </a:r>
            <a:r>
              <a:rPr lang="pt-BR" sz="2800" dirty="0" smtClean="0">
                <a:solidFill>
                  <a:srgbClr val="FFFF00"/>
                </a:solidFill>
              </a:rPr>
              <a:t>:</a:t>
            </a:r>
            <a:r>
              <a:rPr lang="pt-BR" sz="2800" dirty="0" smtClean="0">
                <a:solidFill>
                  <a:srgbClr val="F16528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atribui uma tecla de acesso ao elemento.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&lt;a </a:t>
            </a:r>
            <a:r>
              <a:rPr lang="en-US" sz="2000" dirty="0" err="1">
                <a:solidFill>
                  <a:srgbClr val="FFFF00"/>
                </a:solidFill>
              </a:rPr>
              <a:t>href</a:t>
            </a:r>
            <a:r>
              <a:rPr lang="en-US" sz="2000" dirty="0">
                <a:solidFill>
                  <a:srgbClr val="FFFF00"/>
                </a:solidFill>
              </a:rPr>
              <a:t>="http://www.google.com.br" </a:t>
            </a:r>
            <a:r>
              <a:rPr lang="en-US" sz="2000" dirty="0" err="1" smtClean="0">
                <a:solidFill>
                  <a:srgbClr val="FFFF00"/>
                </a:solidFill>
              </a:rPr>
              <a:t>accesskey</a:t>
            </a:r>
            <a:r>
              <a:rPr lang="en-US" sz="2000" dirty="0">
                <a:solidFill>
                  <a:srgbClr val="FFFF00"/>
                </a:solidFill>
              </a:rPr>
              <a:t>="g"&gt;Google&lt;/a&gt;</a:t>
            </a:r>
            <a:endParaRPr lang="pt-BR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Nesse exemplo basta pressionar</a:t>
            </a:r>
            <a:r>
              <a:rPr lang="pt-BR" sz="2800" dirty="0" smtClean="0">
                <a:solidFill>
                  <a:srgbClr val="E2D8C0"/>
                </a:solidFill>
              </a:rPr>
              <a:t> </a:t>
            </a:r>
            <a:r>
              <a:rPr lang="pt-BR" sz="2800" dirty="0" err="1" smtClean="0">
                <a:solidFill>
                  <a:srgbClr val="FFFF00"/>
                </a:solidFill>
              </a:rPr>
              <a:t>Alt+g</a:t>
            </a:r>
            <a:r>
              <a:rPr lang="pt-BR" sz="2800" dirty="0" smtClean="0">
                <a:solidFill>
                  <a:srgbClr val="FFFF00"/>
                </a:solidFill>
              </a:rPr>
              <a:t>.</a:t>
            </a:r>
            <a:endParaRPr lang="pt-BR" sz="2800" dirty="0" smtClean="0">
              <a:solidFill>
                <a:srgbClr val="FFFF00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Tabindex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accesskey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aside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details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484784"/>
            <a:ext cx="7704856" cy="2664296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pt-BR" sz="2800" dirty="0" err="1">
                <a:solidFill>
                  <a:srgbClr val="FFFF00"/>
                </a:solidFill>
              </a:rPr>
              <a:t>aside</a:t>
            </a:r>
            <a:r>
              <a:rPr lang="pt-BR" sz="2800" dirty="0">
                <a:solidFill>
                  <a:srgbClr val="FFFF00"/>
                </a:solidFill>
              </a:rPr>
              <a:t>:</a:t>
            </a:r>
            <a:r>
              <a:rPr lang="pt-BR" sz="2800" dirty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grupo </a:t>
            </a:r>
            <a:r>
              <a:rPr lang="pt-BR" sz="2800" dirty="0">
                <a:solidFill>
                  <a:schemeClr val="bg1"/>
                </a:solidFill>
              </a:rPr>
              <a:t>de conteúdo não relacionado com o </a:t>
            </a:r>
            <a:r>
              <a:rPr lang="pt-BR" sz="2800" dirty="0" smtClean="0">
                <a:solidFill>
                  <a:schemeClr val="bg1"/>
                </a:solidFill>
              </a:rPr>
              <a:t>site (propagandas </a:t>
            </a:r>
            <a:r>
              <a:rPr lang="pt-BR" sz="2800" dirty="0">
                <a:solidFill>
                  <a:schemeClr val="bg1"/>
                </a:solidFill>
              </a:rPr>
              <a:t>ou links de </a:t>
            </a:r>
            <a:r>
              <a:rPr lang="pt-BR" sz="2800" dirty="0" smtClean="0">
                <a:solidFill>
                  <a:schemeClr val="bg1"/>
                </a:solidFill>
              </a:rPr>
              <a:t>patrocinadores).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&lt;</a:t>
            </a:r>
            <a:r>
              <a:rPr lang="pt-BR" sz="2400" dirty="0" err="1" smtClean="0">
                <a:solidFill>
                  <a:srgbClr val="FFFF00"/>
                </a:solidFill>
              </a:rPr>
              <a:t>aside</a:t>
            </a:r>
            <a:r>
              <a:rPr lang="pt-BR" sz="2400" dirty="0" smtClean="0">
                <a:solidFill>
                  <a:srgbClr val="FFFF00"/>
                </a:solidFill>
              </a:rPr>
              <a:t> id=“propaganda"&gt;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...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&lt;/</a:t>
            </a:r>
            <a:r>
              <a:rPr lang="pt-BR" sz="2400" dirty="0" err="1" smtClean="0">
                <a:solidFill>
                  <a:srgbClr val="FFFF00"/>
                </a:solidFill>
              </a:rPr>
              <a:t>aside</a:t>
            </a:r>
            <a:r>
              <a:rPr lang="pt-BR" sz="2400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rgbClr val="E2D8C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4248472" cy="2905463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Tabindex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accesskey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aside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details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988840"/>
            <a:ext cx="7560840" cy="3384376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pt-BR" sz="2800" dirty="0" err="1">
                <a:solidFill>
                  <a:srgbClr val="FFFF00"/>
                </a:solidFill>
              </a:rPr>
              <a:t>details</a:t>
            </a:r>
            <a:r>
              <a:rPr lang="pt-BR" sz="2800" dirty="0">
                <a:solidFill>
                  <a:srgbClr val="FFFF00"/>
                </a:solidFill>
              </a:rPr>
              <a:t>: </a:t>
            </a:r>
            <a:r>
              <a:rPr lang="pt-BR" sz="2800" dirty="0">
                <a:solidFill>
                  <a:schemeClr val="bg1"/>
                </a:solidFill>
              </a:rPr>
              <a:t>são índices para conteúdos que podem ou não </a:t>
            </a:r>
            <a:r>
              <a:rPr lang="pt-BR" sz="2800" dirty="0" smtClean="0">
                <a:solidFill>
                  <a:schemeClr val="bg1"/>
                </a:solidFill>
              </a:rPr>
              <a:t>ser </a:t>
            </a:r>
            <a:r>
              <a:rPr lang="pt-BR" sz="2800" dirty="0">
                <a:solidFill>
                  <a:schemeClr val="bg1"/>
                </a:solidFill>
              </a:rPr>
              <a:t>ocultados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FFFF00"/>
                </a:solidFill>
              </a:rPr>
              <a:t>&lt;</a:t>
            </a:r>
            <a:r>
              <a:rPr lang="de-DE" sz="2400" dirty="0" smtClean="0">
                <a:solidFill>
                  <a:srgbClr val="FFFF00"/>
                </a:solidFill>
              </a:rPr>
              <a:t>details&gt;alt+g</a:t>
            </a:r>
            <a:r>
              <a:rPr lang="de-DE" sz="2400" dirty="0">
                <a:solidFill>
                  <a:srgbClr val="FFFF00"/>
                </a:solidFill>
              </a:rPr>
              <a:t>&lt;/details&gt;</a:t>
            </a:r>
            <a:endParaRPr lang="pt-BR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FFFF00"/>
                </a:solidFill>
              </a:rPr>
              <a:t>Ver comportamento no código (</a:t>
            </a:r>
            <a:r>
              <a:rPr lang="pt-BR" sz="2800" dirty="0" err="1">
                <a:solidFill>
                  <a:srgbClr val="FFFF00"/>
                </a:solidFill>
              </a:rPr>
              <a:t>tabindex</a:t>
            </a:r>
            <a:r>
              <a:rPr lang="pt-BR" sz="2800" dirty="0">
                <a:solidFill>
                  <a:srgbClr val="FFFF00"/>
                </a:solidFill>
              </a:rPr>
              <a:t>, </a:t>
            </a:r>
            <a:r>
              <a:rPr lang="pt-BR" sz="2800" dirty="0" err="1">
                <a:solidFill>
                  <a:srgbClr val="FFFF00"/>
                </a:solidFill>
              </a:rPr>
              <a:t>accesskey</a:t>
            </a:r>
            <a:r>
              <a:rPr lang="pt-BR" sz="2800" dirty="0">
                <a:solidFill>
                  <a:srgbClr val="FFFF00"/>
                </a:solidFill>
              </a:rPr>
              <a:t>, </a:t>
            </a:r>
            <a:r>
              <a:rPr lang="pt-BR" sz="2800" dirty="0" err="1">
                <a:solidFill>
                  <a:srgbClr val="FFFF00"/>
                </a:solidFill>
              </a:rPr>
              <a:t>aside</a:t>
            </a:r>
            <a:r>
              <a:rPr lang="pt-BR" sz="2800" dirty="0">
                <a:solidFill>
                  <a:srgbClr val="FFFF00"/>
                </a:solidFill>
              </a:rPr>
              <a:t>, </a:t>
            </a:r>
            <a:r>
              <a:rPr lang="pt-BR" sz="2800" dirty="0" err="1" smtClean="0">
                <a:solidFill>
                  <a:srgbClr val="FFFF00"/>
                </a:solidFill>
              </a:rPr>
              <a:t>details</a:t>
            </a:r>
            <a:r>
              <a:rPr lang="pt-BR" sz="2800" dirty="0" smtClean="0">
                <a:solidFill>
                  <a:srgbClr val="92D050"/>
                </a:solidFill>
              </a:rPr>
              <a:t>).</a:t>
            </a:r>
            <a:endParaRPr lang="pt-BR" sz="28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rgbClr val="E2D8C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Tabindex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accesskey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aside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details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484784"/>
            <a:ext cx="7498922" cy="5112568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2800" dirty="0" err="1" smtClean="0">
                <a:solidFill>
                  <a:srgbClr val="FFFF00"/>
                </a:solidFill>
              </a:rPr>
              <a:t>dir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>
                <a:solidFill>
                  <a:schemeClr val="bg1"/>
                </a:solidFill>
              </a:rPr>
              <a:t>d</a:t>
            </a:r>
            <a:r>
              <a:rPr lang="pt-BR" sz="2800" dirty="0" smtClean="0">
                <a:solidFill>
                  <a:schemeClr val="bg1"/>
                </a:solidFill>
              </a:rPr>
              <a:t>estina-se a especificar a direção do texto (oriental: </a:t>
            </a:r>
            <a:r>
              <a:rPr lang="pt-BR" sz="2800" dirty="0" err="1" smtClean="0">
                <a:solidFill>
                  <a:schemeClr val="bg1"/>
                </a:solidFill>
              </a:rPr>
              <a:t>rtl</a:t>
            </a:r>
            <a:r>
              <a:rPr lang="pt-BR" sz="2800" dirty="0" smtClean="0">
                <a:solidFill>
                  <a:schemeClr val="bg1"/>
                </a:solidFill>
              </a:rPr>
              <a:t> x ocidental: </a:t>
            </a:r>
            <a:r>
              <a:rPr lang="pt-BR" sz="2800" dirty="0" err="1" smtClean="0">
                <a:solidFill>
                  <a:schemeClr val="bg1"/>
                </a:solidFill>
              </a:rPr>
              <a:t>ltr</a:t>
            </a:r>
            <a:r>
              <a:rPr lang="pt-BR" sz="2800" dirty="0" smtClean="0">
                <a:solidFill>
                  <a:schemeClr val="bg1"/>
                </a:solidFill>
              </a:rPr>
              <a:t>).</a:t>
            </a:r>
          </a:p>
          <a:p>
            <a:pPr marL="571500" indent="-571500">
              <a:buFont typeface="+mj-lt"/>
              <a:buAutoNum type="romanUcPeriod"/>
            </a:pPr>
            <a:endParaRPr lang="pt-BR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FFFF00"/>
                </a:solidFill>
              </a:rPr>
              <a:t>&lt;p dir="</a:t>
            </a:r>
            <a:r>
              <a:rPr lang="fr-FR" sz="2400" dirty="0" smtClean="0">
                <a:solidFill>
                  <a:srgbClr val="FFFF00"/>
                </a:solidFill>
              </a:rPr>
              <a:t>rtl"&gt;</a:t>
            </a:r>
            <a:r>
              <a:rPr lang="fr-FR" sz="2400" dirty="0">
                <a:solidFill>
                  <a:srgbClr val="FFFF00"/>
                </a:solidFill>
              </a:rPr>
              <a:t>oriental&lt;/p&gt;</a:t>
            </a:r>
            <a:endParaRPr lang="pt-BR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>
                <a:solidFill>
                  <a:srgbClr val="FFFF00"/>
                </a:solidFill>
              </a:rPr>
              <a:t>p dir="ltr</a:t>
            </a:r>
            <a:r>
              <a:rPr lang="fr-FR" sz="2400" dirty="0" smtClean="0">
                <a:solidFill>
                  <a:srgbClr val="FFFF00"/>
                </a:solidFill>
              </a:rPr>
              <a:t>"&gt;ocidental&lt;/</a:t>
            </a:r>
            <a:r>
              <a:rPr lang="fr-FR" sz="2400" dirty="0">
                <a:solidFill>
                  <a:srgbClr val="FFFF00"/>
                </a:solidFill>
              </a:rPr>
              <a:t>p</a:t>
            </a:r>
            <a:r>
              <a:rPr lang="fr-FR" sz="2400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endParaRPr lang="fr-FR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FFFF00"/>
              </a:solidFill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pt-BR" sz="2800" dirty="0" err="1" smtClean="0">
                <a:solidFill>
                  <a:srgbClr val="FFFF00"/>
                </a:solidFill>
              </a:rPr>
              <a:t>contenteditable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1"/>
                </a:solidFill>
              </a:rPr>
              <a:t>atributo que torna o conteúdo editável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+mj-lt"/>
              <a:buAutoNum type="romanUcPeriod" startAt="2"/>
            </a:pPr>
            <a:endParaRPr lang="pt-BR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&lt;</a:t>
            </a:r>
            <a:r>
              <a:rPr lang="pt-BR" sz="2400" dirty="0" err="1">
                <a:solidFill>
                  <a:srgbClr val="FFFF00"/>
                </a:solidFill>
              </a:rPr>
              <a:t>section</a:t>
            </a:r>
            <a:r>
              <a:rPr lang="pt-BR" sz="2400" dirty="0">
                <a:solidFill>
                  <a:srgbClr val="FFFF00"/>
                </a:solidFill>
              </a:rPr>
              <a:t> id="</a:t>
            </a:r>
            <a:r>
              <a:rPr lang="pt-BR" sz="2400" dirty="0" err="1">
                <a:solidFill>
                  <a:srgbClr val="FFFF00"/>
                </a:solidFill>
              </a:rPr>
              <a:t>secao</a:t>
            </a:r>
            <a:r>
              <a:rPr lang="pt-BR" sz="2400" dirty="0">
                <a:solidFill>
                  <a:srgbClr val="FFFF00"/>
                </a:solidFill>
              </a:rPr>
              <a:t>" </a:t>
            </a:r>
            <a:r>
              <a:rPr lang="pt-BR" sz="2400" dirty="0" err="1">
                <a:solidFill>
                  <a:srgbClr val="FFFF00"/>
                </a:solidFill>
              </a:rPr>
              <a:t>contenteditable</a:t>
            </a:r>
            <a:r>
              <a:rPr lang="pt-BR" sz="2400" dirty="0">
                <a:solidFill>
                  <a:srgbClr val="FFFF00"/>
                </a:solidFill>
              </a:rPr>
              <a:t>="</a:t>
            </a:r>
            <a:r>
              <a:rPr lang="pt-BR" sz="2400" dirty="0" err="1">
                <a:solidFill>
                  <a:srgbClr val="FFFF00"/>
                </a:solidFill>
              </a:rPr>
              <a:t>true</a:t>
            </a:r>
            <a:r>
              <a:rPr lang="pt-BR" sz="2400" dirty="0" smtClean="0">
                <a:solidFill>
                  <a:srgbClr val="FFFF00"/>
                </a:solidFill>
              </a:rPr>
              <a:t>"&gt;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88640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dir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contenteditable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mark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hgroup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587</Words>
  <Application>Microsoft Office PowerPoint</Application>
  <PresentationFormat>Apresentação na tela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Senac</cp:lastModifiedBy>
  <cp:revision>250</cp:revision>
  <dcterms:created xsi:type="dcterms:W3CDTF">2013-08-08T16:48:14Z</dcterms:created>
  <dcterms:modified xsi:type="dcterms:W3CDTF">2014-08-28T20:46:27Z</dcterms:modified>
</cp:coreProperties>
</file>