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3" r:id="rId24"/>
    <p:sldId id="280" r:id="rId25"/>
    <p:sldId id="28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676"/>
  </p:normalViewPr>
  <p:slideViewPr>
    <p:cSldViewPr snapToGrid="0" snapToObjects="1">
      <p:cViewPr>
        <p:scale>
          <a:sx n="136" d="100"/>
          <a:sy n="13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B8749-9573-0448-84C3-65FFDFE293A5}" type="datetimeFigureOut">
              <a:rPr kumimoji="1" lang="zh-CN" altLang="en-US" smtClean="0"/>
              <a:t>15/12/17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4F46E-3590-7C4C-89E2-AB0215D05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59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4F46E-3590-7C4C-89E2-AB0215D05A2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24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4800" dirty="0" smtClean="0"/>
              <a:t>Protocols Demo Description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In Swift Programming Language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腾讯公司</a:t>
            </a:r>
            <a:r>
              <a:rPr kumimoji="1" lang="zh-CN" altLang="en-US" dirty="0"/>
              <a:t>公钥生成函数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makeTencentCertificateKey</a:t>
            </a:r>
            <a:r>
              <a:rPr lang="en-US" altLang="zh-CN" dirty="0"/>
              <a:t>(</a:t>
            </a:r>
            <a:r>
              <a:rPr lang="en-US" altLang="zh-CN" dirty="0" err="1"/>
              <a:t>inputCertificate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TencentCertificate</a:t>
            </a:r>
            <a:r>
              <a:rPr lang="en-US" altLang="zh-CN" dirty="0"/>
              <a:t>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altLang="zh-CN" dirty="0"/>
              <a:t> </a:t>
            </a:r>
            <a:r>
              <a:rPr lang="en-US" altLang="zh-CN" dirty="0" err="1"/>
              <a:t>inputCertificate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en-US" altLang="zh-CN" dirty="0"/>
              <a:t> .QQ: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  <a:r>
              <a:rPr lang="en-US" altLang="zh-CN" dirty="0" err="1">
                <a:solidFill>
                  <a:srgbClr val="92D050"/>
                </a:solidFill>
              </a:rPr>
              <a:t>QQapp</a:t>
            </a:r>
            <a:r>
              <a:rPr lang="zh-CN" altLang="en-US" dirty="0">
                <a:solidFill>
                  <a:srgbClr val="92D050"/>
                </a:solidFill>
              </a:rPr>
              <a:t>证书公钥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en-US" altLang="zh-CN" dirty="0"/>
              <a:t> .</a:t>
            </a:r>
            <a:r>
              <a:rPr lang="en-US" altLang="zh-CN" dirty="0" err="1"/>
              <a:t>Wechat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  <a:r>
              <a:rPr lang="zh-CN" altLang="en-US" dirty="0">
                <a:solidFill>
                  <a:srgbClr val="92D050"/>
                </a:solidFill>
              </a:rPr>
              <a:t>微信</a:t>
            </a:r>
            <a:r>
              <a:rPr lang="en-US" altLang="zh-CN" dirty="0">
                <a:solidFill>
                  <a:srgbClr val="92D050"/>
                </a:solidFill>
              </a:rPr>
              <a:t>app</a:t>
            </a:r>
            <a:r>
              <a:rPr lang="zh-CN" altLang="en-US" dirty="0">
                <a:solidFill>
                  <a:srgbClr val="92D050"/>
                </a:solidFill>
              </a:rPr>
              <a:t>证书公钥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de-DE" altLang="zh-CN" dirty="0"/>
              <a:t>    }</a:t>
            </a:r>
          </a:p>
          <a:p>
            <a:pPr marL="0" indent="0">
              <a:buNone/>
            </a:pPr>
            <a:r>
              <a:rPr lang="de-DE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耀方各项目组</a:t>
            </a:r>
            <a:r>
              <a:rPr lang="en-US" altLang="zh-CN" dirty="0"/>
              <a:t>App</a:t>
            </a:r>
            <a:r>
              <a:rPr lang="zh-CN" altLang="en-US" dirty="0"/>
              <a:t>证书生成函数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makeTencentAppCertificate</a:t>
            </a:r>
            <a:r>
              <a:rPr lang="en-US" altLang="zh-CN" dirty="0"/>
              <a:t>(</a:t>
            </a:r>
            <a:r>
              <a:rPr lang="en-US" altLang="zh-CN" dirty="0" err="1"/>
              <a:t>privateKey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, certificate: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TencentCertificate</a:t>
            </a:r>
            <a:r>
              <a:rPr lang="en-US" altLang="zh-CN" dirty="0"/>
              <a:t>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"[\(</a:t>
            </a:r>
            <a:r>
              <a:rPr lang="en-US" altLang="zh-CN" dirty="0" err="1"/>
              <a:t>privateKey</a:t>
            </a:r>
            <a:r>
              <a:rPr lang="en-US" altLang="zh-CN" dirty="0"/>
              <a:t>)] + [\(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makeTencentCertificateKey</a:t>
            </a:r>
            <a:r>
              <a:rPr lang="en-US" altLang="zh-CN" dirty="0"/>
              <a:t>(certificate))] -&gt; </a:t>
            </a:r>
            <a:r>
              <a:rPr lang="en-US" altLang="zh-CN" dirty="0">
                <a:solidFill>
                  <a:srgbClr val="92D050"/>
                </a:solidFill>
              </a:rPr>
              <a:t>app</a:t>
            </a:r>
            <a:r>
              <a:rPr lang="zh-CN" altLang="en-US" dirty="0">
                <a:solidFill>
                  <a:srgbClr val="92D050"/>
                </a:solidFill>
              </a:rPr>
              <a:t>证书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let</a:t>
            </a:r>
            <a:r>
              <a:rPr lang="en-US" altLang="zh-CN" dirty="0"/>
              <a:t> </a:t>
            </a:r>
            <a:r>
              <a:rPr lang="en-US" altLang="zh-CN" dirty="0" err="1"/>
              <a:t>qq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TencentCertificate</a:t>
            </a:r>
            <a:r>
              <a:rPr lang="en-US" altLang="zh-CN" dirty="0" err="1"/>
              <a:t>.QQ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makeTencentAppCertificate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92D050"/>
                </a:solidFill>
              </a:rPr>
              <a:t>“qq12345”</a:t>
            </a:r>
            <a:r>
              <a:rPr lang="en-US" altLang="zh-CN" dirty="0" smtClean="0"/>
              <a:t> , </a:t>
            </a:r>
            <a:r>
              <a:rPr lang="en-US" altLang="zh-CN" dirty="0"/>
              <a:t>certificate: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qq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输出：</a:t>
            </a:r>
            <a:endParaRPr kumimoji="1" lang="zh-CN" altLang="en-US" dirty="0"/>
          </a:p>
          <a:p>
            <a:pPr marL="0" indent="0">
              <a:buNone/>
            </a:pPr>
            <a:r>
              <a:rPr lang="en-US" altLang="zh-CN" i="1" dirty="0"/>
              <a:t>"[qq12345] + [</a:t>
            </a:r>
            <a:r>
              <a:rPr lang="en-US" altLang="zh-CN" i="1" dirty="0" err="1"/>
              <a:t>QQapp</a:t>
            </a:r>
            <a:r>
              <a:rPr lang="zh-CN" altLang="en-US" i="1" dirty="0"/>
              <a:t>证书公钥</a:t>
            </a:r>
            <a:r>
              <a:rPr lang="en-US" altLang="zh-CN" i="1" dirty="0"/>
              <a:t>] -&gt; app</a:t>
            </a:r>
            <a:r>
              <a:rPr lang="zh-CN" altLang="en-US" i="1" dirty="0" smtClean="0"/>
              <a:t>证书</a:t>
            </a:r>
            <a:r>
              <a:rPr lang="en-US" altLang="zh-CN" i="1" dirty="0" smtClean="0"/>
              <a:t>”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5297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通过协议重构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若以后公司陆续收购其他公司，产品线越来越多怎么办？重构之路正式走起来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0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定义公共协议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protocol</a:t>
            </a:r>
            <a:r>
              <a:rPr lang="en-US" altLang="zh-CN" dirty="0"/>
              <a:t> </a:t>
            </a:r>
            <a:r>
              <a:rPr lang="en-US" altLang="zh-CN" dirty="0" err="1"/>
              <a:t>KeyProtocol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makePublicCertificateKey</a:t>
            </a:r>
            <a:r>
              <a:rPr lang="en-US" altLang="zh-CN" dirty="0"/>
              <a:t>()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4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扩展耀方公司枚举证书采纳协议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extension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YaoFangCertificate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KeyProtocol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makePublicCertificateKey</a:t>
            </a:r>
            <a:r>
              <a:rPr lang="en-US" altLang="zh-CN" dirty="0"/>
              <a:t>()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altLang="zh-CN" dirty="0"/>
              <a:t> self {</a:t>
            </a:r>
          </a:p>
          <a:p>
            <a:pPr marL="0" indent="0">
              <a:buNone/>
            </a:pPr>
            <a:r>
              <a:rPr lang="ro-RO" altLang="zh-CN" dirty="0"/>
              <a:t>        </a:t>
            </a:r>
            <a:r>
              <a:rPr lang="ro-RO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ro-RO" altLang="zh-CN" dirty="0"/>
              <a:t> .YYW: </a:t>
            </a:r>
            <a:r>
              <a:rPr lang="ro-RO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ro-RO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o-RO" altLang="zh-CN" dirty="0">
                <a:solidFill>
                  <a:srgbClr val="92D050"/>
                </a:solidFill>
              </a:rPr>
              <a:t>"1</a:t>
            </a:r>
            <a:r>
              <a:rPr lang="zh-CN" altLang="ro-RO" dirty="0">
                <a:solidFill>
                  <a:srgbClr val="92D050"/>
                </a:solidFill>
              </a:rPr>
              <a:t>药网</a:t>
            </a:r>
            <a:r>
              <a:rPr lang="ro-RO" altLang="zh-CN" dirty="0" err="1">
                <a:solidFill>
                  <a:srgbClr val="92D050"/>
                </a:solidFill>
              </a:rPr>
              <a:t>app</a:t>
            </a:r>
            <a:r>
              <a:rPr lang="zh-CN" altLang="ro-RO" dirty="0">
                <a:solidFill>
                  <a:srgbClr val="92D050"/>
                </a:solidFill>
              </a:rPr>
              <a:t>证书公钥</a:t>
            </a:r>
            <a:r>
              <a:rPr lang="ro-RO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ro-RO" altLang="zh-CN" dirty="0"/>
              <a:t>        </a:t>
            </a:r>
            <a:r>
              <a:rPr lang="ro-RO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ro-RO" altLang="zh-CN" dirty="0"/>
              <a:t> .</a:t>
            </a:r>
            <a:r>
              <a:rPr lang="ro-RO" altLang="zh-CN" dirty="0" err="1"/>
              <a:t>YiZhen</a:t>
            </a:r>
            <a:r>
              <a:rPr lang="ro-RO" altLang="zh-CN" dirty="0"/>
              <a:t>: </a:t>
            </a:r>
            <a:r>
              <a:rPr lang="ro-RO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ro-RO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o-RO" altLang="zh-CN" dirty="0">
                <a:solidFill>
                  <a:srgbClr val="92D050"/>
                </a:solidFill>
              </a:rPr>
              <a:t>"1</a:t>
            </a:r>
            <a:r>
              <a:rPr lang="zh-CN" altLang="ro-RO" dirty="0">
                <a:solidFill>
                  <a:srgbClr val="92D050"/>
                </a:solidFill>
              </a:rPr>
              <a:t>诊</a:t>
            </a:r>
            <a:r>
              <a:rPr lang="ro-RO" altLang="zh-CN" dirty="0" err="1">
                <a:solidFill>
                  <a:srgbClr val="92D050"/>
                </a:solidFill>
              </a:rPr>
              <a:t>app</a:t>
            </a:r>
            <a:r>
              <a:rPr lang="zh-CN" altLang="ro-RO" dirty="0">
                <a:solidFill>
                  <a:srgbClr val="92D050"/>
                </a:solidFill>
              </a:rPr>
              <a:t>证书公钥</a:t>
            </a:r>
            <a:r>
              <a:rPr lang="ro-RO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ro-RO" altLang="zh-CN" dirty="0"/>
              <a:t>        </a:t>
            </a:r>
            <a:r>
              <a:rPr lang="ro-RO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ro-RO" altLang="zh-CN" dirty="0"/>
              <a:t> .</a:t>
            </a:r>
            <a:r>
              <a:rPr lang="ro-RO" altLang="zh-CN" dirty="0" err="1"/>
              <a:t>FangKuaiYi</a:t>
            </a:r>
            <a:r>
              <a:rPr lang="ro-RO" altLang="zh-CN" dirty="0"/>
              <a:t>: </a:t>
            </a:r>
            <a:r>
              <a:rPr lang="ro-RO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ro-RO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o-RO" altLang="zh-CN" dirty="0">
                <a:solidFill>
                  <a:srgbClr val="92D050"/>
                </a:solidFill>
              </a:rPr>
              <a:t>"</a:t>
            </a:r>
            <a:r>
              <a:rPr lang="zh-CN" altLang="ro-RO" dirty="0">
                <a:solidFill>
                  <a:srgbClr val="92D050"/>
                </a:solidFill>
              </a:rPr>
              <a:t>方块</a:t>
            </a:r>
            <a:r>
              <a:rPr lang="ro-RO" altLang="zh-CN" dirty="0">
                <a:solidFill>
                  <a:srgbClr val="92D050"/>
                </a:solidFill>
              </a:rPr>
              <a:t>1app</a:t>
            </a:r>
            <a:r>
              <a:rPr lang="zh-CN" altLang="ro-RO" dirty="0">
                <a:solidFill>
                  <a:srgbClr val="92D050"/>
                </a:solidFill>
              </a:rPr>
              <a:t>证书公钥</a:t>
            </a:r>
            <a:r>
              <a:rPr lang="ro-RO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de-DE" altLang="zh-CN" dirty="0"/>
              <a:t>        }</a:t>
            </a:r>
          </a:p>
          <a:p>
            <a:pPr marL="0" indent="0">
              <a:buNone/>
            </a:pPr>
            <a:r>
              <a:rPr lang="de-DE" altLang="zh-CN" dirty="0"/>
              <a:t>    }</a:t>
            </a:r>
          </a:p>
          <a:p>
            <a:pPr marL="0" indent="0">
              <a:buNone/>
            </a:pPr>
            <a:r>
              <a:rPr lang="de-DE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扩展腾讯公司枚举证书采纳协议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extension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TencentCertificate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KeyProtocol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makePublicCertificateKey</a:t>
            </a:r>
            <a:r>
              <a:rPr lang="en-US" altLang="zh-CN" dirty="0"/>
              <a:t>()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  <a:r>
              <a:rPr lang="zh-CN" altLang="en-US" dirty="0">
                <a:solidFill>
                  <a:srgbClr val="92D050"/>
                </a:solidFill>
              </a:rPr>
              <a:t>腾讯公司统一证书公钥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  <a:endParaRPr lang="zh-CN" alt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de-DE" altLang="zh-CN" dirty="0"/>
              <a:t>    </a:t>
            </a:r>
            <a:r>
              <a:rPr lang="de-DE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de-DE" altLang="zh-CN" dirty="0" smtClean="0"/>
              <a:t>// </a:t>
            </a:r>
            <a:r>
              <a:rPr lang="zh-CN" altLang="en-US" dirty="0" smtClean="0"/>
              <a:t>后面讲面向协议编程时会说到此方法</a:t>
            </a:r>
            <a:endParaRPr lang="de-DE" altLang="zh-CN" dirty="0"/>
          </a:p>
          <a:p>
            <a:pPr marL="0" indent="0">
              <a:buNone/>
            </a:pPr>
            <a:r>
              <a:rPr lang="de-DE" altLang="zh-CN" dirty="0"/>
              <a:t>    </a:t>
            </a:r>
            <a:r>
              <a:rPr lang="de-DE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de-DE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zh-CN" dirty="0" err="1"/>
              <a:t>makeMobilePrivateKey</a:t>
            </a:r>
            <a:r>
              <a:rPr lang="de-DE" altLang="zh-CN" dirty="0"/>
              <a:t>(</a:t>
            </a:r>
            <a:r>
              <a:rPr lang="de-DE" altLang="zh-CN" dirty="0" err="1"/>
              <a:t>companyName</a:t>
            </a:r>
            <a:r>
              <a:rPr lang="de-DE" altLang="zh-CN" dirty="0"/>
              <a:t>: </a:t>
            </a:r>
            <a:r>
              <a:rPr lang="de-DE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de-DE" altLang="zh-CN" dirty="0"/>
              <a:t>) -&gt; </a:t>
            </a:r>
            <a:r>
              <a:rPr lang="de-DE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de-DE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"\(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92D050"/>
                </a:solidFill>
              </a:rPr>
              <a:t>12345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de-DE" altLang="zh-CN" dirty="0"/>
              <a:t>    }</a:t>
            </a:r>
          </a:p>
          <a:p>
            <a:pPr marL="0" indent="0">
              <a:buNone/>
            </a:pPr>
            <a:r>
              <a:rPr lang="de-DE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6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证书生成（适用所有项目组）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makeAppCertificate</a:t>
            </a:r>
            <a:r>
              <a:rPr lang="en-US" altLang="zh-CN" dirty="0"/>
              <a:t>(</a:t>
            </a:r>
            <a:r>
              <a:rPr lang="en-US" altLang="zh-CN" dirty="0" err="1"/>
              <a:t>privateKey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, certificate: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KeyProtocol</a:t>
            </a:r>
            <a:r>
              <a:rPr lang="en-US" altLang="zh-CN" dirty="0"/>
              <a:t>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"[\(</a:t>
            </a:r>
            <a:r>
              <a:rPr lang="en-US" altLang="zh-CN" dirty="0" err="1"/>
              <a:t>privateKey</a:t>
            </a:r>
            <a:r>
              <a:rPr lang="en-US" altLang="zh-CN" dirty="0"/>
              <a:t>)] + [\(</a:t>
            </a:r>
            <a:r>
              <a:rPr lang="en-US" altLang="zh-CN" dirty="0" err="1"/>
              <a:t>certificate.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makePublicCertificateKey</a:t>
            </a:r>
            <a:r>
              <a:rPr lang="en-US" altLang="zh-CN" dirty="0"/>
              <a:t>())] -&gt; </a:t>
            </a:r>
            <a:r>
              <a:rPr lang="en-US" altLang="zh-CN" dirty="0">
                <a:solidFill>
                  <a:srgbClr val="92D050"/>
                </a:solidFill>
              </a:rPr>
              <a:t>app</a:t>
            </a:r>
            <a:r>
              <a:rPr lang="zh-CN" altLang="en-US" dirty="0">
                <a:solidFill>
                  <a:srgbClr val="92D050"/>
                </a:solidFill>
              </a:rPr>
              <a:t>证书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备注：</a:t>
            </a:r>
          </a:p>
          <a:p>
            <a:pPr marL="0" indent="0">
              <a:buNone/>
            </a:pPr>
            <a:r>
              <a:rPr kumimoji="1" lang="zh-CN" altLang="en-US" dirty="0" smtClean="0"/>
              <a:t>此处为</a:t>
            </a:r>
            <a:r>
              <a:rPr lang="en-US" altLang="zh-CN" dirty="0" err="1" smtClean="0"/>
              <a:t>KeyProtocol</a:t>
            </a:r>
            <a:r>
              <a:rPr lang="zh-CN" altLang="en-US" dirty="0"/>
              <a:t>协议作为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类型</a:t>
            </a:r>
            <a:r>
              <a:rPr lang="zh-CN" altLang="en-US" dirty="0"/>
              <a:t>使用的应用场景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8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yz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YaoFangCertificate</a:t>
            </a:r>
            <a:r>
              <a:rPr lang="en-US" altLang="zh-CN" dirty="0" err="1"/>
              <a:t>.YiZhen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QQ = </a:t>
            </a:r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TencentCertificate</a:t>
            </a:r>
            <a:r>
              <a:rPr lang="en-US" altLang="zh-CN" dirty="0" err="1" smtClean="0"/>
              <a:t>.QQ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makeAppCertificate</a:t>
            </a:r>
            <a:r>
              <a:rPr lang="en-US" altLang="zh-CN" dirty="0" smtClean="0"/>
              <a:t>(“</a:t>
            </a:r>
            <a:r>
              <a:rPr lang="en-US" altLang="zh-CN" dirty="0" smtClean="0">
                <a:solidFill>
                  <a:srgbClr val="92D050"/>
                </a:solidFill>
              </a:rPr>
              <a:t>yizhen12345</a:t>
            </a:r>
            <a:r>
              <a:rPr lang="en-US" altLang="zh-CN" dirty="0" smtClean="0"/>
              <a:t>”, </a:t>
            </a:r>
            <a:r>
              <a:rPr lang="en-US" altLang="zh-CN" dirty="0"/>
              <a:t>certificate: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yz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i="1" dirty="0" smtClean="0"/>
              <a:t>输出：</a:t>
            </a:r>
            <a:r>
              <a:rPr lang="en-US" altLang="zh-CN" i="1" dirty="0"/>
              <a:t> </a:t>
            </a:r>
            <a:r>
              <a:rPr lang="en-US" altLang="zh-CN" i="1" dirty="0" smtClean="0"/>
              <a:t>“[</a:t>
            </a:r>
            <a:r>
              <a:rPr lang="en-US" altLang="zh-CN" i="1" dirty="0"/>
              <a:t>yizhen12345] + [1</a:t>
            </a:r>
            <a:r>
              <a:rPr lang="zh-CN" altLang="en-US" i="1" dirty="0"/>
              <a:t>诊</a:t>
            </a:r>
            <a:r>
              <a:rPr lang="en-US" altLang="zh-CN" i="1" dirty="0"/>
              <a:t>app</a:t>
            </a:r>
            <a:r>
              <a:rPr lang="zh-CN" altLang="en-US" i="1" dirty="0"/>
              <a:t>证书公钥</a:t>
            </a:r>
            <a:r>
              <a:rPr lang="en-US" altLang="zh-CN" i="1" dirty="0"/>
              <a:t>] -&gt; </a:t>
            </a:r>
            <a:r>
              <a:rPr lang="en-US" altLang="zh-CN" i="1" dirty="0" smtClean="0"/>
              <a:t>app</a:t>
            </a:r>
            <a:r>
              <a:rPr lang="zh-CN" altLang="en-US" i="1" dirty="0" smtClean="0"/>
              <a:t>证书</a:t>
            </a:r>
            <a:r>
              <a:rPr lang="en-US" altLang="zh-CN" i="1" dirty="0" smtClean="0"/>
              <a:t>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makeAppCertificate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92D050"/>
                </a:solidFill>
              </a:rPr>
              <a:t>QQ12345</a:t>
            </a:r>
            <a:r>
              <a:rPr lang="en-US" altLang="zh-CN" dirty="0"/>
              <a:t>", certificate: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QQ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kumimoji="1" lang="zh-CN" altLang="en-US" i="1" dirty="0" smtClean="0"/>
              <a:t>输出：</a:t>
            </a:r>
            <a:r>
              <a:rPr lang="en-US" altLang="zh-CN" i="1" dirty="0"/>
              <a:t> </a:t>
            </a:r>
            <a:r>
              <a:rPr lang="en-US" altLang="zh-CN" i="1" dirty="0" smtClean="0"/>
              <a:t>“[</a:t>
            </a:r>
            <a:r>
              <a:rPr lang="en-US" altLang="zh-CN" i="1" dirty="0"/>
              <a:t>QQ12345] + [</a:t>
            </a:r>
            <a:r>
              <a:rPr lang="zh-CN" altLang="en-US" i="1" dirty="0"/>
              <a:t>腾讯公司统一证书公钥</a:t>
            </a:r>
            <a:r>
              <a:rPr lang="en-US" altLang="zh-CN" i="1" dirty="0"/>
              <a:t>] -&gt; </a:t>
            </a:r>
            <a:r>
              <a:rPr lang="en-US" altLang="zh-CN" i="1" dirty="0" smtClean="0"/>
              <a:t>app</a:t>
            </a:r>
            <a:r>
              <a:rPr lang="zh-CN" altLang="en-US" i="1" dirty="0" smtClean="0"/>
              <a:t>证书</a:t>
            </a:r>
            <a:r>
              <a:rPr lang="en-US" altLang="zh-CN" i="1" dirty="0" smtClean="0"/>
              <a:t>”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780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可延展性大大提升，例如新增阿里巴巴项目组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Alibaba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KeyProtocol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makePublicCertificateKey</a:t>
            </a:r>
            <a:r>
              <a:rPr lang="en-US" altLang="zh-CN" dirty="0"/>
              <a:t>()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  <a:r>
              <a:rPr lang="en-US" altLang="zh-CN" dirty="0" err="1">
                <a:solidFill>
                  <a:srgbClr val="92D050"/>
                </a:solidFill>
              </a:rPr>
              <a:t>Alibaba</a:t>
            </a:r>
            <a:r>
              <a:rPr lang="zh-CN" altLang="en-US" dirty="0">
                <a:solidFill>
                  <a:srgbClr val="92D050"/>
                </a:solidFill>
              </a:rPr>
              <a:t>公司统一证书公钥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de-DE" altLang="zh-CN" dirty="0"/>
              <a:t>    }</a:t>
            </a:r>
          </a:p>
          <a:p>
            <a:pPr marL="0" indent="0">
              <a:buNone/>
            </a:pPr>
            <a:r>
              <a:rPr lang="de-DE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i="1" dirty="0"/>
          </a:p>
          <a:p>
            <a:pPr marL="0" indent="0">
              <a:buNone/>
            </a:pPr>
            <a:r>
              <a:rPr kumimoji="1" lang="zh-CN" altLang="en-US" dirty="0" smtClean="0"/>
              <a:t>此处定义阿里巴巴为结构体而不是枚举，来体现采纳协议后代码的延展性提升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需求说明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写一个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证书生成器函数，要求根据传入的私钥及公钥生成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证书。例如耀方公司内部有</a:t>
            </a:r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药网，</a:t>
            </a:r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诊，方块</a:t>
            </a:r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kumimoji="1" lang="zh-CN" altLang="en-US" dirty="0" smtClean="0"/>
              <a:t>三个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，每个的私钥不同，而公钥需要在私钥的基础上生成，最后将私钥与公钥合并得到不同项目组所需要的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证书。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实例调用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zhifubao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Alibaba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makeAppCertificate</a:t>
            </a:r>
            <a:r>
              <a:rPr lang="en-US" altLang="zh-CN" dirty="0" smtClean="0"/>
              <a:t>(“</a:t>
            </a:r>
            <a:r>
              <a:rPr lang="en-US" altLang="zh-CN" dirty="0" smtClean="0">
                <a:solidFill>
                  <a:srgbClr val="92D050"/>
                </a:solidFill>
              </a:rPr>
              <a:t>zhifubao12345</a:t>
            </a:r>
            <a:r>
              <a:rPr lang="en-US" altLang="zh-CN" dirty="0" smtClean="0"/>
              <a:t>”, </a:t>
            </a:r>
            <a:r>
              <a:rPr lang="en-US" altLang="zh-CN" dirty="0"/>
              <a:t>certificate: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zhifubao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i="1" dirty="0" smtClean="0"/>
              <a:t>输出：</a:t>
            </a:r>
            <a:r>
              <a:rPr lang="en-US" altLang="zh-CN" i="1" dirty="0"/>
              <a:t> </a:t>
            </a:r>
            <a:r>
              <a:rPr lang="en-US" altLang="zh-CN" i="1" dirty="0" smtClean="0"/>
              <a:t>“[</a:t>
            </a:r>
            <a:r>
              <a:rPr lang="en-US" altLang="zh-CN" i="1" dirty="0"/>
              <a:t>zhifubao12345] + [</a:t>
            </a:r>
            <a:r>
              <a:rPr lang="en-US" altLang="zh-CN" i="1" dirty="0" err="1"/>
              <a:t>Alibaba</a:t>
            </a:r>
            <a:r>
              <a:rPr lang="zh-CN" altLang="en-US" i="1" dirty="0"/>
              <a:t>公司统一证书</a:t>
            </a:r>
            <a:r>
              <a:rPr lang="zh-CN" altLang="en-US" i="1" dirty="0" smtClean="0"/>
              <a:t>公钥</a:t>
            </a:r>
            <a:r>
              <a:rPr lang="en-US" altLang="zh-CN" i="1" dirty="0" smtClean="0"/>
              <a:t>] -&gt; app</a:t>
            </a:r>
            <a:r>
              <a:rPr lang="zh-CN" altLang="en-US" i="1" dirty="0" smtClean="0"/>
              <a:t>证书</a:t>
            </a:r>
            <a:r>
              <a:rPr lang="en-US" altLang="zh-CN" i="1" dirty="0" smtClean="0"/>
              <a:t>”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156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面向协议编程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 err="1" smtClean="0"/>
              <a:t>Swfit</a:t>
            </a:r>
            <a:r>
              <a:rPr kumimoji="1" lang="zh-CN" altLang="en-US" dirty="0" smtClean="0"/>
              <a:t>语言发展迅速，在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版本，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公司对该语言加入了新特性，加入了扩展协议，可对协议进行属性或者方法的扩展，由此开启了面向协议编程的篇章。从此</a:t>
            </a:r>
            <a:r>
              <a:rPr kumimoji="1" lang="en-US" altLang="zh-CN" dirty="0" err="1" smtClean="0"/>
              <a:t>Swfit</a:t>
            </a:r>
            <a:r>
              <a:rPr kumimoji="1" lang="zh-CN" altLang="en-US" dirty="0" smtClean="0"/>
              <a:t>语言的特性在原来的</a:t>
            </a:r>
            <a:r>
              <a:rPr kumimoji="1" lang="zh-CN" altLang="en-US" dirty="0" smtClean="0">
                <a:solidFill>
                  <a:srgbClr val="92D050"/>
                </a:solidFill>
              </a:rPr>
              <a:t>泛型编程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solidFill>
                  <a:srgbClr val="92D050"/>
                </a:solidFill>
              </a:rPr>
              <a:t>函数式编程</a:t>
            </a:r>
            <a:r>
              <a:rPr kumimoji="1" lang="zh-CN" altLang="en-US" dirty="0" smtClean="0"/>
              <a:t>基础上新增了</a:t>
            </a:r>
            <a:r>
              <a:rPr kumimoji="1" lang="zh-CN" altLang="en-US" dirty="0" smtClean="0">
                <a:solidFill>
                  <a:srgbClr val="92D050"/>
                </a:solidFill>
              </a:rPr>
              <a:t>面向协议编程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>
                <a:solidFill>
                  <a:schemeClr val="tx1">
                    <a:lumMod val="75000"/>
                  </a:schemeClr>
                </a:solidFill>
              </a:rPr>
              <a:t>在此我们新增一个需求来说明如何面向协议编程，假设现在各项目组每个产品的私钥区分了</a:t>
            </a:r>
            <a:r>
              <a:rPr kumimoji="1" lang="en-US" altLang="zh-CN" dirty="0" err="1" smtClean="0">
                <a:solidFill>
                  <a:schemeClr val="tx1">
                    <a:lumMod val="75000"/>
                  </a:schemeClr>
                </a:solidFill>
              </a:rPr>
              <a:t>Mobie</a:t>
            </a:r>
            <a:r>
              <a:rPr kumimoji="1" lang="zh-CN" altLang="en-US" dirty="0" smtClean="0">
                <a:solidFill>
                  <a:schemeClr val="tx1">
                    <a:lumMod val="75000"/>
                  </a:schemeClr>
                </a:solidFill>
              </a:rPr>
              <a:t>端与</a:t>
            </a:r>
            <a:r>
              <a:rPr kumimoji="1" lang="en-US" altLang="zh-CN" dirty="0" smtClean="0">
                <a:solidFill>
                  <a:schemeClr val="tx1">
                    <a:lumMod val="75000"/>
                  </a:schemeClr>
                </a:solidFill>
              </a:rPr>
              <a:t>PC</a:t>
            </a:r>
            <a:r>
              <a:rPr kumimoji="1" lang="zh-CN" altLang="en-US" dirty="0" smtClean="0">
                <a:solidFill>
                  <a:schemeClr val="tx1">
                    <a:lumMod val="75000"/>
                  </a:schemeClr>
                </a:solidFill>
              </a:rPr>
              <a:t>端（之前各产品只有</a:t>
            </a:r>
            <a:r>
              <a:rPr kumimoji="1" lang="en-US" altLang="zh-CN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kumimoji="1" lang="zh-CN" altLang="en-US" dirty="0" smtClean="0">
                <a:solidFill>
                  <a:schemeClr val="tx1">
                    <a:lumMod val="75000"/>
                  </a:schemeClr>
                </a:solidFill>
              </a:rPr>
              <a:t>个私钥），要求方法能根据不同入参做处理。</a:t>
            </a:r>
            <a:endParaRPr kumimoji="1"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拓展</a:t>
            </a:r>
            <a:r>
              <a:rPr kumimoji="1" lang="en-US" altLang="zh-CN" dirty="0" err="1" smtClean="0"/>
              <a:t>KeyProtocol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extension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KeyProtocol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makeMobilePrivateKey</a:t>
            </a:r>
            <a:r>
              <a:rPr lang="en-US" altLang="zh-CN" dirty="0"/>
              <a:t>(</a:t>
            </a:r>
            <a:r>
              <a:rPr lang="en-US" altLang="zh-CN" dirty="0" err="1"/>
              <a:t>companyName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"\(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92D050"/>
                </a:solidFill>
              </a:rPr>
              <a:t>54321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de-DE" altLang="zh-CN" dirty="0"/>
              <a:t>    }</a:t>
            </a:r>
          </a:p>
          <a:p>
            <a:pPr marL="0" indent="0">
              <a:buNone/>
            </a:pPr>
            <a:r>
              <a:rPr lang="de-DE" altLang="zh-CN" dirty="0"/>
              <a:t>    </a:t>
            </a:r>
            <a:r>
              <a:rPr lang="de-DE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de-DE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zh-CN" dirty="0" err="1"/>
              <a:t>makePcPrivateKey</a:t>
            </a:r>
            <a:r>
              <a:rPr lang="de-DE" altLang="zh-CN" dirty="0"/>
              <a:t>(</a:t>
            </a:r>
            <a:r>
              <a:rPr lang="de-DE" altLang="zh-CN" dirty="0" err="1"/>
              <a:t>companyName</a:t>
            </a:r>
            <a:r>
              <a:rPr lang="de-DE" altLang="zh-CN" dirty="0"/>
              <a:t>: </a:t>
            </a:r>
            <a:r>
              <a:rPr lang="de-DE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de-DE" altLang="zh-CN" dirty="0"/>
              <a:t>) -&gt; </a:t>
            </a:r>
            <a:r>
              <a:rPr lang="de-DE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de-DE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"\(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92D050"/>
                </a:solidFill>
              </a:rPr>
              <a:t>11111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de-DE" altLang="zh-CN" dirty="0"/>
              <a:t>    }</a:t>
            </a:r>
          </a:p>
          <a:p>
            <a:pPr marL="0" indent="0">
              <a:buNone/>
            </a:pPr>
            <a:r>
              <a:rPr lang="de-DE" altLang="zh-CN" dirty="0" smtClean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7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拓展协议时必须提供默认实现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70" y="1853248"/>
            <a:ext cx="4760204" cy="2776786"/>
          </a:xfrm>
        </p:spPr>
      </p:pic>
    </p:spTree>
    <p:extLst>
      <p:ext uri="{BB962C8B-B14F-4D97-AF65-F5344CB8AC3E}">
        <p14:creationId xmlns:p14="http://schemas.microsoft.com/office/powerpoint/2010/main" val="14352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makeAppCertificate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yz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makeMobilePrivateKey</a:t>
            </a:r>
            <a:r>
              <a:rPr lang="en-US" altLang="zh-CN" dirty="0" smtClean="0"/>
              <a:t>(“</a:t>
            </a:r>
            <a:r>
              <a:rPr lang="en-US" altLang="zh-CN" dirty="0" err="1" smtClean="0">
                <a:solidFill>
                  <a:srgbClr val="92D050"/>
                </a:solidFill>
              </a:rPr>
              <a:t>yizhen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Mobile </a:t>
            </a:r>
            <a:r>
              <a:rPr lang="en-US" altLang="zh-CN" dirty="0" smtClean="0"/>
              <a:t>”), </a:t>
            </a:r>
            <a:r>
              <a:rPr lang="en-US" altLang="zh-CN" dirty="0"/>
              <a:t>certificate: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yz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i="1" dirty="0" smtClean="0"/>
              <a:t>输出：</a:t>
            </a:r>
            <a:r>
              <a:rPr lang="en-US" altLang="zh-CN" dirty="0"/>
              <a:t> </a:t>
            </a:r>
            <a:r>
              <a:rPr lang="en-US" altLang="zh-CN" dirty="0" smtClean="0"/>
              <a:t>“[</a:t>
            </a:r>
            <a:r>
              <a:rPr lang="en-US" altLang="zh-CN" dirty="0" err="1"/>
              <a:t>yizhen</a:t>
            </a:r>
            <a:r>
              <a:rPr lang="en-US" altLang="zh-CN" dirty="0"/>
              <a:t> Mobile 54321] + [1</a:t>
            </a:r>
            <a:r>
              <a:rPr lang="zh-CN" altLang="en-US" dirty="0"/>
              <a:t>诊</a:t>
            </a:r>
            <a:r>
              <a:rPr lang="en-US" altLang="zh-CN" dirty="0"/>
              <a:t>app</a:t>
            </a:r>
            <a:r>
              <a:rPr lang="zh-CN" altLang="en-US" dirty="0"/>
              <a:t>证书公钥</a:t>
            </a:r>
            <a:r>
              <a:rPr lang="en-US" altLang="zh-CN" dirty="0"/>
              <a:t>] -&gt; app</a:t>
            </a:r>
            <a:r>
              <a:rPr lang="zh-CN" altLang="en-US" dirty="0" smtClean="0"/>
              <a:t>证书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makeAppCertificate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yz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makePcPrivateKey</a:t>
            </a:r>
            <a:r>
              <a:rPr lang="en-US" altLang="zh-CN" dirty="0"/>
              <a:t>("</a:t>
            </a:r>
            <a:r>
              <a:rPr lang="en-US" altLang="zh-CN" dirty="0" err="1">
                <a:solidFill>
                  <a:srgbClr val="92D050"/>
                </a:solidFill>
              </a:rPr>
              <a:t>yizhen</a:t>
            </a:r>
            <a:r>
              <a:rPr lang="en-US" altLang="zh-CN" dirty="0">
                <a:solidFill>
                  <a:srgbClr val="92D050"/>
                </a:solidFill>
              </a:rPr>
              <a:t> PC </a:t>
            </a:r>
            <a:r>
              <a:rPr lang="en-US" altLang="zh-CN" dirty="0"/>
              <a:t>"), certificate: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yz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kumimoji="1" lang="zh-CN" altLang="en-US" i="1" dirty="0" smtClean="0"/>
              <a:t>输出：</a:t>
            </a:r>
            <a:r>
              <a:rPr lang="en-US" altLang="zh-CN" dirty="0"/>
              <a:t> </a:t>
            </a:r>
            <a:r>
              <a:rPr lang="en-US" altLang="zh-CN" dirty="0" smtClean="0"/>
              <a:t>“[</a:t>
            </a:r>
            <a:r>
              <a:rPr lang="en-US" altLang="zh-CN" dirty="0" err="1"/>
              <a:t>yizhen</a:t>
            </a:r>
            <a:r>
              <a:rPr lang="en-US" altLang="zh-CN" dirty="0"/>
              <a:t> PC 11111] + [1</a:t>
            </a:r>
            <a:r>
              <a:rPr lang="zh-CN" altLang="en-US" dirty="0"/>
              <a:t>诊</a:t>
            </a:r>
            <a:r>
              <a:rPr lang="en-US" altLang="zh-CN" dirty="0"/>
              <a:t>app</a:t>
            </a:r>
            <a:r>
              <a:rPr lang="zh-CN" altLang="en-US" dirty="0"/>
              <a:t>证书公钥</a:t>
            </a:r>
            <a:r>
              <a:rPr lang="en-US" altLang="zh-CN" dirty="0"/>
              <a:t>] -&gt; app</a:t>
            </a:r>
            <a:r>
              <a:rPr lang="zh-CN" altLang="en-US" dirty="0" smtClean="0"/>
              <a:t>证书</a:t>
            </a:r>
            <a:r>
              <a:rPr lang="en-US" altLang="zh-CN" dirty="0" smtClean="0"/>
              <a:t>”</a:t>
            </a:r>
            <a:endParaRPr kumimoji="1" lang="zh-CN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6340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makeAppCertificate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QQ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makeMobilePrivateKey</a:t>
            </a:r>
            <a:r>
              <a:rPr lang="en-US" altLang="zh-CN" dirty="0" smtClean="0"/>
              <a:t>(“</a:t>
            </a:r>
            <a:r>
              <a:rPr lang="en-US" altLang="zh-CN" dirty="0" smtClean="0">
                <a:solidFill>
                  <a:srgbClr val="92D050"/>
                </a:solidFill>
              </a:rPr>
              <a:t>QQ</a:t>
            </a:r>
            <a:r>
              <a:rPr lang="en-US" altLang="zh-CN" dirty="0" smtClean="0"/>
              <a:t>”), certificate</a:t>
            </a:r>
            <a:r>
              <a:rPr lang="en-US" altLang="zh-CN" dirty="0"/>
              <a:t>: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QQ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i="1" dirty="0" smtClean="0"/>
              <a:t>输出：</a:t>
            </a:r>
            <a:r>
              <a:rPr lang="en-US" altLang="zh-CN" dirty="0"/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“[</a:t>
            </a:r>
            <a:r>
              <a:rPr lang="en-US" altLang="zh-CN" u="sng" dirty="0">
                <a:solidFill>
                  <a:srgbClr val="FF0000"/>
                </a:solidFill>
              </a:rPr>
              <a:t>QQ12345] + [</a:t>
            </a:r>
            <a:r>
              <a:rPr lang="zh-CN" altLang="en-US" u="sng" dirty="0">
                <a:solidFill>
                  <a:srgbClr val="FF0000"/>
                </a:solidFill>
              </a:rPr>
              <a:t>腾讯公司统一证书公钥</a:t>
            </a:r>
            <a:r>
              <a:rPr lang="en-US" altLang="zh-CN" u="sng" dirty="0">
                <a:solidFill>
                  <a:srgbClr val="FF0000"/>
                </a:solidFill>
              </a:rPr>
              <a:t>] -&gt; app</a:t>
            </a:r>
            <a:r>
              <a:rPr lang="zh-CN" altLang="en-US" u="sng" dirty="0">
                <a:solidFill>
                  <a:srgbClr val="FF0000"/>
                </a:solidFill>
              </a:rPr>
              <a:t>证书</a:t>
            </a:r>
            <a:r>
              <a:rPr lang="en-US" altLang="zh-CN" u="sng" dirty="0" smtClean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makeAppCertificate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QQ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makePcPrivateKey</a:t>
            </a:r>
            <a:r>
              <a:rPr lang="en-US" altLang="zh-CN" dirty="0" smtClean="0"/>
              <a:t>(”</a:t>
            </a:r>
            <a:r>
              <a:rPr lang="en-US" altLang="zh-CN" dirty="0" smtClean="0">
                <a:solidFill>
                  <a:srgbClr val="92D050"/>
                </a:solidFill>
              </a:rPr>
              <a:t>QQ </a:t>
            </a:r>
            <a:r>
              <a:rPr lang="en-US" altLang="zh-CN" dirty="0">
                <a:solidFill>
                  <a:srgbClr val="92D050"/>
                </a:solidFill>
              </a:rPr>
              <a:t>PC </a:t>
            </a:r>
            <a:r>
              <a:rPr lang="en-US" altLang="zh-CN" dirty="0"/>
              <a:t>"), certificate: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QQ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kumimoji="1" lang="zh-CN" altLang="en-US" i="1" dirty="0" smtClean="0"/>
              <a:t>输出：</a:t>
            </a:r>
            <a:r>
              <a:rPr lang="en-US" altLang="zh-CN" dirty="0"/>
              <a:t> </a:t>
            </a:r>
            <a:r>
              <a:rPr lang="en-US" altLang="zh-CN" dirty="0" smtClean="0"/>
              <a:t>“[</a:t>
            </a:r>
            <a:r>
              <a:rPr lang="en-US" altLang="zh-CN" dirty="0"/>
              <a:t>QQ PC11111] + [</a:t>
            </a:r>
            <a:r>
              <a:rPr lang="zh-CN" altLang="en-US" dirty="0"/>
              <a:t>腾讯公司统一证书公钥</a:t>
            </a:r>
            <a:r>
              <a:rPr lang="en-US" altLang="zh-CN" dirty="0"/>
              <a:t>] </a:t>
            </a:r>
            <a:r>
              <a:rPr lang="en-US" altLang="zh-CN" dirty="0" smtClean="0"/>
              <a:t>-&gt; </a:t>
            </a:r>
            <a:r>
              <a:rPr lang="en-US" altLang="zh-CN" dirty="0"/>
              <a:t>app</a:t>
            </a:r>
            <a:r>
              <a:rPr lang="zh-CN" altLang="en-US" dirty="0" smtClean="0"/>
              <a:t>证书</a:t>
            </a:r>
            <a:r>
              <a:rPr lang="en-US" altLang="zh-CN" dirty="0" smtClean="0"/>
              <a:t>”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378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默认实现与自定义实现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 smtClean="0"/>
              <a:t> </a:t>
            </a:r>
            <a:r>
              <a:rPr kumimoji="1" lang="zh-CN" altLang="en-US" dirty="0" smtClean="0"/>
              <a:t>为什么</a:t>
            </a:r>
            <a:r>
              <a:rPr kumimoji="1" lang="en-US" altLang="zh-CN" dirty="0"/>
              <a:t>QQ</a:t>
            </a:r>
            <a:r>
              <a:rPr kumimoji="1" lang="zh-CN" altLang="en-US" dirty="0"/>
              <a:t>的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makeMobilePrivateKey</a:t>
            </a:r>
            <a:r>
              <a:rPr lang="zh-CN" altLang="en-US" dirty="0"/>
              <a:t>方法没有返回</a:t>
            </a:r>
            <a:r>
              <a:rPr lang="en-US" altLang="zh-CN" dirty="0"/>
              <a:t>QQ</a:t>
            </a:r>
            <a:r>
              <a:rPr lang="zh-CN" altLang="en-US" dirty="0"/>
              <a:t> </a:t>
            </a:r>
            <a:r>
              <a:rPr lang="en-US" altLang="zh-CN" dirty="0"/>
              <a:t>Mobile 54321</a:t>
            </a:r>
            <a:r>
              <a:rPr lang="zh-CN" altLang="en-US" dirty="0"/>
              <a:t>呢</a:t>
            </a:r>
            <a:endParaRPr kumimoji="1"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A:</a:t>
            </a:r>
            <a:r>
              <a:rPr lang="zh-CN" altLang="en-US" dirty="0"/>
              <a:t> </a:t>
            </a:r>
            <a:r>
              <a:rPr lang="zh-CN" altLang="en-US" dirty="0" smtClean="0"/>
              <a:t>因为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extension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TencentCertificate</a:t>
            </a:r>
            <a:r>
              <a:rPr lang="en-US" altLang="zh-CN" dirty="0"/>
              <a:t>: </a:t>
            </a:r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KeyProtocol</a:t>
            </a:r>
            <a:r>
              <a:rPr lang="zh-CN" altLang="en-US" dirty="0" smtClean="0"/>
              <a:t>里已经实现了</a:t>
            </a:r>
            <a:r>
              <a:rPr lang="en-US" altLang="zh-CN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makeMobilePrivateKey</a:t>
            </a:r>
            <a:r>
              <a:rPr lang="zh-CN" altLang="en-US" dirty="0" smtClean="0"/>
              <a:t>方法，且该方法为</a:t>
            </a:r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TencentCertificate</a:t>
            </a:r>
            <a:r>
              <a:rPr lang="zh-CN" altLang="en-US" dirty="0" smtClean="0"/>
              <a:t>的对该方法的默认实现，而我们扩展</a:t>
            </a:r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KeyProtocol</a:t>
            </a:r>
            <a:r>
              <a:rPr lang="zh-CN" altLang="en-US" dirty="0" smtClean="0"/>
              <a:t>方法里的</a:t>
            </a:r>
            <a:r>
              <a:rPr lang="en-US" altLang="zh-CN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makeMobilePrivateKey</a:t>
            </a:r>
            <a:r>
              <a:rPr lang="zh-CN" altLang="en-US" dirty="0" smtClean="0"/>
              <a:t>为自定义实现，当扩展协议时，自定义实现是不会覆盖原有类中的默认实现。</a:t>
            </a:r>
            <a:endParaRPr kumimoji="1" lang="zh-CN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996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相比于使用基类（抽象类），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的优势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4"/>
          </p:nvPr>
        </p:nvSpPr>
        <p:spPr>
          <a:xfrm>
            <a:off x="1154954" y="3771174"/>
            <a:ext cx="7279649" cy="342174"/>
          </a:xfrm>
        </p:spPr>
        <p:txBody>
          <a:bodyPr/>
          <a:lstStyle/>
          <a:p>
            <a:r>
              <a:rPr kumimoji="1" lang="zh-CN" altLang="en-US" dirty="0" smtClean="0"/>
              <a:t>引用官方说法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Why Not Base Classes?</a:t>
            </a:r>
          </a:p>
          <a:p>
            <a:pPr marL="0" indent="0">
              <a:buNone/>
            </a:pPr>
            <a:r>
              <a:rPr lang="en-US" altLang="zh-CN" dirty="0"/>
              <a:t>Protocol extensions and default implementations may seem similar to using a base class or even abstract classes in other languages, but they offer a few key advantages in Swift:</a:t>
            </a:r>
          </a:p>
          <a:p>
            <a:pPr marL="0" indent="0">
              <a:buNone/>
            </a:pPr>
            <a:r>
              <a:rPr lang="en-US" altLang="zh-CN" dirty="0"/>
              <a:t>Because types can conform to </a:t>
            </a:r>
            <a:r>
              <a:rPr lang="en-US" altLang="zh-CN" dirty="0">
                <a:solidFill>
                  <a:srgbClr val="92D050"/>
                </a:solidFill>
              </a:rPr>
              <a:t>more than one protocol</a:t>
            </a:r>
            <a:r>
              <a:rPr lang="en-US" altLang="zh-CN" dirty="0"/>
              <a:t>, they can be decorated with default behaviors from multiple protocols. Unlike multiple inheritance of classes which some programming languages support, </a:t>
            </a:r>
            <a:r>
              <a:rPr lang="en-US" altLang="zh-CN" dirty="0">
                <a:solidFill>
                  <a:srgbClr val="92D050"/>
                </a:solidFill>
              </a:rPr>
              <a:t>protocol extensions do not introduce any additional state.</a:t>
            </a:r>
          </a:p>
          <a:p>
            <a:pPr marL="0" indent="0">
              <a:buNone/>
            </a:pPr>
            <a:r>
              <a:rPr lang="en-US" altLang="zh-CN" dirty="0"/>
              <a:t>Protocols can be adopted by classes, </a:t>
            </a:r>
            <a:r>
              <a:rPr lang="en-US" altLang="zh-CN" dirty="0" err="1"/>
              <a:t>structs</a:t>
            </a:r>
            <a:r>
              <a:rPr lang="en-US" altLang="zh-CN" dirty="0"/>
              <a:t> and </a:t>
            </a:r>
            <a:r>
              <a:rPr lang="en-US" altLang="zh-CN" dirty="0" err="1"/>
              <a:t>enums</a:t>
            </a:r>
            <a:r>
              <a:rPr lang="en-US" altLang="zh-CN" dirty="0"/>
              <a:t>. Base classes and inheritance are restricted to class types.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In other words, protocol extensions provide the ability to define default behavior for value types and not just classes.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72379" y="2630079"/>
            <a:ext cx="5165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smtClean="0"/>
              <a:t>Thank You 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272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耀方项目组枚举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YaoFangCertificate</a:t>
            </a:r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en-US" altLang="zh-CN" dirty="0"/>
              <a:t> YYW,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YiZhen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FangKuaiYi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3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耀方公司公钥生成函数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makeYaofangCertificateKey</a:t>
            </a:r>
            <a:r>
              <a:rPr lang="en-US" altLang="zh-CN" dirty="0"/>
              <a:t>(</a:t>
            </a:r>
            <a:r>
              <a:rPr lang="en-US" altLang="zh-CN" dirty="0" err="1"/>
              <a:t>inputCertificate</a:t>
            </a:r>
            <a:r>
              <a:rPr lang="en-US" altLang="zh-CN" dirty="0" smtClean="0"/>
              <a:t>: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YaoFangCertificate</a:t>
            </a:r>
            <a:r>
              <a:rPr lang="en-US" altLang="zh-CN" dirty="0"/>
              <a:t>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		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inputCertificate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 smtClean="0"/>
              <a:t>		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en-US" altLang="zh-CN" dirty="0" smtClean="0"/>
              <a:t> </a:t>
            </a:r>
            <a:r>
              <a:rPr lang="en-US" altLang="zh-CN" dirty="0"/>
              <a:t>.YYW: 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"1</a:t>
            </a:r>
            <a:r>
              <a:rPr lang="zh-CN" altLang="en-US" dirty="0">
                <a:solidFill>
                  <a:srgbClr val="92D050"/>
                </a:solidFill>
              </a:rPr>
              <a:t>药网</a:t>
            </a:r>
            <a:r>
              <a:rPr lang="en-US" altLang="zh-CN" dirty="0">
                <a:solidFill>
                  <a:srgbClr val="92D050"/>
                </a:solidFill>
              </a:rPr>
              <a:t>app</a:t>
            </a:r>
            <a:r>
              <a:rPr lang="zh-CN" altLang="en-US" dirty="0">
                <a:solidFill>
                  <a:srgbClr val="92D050"/>
                </a:solidFill>
              </a:rPr>
              <a:t>证书公钥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		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en-US" altLang="zh-CN" dirty="0" smtClean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YiZhen</a:t>
            </a:r>
            <a:r>
              <a:rPr lang="en-US" altLang="zh-CN" dirty="0"/>
              <a:t>: 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"1</a:t>
            </a:r>
            <a:r>
              <a:rPr lang="zh-CN" altLang="en-US" dirty="0">
                <a:solidFill>
                  <a:srgbClr val="92D050"/>
                </a:solidFill>
              </a:rPr>
              <a:t>诊</a:t>
            </a:r>
            <a:r>
              <a:rPr lang="en-US" altLang="zh-CN" dirty="0">
                <a:solidFill>
                  <a:srgbClr val="92D050"/>
                </a:solidFill>
              </a:rPr>
              <a:t>app</a:t>
            </a:r>
            <a:r>
              <a:rPr lang="zh-CN" altLang="en-US" dirty="0">
                <a:solidFill>
                  <a:srgbClr val="92D050"/>
                </a:solidFill>
              </a:rPr>
              <a:t>证书公钥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		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en-US" altLang="zh-CN" dirty="0" smtClean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FangKuaiYi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  <a:r>
              <a:rPr lang="zh-CN" altLang="en-US" dirty="0">
                <a:solidFill>
                  <a:srgbClr val="92D050"/>
                </a:solidFill>
              </a:rPr>
              <a:t>方块</a:t>
            </a:r>
            <a:r>
              <a:rPr lang="en-US" altLang="zh-CN" dirty="0">
                <a:solidFill>
                  <a:srgbClr val="92D050"/>
                </a:solidFill>
              </a:rPr>
              <a:t>1app</a:t>
            </a:r>
            <a:r>
              <a:rPr lang="zh-CN" altLang="en-US" dirty="0">
                <a:solidFill>
                  <a:srgbClr val="92D050"/>
                </a:solidFill>
              </a:rPr>
              <a:t>证书公钥</a:t>
            </a:r>
            <a:r>
              <a:rPr lang="en-US" altLang="zh-CN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r>
              <a:rPr lang="de-DE" altLang="zh-CN" dirty="0"/>
              <a:t>    }</a:t>
            </a:r>
          </a:p>
          <a:p>
            <a:pPr marL="0" indent="0">
              <a:buNone/>
            </a:pPr>
            <a:r>
              <a:rPr lang="de-DE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2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耀方各项目组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证书</a:t>
            </a:r>
            <a:r>
              <a:rPr lang="zh-CN" altLang="en-US" dirty="0"/>
              <a:t>生成函数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makeYaofangAppCertificate</a:t>
            </a:r>
            <a:r>
              <a:rPr lang="en-US" altLang="zh-CN" dirty="0"/>
              <a:t>(</a:t>
            </a:r>
            <a:r>
              <a:rPr lang="en-US" altLang="zh-CN" dirty="0" err="1"/>
              <a:t>privateKey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, certificate: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YaoFangCertificate</a:t>
            </a:r>
            <a:r>
              <a:rPr lang="en-US" altLang="zh-CN" dirty="0"/>
              <a:t>) -&gt;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dirty="0"/>
              <a:t> "[\(</a:t>
            </a:r>
            <a:r>
              <a:rPr lang="en-US" altLang="zh-CN" dirty="0" err="1"/>
              <a:t>privateKey</a:t>
            </a:r>
            <a:r>
              <a:rPr lang="en-US" altLang="zh-CN" dirty="0"/>
              <a:t>)] + [\(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makeYaofangCertificateKey</a:t>
            </a:r>
            <a:r>
              <a:rPr lang="en-US" altLang="zh-CN" dirty="0"/>
              <a:t>(certificate))] -&gt; </a:t>
            </a:r>
            <a:r>
              <a:rPr lang="en-US" altLang="zh-CN" dirty="0">
                <a:solidFill>
                  <a:srgbClr val="92D050"/>
                </a:solidFill>
              </a:rPr>
              <a:t>app</a:t>
            </a:r>
            <a:r>
              <a:rPr lang="zh-CN" altLang="en-US" dirty="0">
                <a:solidFill>
                  <a:srgbClr val="92D050"/>
                </a:solidFill>
              </a:rPr>
              <a:t>证书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1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实例调用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let</a:t>
            </a:r>
            <a:r>
              <a:rPr lang="en-US" altLang="zh-CN" dirty="0"/>
              <a:t> </a:t>
            </a:r>
            <a:r>
              <a:rPr lang="en-US" altLang="zh-CN" dirty="0" err="1"/>
              <a:t>yyw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YaoFangCertificate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YYW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makeYaofangAppCertificate</a:t>
            </a:r>
            <a:r>
              <a:rPr lang="en-US" altLang="zh-CN" dirty="0" smtClean="0"/>
              <a:t>(“</a:t>
            </a:r>
            <a:r>
              <a:rPr lang="en-US" altLang="zh-CN" dirty="0" smtClean="0">
                <a:solidFill>
                  <a:srgbClr val="92D050"/>
                </a:solidFill>
              </a:rPr>
              <a:t>yyw12345</a:t>
            </a:r>
            <a:r>
              <a:rPr lang="en-US" altLang="zh-CN" dirty="0" smtClean="0"/>
              <a:t>”, </a:t>
            </a:r>
            <a:r>
              <a:rPr lang="en-US" altLang="zh-CN" dirty="0"/>
              <a:t>certificate: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yyw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输出：</a:t>
            </a:r>
            <a:endParaRPr kumimoji="1" lang="zh-CN" altLang="en-US" dirty="0"/>
          </a:p>
          <a:p>
            <a:pPr marL="0" indent="0">
              <a:buNone/>
            </a:pPr>
            <a:r>
              <a:rPr lang="en-US" altLang="zh-CN" i="1" dirty="0" smtClean="0"/>
              <a:t>“[</a:t>
            </a:r>
            <a:r>
              <a:rPr lang="en-US" altLang="zh-CN" i="1" dirty="0"/>
              <a:t>yyw12345] + [1</a:t>
            </a:r>
            <a:r>
              <a:rPr lang="zh-CN" altLang="en-US" i="1" dirty="0"/>
              <a:t>药网</a:t>
            </a:r>
            <a:r>
              <a:rPr lang="en-US" altLang="zh-CN" i="1" dirty="0"/>
              <a:t>app</a:t>
            </a:r>
            <a:r>
              <a:rPr lang="zh-CN" altLang="en-US" i="1" dirty="0"/>
              <a:t>证书公钥</a:t>
            </a:r>
            <a:r>
              <a:rPr lang="en-US" altLang="zh-CN" i="1" dirty="0"/>
              <a:t>] -&gt; </a:t>
            </a:r>
            <a:r>
              <a:rPr lang="en-US" altLang="zh-CN" i="1" dirty="0" smtClean="0"/>
              <a:t>app</a:t>
            </a:r>
            <a:r>
              <a:rPr lang="zh-CN" altLang="en-US" i="1" dirty="0" smtClean="0"/>
              <a:t>证书</a:t>
            </a:r>
            <a:r>
              <a:rPr lang="en-US" altLang="zh-CN" i="1" dirty="0" smtClean="0"/>
              <a:t>”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0544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6251" y="2347274"/>
            <a:ext cx="9137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提交代码，回家睡觉，一切看起来都那么美好</a:t>
            </a:r>
            <a:r>
              <a:rPr kumimoji="1" lang="en-US" altLang="zh-CN" sz="3200" dirty="0" smtClean="0"/>
              <a:t>~~~</a:t>
            </a:r>
            <a:endParaRPr kumimoji="1" lang="zh-CN" altLang="en-US" sz="3200" dirty="0" smtClean="0"/>
          </a:p>
          <a:p>
            <a:endParaRPr kumimoji="1" lang="zh-CN" altLang="en-US" sz="3200" dirty="0"/>
          </a:p>
          <a:p>
            <a:r>
              <a:rPr kumimoji="1" lang="zh-CN" altLang="en-US" sz="3200" dirty="0" smtClean="0"/>
              <a:t>第二天，产品经理描述了新增需求</a:t>
            </a:r>
            <a:r>
              <a:rPr kumimoji="1" lang="is-IS" altLang="zh-CN" sz="3200" dirty="0" smtClean="0"/>
              <a:t>…</a:t>
            </a:r>
            <a:r>
              <a:rPr kumimoji="1" lang="en-US" altLang="zh-CN" sz="3200" dirty="0" smtClean="0"/>
              <a:t>..OMG~~!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6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新增需求说明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耀方公司把腾讯收购了，现在腾讯内部的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Wechat</a:t>
            </a:r>
            <a:r>
              <a:rPr kumimoji="1" lang="zh-CN" altLang="en-US" dirty="0" smtClean="0"/>
              <a:t>也是内部的项目组了，需要程序猿这边的方法支持生成腾讯两个产品的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证书。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6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腾讯项目组枚举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/>
              <a:t>TencentCertificate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en-US" altLang="zh-CN" dirty="0"/>
              <a:t> QQ, </a:t>
            </a:r>
            <a:r>
              <a:rPr lang="en-US" altLang="zh-CN" dirty="0" err="1"/>
              <a:t>Wechat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4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1194</Words>
  <Application>Microsoft Macintosh PowerPoint</Application>
  <PresentationFormat>宽屏</PresentationFormat>
  <Paragraphs>145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Calibri</vt:lpstr>
      <vt:lpstr>Century Gothic</vt:lpstr>
      <vt:lpstr>Wingdings 3</vt:lpstr>
      <vt:lpstr>宋体</vt:lpstr>
      <vt:lpstr>Arial</vt:lpstr>
      <vt:lpstr>离子</vt:lpstr>
      <vt:lpstr>Protocols Demo Description</vt:lpstr>
      <vt:lpstr>需求说明</vt:lpstr>
      <vt:lpstr>耀方项目组枚举</vt:lpstr>
      <vt:lpstr>耀方公司公钥生成函数</vt:lpstr>
      <vt:lpstr>耀方各项目组App证书生成函数</vt:lpstr>
      <vt:lpstr>实例调用</vt:lpstr>
      <vt:lpstr>PowerPoint 演示文稿</vt:lpstr>
      <vt:lpstr>新增需求说明</vt:lpstr>
      <vt:lpstr>腾讯项目组枚举</vt:lpstr>
      <vt:lpstr>腾讯公司公钥生成函数</vt:lpstr>
      <vt:lpstr>耀方各项目组App证书生成函数</vt:lpstr>
      <vt:lpstr>实例调用</vt:lpstr>
      <vt:lpstr>通过协议重构</vt:lpstr>
      <vt:lpstr>定义公共协议</vt:lpstr>
      <vt:lpstr>扩展耀方公司枚举证书采纳协议</vt:lpstr>
      <vt:lpstr>扩展腾讯公司枚举证书采纳协议</vt:lpstr>
      <vt:lpstr>App证书生成（适用所有项目组）</vt:lpstr>
      <vt:lpstr>实例调用</vt:lpstr>
      <vt:lpstr>可延展性大大提升，例如新增阿里巴巴项目组</vt:lpstr>
      <vt:lpstr>实例调用</vt:lpstr>
      <vt:lpstr>面向协议编程</vt:lpstr>
      <vt:lpstr>拓展KeyProtocol协议</vt:lpstr>
      <vt:lpstr>拓展协议时必须提供默认实现</vt:lpstr>
      <vt:lpstr>实例调用</vt:lpstr>
      <vt:lpstr>实例调用</vt:lpstr>
      <vt:lpstr>默认实现与自定义实现</vt:lpstr>
      <vt:lpstr>相比于使用基类（抽象类），Protocol的优势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Point Tips Of Protocols </dc:title>
  <dc:creator>Microsoft Office 用户</dc:creator>
  <cp:lastModifiedBy>Microsoft Office 用户</cp:lastModifiedBy>
  <cp:revision>13</cp:revision>
  <dcterms:created xsi:type="dcterms:W3CDTF">2015-12-16T08:36:12Z</dcterms:created>
  <dcterms:modified xsi:type="dcterms:W3CDTF">2015-12-17T01:39:59Z</dcterms:modified>
</cp:coreProperties>
</file>