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db00085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db0008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db00085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db00085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db00085f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db00085f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db00085f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db00085f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b00085f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b00085f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db00085f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db00085f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db00085f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db00085f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53cccc1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53cccc1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53cccc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53cccc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53cccc1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53cccc1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db00085f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db00085f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53cccc1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53cccc1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db00085f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db00085f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53cccc1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53cccc1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53cccc11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53cccc11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53cccc11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53cccc1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db00085f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db00085f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db00085f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db00085f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db00085f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db00085f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db00085f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db00085f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db00085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db00085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db00085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db00085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b00085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b00085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b00085f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b00085f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b00085f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b00085f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db00085f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db00085f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b00085f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b00085f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b00085f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db00085f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painscale.com/article/providing-emotional-support-without-problem-solving" TargetMode="External"/><Relationship Id="rId4" Type="http://schemas.openxmlformats.org/officeDocument/2006/relationships/hyperlink" Target="https://timesofindia.indiatimes.com/life-style/relationships/love-sex/do-you-judge-people-too-quickly-heres-what-you-should-do-to-avoid-that/articleshow/64274246.cms" TargetMode="External"/><Relationship Id="rId5" Type="http://schemas.openxmlformats.org/officeDocument/2006/relationships/hyperlink" Target="https://www.analyticsinsight.net/emotional-robots-can-robots-emotional-companion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64300"/>
            <a:ext cx="9144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Comprehensive Comparative Analysis of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Emotional Support Delivery by NAO Robots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and Humans Across Varied Emotional States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8475" y="2132125"/>
            <a:ext cx="7246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Teachers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Dr. Lafifa Jamal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Professor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Department of Robotics and Mechatronics Engineering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University of Dhaka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Shifat-E-Arman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Lecturer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Department of Robotics and Mechatronics Engineering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University of Dhaka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27300" y="2256625"/>
            <a:ext cx="30000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Presented By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Rabeya Akter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Roll: SK-092-015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Safaeid Hossain Arib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Roll: FH-092-020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Tapos Biswas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Roll: JN-092-004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5973950" y="2116325"/>
            <a:ext cx="40200" cy="30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574100" y="1894650"/>
            <a:ext cx="475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</a:t>
            </a:r>
            <a:endParaRPr sz="3200"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308075" y="1305850"/>
            <a:ext cx="89610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Effectiveness Comparison:</a:t>
            </a:r>
            <a:r>
              <a:rPr lang="en" sz="1700">
                <a:solidFill>
                  <a:schemeClr val="dk1"/>
                </a:solidFill>
              </a:rPr>
              <a:t> NAO vs. Humans - Who provides better emotional support?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Perceived Empathy:</a:t>
            </a:r>
            <a:r>
              <a:rPr lang="en" sz="1700">
                <a:solidFill>
                  <a:schemeClr val="dk1"/>
                </a:solidFill>
              </a:rPr>
              <a:t> How do people feel about NAO robot vs. human support?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Preference Factors:</a:t>
            </a:r>
            <a:r>
              <a:rPr lang="en" sz="1700">
                <a:solidFill>
                  <a:schemeClr val="dk1"/>
                </a:solidFill>
              </a:rPr>
              <a:t> Why do individuals choose NAO or humans for support?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310800" y="1894650"/>
            <a:ext cx="252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</a:t>
            </a:r>
            <a:endParaRPr sz="3200"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468825" y="334750"/>
            <a:ext cx="858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Overall Methodology</a:t>
            </a:r>
            <a:endParaRPr sz="19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88" y="996250"/>
            <a:ext cx="82962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3022575" y="4254750"/>
            <a:ext cx="8130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Fig : Overall Methodology [Drawn in draw.io]</a:t>
            </a:r>
            <a:endParaRPr sz="1300"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3040550" y="1299275"/>
            <a:ext cx="3777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1. Happy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2. Sad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3. Fear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4. Excitement</a:t>
            </a:r>
            <a:endParaRPr sz="1900"/>
          </a:p>
        </p:txBody>
      </p:sp>
      <p:sp>
        <p:nvSpPr>
          <p:cNvPr id="149" name="Google Shape;149;p26"/>
          <p:cNvSpPr txBox="1"/>
          <p:nvPr/>
        </p:nvSpPr>
        <p:spPr>
          <a:xfrm>
            <a:off x="468825" y="334750"/>
            <a:ext cx="858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Emotions</a:t>
            </a:r>
            <a:endParaRPr sz="1900"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1558625" y="1618675"/>
            <a:ext cx="6518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       </a:t>
            </a:r>
            <a:r>
              <a:rPr b="1" lang="en" sz="2100"/>
              <a:t>    </a:t>
            </a:r>
            <a:r>
              <a:rPr b="1" lang="en" sz="2100"/>
              <a:t>Happiness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□ Conveying a sense of joy and positivity.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□ Wave or give a friendly gesture to celebrate.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□ Play cheerful music or engage in a dance routine to uplift spirits.</a:t>
            </a:r>
            <a:endParaRPr sz="1700"/>
          </a:p>
        </p:txBody>
      </p:sp>
      <p:sp>
        <p:nvSpPr>
          <p:cNvPr id="156" name="Google Shape;156;p27"/>
          <p:cNvSpPr txBox="1"/>
          <p:nvPr/>
        </p:nvSpPr>
        <p:spPr>
          <a:xfrm>
            <a:off x="468825" y="334750"/>
            <a:ext cx="858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Emotional Support by NAO Based on Happy Emotion</a:t>
            </a:r>
            <a:endParaRPr sz="1900"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0" y="159900"/>
            <a:ext cx="8579624" cy="48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1639025" y="1438325"/>
            <a:ext cx="6518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               Sadness 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□ Offer a comforting gestures.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□ Play soothing music or dance to uplift participants mood.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□ Provide gentle words of encouragement and empathy.</a:t>
            </a:r>
            <a:endParaRPr sz="1700"/>
          </a:p>
        </p:txBody>
      </p:sp>
      <p:sp>
        <p:nvSpPr>
          <p:cNvPr id="170" name="Google Shape;170;p29"/>
          <p:cNvSpPr txBox="1"/>
          <p:nvPr/>
        </p:nvSpPr>
        <p:spPr>
          <a:xfrm>
            <a:off x="435150" y="294575"/>
            <a:ext cx="858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Emotional Support by NAO Based on Sad Emotion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7252" cy="47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1835075" y="1580550"/>
            <a:ext cx="65097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                          Fear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□ Use a reassuring tone of voice to calm anxiety.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□ Stand still or offer a hand to hold for stability.</a:t>
            </a:r>
            <a:endParaRPr sz="1700"/>
          </a:p>
        </p:txBody>
      </p:sp>
      <p:sp>
        <p:nvSpPr>
          <p:cNvPr id="182" name="Google Shape;182;p31"/>
          <p:cNvSpPr txBox="1"/>
          <p:nvPr/>
        </p:nvSpPr>
        <p:spPr>
          <a:xfrm>
            <a:off x="468825" y="334750"/>
            <a:ext cx="858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Emotional Support by NAO Based on Fear Emotion</a:t>
            </a:r>
            <a:endParaRPr sz="1900"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411450" y="1966750"/>
            <a:ext cx="232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7450" cy="48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1084950" y="1312750"/>
            <a:ext cx="77286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                              Excitement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□ Display an element of curiosity.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□ Engage in a dynamic, inquisitive movement or gesture.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□ Offer a friendly explanation or reassurance, helping to process the surprise.</a:t>
            </a:r>
            <a:endParaRPr sz="1700"/>
          </a:p>
        </p:txBody>
      </p:sp>
      <p:sp>
        <p:nvSpPr>
          <p:cNvPr id="195" name="Google Shape;195;p33"/>
          <p:cNvSpPr txBox="1"/>
          <p:nvPr/>
        </p:nvSpPr>
        <p:spPr>
          <a:xfrm>
            <a:off x="468825" y="334750"/>
            <a:ext cx="858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Emotional Support by NAO Based on Surprised Emotion</a:t>
            </a:r>
            <a:endParaRPr sz="1900"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87074" cy="47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5"/>
          <p:cNvSpPr txBox="1"/>
          <p:nvPr/>
        </p:nvSpPr>
        <p:spPr>
          <a:xfrm>
            <a:off x="2129725" y="415225"/>
            <a:ext cx="51435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</a:t>
            </a:r>
            <a:r>
              <a:rPr lang="en" sz="1900"/>
              <a:t>Total Participants Needed : 48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For Happiness, Participants: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From the department              : 6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From outside the department : 6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_____________________________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Total                                        : 12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For Sadness, Participants: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From the department              : 6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From outside the department : 6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_____________________________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Total                                        : 12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2129725" y="415225"/>
            <a:ext cx="51435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Total Participants Needed : 48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For Fear, Participants: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From the department              : 6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From outside the department : 6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_____________________________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Total                                        : 12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For Excitement, Participants: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From the department              : 6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From outside the department : 6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_____________________________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Total                                        : 12</a:t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/>
        </p:nvSpPr>
        <p:spPr>
          <a:xfrm>
            <a:off x="2250275" y="1406425"/>
            <a:ext cx="5290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Demographic Information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Emotional Impact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Comfort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Communication and Interaction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Overall Satisfaction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Personal Preference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Additional Feedback</a:t>
            </a:r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3018300" y="870625"/>
            <a:ext cx="31074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Questionnaires</a:t>
            </a:r>
            <a:endParaRPr/>
          </a:p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1974600" y="1774100"/>
            <a:ext cx="51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Expected Work to be Done</a:t>
            </a:r>
            <a:endParaRPr sz="3200"/>
          </a:p>
        </p:txBody>
      </p:sp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977800" y="857275"/>
            <a:ext cx="75276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Data Collection:</a:t>
            </a:r>
            <a:r>
              <a:rPr lang="en" sz="1700">
                <a:solidFill>
                  <a:schemeClr val="dk1"/>
                </a:solidFill>
              </a:rPr>
              <a:t> Questionnaires ready; Data gathering from participants pending.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Data Analysis:</a:t>
            </a:r>
            <a:r>
              <a:rPr lang="en" sz="1700">
                <a:solidFill>
                  <a:schemeClr val="dk1"/>
                </a:solidFill>
              </a:rPr>
              <a:t> Examination of questionnaire and observation data.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Comparative Analysis:</a:t>
            </a:r>
            <a:r>
              <a:rPr lang="en" sz="1700">
                <a:solidFill>
                  <a:schemeClr val="dk1"/>
                </a:solidFill>
              </a:rPr>
              <a:t> Assess NAO robots vs. human emotional support using statistical methods.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Conclusions &amp; Recommendations:</a:t>
            </a:r>
            <a:r>
              <a:rPr lang="en" sz="1700">
                <a:solidFill>
                  <a:schemeClr val="dk1"/>
                </a:solidFill>
              </a:rPr>
              <a:t> Draw conclusions, identify strengths, and formulate enhancement recommendations.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0" y="1125250"/>
            <a:ext cx="9081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[1]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https://www.painscale.com/article/providing-emotional-support-without-problem-solving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[2]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https://timesofindia.indiatimes.com/life-style/relationships/love-sex/do-you-judge-people-too-quickly-heres-what-you-should-do-to-avoid-that/articleshow/64274246.cms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[3]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https://www.analyticsinsight.net/emotional-robots-can-robots-emotional-companion/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[4] I. A. Valagkouti, C. Troussas, A. Krouska, M. Feidakis, and C. Sgouropoulou, “Emotion recognition in human–robot interaction using the nao robot,” Computers, vol. 11, no. 5, p. 72, 2022.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[5] A. N. Baecker, D. Y. Geiskkovitch, A. L. Gonz´alez, and J. E. Young, “Emotional support domestic robots for healthy older adults: Conversational prototypes to help with loneliness,” in Companion of the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2020 ACM/IEEE International Conference on Human-Robot Interaction, pp. 122–124, 2020.</a:t>
            </a:r>
            <a:endParaRPr sz="1500"/>
          </a:p>
        </p:txBody>
      </p:sp>
      <p:sp>
        <p:nvSpPr>
          <p:cNvPr id="239" name="Google Shape;239;p40"/>
          <p:cNvSpPr txBox="1"/>
          <p:nvPr/>
        </p:nvSpPr>
        <p:spPr>
          <a:xfrm>
            <a:off x="736700" y="388450"/>
            <a:ext cx="2277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References</a:t>
            </a:r>
            <a:endParaRPr sz="1000"/>
          </a:p>
        </p:txBody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/>
        </p:nvSpPr>
        <p:spPr>
          <a:xfrm>
            <a:off x="3492600" y="1966750"/>
            <a:ext cx="215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</a:t>
            </a:r>
            <a:endParaRPr sz="3200"/>
          </a:p>
        </p:txBody>
      </p:sp>
      <p:sp>
        <p:nvSpPr>
          <p:cNvPr id="246" name="Google Shape;24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675" y="1031400"/>
            <a:ext cx="4998651" cy="33324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36700" y="388450"/>
            <a:ext cx="3777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Emotional Support</a:t>
            </a:r>
            <a:endParaRPr sz="1000"/>
          </a:p>
        </p:txBody>
      </p:sp>
      <p:sp>
        <p:nvSpPr>
          <p:cNvPr id="70" name="Google Shape;70;p15"/>
          <p:cNvSpPr txBox="1"/>
          <p:nvPr/>
        </p:nvSpPr>
        <p:spPr>
          <a:xfrm>
            <a:off x="3346150" y="4519400"/>
            <a:ext cx="36591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Fig : Emotional Support [1]</a:t>
            </a:r>
            <a:endParaRPr sz="13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531900" y="1894650"/>
            <a:ext cx="208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Motiva</a:t>
            </a:r>
            <a:r>
              <a:rPr lang="en" sz="3200"/>
              <a:t>tion</a:t>
            </a:r>
            <a:endParaRPr sz="32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 you judge people too quickly? Here's what you should do to avoid that -  Times of India"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928400"/>
            <a:ext cx="4714875" cy="328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736700" y="388450"/>
            <a:ext cx="4902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Humans Clouding Interactions</a:t>
            </a:r>
            <a:endParaRPr sz="1000"/>
          </a:p>
        </p:txBody>
      </p:sp>
      <p:sp>
        <p:nvSpPr>
          <p:cNvPr id="84" name="Google Shape;84;p17"/>
          <p:cNvSpPr txBox="1"/>
          <p:nvPr/>
        </p:nvSpPr>
        <p:spPr>
          <a:xfrm>
            <a:off x="3145225" y="4519400"/>
            <a:ext cx="3699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Fig : Humans being Judged by Humans [2]</a:t>
            </a:r>
            <a:endParaRPr sz="13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25" y="1117275"/>
            <a:ext cx="5767549" cy="32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145225" y="4519400"/>
            <a:ext cx="3699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Fig : Robots Providing Emotional Support [3]</a:t>
            </a:r>
            <a:endParaRPr sz="1300"/>
          </a:p>
        </p:txBody>
      </p:sp>
      <p:sp>
        <p:nvSpPr>
          <p:cNvPr id="92" name="Google Shape;92;p18"/>
          <p:cNvSpPr txBox="1"/>
          <p:nvPr/>
        </p:nvSpPr>
        <p:spPr>
          <a:xfrm>
            <a:off x="736700" y="388450"/>
            <a:ext cx="6536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 Can Robots be Our Emotional Companion?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009525" y="1894650"/>
            <a:ext cx="41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Literature Review</a:t>
            </a:r>
            <a:endParaRPr sz="3200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482225" y="4420175"/>
            <a:ext cx="8889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[4] I. A. Valagkouti, C. Troussas, A. Krouska, M. Feidakis, and C. Sgouropoulou, “Emotion recognition in human–robot interaction using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nao robot,” Computers, vol. 11, no. 5, p. 72, 2022.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82225" y="147225"/>
            <a:ext cx="858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Emotion recognition in human–robot interaction using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nao robot [4]</a:t>
            </a:r>
            <a:endParaRPr sz="1900"/>
          </a:p>
        </p:txBody>
      </p:sp>
      <p:sp>
        <p:nvSpPr>
          <p:cNvPr id="106" name="Google Shape;106;p20"/>
          <p:cNvSpPr txBox="1"/>
          <p:nvPr/>
        </p:nvSpPr>
        <p:spPr>
          <a:xfrm>
            <a:off x="2134775" y="3916638"/>
            <a:ext cx="8130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Fig : (a) The humanoid robot NAO {b} NAO greeting a child [4]</a:t>
            </a:r>
            <a:endParaRPr sz="1300"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13232"/>
          <a:stretch/>
        </p:blipFill>
        <p:spPr>
          <a:xfrm>
            <a:off x="2134775" y="1036664"/>
            <a:ext cx="4689838" cy="27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75" y="862325"/>
            <a:ext cx="41338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01850" y="4500550"/>
            <a:ext cx="8889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[5] A. N. Baecker, D. Y. Geiskkovitch, A. L. Gonz ́alez, and J. E. Young, “Emotional support domestic robots for healthy older adults: Conversational prototypes to help with loneliness,” in Companion of the 2020 ACM/IEEE International Conference on Human-Robot Interaction, pp. 122–124, 2020</a:t>
            </a:r>
            <a:endParaRPr sz="1700"/>
          </a:p>
        </p:txBody>
      </p:sp>
      <p:sp>
        <p:nvSpPr>
          <p:cNvPr id="115" name="Google Shape;115;p21"/>
          <p:cNvSpPr txBox="1"/>
          <p:nvPr/>
        </p:nvSpPr>
        <p:spPr>
          <a:xfrm>
            <a:off x="482225" y="147225"/>
            <a:ext cx="858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Emotional Support Domestic Robots for Healthy Older Adults: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Conversational Prototypes to Help With Loneliness [5]</a:t>
            </a:r>
            <a:endParaRPr sz="1900"/>
          </a:p>
        </p:txBody>
      </p:sp>
      <p:sp>
        <p:nvSpPr>
          <p:cNvPr id="116" name="Google Shape;116;p21"/>
          <p:cNvSpPr txBox="1"/>
          <p:nvPr/>
        </p:nvSpPr>
        <p:spPr>
          <a:xfrm>
            <a:off x="1013400" y="3973450"/>
            <a:ext cx="8130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Fig : A person sits at home with an emotional support robot and has a conversation about their day. [5]</a:t>
            </a:r>
            <a:endParaRPr sz="1300"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