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1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5390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8935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97906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8672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77326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65862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71235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23843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9104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4455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624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0961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1305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7894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2902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8855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5552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4142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73041" y="492633"/>
            <a:ext cx="30562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Segoe Print"/>
                <a:cs typeface="Segoe Print"/>
              </a:rPr>
              <a:t>What</a:t>
            </a:r>
            <a:r>
              <a:rPr sz="1800" spc="-5" dirty="0">
                <a:latin typeface="Segoe Print"/>
                <a:cs typeface="Segoe Print"/>
              </a:rPr>
              <a:t> is</a:t>
            </a:r>
            <a:r>
              <a:rPr sz="1800" spc="-2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K-NN</a:t>
            </a:r>
            <a:r>
              <a:rPr sz="1800" spc="-3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Algorithm?</a:t>
            </a:r>
            <a:endParaRPr sz="1800">
              <a:latin typeface="Segoe Print"/>
              <a:cs typeface="Segoe Prin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18256" y="2412791"/>
            <a:ext cx="5160004" cy="235061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002279" y="4572000"/>
            <a:ext cx="1231900" cy="238125"/>
          </a:xfrm>
          <a:prstGeom prst="rect">
            <a:avLst/>
          </a:prstGeom>
          <a:solidFill>
            <a:srgbClr val="4471C4"/>
          </a:solidFill>
          <a:ln w="12700">
            <a:solidFill>
              <a:srgbClr val="2E528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6364">
              <a:lnSpc>
                <a:spcPts val="187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Input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03719" y="4572000"/>
            <a:ext cx="1449705" cy="238125"/>
          </a:xfrm>
          <a:prstGeom prst="rect">
            <a:avLst/>
          </a:prstGeom>
          <a:solidFill>
            <a:srgbClr val="4471C4"/>
          </a:solidFill>
          <a:ln w="12700">
            <a:solidFill>
              <a:srgbClr val="2E528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49860">
              <a:lnSpc>
                <a:spcPts val="187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Output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20184" y="2348483"/>
            <a:ext cx="2208530" cy="405765"/>
          </a:xfrm>
          <a:prstGeom prst="rect">
            <a:avLst/>
          </a:prstGeom>
          <a:solidFill>
            <a:srgbClr val="4471C4"/>
          </a:solidFill>
          <a:ln w="12700">
            <a:solidFill>
              <a:srgbClr val="2E528F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455295">
              <a:lnSpc>
                <a:spcPct val="100000"/>
              </a:lnSpc>
              <a:spcBef>
                <a:spcPts val="4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KNN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Classifier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026520" y="6588582"/>
            <a:ext cx="949960" cy="127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z="800" dirty="0">
                <a:latin typeface="Calibri"/>
                <a:cs typeface="Calibri"/>
              </a:rPr>
              <a:t>I</a:t>
            </a:r>
            <a:r>
              <a:rPr sz="800" spc="5" dirty="0">
                <a:latin typeface="Calibri"/>
                <a:cs typeface="Calibri"/>
              </a:rPr>
              <a:t>m</a:t>
            </a:r>
            <a:r>
              <a:rPr sz="800" dirty="0">
                <a:latin typeface="Calibri"/>
                <a:cs typeface="Calibri"/>
              </a:rPr>
              <a:t>ag</a:t>
            </a:r>
            <a:r>
              <a:rPr sz="800" spc="-5" dirty="0">
                <a:latin typeface="Calibri"/>
                <a:cs typeface="Calibri"/>
              </a:rPr>
              <a:t>e</a:t>
            </a:r>
            <a:r>
              <a:rPr sz="800" dirty="0">
                <a:latin typeface="Calibri"/>
                <a:cs typeface="Calibri"/>
              </a:rPr>
              <a:t>:</a:t>
            </a:r>
            <a:r>
              <a:rPr sz="800" spc="-25" dirty="0">
                <a:latin typeface="Calibri"/>
                <a:cs typeface="Calibri"/>
              </a:rPr>
              <a:t> </a:t>
            </a:r>
            <a:r>
              <a:rPr sz="800" spc="-5" dirty="0">
                <a:latin typeface="Calibri"/>
                <a:cs typeface="Calibri"/>
              </a:rPr>
              <a:t>jav</a:t>
            </a:r>
            <a:r>
              <a:rPr sz="800" dirty="0">
                <a:latin typeface="Calibri"/>
                <a:cs typeface="Calibri"/>
              </a:rPr>
              <a:t>a</a:t>
            </a:r>
            <a:r>
              <a:rPr sz="800" spc="-10" dirty="0">
                <a:latin typeface="Calibri"/>
                <a:cs typeface="Calibri"/>
              </a:rPr>
              <a:t>t</a:t>
            </a:r>
            <a:r>
              <a:rPr sz="800" spc="-5" dirty="0">
                <a:latin typeface="Calibri"/>
                <a:cs typeface="Calibri"/>
              </a:rPr>
              <a:t>p</a:t>
            </a:r>
            <a:r>
              <a:rPr sz="800" spc="-10" dirty="0">
                <a:latin typeface="Calibri"/>
                <a:cs typeface="Calibri"/>
              </a:rPr>
              <a:t>o</a:t>
            </a:r>
            <a:r>
              <a:rPr sz="800" spc="-5" dirty="0">
                <a:latin typeface="Calibri"/>
                <a:cs typeface="Calibri"/>
              </a:rPr>
              <a:t>in</a:t>
            </a:r>
            <a:r>
              <a:rPr sz="800" spc="-10" dirty="0">
                <a:latin typeface="Calibri"/>
                <a:cs typeface="Calibri"/>
              </a:rPr>
              <a:t>t</a:t>
            </a:r>
            <a:r>
              <a:rPr sz="800" spc="-5" dirty="0">
                <a:latin typeface="Calibri"/>
                <a:cs typeface="Calibri"/>
              </a:rPr>
              <a:t>.co</a:t>
            </a:r>
            <a:r>
              <a:rPr sz="800" dirty="0">
                <a:latin typeface="Calibri"/>
                <a:cs typeface="Calibri"/>
              </a:rPr>
              <a:t>m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18786" y="5181600"/>
            <a:ext cx="4958944" cy="685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tx1"/>
                </a:solidFill>
              </a:rPr>
              <a:t>Abu Bakar Siddique Mahi</a:t>
            </a:r>
            <a:endParaRPr lang="en-GB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52542" y="458215"/>
            <a:ext cx="332612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Segoe Print"/>
                <a:cs typeface="Segoe Print"/>
              </a:rPr>
              <a:t>K-NN</a:t>
            </a:r>
            <a:r>
              <a:rPr sz="1800" spc="-5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Algorithm:</a:t>
            </a:r>
            <a:r>
              <a:rPr sz="1800" spc="-15" dirty="0">
                <a:latin typeface="Segoe Print"/>
                <a:cs typeface="Segoe Print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Segoe Print"/>
                <a:cs typeface="Segoe Print"/>
              </a:rPr>
              <a:t>Regression</a:t>
            </a:r>
            <a:endParaRPr sz="1800">
              <a:latin typeface="Segoe Print"/>
              <a:cs typeface="Segoe Prin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37888" y="1808988"/>
            <a:ext cx="4309871" cy="418490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52542" y="458215"/>
            <a:ext cx="332612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Segoe Print"/>
                <a:cs typeface="Segoe Print"/>
              </a:rPr>
              <a:t>K-NN</a:t>
            </a:r>
            <a:r>
              <a:rPr sz="1800" spc="-5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Algorithm:</a:t>
            </a:r>
            <a:r>
              <a:rPr sz="1800" spc="-15" dirty="0">
                <a:latin typeface="Segoe Print"/>
                <a:cs typeface="Segoe Print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Segoe Print"/>
                <a:cs typeface="Segoe Print"/>
              </a:rPr>
              <a:t>Regression</a:t>
            </a:r>
            <a:endParaRPr sz="1800">
              <a:latin typeface="Segoe Print"/>
              <a:cs typeface="Segoe Prin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43200" y="2377010"/>
            <a:ext cx="5281543" cy="313293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592067" y="2432304"/>
            <a:ext cx="340360" cy="996950"/>
          </a:xfrm>
          <a:prstGeom prst="rect">
            <a:avLst/>
          </a:prstGeom>
          <a:solidFill>
            <a:srgbClr val="4471C4"/>
          </a:solidFill>
          <a:ln w="12700">
            <a:solidFill>
              <a:srgbClr val="2E528F"/>
            </a:solidFill>
          </a:ln>
        </p:spPr>
        <p:txBody>
          <a:bodyPr vert="vert270" wrap="square" lIns="0" tIns="17145" rIns="0" bIns="0" rtlCol="0">
            <a:spAutoFit/>
          </a:bodyPr>
          <a:lstStyle/>
          <a:p>
            <a:pPr marL="191135">
              <a:lnSpc>
                <a:spcPct val="100000"/>
              </a:lnSpc>
              <a:spcBef>
                <a:spcPts val="135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Height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30540" y="5305044"/>
            <a:ext cx="1089660" cy="340360"/>
          </a:xfrm>
          <a:prstGeom prst="rect">
            <a:avLst/>
          </a:prstGeom>
          <a:solidFill>
            <a:srgbClr val="4471C4"/>
          </a:solidFill>
          <a:ln w="12700">
            <a:solidFill>
              <a:srgbClr val="2E528F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45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Age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399019" y="2925572"/>
            <a:ext cx="386715" cy="286385"/>
          </a:xfrm>
          <a:custGeom>
            <a:avLst/>
            <a:gdLst/>
            <a:ahLst/>
            <a:cxnLst/>
            <a:rect l="l" t="t" r="r" b="b"/>
            <a:pathLst>
              <a:path w="386715" h="286385">
                <a:moveTo>
                  <a:pt x="38861" y="210565"/>
                </a:moveTo>
                <a:lnTo>
                  <a:pt x="0" y="286385"/>
                </a:lnTo>
                <a:lnTo>
                  <a:pt x="83947" y="272033"/>
                </a:lnTo>
                <a:lnTo>
                  <a:pt x="70626" y="253873"/>
                </a:lnTo>
                <a:lnTo>
                  <a:pt x="54863" y="253873"/>
                </a:lnTo>
                <a:lnTo>
                  <a:pt x="47371" y="243712"/>
                </a:lnTo>
                <a:lnTo>
                  <a:pt x="57636" y="236162"/>
                </a:lnTo>
                <a:lnTo>
                  <a:pt x="38861" y="210565"/>
                </a:lnTo>
                <a:close/>
              </a:path>
              <a:path w="386715" h="286385">
                <a:moveTo>
                  <a:pt x="57636" y="236162"/>
                </a:moveTo>
                <a:lnTo>
                  <a:pt x="47371" y="243712"/>
                </a:lnTo>
                <a:lnTo>
                  <a:pt x="54863" y="253873"/>
                </a:lnTo>
                <a:lnTo>
                  <a:pt x="65102" y="246342"/>
                </a:lnTo>
                <a:lnTo>
                  <a:pt x="57636" y="236162"/>
                </a:lnTo>
                <a:close/>
              </a:path>
              <a:path w="386715" h="286385">
                <a:moveTo>
                  <a:pt x="65102" y="246342"/>
                </a:moveTo>
                <a:lnTo>
                  <a:pt x="54863" y="253873"/>
                </a:lnTo>
                <a:lnTo>
                  <a:pt x="70626" y="253873"/>
                </a:lnTo>
                <a:lnTo>
                  <a:pt x="65102" y="246342"/>
                </a:lnTo>
                <a:close/>
              </a:path>
              <a:path w="386715" h="286385">
                <a:moveTo>
                  <a:pt x="378713" y="0"/>
                </a:moveTo>
                <a:lnTo>
                  <a:pt x="57636" y="236162"/>
                </a:lnTo>
                <a:lnTo>
                  <a:pt x="65102" y="246342"/>
                </a:lnTo>
                <a:lnTo>
                  <a:pt x="386206" y="10160"/>
                </a:lnTo>
                <a:lnTo>
                  <a:pt x="378713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271004" y="2590800"/>
            <a:ext cx="1240790" cy="281940"/>
          </a:xfrm>
          <a:prstGeom prst="rect">
            <a:avLst/>
          </a:prstGeom>
          <a:solidFill>
            <a:srgbClr val="4471C4"/>
          </a:solidFill>
          <a:ln w="12700">
            <a:solidFill>
              <a:srgbClr val="2E528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47320">
              <a:lnSpc>
                <a:spcPts val="2075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Prediction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172190" y="6651370"/>
            <a:ext cx="867410" cy="127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z="800" spc="-5" dirty="0">
                <a:latin typeface="Calibri"/>
                <a:cs typeface="Calibri"/>
              </a:rPr>
              <a:t>Analyticsvidhya.com</a:t>
            </a:r>
            <a:endParaRPr sz="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52542" y="458215"/>
            <a:ext cx="332612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Segoe Print"/>
                <a:cs typeface="Segoe Print"/>
              </a:rPr>
              <a:t>K-NN</a:t>
            </a:r>
            <a:r>
              <a:rPr sz="1800" spc="-5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Algorithm:</a:t>
            </a:r>
            <a:r>
              <a:rPr sz="1800" spc="-15" dirty="0">
                <a:latin typeface="Segoe Print"/>
                <a:cs typeface="Segoe Print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Segoe Print"/>
                <a:cs typeface="Segoe Print"/>
              </a:rPr>
              <a:t>Regression</a:t>
            </a:r>
            <a:endParaRPr sz="1800">
              <a:latin typeface="Segoe Print"/>
              <a:cs typeface="Segoe Prin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09390" y="2196845"/>
            <a:ext cx="5876924" cy="348615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366515" y="2252472"/>
            <a:ext cx="340360" cy="996950"/>
          </a:xfrm>
          <a:prstGeom prst="rect">
            <a:avLst/>
          </a:prstGeom>
          <a:solidFill>
            <a:srgbClr val="4471C4"/>
          </a:solidFill>
          <a:ln w="12700">
            <a:solidFill>
              <a:srgbClr val="2E528F"/>
            </a:solidFill>
          </a:ln>
        </p:spPr>
        <p:txBody>
          <a:bodyPr vert="vert270" wrap="square" lIns="0" tIns="17780" rIns="0" bIns="0" rtlCol="0">
            <a:spAutoFit/>
          </a:bodyPr>
          <a:lstStyle/>
          <a:p>
            <a:pPr marL="191135">
              <a:lnSpc>
                <a:spcPct val="100000"/>
              </a:lnSpc>
              <a:spcBef>
                <a:spcPts val="14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Height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12480" y="5457444"/>
            <a:ext cx="1088390" cy="340360"/>
          </a:xfrm>
          <a:prstGeom prst="rect">
            <a:avLst/>
          </a:prstGeom>
          <a:solidFill>
            <a:srgbClr val="4471C4"/>
          </a:solidFill>
          <a:ln w="12700">
            <a:solidFill>
              <a:srgbClr val="2E528F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145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Age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52542" y="458215"/>
            <a:ext cx="332612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Segoe Print"/>
                <a:cs typeface="Segoe Print"/>
              </a:rPr>
              <a:t>K-NN</a:t>
            </a:r>
            <a:r>
              <a:rPr sz="1800" spc="-5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Algorithm:</a:t>
            </a:r>
            <a:r>
              <a:rPr sz="1800" spc="-15" dirty="0">
                <a:latin typeface="Segoe Print"/>
                <a:cs typeface="Segoe Print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Segoe Print"/>
                <a:cs typeface="Segoe Print"/>
              </a:rPr>
              <a:t>Regression</a:t>
            </a:r>
            <a:endParaRPr sz="1800">
              <a:latin typeface="Segoe Print"/>
              <a:cs typeface="Segoe Prin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243583" y="2286000"/>
            <a:ext cx="3639820" cy="3520440"/>
            <a:chOff x="1243583" y="2286000"/>
            <a:chExt cx="3639820" cy="35204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3583" y="2286000"/>
              <a:ext cx="3639311" cy="352044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009644" y="2313432"/>
              <a:ext cx="99060" cy="3485515"/>
            </a:xfrm>
            <a:custGeom>
              <a:avLst/>
              <a:gdLst/>
              <a:ahLst/>
              <a:cxnLst/>
              <a:rect l="l" t="t" r="r" b="b"/>
              <a:pathLst>
                <a:path w="99060" h="3485515">
                  <a:moveTo>
                    <a:pt x="99060" y="0"/>
                  </a:moveTo>
                  <a:lnTo>
                    <a:pt x="0" y="0"/>
                  </a:lnTo>
                  <a:lnTo>
                    <a:pt x="0" y="3485388"/>
                  </a:lnTo>
                  <a:lnTo>
                    <a:pt x="99060" y="3485388"/>
                  </a:lnTo>
                  <a:lnTo>
                    <a:pt x="9906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009644" y="2313432"/>
              <a:ext cx="99060" cy="3485515"/>
            </a:xfrm>
            <a:custGeom>
              <a:avLst/>
              <a:gdLst/>
              <a:ahLst/>
              <a:cxnLst/>
              <a:rect l="l" t="t" r="r" b="b"/>
              <a:pathLst>
                <a:path w="99060" h="3485515">
                  <a:moveTo>
                    <a:pt x="0" y="3485388"/>
                  </a:moveTo>
                  <a:lnTo>
                    <a:pt x="99060" y="3485388"/>
                  </a:lnTo>
                  <a:lnTo>
                    <a:pt x="99060" y="0"/>
                  </a:lnTo>
                  <a:lnTo>
                    <a:pt x="0" y="0"/>
                  </a:lnTo>
                  <a:lnTo>
                    <a:pt x="0" y="3485388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751831" y="2304288"/>
              <a:ext cx="97790" cy="3484245"/>
            </a:xfrm>
            <a:custGeom>
              <a:avLst/>
              <a:gdLst/>
              <a:ahLst/>
              <a:cxnLst/>
              <a:rect l="l" t="t" r="r" b="b"/>
              <a:pathLst>
                <a:path w="97789" h="3484245">
                  <a:moveTo>
                    <a:pt x="97536" y="0"/>
                  </a:moveTo>
                  <a:lnTo>
                    <a:pt x="0" y="0"/>
                  </a:lnTo>
                  <a:lnTo>
                    <a:pt x="0" y="3483864"/>
                  </a:lnTo>
                  <a:lnTo>
                    <a:pt x="97536" y="3483864"/>
                  </a:lnTo>
                  <a:lnTo>
                    <a:pt x="97536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751831" y="2304288"/>
              <a:ext cx="97790" cy="3484245"/>
            </a:xfrm>
            <a:custGeom>
              <a:avLst/>
              <a:gdLst/>
              <a:ahLst/>
              <a:cxnLst/>
              <a:rect l="l" t="t" r="r" b="b"/>
              <a:pathLst>
                <a:path w="97789" h="3484245">
                  <a:moveTo>
                    <a:pt x="0" y="3483864"/>
                  </a:moveTo>
                  <a:lnTo>
                    <a:pt x="97536" y="3483864"/>
                  </a:lnTo>
                  <a:lnTo>
                    <a:pt x="97536" y="0"/>
                  </a:lnTo>
                  <a:lnTo>
                    <a:pt x="0" y="0"/>
                  </a:lnTo>
                  <a:lnTo>
                    <a:pt x="0" y="3483864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085844" y="2304288"/>
              <a:ext cx="657225" cy="99060"/>
            </a:xfrm>
            <a:custGeom>
              <a:avLst/>
              <a:gdLst/>
              <a:ahLst/>
              <a:cxnLst/>
              <a:rect l="l" t="t" r="r" b="b"/>
              <a:pathLst>
                <a:path w="657225" h="99060">
                  <a:moveTo>
                    <a:pt x="656844" y="0"/>
                  </a:moveTo>
                  <a:lnTo>
                    <a:pt x="0" y="0"/>
                  </a:lnTo>
                  <a:lnTo>
                    <a:pt x="0" y="99060"/>
                  </a:lnTo>
                  <a:lnTo>
                    <a:pt x="656844" y="99060"/>
                  </a:lnTo>
                  <a:lnTo>
                    <a:pt x="65684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085844" y="2304288"/>
              <a:ext cx="657225" cy="99060"/>
            </a:xfrm>
            <a:custGeom>
              <a:avLst/>
              <a:gdLst/>
              <a:ahLst/>
              <a:cxnLst/>
              <a:rect l="l" t="t" r="r" b="b"/>
              <a:pathLst>
                <a:path w="657225" h="99060">
                  <a:moveTo>
                    <a:pt x="0" y="99060"/>
                  </a:moveTo>
                  <a:lnTo>
                    <a:pt x="656844" y="99060"/>
                  </a:lnTo>
                  <a:lnTo>
                    <a:pt x="656844" y="0"/>
                  </a:lnTo>
                  <a:lnTo>
                    <a:pt x="0" y="0"/>
                  </a:lnTo>
                  <a:lnTo>
                    <a:pt x="0" y="99060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009644" y="5699759"/>
              <a:ext cx="840105" cy="99060"/>
            </a:xfrm>
            <a:custGeom>
              <a:avLst/>
              <a:gdLst/>
              <a:ahLst/>
              <a:cxnLst/>
              <a:rect l="l" t="t" r="r" b="b"/>
              <a:pathLst>
                <a:path w="840104" h="99060">
                  <a:moveTo>
                    <a:pt x="839724" y="0"/>
                  </a:moveTo>
                  <a:lnTo>
                    <a:pt x="0" y="0"/>
                  </a:lnTo>
                  <a:lnTo>
                    <a:pt x="0" y="99059"/>
                  </a:lnTo>
                  <a:lnTo>
                    <a:pt x="839724" y="99059"/>
                  </a:lnTo>
                  <a:lnTo>
                    <a:pt x="83972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009644" y="5699759"/>
              <a:ext cx="840105" cy="99060"/>
            </a:xfrm>
            <a:custGeom>
              <a:avLst/>
              <a:gdLst/>
              <a:ahLst/>
              <a:cxnLst/>
              <a:rect l="l" t="t" r="r" b="b"/>
              <a:pathLst>
                <a:path w="840104" h="99060">
                  <a:moveTo>
                    <a:pt x="0" y="99059"/>
                  </a:moveTo>
                  <a:lnTo>
                    <a:pt x="839724" y="99059"/>
                  </a:lnTo>
                  <a:lnTo>
                    <a:pt x="839724" y="0"/>
                  </a:lnTo>
                  <a:lnTo>
                    <a:pt x="0" y="0"/>
                  </a:lnTo>
                  <a:lnTo>
                    <a:pt x="0" y="99059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5669279" y="4520184"/>
            <a:ext cx="2183130" cy="76200"/>
          </a:xfrm>
          <a:custGeom>
            <a:avLst/>
            <a:gdLst/>
            <a:ahLst/>
            <a:cxnLst/>
            <a:rect l="l" t="t" r="r" b="b"/>
            <a:pathLst>
              <a:path w="2183129" h="76200">
                <a:moveTo>
                  <a:pt x="2106549" y="0"/>
                </a:moveTo>
                <a:lnTo>
                  <a:pt x="2106549" y="76200"/>
                </a:lnTo>
                <a:lnTo>
                  <a:pt x="2170049" y="44450"/>
                </a:lnTo>
                <a:lnTo>
                  <a:pt x="2119249" y="44450"/>
                </a:lnTo>
                <a:lnTo>
                  <a:pt x="2119249" y="31750"/>
                </a:lnTo>
                <a:lnTo>
                  <a:pt x="2170049" y="31750"/>
                </a:lnTo>
                <a:lnTo>
                  <a:pt x="2106549" y="0"/>
                </a:lnTo>
                <a:close/>
              </a:path>
              <a:path w="2183129" h="76200">
                <a:moveTo>
                  <a:pt x="2106549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2106549" y="44450"/>
                </a:lnTo>
                <a:lnTo>
                  <a:pt x="2106549" y="31750"/>
                </a:lnTo>
                <a:close/>
              </a:path>
              <a:path w="2183129" h="76200">
                <a:moveTo>
                  <a:pt x="2170049" y="31750"/>
                </a:moveTo>
                <a:lnTo>
                  <a:pt x="2119249" y="31750"/>
                </a:lnTo>
                <a:lnTo>
                  <a:pt x="2119249" y="44450"/>
                </a:lnTo>
                <a:lnTo>
                  <a:pt x="2170049" y="44450"/>
                </a:lnTo>
                <a:lnTo>
                  <a:pt x="2182749" y="38100"/>
                </a:lnTo>
                <a:lnTo>
                  <a:pt x="2170049" y="3175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66003" y="3579934"/>
            <a:ext cx="2736991" cy="363532"/>
          </a:xfrm>
          <a:prstGeom prst="rect">
            <a:avLst/>
          </a:prstGeom>
        </p:spPr>
      </p:pic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6083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Di</a:t>
            </a:r>
            <a:r>
              <a:rPr spc="-25" dirty="0"/>
              <a:t>st</a:t>
            </a:r>
            <a:r>
              <a:rPr dirty="0"/>
              <a:t>ance,</a:t>
            </a:r>
          </a:p>
        </p:txBody>
      </p:sp>
      <p:pic>
        <p:nvPicPr>
          <p:cNvPr id="16" name="object 1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412480" y="2403348"/>
            <a:ext cx="3564597" cy="346252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52542" y="458215"/>
            <a:ext cx="332612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Segoe Print"/>
                <a:cs typeface="Segoe Print"/>
              </a:rPr>
              <a:t>K-NN</a:t>
            </a:r>
            <a:r>
              <a:rPr sz="1800" spc="-5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Algorithm:</a:t>
            </a:r>
            <a:r>
              <a:rPr sz="1800" spc="-15" dirty="0">
                <a:latin typeface="Segoe Print"/>
                <a:cs typeface="Segoe Print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Segoe Print"/>
                <a:cs typeface="Segoe Print"/>
              </a:rPr>
              <a:t>Regression</a:t>
            </a:r>
            <a:endParaRPr sz="1800">
              <a:latin typeface="Segoe Print"/>
              <a:cs typeface="Segoe Prin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243583" y="2286000"/>
            <a:ext cx="3639820" cy="3520440"/>
            <a:chOff x="1243583" y="2286000"/>
            <a:chExt cx="3639820" cy="35204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3583" y="2286000"/>
              <a:ext cx="3639311" cy="352044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009644" y="2313432"/>
              <a:ext cx="99060" cy="3485515"/>
            </a:xfrm>
            <a:custGeom>
              <a:avLst/>
              <a:gdLst/>
              <a:ahLst/>
              <a:cxnLst/>
              <a:rect l="l" t="t" r="r" b="b"/>
              <a:pathLst>
                <a:path w="99060" h="3485515">
                  <a:moveTo>
                    <a:pt x="99060" y="0"/>
                  </a:moveTo>
                  <a:lnTo>
                    <a:pt x="0" y="0"/>
                  </a:lnTo>
                  <a:lnTo>
                    <a:pt x="0" y="3485388"/>
                  </a:lnTo>
                  <a:lnTo>
                    <a:pt x="99060" y="3485388"/>
                  </a:lnTo>
                  <a:lnTo>
                    <a:pt x="9906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009644" y="2313432"/>
              <a:ext cx="99060" cy="3485515"/>
            </a:xfrm>
            <a:custGeom>
              <a:avLst/>
              <a:gdLst/>
              <a:ahLst/>
              <a:cxnLst/>
              <a:rect l="l" t="t" r="r" b="b"/>
              <a:pathLst>
                <a:path w="99060" h="3485515">
                  <a:moveTo>
                    <a:pt x="0" y="3485388"/>
                  </a:moveTo>
                  <a:lnTo>
                    <a:pt x="99060" y="3485388"/>
                  </a:lnTo>
                  <a:lnTo>
                    <a:pt x="99060" y="0"/>
                  </a:lnTo>
                  <a:lnTo>
                    <a:pt x="0" y="0"/>
                  </a:lnTo>
                  <a:lnTo>
                    <a:pt x="0" y="3485388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751831" y="2304288"/>
              <a:ext cx="97790" cy="3484245"/>
            </a:xfrm>
            <a:custGeom>
              <a:avLst/>
              <a:gdLst/>
              <a:ahLst/>
              <a:cxnLst/>
              <a:rect l="l" t="t" r="r" b="b"/>
              <a:pathLst>
                <a:path w="97789" h="3484245">
                  <a:moveTo>
                    <a:pt x="97536" y="0"/>
                  </a:moveTo>
                  <a:lnTo>
                    <a:pt x="0" y="0"/>
                  </a:lnTo>
                  <a:lnTo>
                    <a:pt x="0" y="3483864"/>
                  </a:lnTo>
                  <a:lnTo>
                    <a:pt x="97536" y="3483864"/>
                  </a:lnTo>
                  <a:lnTo>
                    <a:pt x="97536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751831" y="2304288"/>
              <a:ext cx="97790" cy="3484245"/>
            </a:xfrm>
            <a:custGeom>
              <a:avLst/>
              <a:gdLst/>
              <a:ahLst/>
              <a:cxnLst/>
              <a:rect l="l" t="t" r="r" b="b"/>
              <a:pathLst>
                <a:path w="97789" h="3484245">
                  <a:moveTo>
                    <a:pt x="0" y="3483864"/>
                  </a:moveTo>
                  <a:lnTo>
                    <a:pt x="97536" y="3483864"/>
                  </a:lnTo>
                  <a:lnTo>
                    <a:pt x="97536" y="0"/>
                  </a:lnTo>
                  <a:lnTo>
                    <a:pt x="0" y="0"/>
                  </a:lnTo>
                  <a:lnTo>
                    <a:pt x="0" y="3483864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085844" y="2304288"/>
              <a:ext cx="657225" cy="99060"/>
            </a:xfrm>
            <a:custGeom>
              <a:avLst/>
              <a:gdLst/>
              <a:ahLst/>
              <a:cxnLst/>
              <a:rect l="l" t="t" r="r" b="b"/>
              <a:pathLst>
                <a:path w="657225" h="99060">
                  <a:moveTo>
                    <a:pt x="656844" y="0"/>
                  </a:moveTo>
                  <a:lnTo>
                    <a:pt x="0" y="0"/>
                  </a:lnTo>
                  <a:lnTo>
                    <a:pt x="0" y="99060"/>
                  </a:lnTo>
                  <a:lnTo>
                    <a:pt x="656844" y="99060"/>
                  </a:lnTo>
                  <a:lnTo>
                    <a:pt x="65684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085844" y="2304288"/>
              <a:ext cx="657225" cy="99060"/>
            </a:xfrm>
            <a:custGeom>
              <a:avLst/>
              <a:gdLst/>
              <a:ahLst/>
              <a:cxnLst/>
              <a:rect l="l" t="t" r="r" b="b"/>
              <a:pathLst>
                <a:path w="657225" h="99060">
                  <a:moveTo>
                    <a:pt x="0" y="99060"/>
                  </a:moveTo>
                  <a:lnTo>
                    <a:pt x="656844" y="99060"/>
                  </a:lnTo>
                  <a:lnTo>
                    <a:pt x="656844" y="0"/>
                  </a:lnTo>
                  <a:lnTo>
                    <a:pt x="0" y="0"/>
                  </a:lnTo>
                  <a:lnTo>
                    <a:pt x="0" y="99060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009644" y="5699759"/>
              <a:ext cx="840105" cy="99060"/>
            </a:xfrm>
            <a:custGeom>
              <a:avLst/>
              <a:gdLst/>
              <a:ahLst/>
              <a:cxnLst/>
              <a:rect l="l" t="t" r="r" b="b"/>
              <a:pathLst>
                <a:path w="840104" h="99060">
                  <a:moveTo>
                    <a:pt x="839724" y="0"/>
                  </a:moveTo>
                  <a:lnTo>
                    <a:pt x="0" y="0"/>
                  </a:lnTo>
                  <a:lnTo>
                    <a:pt x="0" y="99059"/>
                  </a:lnTo>
                  <a:lnTo>
                    <a:pt x="839724" y="99059"/>
                  </a:lnTo>
                  <a:lnTo>
                    <a:pt x="83972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009644" y="5699759"/>
              <a:ext cx="840105" cy="99060"/>
            </a:xfrm>
            <a:custGeom>
              <a:avLst/>
              <a:gdLst/>
              <a:ahLst/>
              <a:cxnLst/>
              <a:rect l="l" t="t" r="r" b="b"/>
              <a:pathLst>
                <a:path w="840104" h="99060">
                  <a:moveTo>
                    <a:pt x="0" y="99059"/>
                  </a:moveTo>
                  <a:lnTo>
                    <a:pt x="839724" y="99059"/>
                  </a:lnTo>
                  <a:lnTo>
                    <a:pt x="839724" y="0"/>
                  </a:lnTo>
                  <a:lnTo>
                    <a:pt x="0" y="0"/>
                  </a:lnTo>
                  <a:lnTo>
                    <a:pt x="0" y="99059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5669279" y="4520184"/>
            <a:ext cx="2183130" cy="76200"/>
          </a:xfrm>
          <a:custGeom>
            <a:avLst/>
            <a:gdLst/>
            <a:ahLst/>
            <a:cxnLst/>
            <a:rect l="l" t="t" r="r" b="b"/>
            <a:pathLst>
              <a:path w="2183129" h="76200">
                <a:moveTo>
                  <a:pt x="2106549" y="0"/>
                </a:moveTo>
                <a:lnTo>
                  <a:pt x="2106549" y="76200"/>
                </a:lnTo>
                <a:lnTo>
                  <a:pt x="2170049" y="44450"/>
                </a:lnTo>
                <a:lnTo>
                  <a:pt x="2119249" y="44450"/>
                </a:lnTo>
                <a:lnTo>
                  <a:pt x="2119249" y="31750"/>
                </a:lnTo>
                <a:lnTo>
                  <a:pt x="2170049" y="31750"/>
                </a:lnTo>
                <a:lnTo>
                  <a:pt x="2106549" y="0"/>
                </a:lnTo>
                <a:close/>
              </a:path>
              <a:path w="2183129" h="76200">
                <a:moveTo>
                  <a:pt x="2106549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2106549" y="44450"/>
                </a:lnTo>
                <a:lnTo>
                  <a:pt x="2106549" y="31750"/>
                </a:lnTo>
                <a:close/>
              </a:path>
              <a:path w="2183129" h="76200">
                <a:moveTo>
                  <a:pt x="2170049" y="31750"/>
                </a:moveTo>
                <a:lnTo>
                  <a:pt x="2119249" y="31750"/>
                </a:lnTo>
                <a:lnTo>
                  <a:pt x="2119249" y="44450"/>
                </a:lnTo>
                <a:lnTo>
                  <a:pt x="2170049" y="44450"/>
                </a:lnTo>
                <a:lnTo>
                  <a:pt x="2182749" y="38100"/>
                </a:lnTo>
                <a:lnTo>
                  <a:pt x="2170049" y="3175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66003" y="3666802"/>
            <a:ext cx="2736991" cy="363532"/>
          </a:xfrm>
          <a:prstGeom prst="rect">
            <a:avLst/>
          </a:prstGeom>
        </p:spPr>
      </p:pic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6083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Di</a:t>
            </a:r>
            <a:r>
              <a:rPr spc="-25" dirty="0"/>
              <a:t>st</a:t>
            </a:r>
            <a:r>
              <a:rPr dirty="0"/>
              <a:t>ance,</a:t>
            </a:r>
          </a:p>
        </p:txBody>
      </p:sp>
      <p:grpSp>
        <p:nvGrpSpPr>
          <p:cNvPr id="16" name="object 16"/>
          <p:cNvGrpSpPr/>
          <p:nvPr/>
        </p:nvGrpSpPr>
        <p:grpSpPr>
          <a:xfrm>
            <a:off x="8406130" y="3168142"/>
            <a:ext cx="3652520" cy="1557020"/>
            <a:chOff x="8406130" y="3168142"/>
            <a:chExt cx="3652520" cy="1557020"/>
          </a:xfrm>
        </p:grpSpPr>
        <p:sp>
          <p:nvSpPr>
            <p:cNvPr id="17" name="object 17"/>
            <p:cNvSpPr/>
            <p:nvPr/>
          </p:nvSpPr>
          <p:spPr>
            <a:xfrm>
              <a:off x="8412480" y="3174492"/>
              <a:ext cx="3639820" cy="1544320"/>
            </a:xfrm>
            <a:custGeom>
              <a:avLst/>
              <a:gdLst/>
              <a:ahLst/>
              <a:cxnLst/>
              <a:rect l="l" t="t" r="r" b="b"/>
              <a:pathLst>
                <a:path w="3639820" h="1544320">
                  <a:moveTo>
                    <a:pt x="3639312" y="0"/>
                  </a:moveTo>
                  <a:lnTo>
                    <a:pt x="0" y="0"/>
                  </a:lnTo>
                  <a:lnTo>
                    <a:pt x="0" y="1543811"/>
                  </a:lnTo>
                  <a:lnTo>
                    <a:pt x="3639312" y="1543811"/>
                  </a:lnTo>
                  <a:lnTo>
                    <a:pt x="36393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412480" y="3174492"/>
              <a:ext cx="3639820" cy="1544320"/>
            </a:xfrm>
            <a:custGeom>
              <a:avLst/>
              <a:gdLst/>
              <a:ahLst/>
              <a:cxnLst/>
              <a:rect l="l" t="t" r="r" b="b"/>
              <a:pathLst>
                <a:path w="3639820" h="1544320">
                  <a:moveTo>
                    <a:pt x="0" y="1543811"/>
                  </a:moveTo>
                  <a:lnTo>
                    <a:pt x="3639312" y="1543811"/>
                  </a:lnTo>
                  <a:lnTo>
                    <a:pt x="3639312" y="0"/>
                  </a:lnTo>
                  <a:lnTo>
                    <a:pt x="0" y="0"/>
                  </a:lnTo>
                  <a:lnTo>
                    <a:pt x="0" y="1543811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8597900" y="3323335"/>
            <a:ext cx="3271520" cy="910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Sequence: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&gt; e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&gt; f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&gt; d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&gt;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j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&gt; c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&gt; h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&gt;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&gt; i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&gt; g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52542" y="458215"/>
            <a:ext cx="332612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Segoe Print"/>
                <a:cs typeface="Segoe Print"/>
              </a:rPr>
              <a:t>K-NN</a:t>
            </a:r>
            <a:r>
              <a:rPr sz="1800" spc="-5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Algorithm:</a:t>
            </a:r>
            <a:r>
              <a:rPr sz="1800" spc="-15" dirty="0">
                <a:latin typeface="Segoe Print"/>
                <a:cs typeface="Segoe Print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Segoe Print"/>
                <a:cs typeface="Segoe Print"/>
              </a:rPr>
              <a:t>Regression</a:t>
            </a:r>
            <a:endParaRPr sz="1800">
              <a:latin typeface="Segoe Print"/>
              <a:cs typeface="Segoe Prin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509390" y="2196845"/>
            <a:ext cx="5876925" cy="3486150"/>
            <a:chOff x="3509390" y="2196845"/>
            <a:chExt cx="5876925" cy="34861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09390" y="2196845"/>
              <a:ext cx="5876924" cy="348615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89319" y="2252471"/>
              <a:ext cx="3182112" cy="2023871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8947404" y="2252472"/>
            <a:ext cx="1477010" cy="617220"/>
          </a:xfrm>
          <a:prstGeom prst="rect">
            <a:avLst/>
          </a:prstGeom>
          <a:solidFill>
            <a:srgbClr val="EC7C30"/>
          </a:solidFill>
          <a:ln w="12700">
            <a:solidFill>
              <a:srgbClr val="2E528F"/>
            </a:solidFill>
          </a:ln>
        </p:spPr>
        <p:txBody>
          <a:bodyPr vert="horz" wrap="square" lIns="0" tIns="15684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235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66515" y="2252472"/>
            <a:ext cx="340360" cy="996950"/>
          </a:xfrm>
          <a:prstGeom prst="rect">
            <a:avLst/>
          </a:prstGeom>
          <a:solidFill>
            <a:srgbClr val="4471C4"/>
          </a:solidFill>
          <a:ln w="12700">
            <a:solidFill>
              <a:srgbClr val="2E528F"/>
            </a:solidFill>
          </a:ln>
        </p:spPr>
        <p:txBody>
          <a:bodyPr vert="vert270" wrap="square" lIns="0" tIns="17780" rIns="0" bIns="0" rtlCol="0">
            <a:spAutoFit/>
          </a:bodyPr>
          <a:lstStyle/>
          <a:p>
            <a:pPr marL="191135">
              <a:lnSpc>
                <a:spcPct val="100000"/>
              </a:lnSpc>
              <a:spcBef>
                <a:spcPts val="14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Height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412480" y="5457444"/>
            <a:ext cx="1088390" cy="340360"/>
          </a:xfrm>
          <a:prstGeom prst="rect">
            <a:avLst/>
          </a:prstGeom>
          <a:solidFill>
            <a:srgbClr val="4471C4"/>
          </a:solidFill>
          <a:ln w="12700">
            <a:solidFill>
              <a:srgbClr val="2E528F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145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Age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172190" y="6651370"/>
            <a:ext cx="867410" cy="127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z="800" spc="-5" dirty="0">
                <a:latin typeface="Calibri"/>
                <a:cs typeface="Calibri"/>
              </a:rPr>
              <a:t>Analyticsvidhya.com</a:t>
            </a:r>
            <a:endParaRPr sz="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52542" y="458215"/>
            <a:ext cx="332612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Segoe Print"/>
                <a:cs typeface="Segoe Print"/>
              </a:rPr>
              <a:t>K-NN</a:t>
            </a:r>
            <a:r>
              <a:rPr sz="1800" spc="-5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Algorithm:</a:t>
            </a:r>
            <a:r>
              <a:rPr sz="1800" spc="-15" dirty="0">
                <a:latin typeface="Segoe Print"/>
                <a:cs typeface="Segoe Print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Segoe Print"/>
                <a:cs typeface="Segoe Print"/>
              </a:rPr>
              <a:t>Regression</a:t>
            </a:r>
            <a:endParaRPr sz="1800">
              <a:latin typeface="Segoe Print"/>
              <a:cs typeface="Segoe Prin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509390" y="2196845"/>
            <a:ext cx="5876925" cy="3486150"/>
            <a:chOff x="3509390" y="2196845"/>
            <a:chExt cx="5876925" cy="34861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09390" y="2196845"/>
              <a:ext cx="5876924" cy="348615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89319" y="2252471"/>
              <a:ext cx="3182112" cy="2023871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8947404" y="2252472"/>
            <a:ext cx="1477010" cy="617220"/>
          </a:xfrm>
          <a:prstGeom prst="rect">
            <a:avLst/>
          </a:prstGeom>
          <a:solidFill>
            <a:srgbClr val="4471C4"/>
          </a:solidFill>
          <a:ln w="12700">
            <a:solidFill>
              <a:srgbClr val="2E528F"/>
            </a:solidFill>
          </a:ln>
        </p:spPr>
        <p:txBody>
          <a:bodyPr vert="horz" wrap="square" lIns="0" tIns="15684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235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448927" y="3633978"/>
            <a:ext cx="19469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Mean: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(77+72+60)/3</a:t>
            </a:r>
            <a:endParaRPr sz="18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=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69.6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kg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2148" y="2869692"/>
            <a:ext cx="2456688" cy="265938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3366515" y="2252472"/>
            <a:ext cx="340360" cy="996950"/>
          </a:xfrm>
          <a:prstGeom prst="rect">
            <a:avLst/>
          </a:prstGeom>
          <a:solidFill>
            <a:srgbClr val="4471C4"/>
          </a:solidFill>
          <a:ln w="12700">
            <a:solidFill>
              <a:srgbClr val="2E528F"/>
            </a:solidFill>
          </a:ln>
        </p:spPr>
        <p:txBody>
          <a:bodyPr vert="vert270" wrap="square" lIns="0" tIns="17780" rIns="0" bIns="0" rtlCol="0">
            <a:spAutoFit/>
          </a:bodyPr>
          <a:lstStyle/>
          <a:p>
            <a:pPr marL="191135">
              <a:lnSpc>
                <a:spcPct val="100000"/>
              </a:lnSpc>
              <a:spcBef>
                <a:spcPts val="14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Height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412480" y="5457444"/>
            <a:ext cx="1088390" cy="340360"/>
          </a:xfrm>
          <a:prstGeom prst="rect">
            <a:avLst/>
          </a:prstGeom>
          <a:solidFill>
            <a:srgbClr val="4471C4"/>
          </a:solidFill>
          <a:ln w="12700">
            <a:solidFill>
              <a:srgbClr val="2E528F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145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Age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172190" y="6651370"/>
            <a:ext cx="867410" cy="127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z="800" spc="-5" dirty="0">
                <a:latin typeface="Calibri"/>
                <a:cs typeface="Calibri"/>
              </a:rPr>
              <a:t>Analyticsvidhya.com</a:t>
            </a:r>
            <a:endParaRPr sz="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2542" y="458215"/>
            <a:ext cx="332612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5" dirty="0">
                <a:latin typeface="Segoe Print"/>
                <a:cs typeface="Segoe Print"/>
              </a:rPr>
              <a:t>K-NN</a:t>
            </a:r>
            <a:r>
              <a:rPr sz="1800" b="0" spc="-50" dirty="0">
                <a:latin typeface="Segoe Print"/>
                <a:cs typeface="Segoe Print"/>
              </a:rPr>
              <a:t> </a:t>
            </a:r>
            <a:r>
              <a:rPr sz="1800" b="0" spc="-5" dirty="0">
                <a:latin typeface="Segoe Print"/>
                <a:cs typeface="Segoe Print"/>
              </a:rPr>
              <a:t>Algorithm:</a:t>
            </a:r>
            <a:r>
              <a:rPr sz="1800" b="0" spc="-15" dirty="0">
                <a:latin typeface="Segoe Print"/>
                <a:cs typeface="Segoe Print"/>
              </a:rPr>
              <a:t> </a:t>
            </a:r>
            <a:r>
              <a:rPr sz="1800" b="0" spc="-5" dirty="0">
                <a:solidFill>
                  <a:srgbClr val="FF0000"/>
                </a:solidFill>
                <a:latin typeface="Segoe Print"/>
                <a:cs typeface="Segoe Print"/>
              </a:rPr>
              <a:t>Regression</a:t>
            </a:r>
            <a:endParaRPr sz="1800">
              <a:latin typeface="Segoe Print"/>
              <a:cs typeface="Segoe Prin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509390" y="1533144"/>
            <a:ext cx="5948680" cy="4150360"/>
            <a:chOff x="3509390" y="1533144"/>
            <a:chExt cx="5948680" cy="415036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09390" y="2196845"/>
              <a:ext cx="5876924" cy="348615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89803" y="1533144"/>
              <a:ext cx="4168140" cy="2996183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8947404" y="2252472"/>
            <a:ext cx="1477010" cy="617220"/>
          </a:xfrm>
          <a:prstGeom prst="rect">
            <a:avLst/>
          </a:prstGeom>
          <a:ln w="12700">
            <a:solidFill>
              <a:srgbClr val="2E528F"/>
            </a:solidFill>
          </a:ln>
        </p:spPr>
        <p:txBody>
          <a:bodyPr vert="horz" wrap="square" lIns="0" tIns="1568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35"/>
              </a:spcBef>
            </a:pPr>
            <a:r>
              <a:rPr sz="1800" b="1" dirty="0">
                <a:solidFill>
                  <a:srgbClr val="001F5F"/>
                </a:solidFill>
                <a:latin typeface="Calibri"/>
                <a:cs typeface="Calibri"/>
              </a:rPr>
              <a:t>K</a:t>
            </a:r>
            <a:r>
              <a:rPr sz="1800" b="1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1F5F"/>
                </a:solidFill>
                <a:latin typeface="Calibri"/>
                <a:cs typeface="Calibri"/>
              </a:rPr>
              <a:t>=</a:t>
            </a:r>
            <a:r>
              <a:rPr sz="1800" b="1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1F5F"/>
                </a:solidFill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81592" y="3633978"/>
            <a:ext cx="26396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Mean: </a:t>
            </a:r>
            <a:r>
              <a:rPr sz="1800" spc="-5" dirty="0">
                <a:latin typeface="Calibri"/>
                <a:cs typeface="Calibri"/>
              </a:rPr>
              <a:t>(77+72+60+59+58)/5</a:t>
            </a:r>
            <a:endParaRPr sz="1800">
              <a:latin typeface="Calibri"/>
              <a:cs typeface="Calibri"/>
            </a:endParaRPr>
          </a:p>
          <a:p>
            <a:pPr marL="49530" algn="ctr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=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65.2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kg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66515" y="2252472"/>
            <a:ext cx="340360" cy="996950"/>
          </a:xfrm>
          <a:prstGeom prst="rect">
            <a:avLst/>
          </a:prstGeom>
          <a:solidFill>
            <a:srgbClr val="4471C4"/>
          </a:solidFill>
          <a:ln w="12700">
            <a:solidFill>
              <a:srgbClr val="2E528F"/>
            </a:solidFill>
          </a:ln>
        </p:spPr>
        <p:txBody>
          <a:bodyPr vert="vert270" wrap="square" lIns="0" tIns="17780" rIns="0" bIns="0" rtlCol="0">
            <a:spAutoFit/>
          </a:bodyPr>
          <a:lstStyle/>
          <a:p>
            <a:pPr marL="191135">
              <a:lnSpc>
                <a:spcPct val="100000"/>
              </a:lnSpc>
              <a:spcBef>
                <a:spcPts val="14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Height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412480" y="5457444"/>
            <a:ext cx="1088390" cy="340360"/>
          </a:xfrm>
          <a:prstGeom prst="rect">
            <a:avLst/>
          </a:prstGeom>
          <a:solidFill>
            <a:srgbClr val="4471C4"/>
          </a:solidFill>
          <a:ln w="12700">
            <a:solidFill>
              <a:srgbClr val="2E528F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145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Age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48055" y="2282951"/>
            <a:ext cx="2633472" cy="3560064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441705" y="1228089"/>
            <a:ext cx="3653790" cy="80391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812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40"/>
              </a:spcBef>
            </a:pP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Sequence:</a:t>
            </a:r>
            <a:endParaRPr sz="20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&gt;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&gt; f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&gt;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&gt;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j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&gt; c &gt;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&gt;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&gt; i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&gt;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172190" y="6651370"/>
            <a:ext cx="867410" cy="127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z="800" spc="-5" dirty="0">
                <a:latin typeface="Calibri"/>
                <a:cs typeface="Calibri"/>
              </a:rPr>
              <a:t>Analyticsvidhya.com</a:t>
            </a:r>
            <a:endParaRPr sz="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52542" y="458215"/>
            <a:ext cx="332612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Segoe Print"/>
                <a:cs typeface="Segoe Print"/>
              </a:rPr>
              <a:t>K-NN</a:t>
            </a:r>
            <a:r>
              <a:rPr sz="1800" spc="-5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Algorithm:</a:t>
            </a:r>
            <a:r>
              <a:rPr sz="1800" spc="-15" dirty="0">
                <a:latin typeface="Segoe Print"/>
                <a:cs typeface="Segoe Print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Segoe Print"/>
                <a:cs typeface="Segoe Print"/>
              </a:rPr>
              <a:t>Regression</a:t>
            </a:r>
            <a:endParaRPr sz="1800">
              <a:latin typeface="Segoe Print"/>
              <a:cs typeface="Segoe Prin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52542" y="1972182"/>
            <a:ext cx="26403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-15" dirty="0">
                <a:latin typeface="Calibri"/>
                <a:cs typeface="Calibri"/>
              </a:rPr>
              <a:t>Let’s </a:t>
            </a:r>
            <a:r>
              <a:rPr b="0" spc="-5" dirty="0">
                <a:latin typeface="Calibri"/>
                <a:cs typeface="Calibri"/>
              </a:rPr>
              <a:t>Do</a:t>
            </a:r>
            <a:r>
              <a:rPr b="0" spc="-35" dirty="0">
                <a:latin typeface="Calibri"/>
                <a:cs typeface="Calibri"/>
              </a:rPr>
              <a:t> </a:t>
            </a:r>
            <a:r>
              <a:rPr b="0" spc="-5" dirty="0">
                <a:latin typeface="Calibri"/>
                <a:cs typeface="Calibri"/>
              </a:rPr>
              <a:t>Self Assessment!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32221" y="3305555"/>
            <a:ext cx="2582733" cy="295197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69410" y="1955673"/>
            <a:ext cx="4572000" cy="37338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289552" y="642873"/>
            <a:ext cx="3606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Segoe Print"/>
                <a:cs typeface="Segoe Print"/>
              </a:rPr>
              <a:t>K-NN</a:t>
            </a:r>
            <a:r>
              <a:rPr sz="1800" spc="-5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Algorithm:</a:t>
            </a:r>
            <a:r>
              <a:rPr sz="1800" spc="-1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Classification</a:t>
            </a:r>
            <a:endParaRPr sz="1800">
              <a:latin typeface="Segoe Print"/>
              <a:cs typeface="Segoe Prin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026520" y="6588582"/>
            <a:ext cx="949960" cy="127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z="800" dirty="0">
                <a:latin typeface="Calibri"/>
                <a:cs typeface="Calibri"/>
              </a:rPr>
              <a:t>I</a:t>
            </a:r>
            <a:r>
              <a:rPr sz="800" spc="5" dirty="0">
                <a:latin typeface="Calibri"/>
                <a:cs typeface="Calibri"/>
              </a:rPr>
              <a:t>m</a:t>
            </a:r>
            <a:r>
              <a:rPr sz="800" dirty="0">
                <a:latin typeface="Calibri"/>
                <a:cs typeface="Calibri"/>
              </a:rPr>
              <a:t>ag</a:t>
            </a:r>
            <a:r>
              <a:rPr sz="800" spc="-5" dirty="0">
                <a:latin typeface="Calibri"/>
                <a:cs typeface="Calibri"/>
              </a:rPr>
              <a:t>e</a:t>
            </a:r>
            <a:r>
              <a:rPr sz="800" dirty="0">
                <a:latin typeface="Calibri"/>
                <a:cs typeface="Calibri"/>
              </a:rPr>
              <a:t>:</a:t>
            </a:r>
            <a:r>
              <a:rPr sz="800" spc="-25" dirty="0">
                <a:latin typeface="Calibri"/>
                <a:cs typeface="Calibri"/>
              </a:rPr>
              <a:t> </a:t>
            </a:r>
            <a:r>
              <a:rPr sz="800" spc="-5" dirty="0">
                <a:latin typeface="Calibri"/>
                <a:cs typeface="Calibri"/>
              </a:rPr>
              <a:t>jav</a:t>
            </a:r>
            <a:r>
              <a:rPr sz="800" dirty="0">
                <a:latin typeface="Calibri"/>
                <a:cs typeface="Calibri"/>
              </a:rPr>
              <a:t>a</a:t>
            </a:r>
            <a:r>
              <a:rPr sz="800" spc="-10" dirty="0">
                <a:latin typeface="Calibri"/>
                <a:cs typeface="Calibri"/>
              </a:rPr>
              <a:t>t</a:t>
            </a:r>
            <a:r>
              <a:rPr sz="800" spc="-5" dirty="0">
                <a:latin typeface="Calibri"/>
                <a:cs typeface="Calibri"/>
              </a:rPr>
              <a:t>p</a:t>
            </a:r>
            <a:r>
              <a:rPr sz="800" spc="-10" dirty="0">
                <a:latin typeface="Calibri"/>
                <a:cs typeface="Calibri"/>
              </a:rPr>
              <a:t>o</a:t>
            </a:r>
            <a:r>
              <a:rPr sz="800" spc="-5" dirty="0">
                <a:latin typeface="Calibri"/>
                <a:cs typeface="Calibri"/>
              </a:rPr>
              <a:t>in</a:t>
            </a:r>
            <a:r>
              <a:rPr sz="800" spc="-10" dirty="0">
                <a:latin typeface="Calibri"/>
                <a:cs typeface="Calibri"/>
              </a:rPr>
              <a:t>t</a:t>
            </a:r>
            <a:r>
              <a:rPr sz="800" spc="-5" dirty="0">
                <a:latin typeface="Calibri"/>
                <a:cs typeface="Calibri"/>
              </a:rPr>
              <a:t>.co</a:t>
            </a:r>
            <a:r>
              <a:rPr sz="800" dirty="0">
                <a:latin typeface="Calibri"/>
                <a:cs typeface="Calibri"/>
              </a:rPr>
              <a:t>m</a:t>
            </a:r>
            <a:endParaRPr sz="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36975" y="458215"/>
            <a:ext cx="43345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Segoe Print"/>
                <a:cs typeface="Segoe Print"/>
              </a:rPr>
              <a:t>Why</a:t>
            </a:r>
            <a:r>
              <a:rPr sz="1800" spc="-1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do</a:t>
            </a:r>
            <a:r>
              <a:rPr sz="1800" spc="-1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we</a:t>
            </a:r>
            <a:r>
              <a:rPr sz="1800" spc="-2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need </a:t>
            </a:r>
            <a:r>
              <a:rPr sz="1800" dirty="0">
                <a:latin typeface="Segoe Print"/>
                <a:cs typeface="Segoe Print"/>
              </a:rPr>
              <a:t>a</a:t>
            </a:r>
            <a:r>
              <a:rPr sz="1800" spc="-10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K-NN</a:t>
            </a:r>
            <a:r>
              <a:rPr sz="1800" spc="-3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Algorithm?</a:t>
            </a:r>
            <a:endParaRPr sz="1800">
              <a:latin typeface="Segoe Print"/>
              <a:cs typeface="Segoe Prin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07520" y="2527366"/>
            <a:ext cx="3278699" cy="285715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026520" y="6588582"/>
            <a:ext cx="949960" cy="127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z="800" dirty="0">
                <a:latin typeface="Calibri"/>
                <a:cs typeface="Calibri"/>
              </a:rPr>
              <a:t>I</a:t>
            </a:r>
            <a:r>
              <a:rPr sz="800" spc="5" dirty="0">
                <a:latin typeface="Calibri"/>
                <a:cs typeface="Calibri"/>
              </a:rPr>
              <a:t>m</a:t>
            </a:r>
            <a:r>
              <a:rPr sz="800" dirty="0">
                <a:latin typeface="Calibri"/>
                <a:cs typeface="Calibri"/>
              </a:rPr>
              <a:t>ag</a:t>
            </a:r>
            <a:r>
              <a:rPr sz="800" spc="-5" dirty="0">
                <a:latin typeface="Calibri"/>
                <a:cs typeface="Calibri"/>
              </a:rPr>
              <a:t>e</a:t>
            </a:r>
            <a:r>
              <a:rPr sz="800" dirty="0">
                <a:latin typeface="Calibri"/>
                <a:cs typeface="Calibri"/>
              </a:rPr>
              <a:t>:</a:t>
            </a:r>
            <a:r>
              <a:rPr sz="800" spc="-25" dirty="0">
                <a:latin typeface="Calibri"/>
                <a:cs typeface="Calibri"/>
              </a:rPr>
              <a:t> </a:t>
            </a:r>
            <a:r>
              <a:rPr sz="800" spc="-5" dirty="0">
                <a:latin typeface="Calibri"/>
                <a:cs typeface="Calibri"/>
              </a:rPr>
              <a:t>jav</a:t>
            </a:r>
            <a:r>
              <a:rPr sz="800" dirty="0">
                <a:latin typeface="Calibri"/>
                <a:cs typeface="Calibri"/>
              </a:rPr>
              <a:t>a</a:t>
            </a:r>
            <a:r>
              <a:rPr sz="800" spc="-10" dirty="0">
                <a:latin typeface="Calibri"/>
                <a:cs typeface="Calibri"/>
              </a:rPr>
              <a:t>t</a:t>
            </a:r>
            <a:r>
              <a:rPr sz="800" spc="-5" dirty="0">
                <a:latin typeface="Calibri"/>
                <a:cs typeface="Calibri"/>
              </a:rPr>
              <a:t>p</a:t>
            </a:r>
            <a:r>
              <a:rPr sz="800" spc="-10" dirty="0">
                <a:latin typeface="Calibri"/>
                <a:cs typeface="Calibri"/>
              </a:rPr>
              <a:t>o</a:t>
            </a:r>
            <a:r>
              <a:rPr sz="800" spc="-5" dirty="0">
                <a:latin typeface="Calibri"/>
                <a:cs typeface="Calibri"/>
              </a:rPr>
              <a:t>in</a:t>
            </a:r>
            <a:r>
              <a:rPr sz="800" spc="-10" dirty="0">
                <a:latin typeface="Calibri"/>
                <a:cs typeface="Calibri"/>
              </a:rPr>
              <a:t>t</a:t>
            </a:r>
            <a:r>
              <a:rPr sz="800" spc="-5" dirty="0">
                <a:latin typeface="Calibri"/>
                <a:cs typeface="Calibri"/>
              </a:rPr>
              <a:t>.co</a:t>
            </a:r>
            <a:r>
              <a:rPr sz="800" dirty="0">
                <a:latin typeface="Calibri"/>
                <a:cs typeface="Calibri"/>
              </a:rPr>
              <a:t>m</a:t>
            </a:r>
            <a:endParaRPr sz="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36975" y="458215"/>
            <a:ext cx="43345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Segoe Print"/>
                <a:cs typeface="Segoe Print"/>
              </a:rPr>
              <a:t>Why</a:t>
            </a:r>
            <a:r>
              <a:rPr sz="1800" spc="-1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do</a:t>
            </a:r>
            <a:r>
              <a:rPr sz="1800" spc="-1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we</a:t>
            </a:r>
            <a:r>
              <a:rPr sz="1800" spc="-2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need </a:t>
            </a:r>
            <a:r>
              <a:rPr sz="1800" dirty="0">
                <a:latin typeface="Segoe Print"/>
                <a:cs typeface="Segoe Print"/>
              </a:rPr>
              <a:t>a</a:t>
            </a:r>
            <a:r>
              <a:rPr sz="1800" spc="-10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K-NN</a:t>
            </a:r>
            <a:r>
              <a:rPr sz="1800" spc="-3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Algorithm?</a:t>
            </a:r>
            <a:endParaRPr sz="1800">
              <a:latin typeface="Segoe Print"/>
              <a:cs typeface="Segoe Prin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07551" y="2527366"/>
            <a:ext cx="6616824" cy="285715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026520" y="6588582"/>
            <a:ext cx="949960" cy="127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z="800" dirty="0">
                <a:latin typeface="Calibri"/>
                <a:cs typeface="Calibri"/>
              </a:rPr>
              <a:t>I</a:t>
            </a:r>
            <a:r>
              <a:rPr sz="800" spc="5" dirty="0">
                <a:latin typeface="Calibri"/>
                <a:cs typeface="Calibri"/>
              </a:rPr>
              <a:t>m</a:t>
            </a:r>
            <a:r>
              <a:rPr sz="800" dirty="0">
                <a:latin typeface="Calibri"/>
                <a:cs typeface="Calibri"/>
              </a:rPr>
              <a:t>ag</a:t>
            </a:r>
            <a:r>
              <a:rPr sz="800" spc="-5" dirty="0">
                <a:latin typeface="Calibri"/>
                <a:cs typeface="Calibri"/>
              </a:rPr>
              <a:t>e</a:t>
            </a:r>
            <a:r>
              <a:rPr sz="800" dirty="0">
                <a:latin typeface="Calibri"/>
                <a:cs typeface="Calibri"/>
              </a:rPr>
              <a:t>:</a:t>
            </a:r>
            <a:r>
              <a:rPr sz="800" spc="-25" dirty="0">
                <a:latin typeface="Calibri"/>
                <a:cs typeface="Calibri"/>
              </a:rPr>
              <a:t> </a:t>
            </a:r>
            <a:r>
              <a:rPr sz="800" spc="-5" dirty="0">
                <a:latin typeface="Calibri"/>
                <a:cs typeface="Calibri"/>
              </a:rPr>
              <a:t>jav</a:t>
            </a:r>
            <a:r>
              <a:rPr sz="800" dirty="0">
                <a:latin typeface="Calibri"/>
                <a:cs typeface="Calibri"/>
              </a:rPr>
              <a:t>a</a:t>
            </a:r>
            <a:r>
              <a:rPr sz="800" spc="-10" dirty="0">
                <a:latin typeface="Calibri"/>
                <a:cs typeface="Calibri"/>
              </a:rPr>
              <a:t>t</a:t>
            </a:r>
            <a:r>
              <a:rPr sz="800" spc="-5" dirty="0">
                <a:latin typeface="Calibri"/>
                <a:cs typeface="Calibri"/>
              </a:rPr>
              <a:t>p</a:t>
            </a:r>
            <a:r>
              <a:rPr sz="800" spc="-10" dirty="0">
                <a:latin typeface="Calibri"/>
                <a:cs typeface="Calibri"/>
              </a:rPr>
              <a:t>o</a:t>
            </a:r>
            <a:r>
              <a:rPr sz="800" spc="-5" dirty="0">
                <a:latin typeface="Calibri"/>
                <a:cs typeface="Calibri"/>
              </a:rPr>
              <a:t>in</a:t>
            </a:r>
            <a:r>
              <a:rPr sz="800" spc="-10" dirty="0">
                <a:latin typeface="Calibri"/>
                <a:cs typeface="Calibri"/>
              </a:rPr>
              <a:t>t</a:t>
            </a:r>
            <a:r>
              <a:rPr sz="800" spc="-5" dirty="0">
                <a:latin typeface="Calibri"/>
                <a:cs typeface="Calibri"/>
              </a:rPr>
              <a:t>.co</a:t>
            </a:r>
            <a:r>
              <a:rPr sz="800" dirty="0">
                <a:latin typeface="Calibri"/>
                <a:cs typeface="Calibri"/>
              </a:rPr>
              <a:t>m</a:t>
            </a:r>
            <a:endParaRPr sz="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56252" y="458215"/>
            <a:ext cx="27508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dirty="0">
                <a:latin typeface="Segoe Print"/>
                <a:cs typeface="Segoe Print"/>
              </a:rPr>
              <a:t>Steps:</a:t>
            </a:r>
            <a:r>
              <a:rPr sz="1800" b="0" spc="-40" dirty="0">
                <a:latin typeface="Segoe Print"/>
                <a:cs typeface="Segoe Print"/>
              </a:rPr>
              <a:t> </a:t>
            </a:r>
            <a:r>
              <a:rPr sz="1800" b="0" spc="-5" dirty="0">
                <a:latin typeface="Segoe Print"/>
                <a:cs typeface="Segoe Print"/>
              </a:rPr>
              <a:t>K-NN</a:t>
            </a:r>
            <a:r>
              <a:rPr sz="1800" b="0" spc="-45" dirty="0">
                <a:latin typeface="Segoe Print"/>
                <a:cs typeface="Segoe Print"/>
              </a:rPr>
              <a:t> </a:t>
            </a:r>
            <a:r>
              <a:rPr sz="1800" b="0" spc="-5" dirty="0">
                <a:latin typeface="Segoe Print"/>
                <a:cs typeface="Segoe Print"/>
              </a:rPr>
              <a:t>Algorithm</a:t>
            </a:r>
            <a:endParaRPr sz="1800">
              <a:latin typeface="Segoe Print"/>
              <a:cs typeface="Segoe Prin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990600" y="838200"/>
            <a:ext cx="9601196" cy="584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1569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Steps:</a:t>
            </a:r>
            <a:r>
              <a:rPr spc="15" dirty="0"/>
              <a:t> </a:t>
            </a:r>
            <a:r>
              <a:rPr spc="-5" dirty="0"/>
              <a:t>The</a:t>
            </a:r>
            <a:r>
              <a:rPr dirty="0"/>
              <a:t> K-NN</a:t>
            </a:r>
            <a:r>
              <a:rPr spc="5" dirty="0"/>
              <a:t> </a:t>
            </a:r>
            <a:r>
              <a:rPr spc="-10" dirty="0"/>
              <a:t>working</a:t>
            </a:r>
            <a:r>
              <a:rPr spc="20" dirty="0"/>
              <a:t> </a:t>
            </a:r>
            <a:r>
              <a:rPr spc="-10" dirty="0"/>
              <a:t>can</a:t>
            </a:r>
            <a:r>
              <a:rPr spc="15" dirty="0"/>
              <a:t> </a:t>
            </a:r>
            <a:r>
              <a:rPr spc="-5" dirty="0"/>
              <a:t>be</a:t>
            </a:r>
            <a:r>
              <a:rPr dirty="0"/>
              <a:t> </a:t>
            </a:r>
            <a:r>
              <a:rPr spc="-10" dirty="0"/>
              <a:t>explained</a:t>
            </a:r>
            <a:r>
              <a:rPr spc="15" dirty="0"/>
              <a:t> </a:t>
            </a:r>
            <a:r>
              <a:rPr spc="-5" dirty="0"/>
              <a:t>on</a:t>
            </a:r>
            <a:r>
              <a:rPr spc="15" dirty="0"/>
              <a:t> </a:t>
            </a:r>
            <a:r>
              <a:rPr dirty="0"/>
              <a:t>the</a:t>
            </a:r>
            <a:r>
              <a:rPr spc="5" dirty="0"/>
              <a:t> </a:t>
            </a:r>
            <a:r>
              <a:rPr spc="-5" dirty="0"/>
              <a:t>basis</a:t>
            </a:r>
            <a:r>
              <a:rPr spc="10" dirty="0"/>
              <a:t> </a:t>
            </a:r>
            <a:r>
              <a:rPr spc="-5" dirty="0"/>
              <a:t>of</a:t>
            </a:r>
            <a:r>
              <a:rPr dirty="0"/>
              <a:t> the</a:t>
            </a:r>
            <a:r>
              <a:rPr spc="20" dirty="0"/>
              <a:t> </a:t>
            </a:r>
            <a:r>
              <a:rPr spc="-10" dirty="0"/>
              <a:t>below</a:t>
            </a:r>
            <a:r>
              <a:rPr spc="20" dirty="0"/>
              <a:t> </a:t>
            </a:r>
            <a:r>
              <a:rPr spc="-5" dirty="0"/>
              <a:t>algorithm:</a:t>
            </a:r>
          </a:p>
          <a:p>
            <a:pPr marL="1102995">
              <a:lnSpc>
                <a:spcPct val="100000"/>
              </a:lnSpc>
              <a:spcBef>
                <a:spcPts val="25"/>
              </a:spcBef>
            </a:pPr>
            <a:endParaRPr sz="1750" dirty="0"/>
          </a:p>
          <a:p>
            <a:pPr marL="1115695" marR="3364865">
              <a:lnSpc>
                <a:spcPct val="100000"/>
              </a:lnSpc>
            </a:pPr>
            <a:r>
              <a:rPr spc="-5" dirty="0"/>
              <a:t>Step-0:</a:t>
            </a:r>
            <a:r>
              <a:rPr dirty="0"/>
              <a:t> </a:t>
            </a:r>
            <a:r>
              <a:rPr spc="-10" dirty="0"/>
              <a:t>Calculate</a:t>
            </a:r>
            <a:r>
              <a:rPr spc="20" dirty="0"/>
              <a:t> </a:t>
            </a:r>
            <a:r>
              <a:rPr dirty="0"/>
              <a:t>the</a:t>
            </a:r>
            <a:r>
              <a:rPr spc="5" dirty="0"/>
              <a:t> </a:t>
            </a:r>
            <a:r>
              <a:rPr spc="-5" dirty="0"/>
              <a:t>Euclidean</a:t>
            </a:r>
            <a:r>
              <a:rPr spc="10" dirty="0"/>
              <a:t> </a:t>
            </a:r>
            <a:r>
              <a:rPr spc="-10" dirty="0"/>
              <a:t>distance</a:t>
            </a:r>
            <a:r>
              <a:rPr spc="20" dirty="0"/>
              <a:t> </a:t>
            </a:r>
            <a:r>
              <a:rPr spc="-10" dirty="0"/>
              <a:t>from </a:t>
            </a:r>
            <a:r>
              <a:rPr spc="-5" dirty="0"/>
              <a:t>unknown</a:t>
            </a:r>
            <a:r>
              <a:rPr spc="10" dirty="0"/>
              <a:t> </a:t>
            </a:r>
            <a:r>
              <a:rPr spc="-15" dirty="0"/>
              <a:t>data</a:t>
            </a:r>
            <a:r>
              <a:rPr spc="-10" dirty="0"/>
              <a:t> </a:t>
            </a:r>
            <a:r>
              <a:rPr spc="-5" dirty="0"/>
              <a:t>point. </a:t>
            </a:r>
            <a:r>
              <a:rPr spc="-395" dirty="0"/>
              <a:t> </a:t>
            </a:r>
            <a:endParaRPr lang="en-GB" spc="-395" dirty="0" smtClean="0"/>
          </a:p>
          <a:p>
            <a:pPr marL="1115695" marR="3364865">
              <a:lnSpc>
                <a:spcPct val="100000"/>
              </a:lnSpc>
            </a:pPr>
            <a:r>
              <a:rPr spc="-5" dirty="0" smtClean="0">
                <a:solidFill>
                  <a:srgbClr val="FF0000"/>
                </a:solidFill>
              </a:rPr>
              <a:t>Step-1</a:t>
            </a:r>
            <a:r>
              <a:rPr spc="-5" dirty="0"/>
              <a:t>:</a:t>
            </a:r>
            <a:r>
              <a:rPr spc="5" dirty="0"/>
              <a:t> </a:t>
            </a:r>
            <a:r>
              <a:rPr spc="-5" dirty="0"/>
              <a:t>Sort</a:t>
            </a:r>
            <a:r>
              <a:rPr dirty="0"/>
              <a:t> all</a:t>
            </a:r>
            <a:r>
              <a:rPr spc="-5" dirty="0"/>
              <a:t> </a:t>
            </a:r>
            <a:r>
              <a:rPr spc="-15" dirty="0"/>
              <a:t>data</a:t>
            </a:r>
            <a:r>
              <a:rPr spc="-5" dirty="0"/>
              <a:t> point</a:t>
            </a:r>
            <a:r>
              <a:rPr spc="5" dirty="0"/>
              <a:t> </a:t>
            </a:r>
            <a:r>
              <a:rPr spc="-5" dirty="0"/>
              <a:t>based on</a:t>
            </a:r>
            <a:r>
              <a:rPr spc="10" dirty="0"/>
              <a:t> </a:t>
            </a:r>
            <a:r>
              <a:rPr spc="-10" dirty="0"/>
              <a:t>distance.</a:t>
            </a:r>
          </a:p>
          <a:p>
            <a:pPr marL="1115695">
              <a:lnSpc>
                <a:spcPct val="100000"/>
              </a:lnSpc>
            </a:pPr>
            <a:r>
              <a:rPr spc="-5" dirty="0">
                <a:solidFill>
                  <a:srgbClr val="FF0000"/>
                </a:solidFill>
              </a:rPr>
              <a:t>Step-2:</a:t>
            </a:r>
            <a:r>
              <a:rPr spc="10" dirty="0">
                <a:solidFill>
                  <a:srgbClr val="FF0000"/>
                </a:solidFill>
              </a:rPr>
              <a:t> </a:t>
            </a:r>
            <a:r>
              <a:rPr spc="-55" dirty="0"/>
              <a:t>Take</a:t>
            </a:r>
            <a:r>
              <a:rPr dirty="0"/>
              <a:t> the</a:t>
            </a:r>
            <a:r>
              <a:rPr spc="15" dirty="0"/>
              <a:t> </a:t>
            </a:r>
            <a:r>
              <a:rPr dirty="0"/>
              <a:t>K</a:t>
            </a:r>
            <a:r>
              <a:rPr spc="10" dirty="0"/>
              <a:t> </a:t>
            </a:r>
            <a:r>
              <a:rPr spc="-10" dirty="0"/>
              <a:t>nearest</a:t>
            </a:r>
            <a:r>
              <a:rPr dirty="0"/>
              <a:t> </a:t>
            </a:r>
            <a:r>
              <a:rPr spc="-10" dirty="0"/>
              <a:t>neighbors</a:t>
            </a:r>
            <a:r>
              <a:rPr spc="15" dirty="0"/>
              <a:t> </a:t>
            </a:r>
            <a:r>
              <a:rPr dirty="0"/>
              <a:t>as</a:t>
            </a:r>
            <a:r>
              <a:rPr spc="-10" dirty="0"/>
              <a:t> </a:t>
            </a:r>
            <a:r>
              <a:rPr spc="-5" dirty="0"/>
              <a:t>per</a:t>
            </a:r>
            <a:r>
              <a:rPr spc="5" dirty="0"/>
              <a:t> </a:t>
            </a:r>
            <a:r>
              <a:rPr dirty="0"/>
              <a:t>the</a:t>
            </a:r>
            <a:r>
              <a:rPr spc="10" dirty="0"/>
              <a:t> </a:t>
            </a:r>
            <a:r>
              <a:rPr spc="-10" dirty="0"/>
              <a:t>calculated</a:t>
            </a:r>
            <a:r>
              <a:rPr spc="25" dirty="0"/>
              <a:t> </a:t>
            </a:r>
            <a:r>
              <a:rPr spc="-5" dirty="0"/>
              <a:t>Euclidean</a:t>
            </a:r>
            <a:r>
              <a:rPr spc="25" dirty="0"/>
              <a:t> </a:t>
            </a:r>
            <a:r>
              <a:rPr spc="-10" dirty="0"/>
              <a:t>distance.</a:t>
            </a:r>
          </a:p>
          <a:p>
            <a:pPr marL="1115695">
              <a:lnSpc>
                <a:spcPct val="100000"/>
              </a:lnSpc>
            </a:pPr>
            <a:r>
              <a:rPr spc="-5" dirty="0"/>
              <a:t>Step-3:</a:t>
            </a:r>
            <a:r>
              <a:rPr dirty="0"/>
              <a:t> Among these k </a:t>
            </a:r>
            <a:r>
              <a:rPr spc="-5" dirty="0"/>
              <a:t>neighbors,</a:t>
            </a:r>
            <a:r>
              <a:rPr spc="20" dirty="0"/>
              <a:t> </a:t>
            </a:r>
            <a:r>
              <a:rPr spc="-10" dirty="0"/>
              <a:t>count</a:t>
            </a:r>
            <a:r>
              <a:rPr spc="-5" dirty="0"/>
              <a:t> </a:t>
            </a:r>
            <a:r>
              <a:rPr dirty="0"/>
              <a:t>the</a:t>
            </a:r>
            <a:r>
              <a:rPr spc="10" dirty="0"/>
              <a:t> </a:t>
            </a:r>
            <a:r>
              <a:rPr dirty="0"/>
              <a:t>number</a:t>
            </a:r>
            <a:r>
              <a:rPr spc="5" dirty="0"/>
              <a:t> </a:t>
            </a:r>
            <a:r>
              <a:rPr spc="-5" dirty="0"/>
              <a:t>of </a:t>
            </a:r>
            <a:r>
              <a:rPr dirty="0"/>
              <a:t>the</a:t>
            </a:r>
            <a:r>
              <a:rPr spc="15" dirty="0"/>
              <a:t> </a:t>
            </a:r>
            <a:r>
              <a:rPr spc="-15" dirty="0"/>
              <a:t>data</a:t>
            </a:r>
            <a:r>
              <a:rPr spc="-10" dirty="0"/>
              <a:t> </a:t>
            </a:r>
            <a:r>
              <a:rPr spc="-5" dirty="0"/>
              <a:t>points</a:t>
            </a:r>
            <a:r>
              <a:rPr dirty="0"/>
              <a:t> in</a:t>
            </a:r>
            <a:r>
              <a:rPr spc="10" dirty="0"/>
              <a:t> </a:t>
            </a:r>
            <a:r>
              <a:rPr dirty="0"/>
              <a:t>each</a:t>
            </a:r>
            <a:r>
              <a:rPr spc="15" dirty="0"/>
              <a:t> </a:t>
            </a:r>
            <a:r>
              <a:rPr spc="-25" dirty="0"/>
              <a:t>category.</a:t>
            </a:r>
          </a:p>
          <a:p>
            <a:pPr marL="1115695" marR="5080">
              <a:lnSpc>
                <a:spcPct val="100000"/>
              </a:lnSpc>
              <a:spcBef>
                <a:spcPts val="5"/>
              </a:spcBef>
            </a:pPr>
            <a:r>
              <a:rPr spc="-5" dirty="0">
                <a:solidFill>
                  <a:srgbClr val="FF0000"/>
                </a:solidFill>
              </a:rPr>
              <a:t>Step-4:</a:t>
            </a:r>
            <a:r>
              <a:rPr spc="10" dirty="0">
                <a:solidFill>
                  <a:srgbClr val="FF0000"/>
                </a:solidFill>
              </a:rPr>
              <a:t> </a:t>
            </a:r>
            <a:r>
              <a:rPr spc="-5" dirty="0"/>
              <a:t>Assign </a:t>
            </a:r>
            <a:r>
              <a:rPr dirty="0"/>
              <a:t>the</a:t>
            </a:r>
            <a:r>
              <a:rPr spc="10" dirty="0"/>
              <a:t> </a:t>
            </a:r>
            <a:r>
              <a:rPr spc="-5" dirty="0"/>
              <a:t>new</a:t>
            </a:r>
            <a:r>
              <a:rPr spc="10" dirty="0"/>
              <a:t> </a:t>
            </a:r>
            <a:r>
              <a:rPr spc="-15" dirty="0"/>
              <a:t>data</a:t>
            </a:r>
            <a:r>
              <a:rPr dirty="0"/>
              <a:t> </a:t>
            </a:r>
            <a:r>
              <a:rPr spc="-5" dirty="0"/>
              <a:t>points</a:t>
            </a:r>
            <a:r>
              <a:rPr dirty="0"/>
              <a:t> </a:t>
            </a:r>
            <a:r>
              <a:rPr spc="-10" dirty="0"/>
              <a:t>to</a:t>
            </a:r>
            <a:r>
              <a:rPr dirty="0"/>
              <a:t> </a:t>
            </a:r>
            <a:r>
              <a:rPr spc="-5" dirty="0"/>
              <a:t>that</a:t>
            </a:r>
            <a:r>
              <a:rPr spc="5" dirty="0"/>
              <a:t> </a:t>
            </a:r>
            <a:r>
              <a:rPr spc="-10" dirty="0"/>
              <a:t>category</a:t>
            </a:r>
            <a:r>
              <a:rPr dirty="0"/>
              <a:t> </a:t>
            </a:r>
            <a:r>
              <a:rPr spc="-15" dirty="0"/>
              <a:t>for</a:t>
            </a:r>
            <a:r>
              <a:rPr dirty="0"/>
              <a:t> </a:t>
            </a:r>
            <a:r>
              <a:rPr spc="-10" dirty="0"/>
              <a:t>which</a:t>
            </a:r>
            <a:r>
              <a:rPr spc="25" dirty="0"/>
              <a:t> </a:t>
            </a:r>
            <a:r>
              <a:rPr dirty="0"/>
              <a:t>the</a:t>
            </a:r>
            <a:r>
              <a:rPr spc="15" dirty="0"/>
              <a:t> </a:t>
            </a:r>
            <a:r>
              <a:rPr dirty="0"/>
              <a:t>number</a:t>
            </a:r>
            <a:r>
              <a:rPr spc="10" dirty="0"/>
              <a:t> </a:t>
            </a:r>
            <a:r>
              <a:rPr spc="-5" dirty="0"/>
              <a:t>of </a:t>
            </a:r>
            <a:r>
              <a:rPr dirty="0"/>
              <a:t>the</a:t>
            </a:r>
            <a:r>
              <a:rPr spc="20" dirty="0"/>
              <a:t> </a:t>
            </a:r>
            <a:r>
              <a:rPr spc="-5" dirty="0"/>
              <a:t>neighbor</a:t>
            </a:r>
            <a:r>
              <a:rPr spc="10" dirty="0"/>
              <a:t> </a:t>
            </a:r>
            <a:r>
              <a:rPr spc="-5" dirty="0"/>
              <a:t>is</a:t>
            </a:r>
            <a:r>
              <a:rPr dirty="0"/>
              <a:t> </a:t>
            </a:r>
            <a:r>
              <a:rPr spc="-5" dirty="0"/>
              <a:t>maximum. </a:t>
            </a:r>
            <a:r>
              <a:rPr spc="-390" dirty="0"/>
              <a:t> </a:t>
            </a:r>
            <a:r>
              <a:rPr spc="-5" dirty="0"/>
              <a:t>Step-5:</a:t>
            </a:r>
            <a:r>
              <a:rPr dirty="0"/>
              <a:t> </a:t>
            </a:r>
            <a:r>
              <a:rPr spc="-5" dirty="0"/>
              <a:t>Our</a:t>
            </a:r>
            <a:r>
              <a:rPr spc="5" dirty="0"/>
              <a:t> </a:t>
            </a:r>
            <a:r>
              <a:rPr dirty="0"/>
              <a:t>model</a:t>
            </a:r>
            <a:r>
              <a:rPr spc="5" dirty="0"/>
              <a:t> </a:t>
            </a:r>
            <a:r>
              <a:rPr spc="-5" dirty="0"/>
              <a:t>is</a:t>
            </a:r>
            <a:r>
              <a:rPr dirty="0"/>
              <a:t> </a:t>
            </a:r>
            <a:r>
              <a:rPr spc="-25" dirty="0"/>
              <a:t>ready.</a:t>
            </a:r>
            <a:r>
              <a:rPr spc="-5" dirty="0"/>
              <a:t> </a:t>
            </a:r>
            <a:r>
              <a:rPr spc="-20" dirty="0"/>
              <a:t>Let’s</a:t>
            </a:r>
            <a:r>
              <a:rPr spc="15" dirty="0"/>
              <a:t> </a:t>
            </a:r>
            <a:r>
              <a:rPr spc="-10" dirty="0"/>
              <a:t>Predict</a:t>
            </a:r>
            <a:r>
              <a:rPr spc="25" dirty="0"/>
              <a:t> </a:t>
            </a:r>
            <a:r>
              <a:rPr dirty="0"/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48861" y="2158364"/>
            <a:ext cx="4486274" cy="371475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289552" y="642873"/>
            <a:ext cx="3606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Segoe Print"/>
                <a:cs typeface="Segoe Print"/>
              </a:rPr>
              <a:t>K-NN</a:t>
            </a:r>
            <a:r>
              <a:rPr sz="1800" spc="-5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Algorithm:</a:t>
            </a:r>
            <a:r>
              <a:rPr sz="1800" spc="-1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Classification</a:t>
            </a:r>
            <a:endParaRPr sz="1800">
              <a:latin typeface="Segoe Print"/>
              <a:cs typeface="Segoe Prin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026520" y="6588582"/>
            <a:ext cx="949960" cy="127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z="800" dirty="0">
                <a:latin typeface="Calibri"/>
                <a:cs typeface="Calibri"/>
              </a:rPr>
              <a:t>I</a:t>
            </a:r>
            <a:r>
              <a:rPr sz="800" spc="5" dirty="0">
                <a:latin typeface="Calibri"/>
                <a:cs typeface="Calibri"/>
              </a:rPr>
              <a:t>m</a:t>
            </a:r>
            <a:r>
              <a:rPr sz="800" dirty="0">
                <a:latin typeface="Calibri"/>
                <a:cs typeface="Calibri"/>
              </a:rPr>
              <a:t>ag</a:t>
            </a:r>
            <a:r>
              <a:rPr sz="800" spc="-5" dirty="0">
                <a:latin typeface="Calibri"/>
                <a:cs typeface="Calibri"/>
              </a:rPr>
              <a:t>e</a:t>
            </a:r>
            <a:r>
              <a:rPr sz="800" dirty="0">
                <a:latin typeface="Calibri"/>
                <a:cs typeface="Calibri"/>
              </a:rPr>
              <a:t>:</a:t>
            </a:r>
            <a:r>
              <a:rPr sz="800" spc="-25" dirty="0">
                <a:latin typeface="Calibri"/>
                <a:cs typeface="Calibri"/>
              </a:rPr>
              <a:t> </a:t>
            </a:r>
            <a:r>
              <a:rPr sz="800" spc="-5" dirty="0">
                <a:latin typeface="Calibri"/>
                <a:cs typeface="Calibri"/>
              </a:rPr>
              <a:t>jav</a:t>
            </a:r>
            <a:r>
              <a:rPr sz="800" dirty="0">
                <a:latin typeface="Calibri"/>
                <a:cs typeface="Calibri"/>
              </a:rPr>
              <a:t>a</a:t>
            </a:r>
            <a:r>
              <a:rPr sz="800" spc="-10" dirty="0">
                <a:latin typeface="Calibri"/>
                <a:cs typeface="Calibri"/>
              </a:rPr>
              <a:t>t</a:t>
            </a:r>
            <a:r>
              <a:rPr sz="800" spc="-5" dirty="0">
                <a:latin typeface="Calibri"/>
                <a:cs typeface="Calibri"/>
              </a:rPr>
              <a:t>p</a:t>
            </a:r>
            <a:r>
              <a:rPr sz="800" spc="-10" dirty="0">
                <a:latin typeface="Calibri"/>
                <a:cs typeface="Calibri"/>
              </a:rPr>
              <a:t>o</a:t>
            </a:r>
            <a:r>
              <a:rPr sz="800" spc="-5" dirty="0">
                <a:latin typeface="Calibri"/>
                <a:cs typeface="Calibri"/>
              </a:rPr>
              <a:t>in</a:t>
            </a:r>
            <a:r>
              <a:rPr sz="800" spc="-10" dirty="0">
                <a:latin typeface="Calibri"/>
                <a:cs typeface="Calibri"/>
              </a:rPr>
              <a:t>t</a:t>
            </a:r>
            <a:r>
              <a:rPr sz="800" spc="-5" dirty="0">
                <a:latin typeface="Calibri"/>
                <a:cs typeface="Calibri"/>
              </a:rPr>
              <a:t>.co</a:t>
            </a:r>
            <a:r>
              <a:rPr sz="800" dirty="0">
                <a:latin typeface="Calibri"/>
                <a:cs typeface="Calibri"/>
              </a:rPr>
              <a:t>m</a:t>
            </a:r>
            <a:endParaRPr sz="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76269" y="2163698"/>
            <a:ext cx="4629150" cy="360045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289552" y="642873"/>
            <a:ext cx="3606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Segoe Print"/>
                <a:cs typeface="Segoe Print"/>
              </a:rPr>
              <a:t>K-NN</a:t>
            </a:r>
            <a:r>
              <a:rPr sz="1800" spc="-5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Algorithm:</a:t>
            </a:r>
            <a:r>
              <a:rPr sz="1800" spc="-1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Classification</a:t>
            </a:r>
            <a:endParaRPr sz="1800">
              <a:latin typeface="Segoe Print"/>
              <a:cs typeface="Segoe Prin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026520" y="6588582"/>
            <a:ext cx="949960" cy="127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z="800" dirty="0">
                <a:latin typeface="Calibri"/>
                <a:cs typeface="Calibri"/>
              </a:rPr>
              <a:t>I</a:t>
            </a:r>
            <a:r>
              <a:rPr sz="800" spc="5" dirty="0">
                <a:latin typeface="Calibri"/>
                <a:cs typeface="Calibri"/>
              </a:rPr>
              <a:t>m</a:t>
            </a:r>
            <a:r>
              <a:rPr sz="800" dirty="0">
                <a:latin typeface="Calibri"/>
                <a:cs typeface="Calibri"/>
              </a:rPr>
              <a:t>ag</a:t>
            </a:r>
            <a:r>
              <a:rPr sz="800" spc="-5" dirty="0">
                <a:latin typeface="Calibri"/>
                <a:cs typeface="Calibri"/>
              </a:rPr>
              <a:t>e</a:t>
            </a:r>
            <a:r>
              <a:rPr sz="800" dirty="0">
                <a:latin typeface="Calibri"/>
                <a:cs typeface="Calibri"/>
              </a:rPr>
              <a:t>:</a:t>
            </a:r>
            <a:r>
              <a:rPr sz="800" spc="-25" dirty="0">
                <a:latin typeface="Calibri"/>
                <a:cs typeface="Calibri"/>
              </a:rPr>
              <a:t> </a:t>
            </a:r>
            <a:r>
              <a:rPr sz="800" spc="-5" dirty="0">
                <a:latin typeface="Calibri"/>
                <a:cs typeface="Calibri"/>
              </a:rPr>
              <a:t>jav</a:t>
            </a:r>
            <a:r>
              <a:rPr sz="800" dirty="0">
                <a:latin typeface="Calibri"/>
                <a:cs typeface="Calibri"/>
              </a:rPr>
              <a:t>a</a:t>
            </a:r>
            <a:r>
              <a:rPr sz="800" spc="-10" dirty="0">
                <a:latin typeface="Calibri"/>
                <a:cs typeface="Calibri"/>
              </a:rPr>
              <a:t>t</a:t>
            </a:r>
            <a:r>
              <a:rPr sz="800" spc="-5" dirty="0">
                <a:latin typeface="Calibri"/>
                <a:cs typeface="Calibri"/>
              </a:rPr>
              <a:t>p</a:t>
            </a:r>
            <a:r>
              <a:rPr sz="800" spc="-10" dirty="0">
                <a:latin typeface="Calibri"/>
                <a:cs typeface="Calibri"/>
              </a:rPr>
              <a:t>o</a:t>
            </a:r>
            <a:r>
              <a:rPr sz="800" spc="-5" dirty="0">
                <a:latin typeface="Calibri"/>
                <a:cs typeface="Calibri"/>
              </a:rPr>
              <a:t>in</a:t>
            </a:r>
            <a:r>
              <a:rPr sz="800" spc="-10" dirty="0">
                <a:latin typeface="Calibri"/>
                <a:cs typeface="Calibri"/>
              </a:rPr>
              <a:t>t</a:t>
            </a:r>
            <a:r>
              <a:rPr sz="800" spc="-5" dirty="0">
                <a:latin typeface="Calibri"/>
                <a:cs typeface="Calibri"/>
              </a:rPr>
              <a:t>.co</a:t>
            </a:r>
            <a:r>
              <a:rPr sz="800" dirty="0">
                <a:latin typeface="Calibri"/>
                <a:cs typeface="Calibri"/>
              </a:rPr>
              <a:t>m</a:t>
            </a:r>
            <a:endParaRPr sz="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02278" y="567309"/>
            <a:ext cx="55029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Segoe Print"/>
                <a:cs typeface="Segoe Print"/>
              </a:rPr>
              <a:t>K-NN</a:t>
            </a:r>
            <a:r>
              <a:rPr sz="1800" spc="-3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Algorithm:</a:t>
            </a:r>
            <a:r>
              <a:rPr sz="1800" spc="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Weights{‘uniform’,</a:t>
            </a:r>
            <a:r>
              <a:rPr sz="1800" spc="2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‘distance’}</a:t>
            </a:r>
            <a:endParaRPr sz="1800">
              <a:latin typeface="Segoe Print"/>
              <a:cs typeface="Segoe Prin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375916" y="1725167"/>
            <a:ext cx="8283575" cy="4595495"/>
            <a:chOff x="2375916" y="1725167"/>
            <a:chExt cx="8283575" cy="459549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75916" y="1725167"/>
              <a:ext cx="8147304" cy="458876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0334244" y="6124955"/>
              <a:ext cx="318770" cy="189230"/>
            </a:xfrm>
            <a:custGeom>
              <a:avLst/>
              <a:gdLst/>
              <a:ahLst/>
              <a:cxnLst/>
              <a:rect l="l" t="t" r="r" b="b"/>
              <a:pathLst>
                <a:path w="318770" h="189229">
                  <a:moveTo>
                    <a:pt x="159257" y="0"/>
                  </a:moveTo>
                  <a:lnTo>
                    <a:pt x="97244" y="7425"/>
                  </a:lnTo>
                  <a:lnTo>
                    <a:pt x="46624" y="27674"/>
                  </a:lnTo>
                  <a:lnTo>
                    <a:pt x="12507" y="57708"/>
                  </a:lnTo>
                  <a:lnTo>
                    <a:pt x="0" y="94488"/>
                  </a:lnTo>
                  <a:lnTo>
                    <a:pt x="12507" y="131267"/>
                  </a:lnTo>
                  <a:lnTo>
                    <a:pt x="46624" y="161301"/>
                  </a:lnTo>
                  <a:lnTo>
                    <a:pt x="97244" y="181550"/>
                  </a:lnTo>
                  <a:lnTo>
                    <a:pt x="159257" y="188976"/>
                  </a:lnTo>
                  <a:lnTo>
                    <a:pt x="221271" y="181550"/>
                  </a:lnTo>
                  <a:lnTo>
                    <a:pt x="271891" y="161301"/>
                  </a:lnTo>
                  <a:lnTo>
                    <a:pt x="306008" y="131267"/>
                  </a:lnTo>
                  <a:lnTo>
                    <a:pt x="318515" y="94488"/>
                  </a:lnTo>
                  <a:lnTo>
                    <a:pt x="306008" y="57708"/>
                  </a:lnTo>
                  <a:lnTo>
                    <a:pt x="271891" y="27674"/>
                  </a:lnTo>
                  <a:lnTo>
                    <a:pt x="221271" y="7425"/>
                  </a:lnTo>
                  <a:lnTo>
                    <a:pt x="15925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334244" y="6124955"/>
              <a:ext cx="318770" cy="189230"/>
            </a:xfrm>
            <a:custGeom>
              <a:avLst/>
              <a:gdLst/>
              <a:ahLst/>
              <a:cxnLst/>
              <a:rect l="l" t="t" r="r" b="b"/>
              <a:pathLst>
                <a:path w="318770" h="189229">
                  <a:moveTo>
                    <a:pt x="0" y="94488"/>
                  </a:moveTo>
                  <a:lnTo>
                    <a:pt x="12507" y="57708"/>
                  </a:lnTo>
                  <a:lnTo>
                    <a:pt x="46624" y="27674"/>
                  </a:lnTo>
                  <a:lnTo>
                    <a:pt x="97244" y="7425"/>
                  </a:lnTo>
                  <a:lnTo>
                    <a:pt x="159257" y="0"/>
                  </a:lnTo>
                  <a:lnTo>
                    <a:pt x="221271" y="7425"/>
                  </a:lnTo>
                  <a:lnTo>
                    <a:pt x="271891" y="27674"/>
                  </a:lnTo>
                  <a:lnTo>
                    <a:pt x="306008" y="57708"/>
                  </a:lnTo>
                  <a:lnTo>
                    <a:pt x="318515" y="94488"/>
                  </a:lnTo>
                  <a:lnTo>
                    <a:pt x="306008" y="131267"/>
                  </a:lnTo>
                  <a:lnTo>
                    <a:pt x="271891" y="161301"/>
                  </a:lnTo>
                  <a:lnTo>
                    <a:pt x="221271" y="181550"/>
                  </a:lnTo>
                  <a:lnTo>
                    <a:pt x="159257" y="188976"/>
                  </a:lnTo>
                  <a:lnTo>
                    <a:pt x="97244" y="181550"/>
                  </a:lnTo>
                  <a:lnTo>
                    <a:pt x="46624" y="161301"/>
                  </a:lnTo>
                  <a:lnTo>
                    <a:pt x="12507" y="131267"/>
                  </a:lnTo>
                  <a:lnTo>
                    <a:pt x="0" y="94488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1151489" y="6588582"/>
            <a:ext cx="824865" cy="127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z="800" dirty="0">
                <a:latin typeface="Calibri"/>
                <a:cs typeface="Calibri"/>
              </a:rPr>
              <a:t>I</a:t>
            </a:r>
            <a:r>
              <a:rPr sz="800" spc="5" dirty="0">
                <a:latin typeface="Calibri"/>
                <a:cs typeface="Calibri"/>
              </a:rPr>
              <a:t>m</a:t>
            </a:r>
            <a:r>
              <a:rPr sz="800" dirty="0">
                <a:latin typeface="Calibri"/>
                <a:cs typeface="Calibri"/>
              </a:rPr>
              <a:t>ag</a:t>
            </a:r>
            <a:r>
              <a:rPr sz="800" spc="-5" dirty="0">
                <a:latin typeface="Calibri"/>
                <a:cs typeface="Calibri"/>
              </a:rPr>
              <a:t>e</a:t>
            </a:r>
            <a:r>
              <a:rPr sz="800" dirty="0">
                <a:latin typeface="Calibri"/>
                <a:cs typeface="Calibri"/>
              </a:rPr>
              <a:t>:</a:t>
            </a:r>
            <a:r>
              <a:rPr sz="800" spc="-25" dirty="0">
                <a:latin typeface="Calibri"/>
                <a:cs typeface="Calibri"/>
              </a:rPr>
              <a:t> </a:t>
            </a:r>
            <a:r>
              <a:rPr sz="800" spc="-5" dirty="0">
                <a:latin typeface="Calibri"/>
                <a:cs typeface="Calibri"/>
              </a:rPr>
              <a:t>Goo</a:t>
            </a:r>
            <a:r>
              <a:rPr sz="800" spc="5" dirty="0">
                <a:latin typeface="Calibri"/>
                <a:cs typeface="Calibri"/>
              </a:rPr>
              <a:t>g</a:t>
            </a:r>
            <a:r>
              <a:rPr sz="800" spc="-5" dirty="0">
                <a:latin typeface="Calibri"/>
                <a:cs typeface="Calibri"/>
              </a:rPr>
              <a:t>le.co</a:t>
            </a:r>
            <a:r>
              <a:rPr sz="800" dirty="0">
                <a:latin typeface="Calibri"/>
                <a:cs typeface="Calibri"/>
              </a:rPr>
              <a:t>m</a:t>
            </a:r>
            <a:endParaRPr sz="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52542" y="458215"/>
            <a:ext cx="332612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Segoe Print"/>
                <a:cs typeface="Segoe Print"/>
              </a:rPr>
              <a:t>K-NN</a:t>
            </a:r>
            <a:r>
              <a:rPr sz="1800" spc="-5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Algorithm:</a:t>
            </a:r>
            <a:r>
              <a:rPr sz="1800" spc="-15" dirty="0">
                <a:latin typeface="Segoe Print"/>
                <a:cs typeface="Segoe Print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Segoe Print"/>
                <a:cs typeface="Segoe Print"/>
              </a:rPr>
              <a:t>Regression</a:t>
            </a:r>
            <a:endParaRPr sz="1800">
              <a:latin typeface="Segoe Print"/>
              <a:cs typeface="Segoe Prin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97146" y="3212084"/>
            <a:ext cx="37998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/>
              <a:t>Let’s</a:t>
            </a:r>
            <a:r>
              <a:rPr sz="2400" spc="-10" dirty="0"/>
              <a:t> Calculate</a:t>
            </a:r>
            <a:r>
              <a:rPr sz="2400" spc="-15" dirty="0"/>
              <a:t> for</a:t>
            </a:r>
            <a:r>
              <a:rPr sz="2400" spc="-20" dirty="0"/>
              <a:t> </a:t>
            </a:r>
            <a:r>
              <a:rPr sz="2400" spc="-10" dirty="0"/>
              <a:t>Regression!</a:t>
            </a:r>
            <a:endParaRPr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320</TotalTime>
  <Words>315</Words>
  <Application>Microsoft Office PowerPoint</Application>
  <PresentationFormat>Widescreen</PresentationFormat>
  <Paragraphs>67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Garamond</vt:lpstr>
      <vt:lpstr>Segoe Print</vt:lpstr>
      <vt:lpstr>Organic</vt:lpstr>
      <vt:lpstr>PowerPoint Presentation</vt:lpstr>
      <vt:lpstr>PowerPoint Presentation</vt:lpstr>
      <vt:lpstr>PowerPoint Presentation</vt:lpstr>
      <vt:lpstr>PowerPoint Presentation</vt:lpstr>
      <vt:lpstr>Steps: K-NN Algorithm</vt:lpstr>
      <vt:lpstr>PowerPoint Presentation</vt:lpstr>
      <vt:lpstr>PowerPoint Presentation</vt:lpstr>
      <vt:lpstr>PowerPoint Presentation</vt:lpstr>
      <vt:lpstr>Let’s Calculate for Regression!</vt:lpstr>
      <vt:lpstr>PowerPoint Presentation</vt:lpstr>
      <vt:lpstr>PowerPoint Presentation</vt:lpstr>
      <vt:lpstr>PowerPoint Presentation</vt:lpstr>
      <vt:lpstr>Distance,</vt:lpstr>
      <vt:lpstr>Distance,</vt:lpstr>
      <vt:lpstr>PowerPoint Presentation</vt:lpstr>
      <vt:lpstr>PowerPoint Presentation</vt:lpstr>
      <vt:lpstr>K-NN Algorithm: Regression</vt:lpstr>
      <vt:lpstr>Let’s Do Self Assessment!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SOHAN KHAN</dc:creator>
  <cp:lastModifiedBy>My Laptop</cp:lastModifiedBy>
  <cp:revision>5</cp:revision>
  <dcterms:created xsi:type="dcterms:W3CDTF">2023-03-05T15:45:39Z</dcterms:created>
  <dcterms:modified xsi:type="dcterms:W3CDTF">2023-06-15T11:45:09Z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2022-05-23T00:00:00Z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2023-03-05T00:00:00Z</vt:filetime>
  </property>
</Properties>
</file>