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7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5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8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7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3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3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9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5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0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0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1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617" y="585596"/>
            <a:ext cx="229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Imbalanced</a:t>
            </a:r>
            <a:r>
              <a:rPr sz="1800" b="1" spc="-2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Dataset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1505614"/>
            <a:ext cx="5181600" cy="3602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649" y="2340864"/>
            <a:ext cx="3632754" cy="2943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6649" y="5715000"/>
            <a:ext cx="4819951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Abu Bakar Siddique Mahi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771" y="2137105"/>
            <a:ext cx="10281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Cross-validation</a:t>
            </a:r>
            <a:r>
              <a:rPr sz="1800" b="1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resampling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procedure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used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evaluate</a:t>
            </a:r>
            <a:r>
              <a:rPr sz="1800" spc="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machine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learning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models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limited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sample.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8430" y="3224571"/>
            <a:ext cx="4903067" cy="27296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862232"/>
            <a:ext cx="7010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6523" y="3131820"/>
          <a:ext cx="408305" cy="2517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</a:tblGrid>
              <a:tr h="406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576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492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4815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0808" y="5925718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67008"/>
            <a:ext cx="484301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3200" y="2293620"/>
            <a:ext cx="6696709" cy="4330065"/>
            <a:chOff x="2743200" y="2293620"/>
            <a:chExt cx="6696709" cy="4330065"/>
          </a:xfrm>
        </p:grpSpPr>
        <p:sp>
          <p:nvSpPr>
            <p:cNvPr id="4" name="object 4"/>
            <p:cNvSpPr/>
            <p:nvPr/>
          </p:nvSpPr>
          <p:spPr>
            <a:xfrm>
              <a:off x="2743200" y="2293620"/>
              <a:ext cx="6696709" cy="4330065"/>
            </a:xfrm>
            <a:custGeom>
              <a:avLst/>
              <a:gdLst/>
              <a:ahLst/>
              <a:cxnLst/>
              <a:rect l="l" t="t" r="r" b="b"/>
              <a:pathLst>
                <a:path w="6696709" h="4330065">
                  <a:moveTo>
                    <a:pt x="6696456" y="0"/>
                  </a:moveTo>
                  <a:lnTo>
                    <a:pt x="0" y="0"/>
                  </a:lnTo>
                  <a:lnTo>
                    <a:pt x="0" y="4329684"/>
                  </a:lnTo>
                  <a:lnTo>
                    <a:pt x="6696456" y="4329684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179" y="2970276"/>
              <a:ext cx="6263640" cy="34792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3200" y="2293620"/>
            <a:ext cx="6696709" cy="433006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15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Cross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Validation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4" y="1516126"/>
            <a:ext cx="484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Leave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One-Out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(LOOCV)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439" y="585596"/>
            <a:ext cx="391096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66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Cross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Print"/>
                <a:cs typeface="Segoe Print"/>
              </a:rPr>
              <a:t>Stratified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Fold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1551" y="1847088"/>
            <a:ext cx="7061200" cy="4799330"/>
            <a:chOff x="2511551" y="1847088"/>
            <a:chExt cx="7061200" cy="4799330"/>
          </a:xfrm>
        </p:grpSpPr>
        <p:sp>
          <p:nvSpPr>
            <p:cNvPr id="4" name="object 4"/>
            <p:cNvSpPr/>
            <p:nvPr/>
          </p:nvSpPr>
          <p:spPr>
            <a:xfrm>
              <a:off x="2517647" y="1853184"/>
              <a:ext cx="7048500" cy="4787265"/>
            </a:xfrm>
            <a:custGeom>
              <a:avLst/>
              <a:gdLst/>
              <a:ahLst/>
              <a:cxnLst/>
              <a:rect l="l" t="t" r="r" b="b"/>
              <a:pathLst>
                <a:path w="7048500" h="4787265">
                  <a:moveTo>
                    <a:pt x="7048500" y="0"/>
                  </a:moveTo>
                  <a:lnTo>
                    <a:pt x="0" y="0"/>
                  </a:lnTo>
                  <a:lnTo>
                    <a:pt x="0" y="4786884"/>
                  </a:lnTo>
                  <a:lnTo>
                    <a:pt x="7048500" y="4786884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7647" y="1853184"/>
              <a:ext cx="7048500" cy="4787265"/>
            </a:xfrm>
            <a:custGeom>
              <a:avLst/>
              <a:gdLst/>
              <a:ahLst/>
              <a:cxnLst/>
              <a:rect l="l" t="t" r="r" b="b"/>
              <a:pathLst>
                <a:path w="7048500" h="4787265">
                  <a:moveTo>
                    <a:pt x="0" y="4786884"/>
                  </a:moveTo>
                  <a:lnTo>
                    <a:pt x="7048500" y="4786884"/>
                  </a:lnTo>
                  <a:lnTo>
                    <a:pt x="7048500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4887" y="2081784"/>
              <a:ext cx="5820156" cy="431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617" y="585596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Cross</a:t>
            </a:r>
            <a:r>
              <a:rPr sz="1800" b="1" spc="-5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617" y="2860040"/>
            <a:ext cx="2242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-5" dirty="0">
                <a:latin typeface="Calibri"/>
                <a:cs typeface="Calibri"/>
              </a:rPr>
              <a:t> 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752600"/>
            <a:ext cx="6476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7978" y="3024885"/>
            <a:ext cx="1019365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Cross-validation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resampling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limited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sample.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technique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protect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 where 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amount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limited.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cross-validation,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fixed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partitions)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3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analysis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average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overall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0" y="1179034"/>
            <a:ext cx="36677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440" y="2971927"/>
            <a:ext cx="5135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Segoe Print"/>
                <a:cs typeface="Segoe Print"/>
              </a:rPr>
              <a:t>Hold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Out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K-Fold</a:t>
            </a:r>
            <a:r>
              <a:rPr sz="1800" spc="-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Leave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One-Out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(LOOCV)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Stratified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Fold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252" y="585596"/>
            <a:ext cx="283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Machine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Learning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Model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050" y="2254492"/>
            <a:ext cx="6558662" cy="3455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616" y="671732"/>
            <a:ext cx="37421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042" y="3690366"/>
            <a:ext cx="7372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sklearn.model_selection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train_test_split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xtrain,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xtest,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ytrain,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train_test_split(x,y,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train_size=0.7,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random_state=1)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8132" y="1591183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Hold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Out</a:t>
            </a:r>
            <a:r>
              <a:rPr sz="1800" spc="-5" dirty="0">
                <a:latin typeface="Segoe Print"/>
                <a:cs typeface="Segoe Print"/>
              </a:rPr>
              <a:t> Cross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617" y="585596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Cross</a:t>
            </a:r>
            <a:r>
              <a:rPr sz="1800" b="1" spc="-5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8132" y="1591183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Hold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Out</a:t>
            </a:r>
            <a:r>
              <a:rPr sz="1800" spc="-5" dirty="0">
                <a:latin typeface="Segoe Print"/>
                <a:cs typeface="Segoe Print"/>
              </a:rPr>
              <a:t> Cross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8868" y="3603101"/>
            <a:ext cx="4917995" cy="1973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6447" y="5398008"/>
            <a:ext cx="1393190" cy="30353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868" y="5370576"/>
            <a:ext cx="1760220" cy="30226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ts val="216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3182" y="2838957"/>
            <a:ext cx="1405890" cy="502284"/>
            <a:chOff x="5393182" y="2838957"/>
            <a:chExt cx="1405890" cy="502284"/>
          </a:xfrm>
        </p:grpSpPr>
        <p:sp>
          <p:nvSpPr>
            <p:cNvPr id="8" name="object 8"/>
            <p:cNvSpPr/>
            <p:nvPr/>
          </p:nvSpPr>
          <p:spPr>
            <a:xfrm>
              <a:off x="5399532" y="2845307"/>
              <a:ext cx="1393190" cy="489584"/>
            </a:xfrm>
            <a:custGeom>
              <a:avLst/>
              <a:gdLst/>
              <a:ahLst/>
              <a:cxnLst/>
              <a:rect l="l" t="t" r="r" b="b"/>
              <a:pathLst>
                <a:path w="1393190" h="489585">
                  <a:moveTo>
                    <a:pt x="696467" y="0"/>
                  </a:moveTo>
                  <a:lnTo>
                    <a:pt x="629388" y="1119"/>
                  </a:lnTo>
                  <a:lnTo>
                    <a:pt x="564113" y="4409"/>
                  </a:lnTo>
                  <a:lnTo>
                    <a:pt x="500935" y="9767"/>
                  </a:lnTo>
                  <a:lnTo>
                    <a:pt x="440146" y="17090"/>
                  </a:lnTo>
                  <a:lnTo>
                    <a:pt x="382037" y="26277"/>
                  </a:lnTo>
                  <a:lnTo>
                    <a:pt x="326901" y="37225"/>
                  </a:lnTo>
                  <a:lnTo>
                    <a:pt x="275028" y="49832"/>
                  </a:lnTo>
                  <a:lnTo>
                    <a:pt x="226711" y="63994"/>
                  </a:lnTo>
                  <a:lnTo>
                    <a:pt x="182242" y="79611"/>
                  </a:lnTo>
                  <a:lnTo>
                    <a:pt x="141911" y="96579"/>
                  </a:lnTo>
                  <a:lnTo>
                    <a:pt x="106012" y="114797"/>
                  </a:lnTo>
                  <a:lnTo>
                    <a:pt x="48672" y="154570"/>
                  </a:lnTo>
                  <a:lnTo>
                    <a:pt x="12557" y="198111"/>
                  </a:lnTo>
                  <a:lnTo>
                    <a:pt x="0" y="244601"/>
                  </a:lnTo>
                  <a:lnTo>
                    <a:pt x="3187" y="268164"/>
                  </a:lnTo>
                  <a:lnTo>
                    <a:pt x="27815" y="313282"/>
                  </a:lnTo>
                  <a:lnTo>
                    <a:pt x="74835" y="355042"/>
                  </a:lnTo>
                  <a:lnTo>
                    <a:pt x="141911" y="392624"/>
                  </a:lnTo>
                  <a:lnTo>
                    <a:pt x="182242" y="409592"/>
                  </a:lnTo>
                  <a:lnTo>
                    <a:pt x="226711" y="425209"/>
                  </a:lnTo>
                  <a:lnTo>
                    <a:pt x="275028" y="439371"/>
                  </a:lnTo>
                  <a:lnTo>
                    <a:pt x="326901" y="451978"/>
                  </a:lnTo>
                  <a:lnTo>
                    <a:pt x="382037" y="462926"/>
                  </a:lnTo>
                  <a:lnTo>
                    <a:pt x="440146" y="472113"/>
                  </a:lnTo>
                  <a:lnTo>
                    <a:pt x="500935" y="479436"/>
                  </a:lnTo>
                  <a:lnTo>
                    <a:pt x="564113" y="484794"/>
                  </a:lnTo>
                  <a:lnTo>
                    <a:pt x="629388" y="488084"/>
                  </a:lnTo>
                  <a:lnTo>
                    <a:pt x="696467" y="489203"/>
                  </a:lnTo>
                  <a:lnTo>
                    <a:pt x="763547" y="488084"/>
                  </a:lnTo>
                  <a:lnTo>
                    <a:pt x="828822" y="484794"/>
                  </a:lnTo>
                  <a:lnTo>
                    <a:pt x="892000" y="479436"/>
                  </a:lnTo>
                  <a:lnTo>
                    <a:pt x="952789" y="472113"/>
                  </a:lnTo>
                  <a:lnTo>
                    <a:pt x="1010898" y="462926"/>
                  </a:lnTo>
                  <a:lnTo>
                    <a:pt x="1066034" y="451978"/>
                  </a:lnTo>
                  <a:lnTo>
                    <a:pt x="1117907" y="439371"/>
                  </a:lnTo>
                  <a:lnTo>
                    <a:pt x="1166224" y="425209"/>
                  </a:lnTo>
                  <a:lnTo>
                    <a:pt x="1210693" y="409592"/>
                  </a:lnTo>
                  <a:lnTo>
                    <a:pt x="1251024" y="392624"/>
                  </a:lnTo>
                  <a:lnTo>
                    <a:pt x="1286923" y="374406"/>
                  </a:lnTo>
                  <a:lnTo>
                    <a:pt x="1344263" y="334633"/>
                  </a:lnTo>
                  <a:lnTo>
                    <a:pt x="1380378" y="291092"/>
                  </a:lnTo>
                  <a:lnTo>
                    <a:pt x="1392936" y="244601"/>
                  </a:lnTo>
                  <a:lnTo>
                    <a:pt x="1389748" y="221039"/>
                  </a:lnTo>
                  <a:lnTo>
                    <a:pt x="1365120" y="175921"/>
                  </a:lnTo>
                  <a:lnTo>
                    <a:pt x="1318100" y="134161"/>
                  </a:lnTo>
                  <a:lnTo>
                    <a:pt x="1251024" y="96579"/>
                  </a:lnTo>
                  <a:lnTo>
                    <a:pt x="1210693" y="79611"/>
                  </a:lnTo>
                  <a:lnTo>
                    <a:pt x="1166224" y="63994"/>
                  </a:lnTo>
                  <a:lnTo>
                    <a:pt x="1117907" y="49832"/>
                  </a:lnTo>
                  <a:lnTo>
                    <a:pt x="1066034" y="37225"/>
                  </a:lnTo>
                  <a:lnTo>
                    <a:pt x="1010898" y="26277"/>
                  </a:lnTo>
                  <a:lnTo>
                    <a:pt x="952789" y="17090"/>
                  </a:lnTo>
                  <a:lnTo>
                    <a:pt x="892000" y="9767"/>
                  </a:lnTo>
                  <a:lnTo>
                    <a:pt x="828822" y="4409"/>
                  </a:lnTo>
                  <a:lnTo>
                    <a:pt x="763547" y="1119"/>
                  </a:lnTo>
                  <a:lnTo>
                    <a:pt x="6964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9532" y="2845307"/>
              <a:ext cx="1393190" cy="489584"/>
            </a:xfrm>
            <a:custGeom>
              <a:avLst/>
              <a:gdLst/>
              <a:ahLst/>
              <a:cxnLst/>
              <a:rect l="l" t="t" r="r" b="b"/>
              <a:pathLst>
                <a:path w="1393190" h="489585">
                  <a:moveTo>
                    <a:pt x="0" y="244601"/>
                  </a:moveTo>
                  <a:lnTo>
                    <a:pt x="12557" y="198111"/>
                  </a:lnTo>
                  <a:lnTo>
                    <a:pt x="48672" y="154570"/>
                  </a:lnTo>
                  <a:lnTo>
                    <a:pt x="106012" y="114797"/>
                  </a:lnTo>
                  <a:lnTo>
                    <a:pt x="141911" y="96579"/>
                  </a:lnTo>
                  <a:lnTo>
                    <a:pt x="182242" y="79611"/>
                  </a:lnTo>
                  <a:lnTo>
                    <a:pt x="226711" y="63994"/>
                  </a:lnTo>
                  <a:lnTo>
                    <a:pt x="275028" y="49832"/>
                  </a:lnTo>
                  <a:lnTo>
                    <a:pt x="326901" y="37225"/>
                  </a:lnTo>
                  <a:lnTo>
                    <a:pt x="382037" y="26277"/>
                  </a:lnTo>
                  <a:lnTo>
                    <a:pt x="440146" y="17090"/>
                  </a:lnTo>
                  <a:lnTo>
                    <a:pt x="500935" y="9767"/>
                  </a:lnTo>
                  <a:lnTo>
                    <a:pt x="564113" y="4409"/>
                  </a:lnTo>
                  <a:lnTo>
                    <a:pt x="629388" y="1119"/>
                  </a:lnTo>
                  <a:lnTo>
                    <a:pt x="696467" y="0"/>
                  </a:lnTo>
                  <a:lnTo>
                    <a:pt x="763547" y="1119"/>
                  </a:lnTo>
                  <a:lnTo>
                    <a:pt x="828822" y="4409"/>
                  </a:lnTo>
                  <a:lnTo>
                    <a:pt x="892000" y="9767"/>
                  </a:lnTo>
                  <a:lnTo>
                    <a:pt x="952789" y="17090"/>
                  </a:lnTo>
                  <a:lnTo>
                    <a:pt x="1010898" y="26277"/>
                  </a:lnTo>
                  <a:lnTo>
                    <a:pt x="1066034" y="37225"/>
                  </a:lnTo>
                  <a:lnTo>
                    <a:pt x="1117907" y="49832"/>
                  </a:lnTo>
                  <a:lnTo>
                    <a:pt x="1166224" y="63994"/>
                  </a:lnTo>
                  <a:lnTo>
                    <a:pt x="1210693" y="79611"/>
                  </a:lnTo>
                  <a:lnTo>
                    <a:pt x="1251024" y="96579"/>
                  </a:lnTo>
                  <a:lnTo>
                    <a:pt x="1286923" y="114797"/>
                  </a:lnTo>
                  <a:lnTo>
                    <a:pt x="1344263" y="154570"/>
                  </a:lnTo>
                  <a:lnTo>
                    <a:pt x="1380378" y="198111"/>
                  </a:lnTo>
                  <a:lnTo>
                    <a:pt x="1392936" y="244601"/>
                  </a:lnTo>
                  <a:lnTo>
                    <a:pt x="1389748" y="268164"/>
                  </a:lnTo>
                  <a:lnTo>
                    <a:pt x="1365120" y="313282"/>
                  </a:lnTo>
                  <a:lnTo>
                    <a:pt x="1318100" y="355042"/>
                  </a:lnTo>
                  <a:lnTo>
                    <a:pt x="1251024" y="392624"/>
                  </a:lnTo>
                  <a:lnTo>
                    <a:pt x="1210693" y="409592"/>
                  </a:lnTo>
                  <a:lnTo>
                    <a:pt x="1166224" y="425209"/>
                  </a:lnTo>
                  <a:lnTo>
                    <a:pt x="1117907" y="439371"/>
                  </a:lnTo>
                  <a:lnTo>
                    <a:pt x="1066034" y="451978"/>
                  </a:lnTo>
                  <a:lnTo>
                    <a:pt x="1010898" y="462926"/>
                  </a:lnTo>
                  <a:lnTo>
                    <a:pt x="952789" y="472113"/>
                  </a:lnTo>
                  <a:lnTo>
                    <a:pt x="892000" y="479436"/>
                  </a:lnTo>
                  <a:lnTo>
                    <a:pt x="828822" y="484794"/>
                  </a:lnTo>
                  <a:lnTo>
                    <a:pt x="763547" y="488084"/>
                  </a:lnTo>
                  <a:lnTo>
                    <a:pt x="696467" y="489203"/>
                  </a:lnTo>
                  <a:lnTo>
                    <a:pt x="629388" y="488084"/>
                  </a:lnTo>
                  <a:lnTo>
                    <a:pt x="564113" y="484794"/>
                  </a:lnTo>
                  <a:lnTo>
                    <a:pt x="500935" y="479436"/>
                  </a:lnTo>
                  <a:lnTo>
                    <a:pt x="440146" y="472113"/>
                  </a:lnTo>
                  <a:lnTo>
                    <a:pt x="382037" y="462926"/>
                  </a:lnTo>
                  <a:lnTo>
                    <a:pt x="326901" y="451978"/>
                  </a:lnTo>
                  <a:lnTo>
                    <a:pt x="275028" y="439371"/>
                  </a:lnTo>
                  <a:lnTo>
                    <a:pt x="226711" y="425209"/>
                  </a:lnTo>
                  <a:lnTo>
                    <a:pt x="182242" y="409592"/>
                  </a:lnTo>
                  <a:lnTo>
                    <a:pt x="141911" y="392624"/>
                  </a:lnTo>
                  <a:lnTo>
                    <a:pt x="106012" y="374406"/>
                  </a:lnTo>
                  <a:lnTo>
                    <a:pt x="48672" y="334633"/>
                  </a:lnTo>
                  <a:lnTo>
                    <a:pt x="12557" y="291092"/>
                  </a:lnTo>
                  <a:lnTo>
                    <a:pt x="0" y="24460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28842" y="2925317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3832" y="3287140"/>
            <a:ext cx="1278890" cy="356235"/>
          </a:xfrm>
          <a:custGeom>
            <a:avLst/>
            <a:gdLst/>
            <a:ahLst/>
            <a:cxnLst/>
            <a:rect l="l" t="t" r="r" b="b"/>
            <a:pathLst>
              <a:path w="1278890" h="356235">
                <a:moveTo>
                  <a:pt x="229997" y="51308"/>
                </a:moveTo>
                <a:lnTo>
                  <a:pt x="220091" y="43434"/>
                </a:lnTo>
                <a:lnTo>
                  <a:pt x="42672" y="265214"/>
                </a:lnTo>
                <a:lnTo>
                  <a:pt x="17907" y="245364"/>
                </a:lnTo>
                <a:lnTo>
                  <a:pt x="0" y="328676"/>
                </a:lnTo>
                <a:lnTo>
                  <a:pt x="77343" y="292989"/>
                </a:lnTo>
                <a:lnTo>
                  <a:pt x="64973" y="283083"/>
                </a:lnTo>
                <a:lnTo>
                  <a:pt x="52539" y="273126"/>
                </a:lnTo>
                <a:lnTo>
                  <a:pt x="229997" y="51308"/>
                </a:lnTo>
                <a:close/>
              </a:path>
              <a:path w="1278890" h="356235">
                <a:moveTo>
                  <a:pt x="1278382" y="356108"/>
                </a:moveTo>
                <a:lnTo>
                  <a:pt x="1275207" y="304304"/>
                </a:lnTo>
                <a:lnTo>
                  <a:pt x="1273175" y="271030"/>
                </a:lnTo>
                <a:lnTo>
                  <a:pt x="1245730" y="286943"/>
                </a:lnTo>
                <a:lnTo>
                  <a:pt x="1079881" y="0"/>
                </a:lnTo>
                <a:lnTo>
                  <a:pt x="1068959" y="6350"/>
                </a:lnTo>
                <a:lnTo>
                  <a:pt x="1234706" y="293331"/>
                </a:lnTo>
                <a:lnTo>
                  <a:pt x="1207262" y="309245"/>
                </a:lnTo>
                <a:lnTo>
                  <a:pt x="1278382" y="35610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28600"/>
            <a:ext cx="5257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371600"/>
            <a:ext cx="11429999" cy="5247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7995" lvl="7">
              <a:spcBef>
                <a:spcPts val="100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general</a:t>
            </a:r>
            <a:r>
              <a:rPr spc="5" dirty="0"/>
              <a:t> </a:t>
            </a:r>
            <a:r>
              <a:rPr spc="-5" dirty="0"/>
              <a:t>procedure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as </a:t>
            </a:r>
            <a:r>
              <a:rPr spc="-5" dirty="0"/>
              <a:t>follows:</a:t>
            </a:r>
          </a:p>
          <a:p>
            <a:pPr marL="4017645" indent="-34290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4017645" algn="l"/>
              </a:tabLst>
            </a:pPr>
            <a:r>
              <a:rPr b="0" dirty="0">
                <a:latin typeface="Segoe Print"/>
                <a:cs typeface="Segoe Print"/>
              </a:rPr>
              <a:t>Shuffle</a:t>
            </a:r>
            <a:r>
              <a:rPr b="0" spc="-15" dirty="0">
                <a:latin typeface="Segoe Print"/>
                <a:cs typeface="Segoe Print"/>
              </a:rPr>
              <a:t> </a:t>
            </a:r>
            <a:r>
              <a:rPr b="0" dirty="0">
                <a:latin typeface="Segoe Print"/>
                <a:cs typeface="Segoe Print"/>
              </a:rPr>
              <a:t>the</a:t>
            </a:r>
            <a:r>
              <a:rPr b="0" spc="-1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dataset</a:t>
            </a:r>
            <a:r>
              <a:rPr b="0" spc="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randomly.</a:t>
            </a:r>
          </a:p>
          <a:p>
            <a:pPr marL="4017645" indent="-342900">
              <a:lnSpc>
                <a:spcPct val="100000"/>
              </a:lnSpc>
              <a:buAutoNum type="arabicPeriod"/>
              <a:tabLst>
                <a:tab pos="4017645" algn="l"/>
              </a:tabLst>
            </a:pPr>
            <a:r>
              <a:rPr b="0" dirty="0">
                <a:latin typeface="Segoe Print"/>
                <a:cs typeface="Segoe Print"/>
              </a:rPr>
              <a:t>Split</a:t>
            </a:r>
            <a:r>
              <a:rPr b="0" spc="-5" dirty="0">
                <a:latin typeface="Segoe Print"/>
                <a:cs typeface="Segoe Print"/>
              </a:rPr>
              <a:t> the</a:t>
            </a:r>
            <a:r>
              <a:rPr b="0" spc="1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dataset</a:t>
            </a:r>
            <a:r>
              <a:rPr b="0" spc="1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into</a:t>
            </a:r>
            <a:r>
              <a:rPr b="0" spc="15" dirty="0">
                <a:latin typeface="Segoe Print"/>
                <a:cs typeface="Segoe Print"/>
              </a:rPr>
              <a:t> </a:t>
            </a:r>
            <a:r>
              <a:rPr b="0" dirty="0">
                <a:latin typeface="Segoe Print"/>
                <a:cs typeface="Segoe Print"/>
              </a:rPr>
              <a:t>k </a:t>
            </a:r>
            <a:r>
              <a:rPr b="0" spc="-10" dirty="0">
                <a:latin typeface="Segoe Print"/>
                <a:cs typeface="Segoe Print"/>
              </a:rPr>
              <a:t>groups</a:t>
            </a:r>
          </a:p>
          <a:p>
            <a:pPr marL="4017645" indent="-342900">
              <a:lnSpc>
                <a:spcPct val="100000"/>
              </a:lnSpc>
              <a:buAutoNum type="arabicPeriod"/>
              <a:tabLst>
                <a:tab pos="4017645" algn="l"/>
              </a:tabLst>
            </a:pPr>
            <a:r>
              <a:rPr b="0" dirty="0">
                <a:latin typeface="Segoe Print"/>
                <a:cs typeface="Segoe Print"/>
              </a:rPr>
              <a:t>For</a:t>
            </a:r>
            <a:r>
              <a:rPr b="0" spc="-30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each </a:t>
            </a:r>
            <a:r>
              <a:rPr b="0" spc="-10" dirty="0">
                <a:latin typeface="Segoe Print"/>
                <a:cs typeface="Segoe Print"/>
              </a:rPr>
              <a:t>unique</a:t>
            </a:r>
            <a:r>
              <a:rPr b="0" spc="20" dirty="0">
                <a:latin typeface="Segoe Print"/>
                <a:cs typeface="Segoe Print"/>
              </a:rPr>
              <a:t> </a:t>
            </a:r>
            <a:r>
              <a:rPr b="0" spc="-10" dirty="0">
                <a:latin typeface="Segoe Print"/>
                <a:cs typeface="Segoe Print"/>
              </a:rPr>
              <a:t>group:</a:t>
            </a:r>
          </a:p>
          <a:p>
            <a:pPr marL="4474845" lvl="1" indent="-343535">
              <a:lnSpc>
                <a:spcPct val="100000"/>
              </a:lnSpc>
              <a:buAutoNum type="arabicPeriod"/>
              <a:tabLst>
                <a:tab pos="4475480" algn="l"/>
              </a:tabLst>
            </a:pPr>
            <a:r>
              <a:rPr sz="1800" dirty="0">
                <a:latin typeface="Segoe Print"/>
                <a:cs typeface="Segoe Print"/>
              </a:rPr>
              <a:t>Take the</a:t>
            </a:r>
            <a:r>
              <a:rPr sz="1800" spc="-5" dirty="0">
                <a:latin typeface="Segoe Print"/>
                <a:cs typeface="Segoe Print"/>
              </a:rPr>
              <a:t> group</a:t>
            </a:r>
            <a:r>
              <a:rPr sz="1800" dirty="0">
                <a:latin typeface="Segoe Print"/>
                <a:cs typeface="Segoe Print"/>
              </a:rPr>
              <a:t> as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 hold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or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 dirty="0">
              <a:latin typeface="Segoe Print"/>
              <a:cs typeface="Segoe Print"/>
            </a:endParaRPr>
          </a:p>
          <a:p>
            <a:pPr marL="4474845" lvl="1" indent="-343535">
              <a:lnSpc>
                <a:spcPct val="100000"/>
              </a:lnSpc>
              <a:buAutoNum type="arabicPeriod"/>
              <a:tabLst>
                <a:tab pos="4475480" algn="l"/>
              </a:tabLst>
            </a:pPr>
            <a:r>
              <a:rPr sz="1800" dirty="0">
                <a:latin typeface="Segoe Print"/>
                <a:cs typeface="Segoe Print"/>
              </a:rPr>
              <a:t>Take the </a:t>
            </a:r>
            <a:r>
              <a:rPr sz="1800" spc="-10" dirty="0">
                <a:latin typeface="Segoe Print"/>
                <a:cs typeface="Segoe Print"/>
              </a:rPr>
              <a:t>remaining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groups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5" dirty="0">
                <a:latin typeface="Segoe Print"/>
                <a:cs typeface="Segoe Print"/>
              </a:rPr>
              <a:t> training</a:t>
            </a:r>
            <a:r>
              <a:rPr sz="1800" spc="3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 dirty="0">
              <a:latin typeface="Segoe Print"/>
              <a:cs typeface="Segoe Print"/>
            </a:endParaRPr>
          </a:p>
          <a:p>
            <a:pPr marL="4474845" lvl="1" indent="-343535">
              <a:lnSpc>
                <a:spcPct val="100000"/>
              </a:lnSpc>
              <a:buAutoNum type="arabicPeriod"/>
              <a:tabLst>
                <a:tab pos="4475480" algn="l"/>
              </a:tabLst>
            </a:pPr>
            <a:r>
              <a:rPr sz="1800" dirty="0">
                <a:latin typeface="Segoe Print"/>
                <a:cs typeface="Segoe Print"/>
              </a:rPr>
              <a:t>Fit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model </a:t>
            </a:r>
            <a:r>
              <a:rPr sz="1800" spc="-5" dirty="0">
                <a:latin typeface="Segoe Print"/>
                <a:cs typeface="Segoe Print"/>
              </a:rPr>
              <a:t>on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training</a:t>
            </a:r>
            <a:r>
              <a:rPr sz="1800" spc="3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evaluate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 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 dirty="0">
              <a:latin typeface="Segoe Print"/>
              <a:cs typeface="Segoe Print"/>
            </a:endParaRPr>
          </a:p>
          <a:p>
            <a:pPr marL="4474845" lvl="1" indent="-343535">
              <a:lnSpc>
                <a:spcPct val="100000"/>
              </a:lnSpc>
              <a:buAutoNum type="arabicPeriod"/>
              <a:tabLst>
                <a:tab pos="4475480" algn="l"/>
              </a:tabLst>
            </a:pPr>
            <a:r>
              <a:rPr sz="1800" spc="-5" dirty="0">
                <a:latin typeface="Segoe Print"/>
                <a:cs typeface="Segoe Print"/>
              </a:rPr>
              <a:t>Retain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evaluation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score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discard</a:t>
            </a:r>
            <a:r>
              <a:rPr sz="1800" dirty="0">
                <a:latin typeface="Segoe Print"/>
                <a:cs typeface="Segoe Print"/>
              </a:rPr>
              <a:t> the model</a:t>
            </a:r>
          </a:p>
          <a:p>
            <a:pPr marL="4017645" indent="-342900">
              <a:lnSpc>
                <a:spcPct val="100000"/>
              </a:lnSpc>
              <a:buAutoNum type="arabicPeriod"/>
              <a:tabLst>
                <a:tab pos="4017645" algn="l"/>
              </a:tabLst>
            </a:pPr>
            <a:r>
              <a:rPr b="0" spc="-5" dirty="0">
                <a:latin typeface="Segoe Print"/>
                <a:cs typeface="Segoe Print"/>
              </a:rPr>
              <a:t>Summarize</a:t>
            </a:r>
            <a:r>
              <a:rPr b="0" spc="30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the</a:t>
            </a:r>
            <a:r>
              <a:rPr b="0" spc="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skill</a:t>
            </a:r>
            <a:r>
              <a:rPr b="0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of the</a:t>
            </a:r>
            <a:r>
              <a:rPr b="0" spc="5" dirty="0">
                <a:latin typeface="Segoe Print"/>
                <a:cs typeface="Segoe Print"/>
              </a:rPr>
              <a:t> </a:t>
            </a:r>
            <a:r>
              <a:rPr b="0" dirty="0">
                <a:latin typeface="Segoe Print"/>
                <a:cs typeface="Segoe Print"/>
              </a:rPr>
              <a:t>model</a:t>
            </a:r>
            <a:r>
              <a:rPr b="0" spc="-1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using</a:t>
            </a:r>
            <a:r>
              <a:rPr b="0" spc="20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the</a:t>
            </a:r>
            <a:r>
              <a:rPr b="0" spc="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sample</a:t>
            </a:r>
            <a:r>
              <a:rPr b="0" spc="5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of </a:t>
            </a:r>
            <a:r>
              <a:rPr b="0" dirty="0">
                <a:latin typeface="Segoe Print"/>
                <a:cs typeface="Segoe Print"/>
              </a:rPr>
              <a:t>model</a:t>
            </a:r>
          </a:p>
          <a:p>
            <a:pPr marL="4017645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Segoe Print"/>
                <a:cs typeface="Segoe Print"/>
              </a:rPr>
              <a:t>evaluation</a:t>
            </a:r>
            <a:r>
              <a:rPr b="0" spc="-10" dirty="0">
                <a:latin typeface="Segoe Print"/>
                <a:cs typeface="Segoe Print"/>
              </a:rPr>
              <a:t> </a:t>
            </a:r>
            <a:r>
              <a:rPr b="0" spc="-5" dirty="0">
                <a:latin typeface="Segoe Print"/>
                <a:cs typeface="Segoe Print"/>
              </a:rPr>
              <a:t>scores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0" y="1274202"/>
            <a:ext cx="286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K-Folds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 dirty="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617" y="585596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</a:t>
            </a:r>
            <a:r>
              <a:rPr spc="-5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908" y="1607946"/>
            <a:ext cx="6847205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09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K-Folds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Print"/>
                <a:cs typeface="Segoe Print"/>
              </a:rPr>
              <a:t>The</a:t>
            </a:r>
            <a:r>
              <a:rPr sz="1800" b="1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general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procedure</a:t>
            </a:r>
            <a:r>
              <a:rPr sz="1800" b="1" spc="-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is</a:t>
            </a:r>
            <a:r>
              <a:rPr sz="1800" b="1" spc="5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as </a:t>
            </a:r>
            <a:r>
              <a:rPr sz="1800" b="1" spc="-5" dirty="0">
                <a:latin typeface="Segoe Print"/>
                <a:cs typeface="Segoe Print"/>
              </a:rPr>
              <a:t>follows: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08" y="2883484"/>
            <a:ext cx="566102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Shuffle the dataset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randomly.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Split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dataset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into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groups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each </a:t>
            </a:r>
            <a:r>
              <a:rPr sz="1800" spc="-10" dirty="0">
                <a:latin typeface="Segoe Print"/>
                <a:cs typeface="Segoe Print"/>
              </a:rPr>
              <a:t>unique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group:</a:t>
            </a:r>
            <a:endParaRPr sz="1800">
              <a:latin typeface="Segoe Print"/>
              <a:cs typeface="Segoe Print"/>
            </a:endParaRPr>
          </a:p>
          <a:p>
            <a:pPr marL="812800" marR="508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1800" dirty="0">
                <a:latin typeface="Segoe Print"/>
                <a:cs typeface="Segoe Print"/>
              </a:rPr>
              <a:t>Take the </a:t>
            </a:r>
            <a:r>
              <a:rPr sz="1800" spc="-5" dirty="0">
                <a:latin typeface="Segoe Print"/>
                <a:cs typeface="Segoe Print"/>
              </a:rPr>
              <a:t>group </a:t>
            </a:r>
            <a:r>
              <a:rPr sz="1800" dirty="0">
                <a:latin typeface="Segoe Print"/>
                <a:cs typeface="Segoe Print"/>
              </a:rPr>
              <a:t>as a hold </a:t>
            </a:r>
            <a:r>
              <a:rPr sz="1800" spc="-5" dirty="0">
                <a:latin typeface="Segoe Print"/>
                <a:cs typeface="Segoe Print"/>
              </a:rPr>
              <a:t>out or </a:t>
            </a:r>
            <a:r>
              <a:rPr sz="1800" dirty="0">
                <a:latin typeface="Segoe Print"/>
                <a:cs typeface="Segoe Print"/>
              </a:rPr>
              <a:t>test </a:t>
            </a:r>
            <a:r>
              <a:rPr sz="1800" spc="-5" dirty="0">
                <a:latin typeface="Segoe Print"/>
                <a:cs typeface="Segoe Print"/>
              </a:rPr>
              <a:t>data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>
              <a:latin typeface="Segoe Print"/>
              <a:cs typeface="Segoe Print"/>
            </a:endParaRPr>
          </a:p>
          <a:p>
            <a:pPr marL="812800" marR="156845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1800" dirty="0">
                <a:latin typeface="Segoe Print"/>
                <a:cs typeface="Segoe Print"/>
              </a:rPr>
              <a:t>Take the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remaining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groups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-5" dirty="0">
                <a:latin typeface="Segoe Print"/>
                <a:cs typeface="Segoe Print"/>
              </a:rPr>
              <a:t> training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>
              <a:latin typeface="Segoe Print"/>
              <a:cs typeface="Segoe Print"/>
            </a:endParaRPr>
          </a:p>
          <a:p>
            <a:pPr marL="812800" marR="718185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1800" dirty="0">
                <a:latin typeface="Segoe Print"/>
                <a:cs typeface="Segoe Print"/>
              </a:rPr>
              <a:t>Fit a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model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 training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 and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evaluate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 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set</a:t>
            </a:r>
            <a:endParaRPr sz="1800">
              <a:latin typeface="Segoe Print"/>
              <a:cs typeface="Segoe Print"/>
            </a:endParaRPr>
          </a:p>
          <a:p>
            <a:pPr marL="812800" marR="248285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1800" spc="-5" dirty="0">
                <a:latin typeface="Segoe Print"/>
                <a:cs typeface="Segoe Print"/>
              </a:rPr>
              <a:t>Retain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evaluation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score 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discard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model</a:t>
            </a:r>
            <a:endParaRPr sz="18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latin typeface="Segoe Print"/>
                <a:cs typeface="Segoe Print"/>
              </a:rPr>
              <a:t>Summarize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skill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model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using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endParaRPr sz="180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Print"/>
                <a:cs typeface="Segoe Print"/>
              </a:rPr>
              <a:t>sample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model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evaluation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scores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4134" y="3090041"/>
            <a:ext cx="5478513" cy="3126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97140" y="2572511"/>
            <a:ext cx="4403090" cy="26670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ts val="2014"/>
              </a:lnSpc>
              <a:tabLst>
                <a:tab pos="1083310" algn="l"/>
                <a:tab pos="1950085" algn="l"/>
                <a:tab pos="2867660" algn="l"/>
                <a:tab pos="37344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20%	20%	20%	20%	20%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617" y="585596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Cross</a:t>
            </a:r>
            <a:r>
              <a:rPr sz="1800" b="1" spc="-55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263" y="2920416"/>
            <a:ext cx="7541770" cy="33952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9817" y="1607946"/>
            <a:ext cx="286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K-Folds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Cross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Validation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1152</TotalTime>
  <Words>375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Segoe Print</vt:lpstr>
      <vt:lpstr>Wingdings</vt:lpstr>
      <vt:lpstr>Organic</vt:lpstr>
      <vt:lpstr>PowerPoint Presentation</vt:lpstr>
      <vt:lpstr>Cross Validation</vt:lpstr>
      <vt:lpstr>Cross Validation</vt:lpstr>
      <vt:lpstr>PowerPoint Presentation</vt:lpstr>
      <vt:lpstr>Cross Validation</vt:lpstr>
      <vt:lpstr>PowerPoint Presentation</vt:lpstr>
      <vt:lpstr>Cross Validation</vt:lpstr>
      <vt:lpstr>Cross Validation</vt:lpstr>
      <vt:lpstr>PowerPoint Presentation</vt:lpstr>
      <vt:lpstr>Cross Validation</vt:lpstr>
      <vt:lpstr>Cross Validation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6</cp:revision>
  <dcterms:created xsi:type="dcterms:W3CDTF">2023-03-05T16:35:14Z</dcterms:created>
  <dcterms:modified xsi:type="dcterms:W3CDTF">2023-06-23T12:09:10Z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