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222859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66D391-C76E-4AD8-AB7F-471DA38A223B}"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355014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99401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191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2492562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4229361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372369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476172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23124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8899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329541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66D391-C76E-4AD8-AB7F-471DA38A223B}"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5708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66D391-C76E-4AD8-AB7F-471DA38A223B}"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03877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22423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339891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B66D391-C76E-4AD8-AB7F-471DA38A223B}" type="datetimeFigureOut">
              <a:rPr lang="en-US" smtClean="0"/>
              <a:t>4/6/2017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69691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66D391-C76E-4AD8-AB7F-471DA38A223B}"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98762-77E6-4DB9-9C00-226AAC091028}" type="slidenum">
              <a:rPr lang="en-US" smtClean="0"/>
              <a:t>‹#›</a:t>
            </a:fld>
            <a:endParaRPr lang="en-US"/>
          </a:p>
        </p:txBody>
      </p:sp>
    </p:spTree>
    <p:extLst>
      <p:ext uri="{BB962C8B-B14F-4D97-AF65-F5344CB8AC3E}">
        <p14:creationId xmlns:p14="http://schemas.microsoft.com/office/powerpoint/2010/main" val="115541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66D391-C76E-4AD8-AB7F-471DA38A223B}" type="datetimeFigureOut">
              <a:rPr lang="en-US" smtClean="0"/>
              <a:t>4/6/2017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E98762-77E6-4DB9-9C00-226AAC091028}" type="slidenum">
              <a:rPr lang="en-US" smtClean="0"/>
              <a:t>‹#›</a:t>
            </a:fld>
            <a:endParaRPr lang="en-US"/>
          </a:p>
        </p:txBody>
      </p:sp>
    </p:spTree>
    <p:extLst>
      <p:ext uri="{BB962C8B-B14F-4D97-AF65-F5344CB8AC3E}">
        <p14:creationId xmlns:p14="http://schemas.microsoft.com/office/powerpoint/2010/main" val="1269485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64" y="4719918"/>
            <a:ext cx="9404723" cy="1400530"/>
          </a:xfrm>
        </p:spPr>
        <p:txBody>
          <a:bodyPr/>
          <a:lstStyle/>
          <a:p>
            <a:r>
              <a:rPr lang="en-US" dirty="0"/>
              <a:t>Code Sample</a:t>
            </a:r>
            <a:endParaRPr lang="en-US" dirty="0"/>
          </a:p>
        </p:txBody>
      </p:sp>
    </p:spTree>
    <p:extLst>
      <p:ext uri="{BB962C8B-B14F-4D97-AF65-F5344CB8AC3E}">
        <p14:creationId xmlns:p14="http://schemas.microsoft.com/office/powerpoint/2010/main" val="8699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8229600" cy="1143000"/>
          </a:xfrm>
        </p:spPr>
        <p:txBody>
          <a:bodyPr>
            <a:normAutofit fontScale="90000"/>
          </a:bodyPr>
          <a:lstStyle/>
          <a:p>
            <a:r>
              <a:rPr lang="en-US" dirty="0"/>
              <a:t>Sample Application – </a:t>
            </a:r>
            <a:r>
              <a:rPr lang="en-US" dirty="0" err="1"/>
              <a:t>Django</a:t>
            </a:r>
            <a:r>
              <a:rPr lang="en-US" dirty="0"/>
              <a:t>, cont’d</a:t>
            </a:r>
          </a:p>
        </p:txBody>
      </p:sp>
      <p:sp>
        <p:nvSpPr>
          <p:cNvPr id="8" name="TextBox 7"/>
          <p:cNvSpPr txBox="1"/>
          <p:nvPr/>
        </p:nvSpPr>
        <p:spPr>
          <a:xfrm>
            <a:off x="2133600" y="2089190"/>
            <a:ext cx="7848600" cy="3016210"/>
          </a:xfrm>
          <a:prstGeom prst="rect">
            <a:avLst/>
          </a:prstGeom>
          <a:noFill/>
        </p:spPr>
        <p:txBody>
          <a:bodyPr wrap="square" rtlCol="0">
            <a:spAutoFit/>
          </a:bodyPr>
          <a:lstStyle/>
          <a:p>
            <a:pPr>
              <a:spcBef>
                <a:spcPts val="600"/>
              </a:spcBef>
              <a:spcAft>
                <a:spcPts val="600"/>
              </a:spcAft>
            </a:pPr>
            <a:r>
              <a:rPr lang="en-US" sz="1500" b="1" dirty="0"/>
              <a:t>deploy-app.sh</a:t>
            </a:r>
          </a:p>
          <a:p>
            <a:pPr>
              <a:spcBef>
                <a:spcPts val="600"/>
              </a:spcBef>
              <a:spcAft>
                <a:spcPts val="600"/>
              </a:spcAft>
            </a:pPr>
            <a:endParaRPr lang="en-US" sz="1500" dirty="0"/>
          </a:p>
          <a:p>
            <a:pPr>
              <a:spcBef>
                <a:spcPts val="600"/>
              </a:spcBef>
              <a:spcAft>
                <a:spcPts val="600"/>
              </a:spcAft>
            </a:pPr>
            <a:r>
              <a:rPr lang="en-US" sz="1500" dirty="0"/>
              <a:t>#!/bin/bash </a:t>
            </a:r>
          </a:p>
          <a:p>
            <a:pPr>
              <a:spcBef>
                <a:spcPts val="600"/>
              </a:spcBef>
              <a:spcAft>
                <a:spcPts val="600"/>
              </a:spcAft>
            </a:pPr>
            <a:r>
              <a:rPr lang="en-US" sz="1500" dirty="0"/>
              <a:t>set -e </a:t>
            </a:r>
          </a:p>
          <a:p>
            <a:pPr>
              <a:spcBef>
                <a:spcPts val="600"/>
              </a:spcBef>
              <a:spcAft>
                <a:spcPts val="600"/>
              </a:spcAft>
            </a:pPr>
            <a:r>
              <a:rPr lang="en-US" sz="1500" dirty="0" err="1"/>
              <a:t>docker</a:t>
            </a:r>
            <a:r>
              <a:rPr lang="en-US" sz="1500" dirty="0"/>
              <a:t> pull </a:t>
            </a:r>
            <a:r>
              <a:rPr lang="en-US" sz="1500" dirty="0" err="1"/>
              <a:t>docker</a:t>
            </a:r>
            <a:r>
              <a:rPr lang="en-US" sz="1500" dirty="0"/>
              <a:t>-registry/image-</a:t>
            </a:r>
            <a:r>
              <a:rPr lang="en-US" sz="1500" dirty="0" err="1"/>
              <a:t>name:latest</a:t>
            </a:r>
            <a:r>
              <a:rPr lang="en-US" sz="1500" dirty="0"/>
              <a:t> </a:t>
            </a:r>
          </a:p>
          <a:p>
            <a:pPr>
              <a:spcBef>
                <a:spcPts val="600"/>
              </a:spcBef>
              <a:spcAft>
                <a:spcPts val="600"/>
              </a:spcAft>
            </a:pPr>
            <a:r>
              <a:rPr lang="en-US" sz="1500" dirty="0" err="1"/>
              <a:t>docker</a:t>
            </a:r>
            <a:r>
              <a:rPr lang="en-US" sz="1500" dirty="0"/>
              <a:t> stop image-name </a:t>
            </a:r>
          </a:p>
          <a:p>
            <a:pPr>
              <a:spcBef>
                <a:spcPts val="600"/>
              </a:spcBef>
              <a:spcAft>
                <a:spcPts val="600"/>
              </a:spcAft>
            </a:pPr>
            <a:r>
              <a:rPr lang="en-US" sz="1500" dirty="0" err="1"/>
              <a:t>docker</a:t>
            </a:r>
            <a:r>
              <a:rPr lang="en-US" sz="1500" dirty="0"/>
              <a:t> </a:t>
            </a:r>
            <a:r>
              <a:rPr lang="en-US" sz="1500" dirty="0" err="1"/>
              <a:t>rm</a:t>
            </a:r>
            <a:r>
              <a:rPr lang="en-US" sz="1500" dirty="0"/>
              <a:t> image-name </a:t>
            </a:r>
          </a:p>
          <a:p>
            <a:pPr>
              <a:spcBef>
                <a:spcPts val="600"/>
              </a:spcBef>
              <a:spcAft>
                <a:spcPts val="600"/>
              </a:spcAft>
            </a:pPr>
            <a:r>
              <a:rPr lang="en-US" sz="1500" dirty="0" err="1"/>
              <a:t>docker</a:t>
            </a:r>
            <a:r>
              <a:rPr lang="en-US" sz="1500" dirty="0"/>
              <a:t> run –name </a:t>
            </a:r>
            <a:r>
              <a:rPr lang="en-US" sz="1500" dirty="0" err="1"/>
              <a:t>django_app</a:t>
            </a:r>
            <a:r>
              <a:rPr lang="en-US" sz="1500" dirty="0"/>
              <a:t> [OPTIONS] </a:t>
            </a:r>
            <a:r>
              <a:rPr lang="en-US" sz="1500" dirty="0" err="1"/>
              <a:t>docker</a:t>
            </a:r>
            <a:r>
              <a:rPr lang="en-US" sz="1500" dirty="0"/>
              <a:t>-registry/</a:t>
            </a:r>
            <a:r>
              <a:rPr lang="en-US" sz="1500" dirty="0" err="1"/>
              <a:t>django_app</a:t>
            </a:r>
            <a:r>
              <a:rPr lang="en-US" sz="1500" dirty="0"/>
              <a:t> [COMMAND] [ARG...]</a:t>
            </a:r>
          </a:p>
        </p:txBody>
      </p:sp>
    </p:spTree>
    <p:extLst>
      <p:ext uri="{BB962C8B-B14F-4D97-AF65-F5344CB8AC3E}">
        <p14:creationId xmlns:p14="http://schemas.microsoft.com/office/powerpoint/2010/main" val="14525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8600" y="2209801"/>
            <a:ext cx="4267200" cy="3693319"/>
          </a:xfrm>
          <a:prstGeom prst="rect">
            <a:avLst/>
          </a:prstGeom>
          <a:noFill/>
        </p:spPr>
        <p:txBody>
          <a:bodyPr wrap="square" rtlCol="0">
            <a:spAutoFit/>
          </a:bodyPr>
          <a:lstStyle/>
          <a:p>
            <a:r>
              <a:rPr lang="en-US" dirty="0"/>
              <a:t>/</a:t>
            </a:r>
            <a:r>
              <a:rPr lang="en-US" dirty="0" err="1"/>
              <a:t>django_apprepo</a:t>
            </a:r>
            <a:r>
              <a:rPr lang="en-US" dirty="0"/>
              <a:t> </a:t>
            </a:r>
          </a:p>
          <a:p>
            <a:r>
              <a:rPr lang="en-US" dirty="0"/>
              <a:t>| </a:t>
            </a:r>
          </a:p>
          <a:p>
            <a:r>
              <a:rPr lang="en-US" dirty="0"/>
              <a:t>|---- .</a:t>
            </a:r>
            <a:r>
              <a:rPr lang="en-US" dirty="0" err="1"/>
              <a:t>drone.yml</a:t>
            </a:r>
            <a:r>
              <a:rPr lang="en-US" dirty="0"/>
              <a:t> </a:t>
            </a:r>
          </a:p>
          <a:p>
            <a:r>
              <a:rPr lang="en-US" dirty="0"/>
              <a:t>| </a:t>
            </a:r>
          </a:p>
          <a:p>
            <a:r>
              <a:rPr lang="en-US" dirty="0"/>
              <a:t>|---- /.drone </a:t>
            </a:r>
          </a:p>
          <a:p>
            <a:r>
              <a:rPr lang="en-US" dirty="0"/>
              <a:t>|      | </a:t>
            </a:r>
          </a:p>
          <a:p>
            <a:r>
              <a:rPr lang="en-US" dirty="0"/>
              <a:t>|      |---- compose.sh </a:t>
            </a:r>
          </a:p>
          <a:p>
            <a:r>
              <a:rPr lang="en-US" dirty="0"/>
              <a:t>|      |---- build.sh </a:t>
            </a:r>
          </a:p>
          <a:p>
            <a:r>
              <a:rPr lang="en-US" dirty="0"/>
              <a:t>|      |---- publish.sh </a:t>
            </a:r>
          </a:p>
          <a:p>
            <a:r>
              <a:rPr lang="en-US" dirty="0"/>
              <a:t>|      |---- deploy.sh </a:t>
            </a:r>
          </a:p>
          <a:p>
            <a:r>
              <a:rPr lang="en-US" dirty="0"/>
              <a:t>|      |</a:t>
            </a:r>
          </a:p>
          <a:p>
            <a:r>
              <a:rPr lang="en-US" dirty="0"/>
              <a:t>|      |---- </a:t>
            </a:r>
          </a:p>
          <a:p>
            <a:r>
              <a:rPr lang="en-US" dirty="0"/>
              <a:t>|      |---- CODE..</a:t>
            </a:r>
          </a:p>
        </p:txBody>
      </p:sp>
      <p:sp>
        <p:nvSpPr>
          <p:cNvPr id="6" name="Title 1"/>
          <p:cNvSpPr>
            <a:spLocks noGrp="1"/>
          </p:cNvSpPr>
          <p:nvPr>
            <p:ph type="title"/>
          </p:nvPr>
        </p:nvSpPr>
        <p:spPr>
          <a:xfrm>
            <a:off x="1600200" y="228600"/>
            <a:ext cx="8229600" cy="1143000"/>
          </a:xfrm>
        </p:spPr>
        <p:txBody>
          <a:bodyPr>
            <a:normAutofit/>
          </a:bodyPr>
          <a:lstStyle/>
          <a:p>
            <a:r>
              <a:rPr lang="en-US" sz="3600" dirty="0"/>
              <a:t>Sample Application – Structure</a:t>
            </a:r>
          </a:p>
        </p:txBody>
      </p:sp>
    </p:spTree>
    <p:extLst>
      <p:ext uri="{BB962C8B-B14F-4D97-AF65-F5344CB8AC3E}">
        <p14:creationId xmlns:p14="http://schemas.microsoft.com/office/powerpoint/2010/main" val="369958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DevOps</a:t>
            </a:r>
            <a:r>
              <a:rPr lang="en-US" sz="3600" dirty="0"/>
              <a:t> Implementation</a:t>
            </a:r>
          </a:p>
        </p:txBody>
      </p:sp>
      <p:sp>
        <p:nvSpPr>
          <p:cNvPr id="3" name="Content Placeholder 2"/>
          <p:cNvSpPr>
            <a:spLocks noGrp="1"/>
          </p:cNvSpPr>
          <p:nvPr>
            <p:ph idx="1"/>
          </p:nvPr>
        </p:nvSpPr>
        <p:spPr>
          <a:xfrm>
            <a:off x="1981200" y="1600200"/>
            <a:ext cx="8229600" cy="4953000"/>
          </a:xfrm>
        </p:spPr>
        <p:txBody>
          <a:bodyPr>
            <a:noAutofit/>
          </a:bodyPr>
          <a:lstStyle/>
          <a:p>
            <a:pPr algn="just">
              <a:spcBef>
                <a:spcPts val="1200"/>
              </a:spcBef>
              <a:spcAft>
                <a:spcPts val="1200"/>
              </a:spcAft>
            </a:pPr>
            <a:r>
              <a:rPr lang="en-US" sz="1800" b="1" dirty="0"/>
              <a:t>Drone</a:t>
            </a:r>
            <a:r>
              <a:rPr lang="en-US" sz="1800" dirty="0"/>
              <a:t> - Drone is a Continuous Integration platform built on container technology.  </a:t>
            </a:r>
          </a:p>
          <a:p>
            <a:pPr algn="just">
              <a:spcBef>
                <a:spcPts val="1200"/>
              </a:spcBef>
              <a:spcAft>
                <a:spcPts val="1200"/>
              </a:spcAft>
            </a:pPr>
            <a:r>
              <a:rPr lang="en-US" sz="1800" b="1" dirty="0"/>
              <a:t>Docker</a:t>
            </a:r>
            <a:r>
              <a:rPr lang="en-US" sz="1800" dirty="0"/>
              <a:t> - Docker is an open platform for developers and sysadmins to build, ship, and run distributed applications, whether on laptops, data center VMs, or the cloud.</a:t>
            </a:r>
          </a:p>
          <a:p>
            <a:pPr algn="just">
              <a:spcBef>
                <a:spcPts val="1200"/>
              </a:spcBef>
              <a:spcAft>
                <a:spcPts val="1200"/>
              </a:spcAft>
            </a:pPr>
            <a:r>
              <a:rPr lang="en-US" sz="1800" b="1" dirty="0" err="1"/>
              <a:t>Ansible</a:t>
            </a:r>
            <a:r>
              <a:rPr lang="en-US" sz="1800" dirty="0"/>
              <a:t>: </a:t>
            </a:r>
            <a:r>
              <a:rPr lang="en-US" sz="1800" dirty="0" err="1"/>
              <a:t>Ansible</a:t>
            </a:r>
            <a:r>
              <a:rPr lang="en-US" sz="1800" dirty="0"/>
              <a:t> is a radically simple IT automation engine that automates cloud provisioning, configuration management, application deployment, intra-service orchestration, and many other IT needs. </a:t>
            </a:r>
          </a:p>
          <a:p>
            <a:pPr algn="just">
              <a:spcBef>
                <a:spcPts val="1200"/>
              </a:spcBef>
              <a:spcAft>
                <a:spcPts val="1200"/>
              </a:spcAft>
            </a:pPr>
            <a:r>
              <a:rPr lang="en-US" sz="1800" b="1" dirty="0"/>
              <a:t>Blue-green deployment:</a:t>
            </a:r>
            <a:r>
              <a:rPr lang="en-US" sz="1800" dirty="0"/>
              <a:t> Blue-green deployment is a technique that reduces downtime and risk by running two identical production environments called Blue and Green.  At any time, only one of the environments is live, with the live environment serving all production traffic. This technique can eliminate downtime due to application deployment.</a:t>
            </a:r>
          </a:p>
          <a:p>
            <a:endParaRPr lang="en-US" sz="1800" dirty="0"/>
          </a:p>
        </p:txBody>
      </p:sp>
    </p:spTree>
    <p:extLst>
      <p:ext uri="{BB962C8B-B14F-4D97-AF65-F5344CB8AC3E}">
        <p14:creationId xmlns:p14="http://schemas.microsoft.com/office/powerpoint/2010/main" val="282677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Flow</a:t>
            </a:r>
          </a:p>
        </p:txBody>
      </p:sp>
      <p:sp>
        <p:nvSpPr>
          <p:cNvPr id="5" name="Rectangle 4"/>
          <p:cNvSpPr/>
          <p:nvPr/>
        </p:nvSpPr>
        <p:spPr>
          <a:xfrm>
            <a:off x="2209800" y="1676400"/>
            <a:ext cx="7620000" cy="3539430"/>
          </a:xfrm>
          <a:prstGeom prst="rect">
            <a:avLst/>
          </a:prstGeom>
        </p:spPr>
        <p:txBody>
          <a:bodyPr wrap="square">
            <a:spAutoFit/>
          </a:bodyPr>
          <a:lstStyle/>
          <a:p>
            <a:pPr algn="just">
              <a:spcBef>
                <a:spcPts val="1200"/>
              </a:spcBef>
              <a:spcAft>
                <a:spcPts val="1200"/>
              </a:spcAft>
            </a:pPr>
            <a:r>
              <a:rPr lang="en-US" dirty="0"/>
              <a:t>Our workflow is:</a:t>
            </a:r>
          </a:p>
          <a:p>
            <a:pPr lvl="1" algn="just">
              <a:spcBef>
                <a:spcPts val="1200"/>
              </a:spcBef>
              <a:spcAft>
                <a:spcPts val="1200"/>
              </a:spcAft>
              <a:buFont typeface="Arial" pitchFamily="34" charset="0"/>
              <a:buChar char="•"/>
            </a:pPr>
            <a:r>
              <a:rPr lang="en-US" dirty="0"/>
              <a:t> Developer pushes changes to master/feature in GIT</a:t>
            </a:r>
          </a:p>
          <a:p>
            <a:pPr lvl="1" algn="just">
              <a:spcBef>
                <a:spcPts val="1200"/>
              </a:spcBef>
              <a:spcAft>
                <a:spcPts val="1200"/>
              </a:spcAft>
              <a:buFont typeface="Arial" pitchFamily="34" charset="0"/>
              <a:buChar char="•"/>
            </a:pPr>
            <a:r>
              <a:rPr lang="en-US" dirty="0"/>
              <a:t> GIT notifies Drone through the </a:t>
            </a:r>
            <a:r>
              <a:rPr lang="en-US" dirty="0" err="1"/>
              <a:t>webhook</a:t>
            </a:r>
            <a:r>
              <a:rPr lang="en-US" dirty="0"/>
              <a:t> configured</a:t>
            </a:r>
          </a:p>
          <a:p>
            <a:pPr lvl="1" algn="just">
              <a:spcBef>
                <a:spcPts val="1200"/>
              </a:spcBef>
              <a:spcAft>
                <a:spcPts val="1200"/>
              </a:spcAft>
              <a:buFont typeface="Arial" pitchFamily="34" charset="0"/>
              <a:buChar char="•"/>
            </a:pPr>
            <a:r>
              <a:rPr lang="en-US" dirty="0"/>
              <a:t> Drone pulls master/feature, runs unit tests, builds a </a:t>
            </a:r>
            <a:r>
              <a:rPr lang="en-US" dirty="0" err="1"/>
              <a:t>Docker</a:t>
            </a:r>
            <a:r>
              <a:rPr lang="en-US" dirty="0"/>
              <a:t> image, pushes the image to the </a:t>
            </a:r>
            <a:r>
              <a:rPr lang="en-US" dirty="0" err="1"/>
              <a:t>Docker</a:t>
            </a:r>
            <a:r>
              <a:rPr lang="en-US" dirty="0"/>
              <a:t> Hub and then uses SSH to do a rolling deployment to servers.</a:t>
            </a:r>
          </a:p>
          <a:p>
            <a:pPr lvl="1" algn="just">
              <a:spcBef>
                <a:spcPts val="1200"/>
              </a:spcBef>
              <a:spcAft>
                <a:spcPts val="1200"/>
              </a:spcAft>
              <a:buFont typeface="Arial" pitchFamily="34" charset="0"/>
              <a:buChar char="•"/>
            </a:pPr>
            <a:r>
              <a:rPr lang="en-US" dirty="0"/>
              <a:t> Continuous Testing, Blue-Green deployment and Continuous Monitoring can be included as a part of the process. </a:t>
            </a:r>
          </a:p>
        </p:txBody>
      </p:sp>
    </p:spTree>
    <p:extLst>
      <p:ext uri="{BB962C8B-B14F-4D97-AF65-F5344CB8AC3E}">
        <p14:creationId xmlns:p14="http://schemas.microsoft.com/office/powerpoint/2010/main" val="1325612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Django</a:t>
            </a:r>
            <a:endParaRPr lang="en-US" sz="3600" dirty="0"/>
          </a:p>
        </p:txBody>
      </p:sp>
      <p:sp>
        <p:nvSpPr>
          <p:cNvPr id="10" name="Rectangle 9"/>
          <p:cNvSpPr/>
          <p:nvPr/>
        </p:nvSpPr>
        <p:spPr>
          <a:xfrm>
            <a:off x="2362200" y="1752601"/>
            <a:ext cx="7239000" cy="3693319"/>
          </a:xfrm>
          <a:prstGeom prst="rect">
            <a:avLst/>
          </a:prstGeom>
        </p:spPr>
        <p:txBody>
          <a:bodyPr wrap="square">
            <a:spAutoFit/>
          </a:bodyPr>
          <a:lstStyle/>
          <a:p>
            <a:r>
              <a:rPr lang="en-US" dirty="0"/>
              <a:t>Compose Section:</a:t>
            </a:r>
          </a:p>
          <a:p>
            <a:endParaRPr lang="en-US" dirty="0"/>
          </a:p>
          <a:p>
            <a:pPr marL="342900" indent="-342900">
              <a:buAutoNum type="arabicPeriod"/>
            </a:pPr>
            <a:r>
              <a:rPr lang="en-US" dirty="0"/>
              <a:t>Include all the dependencies that our build has. </a:t>
            </a:r>
          </a:p>
          <a:p>
            <a:pPr marL="342900" indent="-342900">
              <a:buAutoNum type="arabicPeriod"/>
            </a:pPr>
            <a:r>
              <a:rPr lang="en-US" dirty="0"/>
              <a:t>Say,  </a:t>
            </a:r>
            <a:r>
              <a:rPr lang="en-US" dirty="0" err="1"/>
              <a:t>MySQL</a:t>
            </a:r>
            <a:r>
              <a:rPr lang="en-US" dirty="0"/>
              <a:t> database for the sample </a:t>
            </a:r>
            <a:r>
              <a:rPr lang="en-US" dirty="0" err="1"/>
              <a:t>Django</a:t>
            </a:r>
            <a:r>
              <a:rPr lang="en-US" dirty="0"/>
              <a:t> application. Any other dependencies of the project can be included in this section. </a:t>
            </a:r>
          </a:p>
          <a:p>
            <a:pPr marL="342900" indent="-342900"/>
            <a:endParaRPr lang="en-US" dirty="0"/>
          </a:p>
          <a:p>
            <a:pPr marL="342900" indent="-342900"/>
            <a:r>
              <a:rPr lang="en-US" dirty="0"/>
              <a:t>Build Section:</a:t>
            </a:r>
          </a:p>
          <a:p>
            <a:pPr marL="342900" indent="-342900">
              <a:buAutoNum type="arabicPeriod"/>
            </a:pPr>
            <a:r>
              <a:rPr lang="en-US" dirty="0"/>
              <a:t>Drone connects the containers in build to the compose.</a:t>
            </a:r>
          </a:p>
          <a:p>
            <a:pPr marL="342900" indent="-342900">
              <a:buAutoNum type="arabicPeriod"/>
            </a:pPr>
            <a:r>
              <a:rPr lang="en-US" dirty="0"/>
              <a:t>Unit tests are executed and as we are using Python 3.5, we tell Drone to pull down the Python 3.5 image from the </a:t>
            </a:r>
            <a:r>
              <a:rPr lang="en-US" dirty="0" err="1"/>
              <a:t>Docker</a:t>
            </a:r>
            <a:r>
              <a:rPr lang="en-US" dirty="0"/>
              <a:t> Hub. </a:t>
            </a:r>
          </a:p>
          <a:p>
            <a:pPr marL="342900" indent="-342900">
              <a:buAutoNum type="arabicPeriod"/>
            </a:pPr>
            <a:r>
              <a:rPr lang="en-US" dirty="0"/>
              <a:t>Environment variables for the username and password to use to connect to the linked </a:t>
            </a:r>
            <a:r>
              <a:rPr lang="en-US" dirty="0" err="1"/>
              <a:t>MySQL</a:t>
            </a:r>
            <a:r>
              <a:rPr lang="en-US" dirty="0"/>
              <a:t> database container from the above compose section.</a:t>
            </a:r>
          </a:p>
        </p:txBody>
      </p:sp>
    </p:spTree>
    <p:extLst>
      <p:ext uri="{BB962C8B-B14F-4D97-AF65-F5344CB8AC3E}">
        <p14:creationId xmlns:p14="http://schemas.microsoft.com/office/powerpoint/2010/main" val="196548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a:t>
            </a:r>
            <a:r>
              <a:rPr lang="en-US" sz="3600" dirty="0" err="1"/>
              <a:t>Django</a:t>
            </a:r>
            <a:endParaRPr lang="en-US" sz="3600" dirty="0"/>
          </a:p>
        </p:txBody>
      </p:sp>
      <p:sp>
        <p:nvSpPr>
          <p:cNvPr id="8" name="TextBox 7"/>
          <p:cNvSpPr txBox="1"/>
          <p:nvPr/>
        </p:nvSpPr>
        <p:spPr>
          <a:xfrm>
            <a:off x="2133600" y="1447801"/>
            <a:ext cx="7848600" cy="4524315"/>
          </a:xfrm>
          <a:prstGeom prst="rect">
            <a:avLst/>
          </a:prstGeom>
          <a:noFill/>
        </p:spPr>
        <p:txBody>
          <a:bodyPr wrap="square" rtlCol="0">
            <a:spAutoFit/>
          </a:bodyPr>
          <a:lstStyle/>
          <a:p>
            <a:r>
              <a:rPr lang="en-US" b="1" dirty="0"/>
              <a:t>.</a:t>
            </a:r>
            <a:r>
              <a:rPr lang="en-US" b="1" dirty="0" err="1"/>
              <a:t>drone.yml</a:t>
            </a:r>
            <a:endParaRPr lang="en-US" b="1" dirty="0"/>
          </a:p>
          <a:p>
            <a:endParaRPr lang="en-US" dirty="0"/>
          </a:p>
          <a:p>
            <a:r>
              <a:rPr lang="en-US" dirty="0"/>
              <a:t>compose: </a:t>
            </a:r>
          </a:p>
          <a:p>
            <a:r>
              <a:rPr lang="en-US" dirty="0"/>
              <a:t>    database:</a:t>
            </a:r>
          </a:p>
          <a:p>
            <a:r>
              <a:rPr lang="en-US" dirty="0"/>
              <a:t>        image: </a:t>
            </a:r>
            <a:r>
              <a:rPr lang="en-US" dirty="0" err="1"/>
              <a:t>mysql</a:t>
            </a:r>
            <a:endParaRPr lang="en-US" dirty="0"/>
          </a:p>
          <a:p>
            <a:r>
              <a:rPr lang="en-US" dirty="0"/>
              <a:t>        environment: </a:t>
            </a:r>
          </a:p>
          <a:p>
            <a:r>
              <a:rPr lang="en-US" dirty="0"/>
              <a:t>	- MYSQL_USER=admin</a:t>
            </a:r>
          </a:p>
          <a:p>
            <a:r>
              <a:rPr lang="en-US" dirty="0"/>
              <a:t> 	- MYSQL_PASSWORD=admin</a:t>
            </a:r>
          </a:p>
          <a:p>
            <a:r>
              <a:rPr lang="en-US" dirty="0"/>
              <a:t>build: </a:t>
            </a:r>
          </a:p>
          <a:p>
            <a:r>
              <a:rPr lang="en-US" dirty="0"/>
              <a:t>    image: python:3.5 </a:t>
            </a:r>
          </a:p>
          <a:p>
            <a:r>
              <a:rPr lang="en-US" dirty="0"/>
              <a:t>    environment: </a:t>
            </a:r>
          </a:p>
          <a:p>
            <a:r>
              <a:rPr lang="en-US" dirty="0"/>
              <a:t>          - DB_USER=admin</a:t>
            </a:r>
          </a:p>
          <a:p>
            <a:r>
              <a:rPr lang="en-US" dirty="0"/>
              <a:t>          - DB_PASSWORD=admin</a:t>
            </a:r>
          </a:p>
          <a:p>
            <a:r>
              <a:rPr lang="en-US" dirty="0"/>
              <a:t>    commands: </a:t>
            </a:r>
          </a:p>
          <a:p>
            <a:r>
              <a:rPr lang="en-US" dirty="0"/>
              <a:t>          - pip install -r requirements.txt </a:t>
            </a:r>
          </a:p>
          <a:p>
            <a:r>
              <a:rPr lang="en-US" dirty="0"/>
              <a:t>          - python manage.py test</a:t>
            </a:r>
          </a:p>
        </p:txBody>
      </p:sp>
    </p:spTree>
    <p:extLst>
      <p:ext uri="{BB962C8B-B14F-4D97-AF65-F5344CB8AC3E}">
        <p14:creationId xmlns:p14="http://schemas.microsoft.com/office/powerpoint/2010/main" val="63448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a:t>
            </a:r>
            <a:r>
              <a:rPr lang="en-US" sz="3600" dirty="0" err="1"/>
              <a:t>Django</a:t>
            </a:r>
            <a:r>
              <a:rPr lang="en-US" sz="3600" dirty="0"/>
              <a:t>, cont’d</a:t>
            </a:r>
          </a:p>
        </p:txBody>
      </p:sp>
      <p:sp>
        <p:nvSpPr>
          <p:cNvPr id="5" name="TextBox 4"/>
          <p:cNvSpPr txBox="1"/>
          <p:nvPr/>
        </p:nvSpPr>
        <p:spPr>
          <a:xfrm>
            <a:off x="2057400" y="2743200"/>
            <a:ext cx="8001000" cy="1754326"/>
          </a:xfrm>
          <a:prstGeom prst="rect">
            <a:avLst/>
          </a:prstGeom>
          <a:noFill/>
        </p:spPr>
        <p:txBody>
          <a:bodyPr wrap="square" rtlCol="0">
            <a:spAutoFit/>
          </a:bodyPr>
          <a:lstStyle/>
          <a:p>
            <a:pPr algn="just"/>
            <a:r>
              <a:rPr lang="en-US" dirty="0"/>
              <a:t>Publish Action:</a:t>
            </a:r>
          </a:p>
          <a:p>
            <a:pPr marL="342900" indent="-342900" algn="just">
              <a:buAutoNum type="arabicPeriod"/>
            </a:pPr>
            <a:r>
              <a:rPr lang="en-US" dirty="0"/>
              <a:t>The </a:t>
            </a:r>
            <a:r>
              <a:rPr lang="en-US" dirty="0" err="1"/>
              <a:t>Docker</a:t>
            </a:r>
            <a:r>
              <a:rPr lang="en-US" dirty="0"/>
              <a:t> image is built and tagged with both production as well as the build number ("$$BUILD_NUMBER"). </a:t>
            </a:r>
          </a:p>
          <a:p>
            <a:pPr marL="342900" indent="-342900" algn="just">
              <a:buAutoNum type="arabicPeriod"/>
            </a:pPr>
            <a:r>
              <a:rPr lang="en-US" dirty="0"/>
              <a:t>This is useful in cases of build failures and in roll back situations.</a:t>
            </a:r>
          </a:p>
          <a:p>
            <a:pPr marL="342900" indent="-342900" algn="just">
              <a:buFontTx/>
              <a:buAutoNum type="arabicPeriod"/>
            </a:pPr>
            <a:r>
              <a:rPr lang="en-US" dirty="0" err="1"/>
              <a:t>Docker</a:t>
            </a:r>
            <a:r>
              <a:rPr lang="en-US" dirty="0"/>
              <a:t> Hub credentials can be encrypted and stored in .</a:t>
            </a:r>
            <a:r>
              <a:rPr lang="en-US" dirty="0" err="1"/>
              <a:t>drone.sec</a:t>
            </a:r>
            <a:r>
              <a:rPr lang="en-US" dirty="0"/>
              <a:t> file, so that we can reference them using variables.</a:t>
            </a:r>
          </a:p>
        </p:txBody>
      </p:sp>
    </p:spTree>
    <p:extLst>
      <p:ext uri="{BB962C8B-B14F-4D97-AF65-F5344CB8AC3E}">
        <p14:creationId xmlns:p14="http://schemas.microsoft.com/office/powerpoint/2010/main" val="282612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a:t>
            </a:r>
            <a:r>
              <a:rPr lang="en-US" sz="3600" dirty="0" err="1"/>
              <a:t>Django</a:t>
            </a:r>
            <a:r>
              <a:rPr lang="en-US" sz="3600" dirty="0"/>
              <a:t>, cont’d</a:t>
            </a:r>
          </a:p>
        </p:txBody>
      </p:sp>
      <p:sp>
        <p:nvSpPr>
          <p:cNvPr id="8" name="TextBox 7"/>
          <p:cNvSpPr txBox="1"/>
          <p:nvPr/>
        </p:nvSpPr>
        <p:spPr>
          <a:xfrm>
            <a:off x="2133600" y="1447801"/>
            <a:ext cx="7848600" cy="3693319"/>
          </a:xfrm>
          <a:prstGeom prst="rect">
            <a:avLst/>
          </a:prstGeom>
          <a:noFill/>
        </p:spPr>
        <p:txBody>
          <a:bodyPr wrap="square" rtlCol="0">
            <a:spAutoFit/>
          </a:bodyPr>
          <a:lstStyle/>
          <a:p>
            <a:r>
              <a:rPr lang="en-US" dirty="0"/>
              <a:t>publish: </a:t>
            </a:r>
          </a:p>
          <a:p>
            <a:r>
              <a:rPr lang="en-US" dirty="0"/>
              <a:t>    </a:t>
            </a:r>
            <a:r>
              <a:rPr lang="en-US" dirty="0" err="1"/>
              <a:t>docker</a:t>
            </a:r>
            <a:r>
              <a:rPr lang="en-US" dirty="0"/>
              <a:t>: </a:t>
            </a:r>
          </a:p>
          <a:p>
            <a:r>
              <a:rPr lang="en-US" dirty="0"/>
              <a:t>        username: $$DOCKER_USERNAME </a:t>
            </a:r>
          </a:p>
          <a:p>
            <a:r>
              <a:rPr lang="en-US" dirty="0"/>
              <a:t>        password: $$DOCKER_PASSWORD </a:t>
            </a:r>
          </a:p>
          <a:p>
            <a:r>
              <a:rPr lang="en-US" dirty="0"/>
              <a:t>        email: $$DOCKER_EMAIL </a:t>
            </a:r>
          </a:p>
          <a:p>
            <a:r>
              <a:rPr lang="en-US" dirty="0"/>
              <a:t>        repo: </a:t>
            </a:r>
            <a:r>
              <a:rPr lang="en-US" dirty="0" err="1"/>
              <a:t>django</a:t>
            </a:r>
            <a:r>
              <a:rPr lang="en-US" dirty="0"/>
              <a:t>/{</a:t>
            </a:r>
            <a:r>
              <a:rPr lang="en-US" dirty="0" err="1"/>
              <a:t>artifact_id</a:t>
            </a:r>
            <a:r>
              <a:rPr lang="en-US" dirty="0"/>
              <a:t>}</a:t>
            </a:r>
          </a:p>
          <a:p>
            <a:r>
              <a:rPr lang="en-US" dirty="0"/>
              <a:t>        tag: </a:t>
            </a:r>
          </a:p>
          <a:p>
            <a:r>
              <a:rPr lang="en-US" dirty="0"/>
              <a:t>            - production </a:t>
            </a:r>
          </a:p>
          <a:p>
            <a:r>
              <a:rPr lang="en-US" dirty="0"/>
              <a:t>            - "$$BUILD_NUMBER" </a:t>
            </a:r>
          </a:p>
          <a:p>
            <a:r>
              <a:rPr lang="en-US" dirty="0"/>
              <a:t>       file: </a:t>
            </a:r>
            <a:r>
              <a:rPr lang="en-US" dirty="0" err="1"/>
              <a:t>Dockerfile</a:t>
            </a:r>
            <a:r>
              <a:rPr lang="en-US" dirty="0"/>
              <a:t> </a:t>
            </a:r>
          </a:p>
          <a:p>
            <a:r>
              <a:rPr lang="en-US" dirty="0"/>
              <a:t>       insecure: false </a:t>
            </a:r>
          </a:p>
          <a:p>
            <a:r>
              <a:rPr lang="en-US" dirty="0"/>
              <a:t>       when: </a:t>
            </a:r>
          </a:p>
          <a:p>
            <a:r>
              <a:rPr lang="en-US" dirty="0"/>
              <a:t>             branch: master</a:t>
            </a:r>
          </a:p>
        </p:txBody>
      </p:sp>
    </p:spTree>
    <p:extLst>
      <p:ext uri="{BB962C8B-B14F-4D97-AF65-F5344CB8AC3E}">
        <p14:creationId xmlns:p14="http://schemas.microsoft.com/office/powerpoint/2010/main" val="107723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a:t>
            </a:r>
            <a:r>
              <a:rPr lang="en-US" sz="3600" dirty="0" err="1"/>
              <a:t>Django</a:t>
            </a:r>
            <a:r>
              <a:rPr lang="en-US" sz="3600" dirty="0"/>
              <a:t>, cont’d</a:t>
            </a:r>
          </a:p>
        </p:txBody>
      </p:sp>
      <p:sp>
        <p:nvSpPr>
          <p:cNvPr id="8" name="TextBox 7"/>
          <p:cNvSpPr txBox="1"/>
          <p:nvPr/>
        </p:nvSpPr>
        <p:spPr>
          <a:xfrm>
            <a:off x="2133600" y="1371601"/>
            <a:ext cx="7848600" cy="1246495"/>
          </a:xfrm>
          <a:prstGeom prst="rect">
            <a:avLst/>
          </a:prstGeom>
          <a:noFill/>
        </p:spPr>
        <p:txBody>
          <a:bodyPr wrap="square" rtlCol="0">
            <a:spAutoFit/>
          </a:bodyPr>
          <a:lstStyle/>
          <a:p>
            <a:r>
              <a:rPr lang="en-US" sz="1500" dirty="0"/>
              <a:t>Deploy Action:</a:t>
            </a:r>
          </a:p>
          <a:p>
            <a:endParaRPr lang="en-US" sz="1500" dirty="0"/>
          </a:p>
          <a:p>
            <a:pPr marL="342900" indent="-342900">
              <a:buAutoNum type="arabicPeriod"/>
            </a:pPr>
            <a:r>
              <a:rPr lang="en-US" sz="1500" dirty="0"/>
              <a:t>Drone SSH’s into our servers one at a time to execute a shell script. </a:t>
            </a:r>
          </a:p>
          <a:p>
            <a:pPr marL="342900" indent="-342900">
              <a:buAutoNum type="arabicPeriod"/>
            </a:pPr>
            <a:r>
              <a:rPr lang="en-US" sz="1500" dirty="0"/>
              <a:t>There is a sleep time of 5 seconds between deploying to each server to make sure the load balancer has allotted the servers properly.</a:t>
            </a:r>
          </a:p>
        </p:txBody>
      </p:sp>
    </p:spTree>
    <p:extLst>
      <p:ext uri="{BB962C8B-B14F-4D97-AF65-F5344CB8AC3E}">
        <p14:creationId xmlns:p14="http://schemas.microsoft.com/office/powerpoint/2010/main" val="4066948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Sample Application – </a:t>
            </a:r>
            <a:r>
              <a:rPr lang="en-US" sz="3600" dirty="0" err="1"/>
              <a:t>Django</a:t>
            </a:r>
            <a:r>
              <a:rPr lang="en-US" sz="3600" dirty="0"/>
              <a:t>, cont’d</a:t>
            </a:r>
          </a:p>
        </p:txBody>
      </p:sp>
      <p:sp>
        <p:nvSpPr>
          <p:cNvPr id="8" name="TextBox 7"/>
          <p:cNvSpPr txBox="1"/>
          <p:nvPr/>
        </p:nvSpPr>
        <p:spPr>
          <a:xfrm>
            <a:off x="2133600" y="1219201"/>
            <a:ext cx="7848600" cy="5401479"/>
          </a:xfrm>
          <a:prstGeom prst="rect">
            <a:avLst/>
          </a:prstGeom>
          <a:noFill/>
        </p:spPr>
        <p:txBody>
          <a:bodyPr wrap="square" rtlCol="0">
            <a:spAutoFit/>
          </a:bodyPr>
          <a:lstStyle/>
          <a:p>
            <a:r>
              <a:rPr lang="en-US" sz="1500" b="1" dirty="0"/>
              <a:t>deploy</a:t>
            </a:r>
            <a:r>
              <a:rPr lang="en-US" sz="1500" dirty="0"/>
              <a:t>: </a:t>
            </a:r>
          </a:p>
          <a:p>
            <a:r>
              <a:rPr lang="en-US" sz="1500" dirty="0"/>
              <a:t>     </a:t>
            </a:r>
            <a:r>
              <a:rPr lang="en-US" sz="1500" dirty="0" err="1"/>
              <a:t>ssh</a:t>
            </a:r>
            <a:r>
              <a:rPr lang="en-US" sz="1500" dirty="0"/>
              <a:t>: </a:t>
            </a:r>
          </a:p>
          <a:p>
            <a:r>
              <a:rPr lang="en-US" sz="1500" dirty="0"/>
              <a:t>         host: </a:t>
            </a:r>
          </a:p>
          <a:p>
            <a:r>
              <a:rPr lang="en-US" sz="1500" dirty="0"/>
              <a:t>              - $$DOCKER_HOST_1 </a:t>
            </a:r>
          </a:p>
          <a:p>
            <a:r>
              <a:rPr lang="en-US" sz="1500" dirty="0"/>
              <a:t>              - $$DOCKER_HOST_2 </a:t>
            </a:r>
          </a:p>
          <a:p>
            <a:r>
              <a:rPr lang="en-US" sz="1500" dirty="0"/>
              <a:t>        user: $$SSH_USER </a:t>
            </a:r>
          </a:p>
          <a:p>
            <a:r>
              <a:rPr lang="en-US" sz="1500" dirty="0"/>
              <a:t>        port: 22 </a:t>
            </a:r>
          </a:p>
          <a:p>
            <a:r>
              <a:rPr lang="en-US" sz="1500" dirty="0"/>
              <a:t>        sleep: 5 </a:t>
            </a:r>
          </a:p>
          <a:p>
            <a:r>
              <a:rPr lang="en-US" sz="1500" dirty="0"/>
              <a:t>        commands: </a:t>
            </a:r>
          </a:p>
          <a:p>
            <a:r>
              <a:rPr lang="en-US" sz="1500" dirty="0"/>
              <a:t>              - </a:t>
            </a:r>
            <a:r>
              <a:rPr lang="en-US" sz="1500" dirty="0" err="1"/>
              <a:t>sh</a:t>
            </a:r>
            <a:r>
              <a:rPr lang="en-US" sz="1500" dirty="0"/>
              <a:t> deploy-app.sh </a:t>
            </a:r>
          </a:p>
          <a:p>
            <a:r>
              <a:rPr lang="en-US" sz="1500" dirty="0"/>
              <a:t>         when: </a:t>
            </a:r>
          </a:p>
          <a:p>
            <a:r>
              <a:rPr lang="en-US" sz="1500" dirty="0"/>
              <a:t>               branch: master </a:t>
            </a:r>
          </a:p>
          <a:p>
            <a:r>
              <a:rPr lang="en-US" sz="1500" dirty="0"/>
              <a:t>  </a:t>
            </a:r>
            <a:r>
              <a:rPr lang="en-US" sz="1500" dirty="0" err="1"/>
              <a:t>ssh</a:t>
            </a:r>
            <a:r>
              <a:rPr lang="en-US" sz="1500" dirty="0"/>
              <a:t>: </a:t>
            </a:r>
          </a:p>
          <a:p>
            <a:r>
              <a:rPr lang="en-US" sz="1500" dirty="0"/>
              <a:t>         host: </a:t>
            </a:r>
          </a:p>
          <a:p>
            <a:r>
              <a:rPr lang="en-US" sz="1500" dirty="0"/>
              <a:t>              - $$DOCKER_HOST_1 </a:t>
            </a:r>
          </a:p>
          <a:p>
            <a:r>
              <a:rPr lang="en-US" sz="1500" dirty="0"/>
              <a:t>              - $$DOCKER_HOST_2 </a:t>
            </a:r>
          </a:p>
          <a:p>
            <a:r>
              <a:rPr lang="en-US" sz="1500" dirty="0"/>
              <a:t>        user: $$SSH_USER </a:t>
            </a:r>
          </a:p>
          <a:p>
            <a:r>
              <a:rPr lang="en-US" sz="1500" dirty="0"/>
              <a:t>        port: 22 </a:t>
            </a:r>
          </a:p>
          <a:p>
            <a:r>
              <a:rPr lang="en-US" sz="1500" dirty="0"/>
              <a:t>        sleep: 5 </a:t>
            </a:r>
          </a:p>
          <a:p>
            <a:r>
              <a:rPr lang="en-US" sz="1500" dirty="0"/>
              <a:t>        commands: </a:t>
            </a:r>
          </a:p>
          <a:p>
            <a:r>
              <a:rPr lang="en-US" sz="1500" dirty="0"/>
              <a:t>               - </a:t>
            </a:r>
            <a:r>
              <a:rPr lang="en-US" sz="1500" dirty="0" err="1"/>
              <a:t>sh</a:t>
            </a:r>
            <a:r>
              <a:rPr lang="en-US" sz="1500" dirty="0"/>
              <a:t> deploy-app.sh </a:t>
            </a:r>
          </a:p>
          <a:p>
            <a:r>
              <a:rPr lang="en-US" sz="1500" dirty="0"/>
              <a:t>         when: </a:t>
            </a:r>
          </a:p>
          <a:p>
            <a:r>
              <a:rPr lang="en-US" sz="1500" dirty="0"/>
              <a:t>               branch: master </a:t>
            </a:r>
          </a:p>
        </p:txBody>
      </p:sp>
    </p:spTree>
    <p:extLst>
      <p:ext uri="{BB962C8B-B14F-4D97-AF65-F5344CB8AC3E}">
        <p14:creationId xmlns:p14="http://schemas.microsoft.com/office/powerpoint/2010/main" val="411743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308</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Code Sample</vt:lpstr>
      <vt:lpstr>DevOps Implementation</vt:lpstr>
      <vt:lpstr>Flow</vt:lpstr>
      <vt:lpstr>Sample Application – Django</vt:lpstr>
      <vt:lpstr>Sample Application – Django</vt:lpstr>
      <vt:lpstr>Sample Application – Django, cont’d</vt:lpstr>
      <vt:lpstr>Sample Application – Django, cont’d</vt:lpstr>
      <vt:lpstr>Sample Application – Django, cont’d</vt:lpstr>
      <vt:lpstr>Sample Application – Django, cont’d</vt:lpstr>
      <vt:lpstr>Sample Application – Django, cont’d</vt:lpstr>
      <vt:lpstr>Sample Application –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Sample</dc:title>
  <dc:creator>abhishek reddy</dc:creator>
  <cp:lastModifiedBy>abhishek reddy</cp:lastModifiedBy>
  <cp:revision>2</cp:revision>
  <dcterms:created xsi:type="dcterms:W3CDTF">2017-04-06T18:39:52Z</dcterms:created>
  <dcterms:modified xsi:type="dcterms:W3CDTF">2017-04-06T18:49:23Z</dcterms:modified>
</cp:coreProperties>
</file>