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97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tr-TR" noProof="0"/>
              <a:t>Asıl başlık stilini düzenlemek için tıklayın</a:t>
            </a:r>
            <a:endParaRPr lang="en-US" noProof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tr-TR" noProof="0"/>
              <a:t>Asıl metin stillerini düzenlemek için tıklayın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tr-TR" noProof="0"/>
              <a:t>Asıl metin stillerini düzenlemek için tıklayın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64178B-8F86-4D3E-AEA7-63A42B8A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9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/>
              <a:t>Asıl başlık stilini düzenlemek için tıklayın</a:t>
            </a:r>
            <a:endParaRPr lang="en-US" noProof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64178B-8F86-4D3E-AEA7-63A42B8A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71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64178B-8F86-4D3E-AEA7-63A42B8A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B564178B-8F86-4D3E-AEA7-63A42B8A564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tr-TR" noProof="0"/>
              <a:t>Asıl başlık stilini düzenlemek için tıklayın</a:t>
            </a:r>
            <a:endParaRPr lang="en-US" noProof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noProof="0"/>
              <a:t>Asıl alt başlık stilini düzenlemek için tıklayın</a:t>
            </a:r>
            <a:endParaRPr lang="en-US" noProof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272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tr-TR" noProof="0"/>
              <a:t>Asıl başlık stilini düzenlemek için tıklayın</a:t>
            </a:r>
            <a:endParaRPr lang="en-US" noProof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tr-TR" noProof="0"/>
              <a:t>Asıl metin stillerini düzenlemek için tıklayın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64178B-8F86-4D3E-AEA7-63A42B8A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2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tr-TR" noProof="0"/>
              <a:t>Asıl başlık stilini düzenlemek için tıklayın</a:t>
            </a:r>
            <a:endParaRPr lang="en-US" noProof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tr-TR" noProof="0"/>
              <a:t>Asıl metin stillerini düzenlemek için tıklayın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64178B-8F86-4D3E-AEA7-63A42B8A564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182333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tr-TR" noProof="0"/>
              <a:t>Asıl başlık stilini düzenlemek için tıklayın</a:t>
            </a:r>
            <a:endParaRPr lang="en-US" noProof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tr-TR" noProof="0"/>
              <a:t>Asıl metin stillerini düzenlemek için tıklayın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tr-TR" noProof="0"/>
              <a:t>Asıl metin stillerini düzenlemek için tıklayın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564178B-8F86-4D3E-AEA7-63A42B8A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6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564178B-8F86-4D3E-AEA7-63A42B8A564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/>
              <a:t>Asıl başlık stilini düzenlemek için tıklayın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0593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564178B-8F86-4D3E-AEA7-63A42B8A564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/>
              <a:t>Asıl başlık stilini düzenlemek için tıklayın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2874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/>
              <a:t>Asıl başlık stilini düzenlemek için tıklayın</a:t>
            </a:r>
            <a:endParaRPr lang="en-US" noProof="0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tr-TR" noProof="0"/>
              <a:t>Asıl metin stillerini düzenlemek için tıklayın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64178B-8F86-4D3E-AEA7-63A42B8A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9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B564178B-8F86-4D3E-AEA7-63A42B8A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4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s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582878A8-80CC-46C8-9F98-B89FC68FD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4800" b="1" dirty="0" err="1">
                <a:effectLst/>
                <a:latin typeface="Carlito"/>
                <a:ea typeface="Carlito"/>
                <a:cs typeface="Carlito"/>
              </a:rPr>
              <a:t>Python</a:t>
            </a:r>
            <a:r>
              <a:rPr lang="tr-TR" sz="4800" b="1" dirty="0">
                <a:effectLst/>
                <a:latin typeface="Carlito"/>
                <a:ea typeface="Carlito"/>
                <a:cs typeface="Carlito"/>
              </a:rPr>
              <a:t> Nedir?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5F2A990-2DB7-452E-AB27-F69AFEBF5064}"/>
              </a:ext>
            </a:extLst>
          </p:cNvPr>
          <p:cNvSpPr txBox="1"/>
          <p:nvPr/>
        </p:nvSpPr>
        <p:spPr>
          <a:xfrm>
            <a:off x="156209" y="505122"/>
            <a:ext cx="79248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SzPts val="1050"/>
              <a:buFont typeface="Carlito"/>
              <a:buAutoNum type="arabicParenR"/>
              <a:tabLst>
                <a:tab pos="276225" algn="l"/>
              </a:tabLst>
            </a:pPr>
            <a:r>
              <a:rPr lang="tr-TR" sz="2800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Python</a:t>
            </a:r>
            <a:r>
              <a:rPr lang="tr-TR" sz="28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8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özgür ve ücretsiz </a:t>
            </a:r>
            <a:r>
              <a:rPr lang="tr-TR" sz="28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bir programlama</a:t>
            </a:r>
            <a:r>
              <a:rPr lang="tr-TR" sz="2800" spc="-55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8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dilidir.</a:t>
            </a:r>
            <a:endParaRPr lang="en-US" sz="2800" spc="-1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342900" lvl="0" indent="-342900">
              <a:spcBef>
                <a:spcPts val="330"/>
              </a:spcBef>
              <a:spcAft>
                <a:spcPts val="0"/>
              </a:spcAft>
              <a:buSzPts val="1050"/>
              <a:buFont typeface="Carlito"/>
              <a:buAutoNum type="arabicParenR"/>
              <a:tabLst>
                <a:tab pos="276225" algn="l"/>
              </a:tabLst>
            </a:pPr>
            <a:r>
              <a:rPr lang="tr-TR" sz="2800" b="1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Guido</a:t>
            </a:r>
            <a:r>
              <a:rPr lang="tr-TR" sz="28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Van </a:t>
            </a:r>
            <a:r>
              <a:rPr lang="tr-TR" sz="2800" b="1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Rossum</a:t>
            </a:r>
            <a:r>
              <a:rPr lang="tr-TR" sz="28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8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adlı Hollandalı bir programcı tarafından 90’lı yılların başında geliştirilmeye</a:t>
            </a:r>
            <a:r>
              <a:rPr lang="tr-TR" sz="2800" spc="-1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8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başlanmıştır.</a:t>
            </a:r>
            <a:endParaRPr lang="en-US" sz="2800" spc="-1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342900" marR="467995" lvl="0" indent="-342900">
              <a:spcBef>
                <a:spcPts val="325"/>
              </a:spcBef>
              <a:spcAft>
                <a:spcPts val="0"/>
              </a:spcAft>
              <a:buSzPts val="1050"/>
              <a:buFont typeface="Carlito"/>
              <a:buAutoNum type="arabicParenR"/>
              <a:tabLst>
                <a:tab pos="276225" algn="l"/>
              </a:tabLst>
            </a:pPr>
            <a:r>
              <a:rPr lang="tr-TR" sz="28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Adı </a:t>
            </a:r>
            <a:r>
              <a:rPr lang="tr-TR" sz="28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“</a:t>
            </a:r>
            <a:r>
              <a:rPr lang="tr-TR" sz="2800" b="1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The</a:t>
            </a:r>
            <a:r>
              <a:rPr lang="tr-TR" sz="28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800" b="1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Monty</a:t>
            </a:r>
            <a:r>
              <a:rPr lang="tr-TR" sz="28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800" b="1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Python</a:t>
            </a:r>
            <a:r>
              <a:rPr lang="tr-TR" sz="28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” </a:t>
            </a:r>
            <a:r>
              <a:rPr lang="tr-TR" sz="28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adlı bir İngiliz komedi grubunun, </a:t>
            </a:r>
            <a:r>
              <a:rPr lang="tr-TR" sz="28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“</a:t>
            </a:r>
            <a:r>
              <a:rPr lang="tr-TR" sz="2800" b="1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Monty</a:t>
            </a:r>
            <a:r>
              <a:rPr lang="tr-TR" sz="28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800" b="1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Python’s</a:t>
            </a:r>
            <a:r>
              <a:rPr lang="tr-TR" sz="28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800" b="1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Flying</a:t>
            </a:r>
            <a:r>
              <a:rPr lang="tr-TR" sz="28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Circus” </a:t>
            </a:r>
            <a:r>
              <a:rPr lang="tr-TR" sz="28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adlı gösterisinden esinlenerek</a:t>
            </a:r>
            <a:r>
              <a:rPr lang="tr-TR" sz="2800" spc="-5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8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konmuştur.</a:t>
            </a:r>
            <a:endParaRPr lang="en-US" sz="2800" spc="-1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342900" lvl="0" indent="-342900">
              <a:spcBef>
                <a:spcPts val="315"/>
              </a:spcBef>
              <a:spcAft>
                <a:spcPts val="0"/>
              </a:spcAft>
              <a:buSzPts val="1050"/>
              <a:buFont typeface="Carlito"/>
              <a:buAutoNum type="arabicParenR"/>
              <a:tabLst>
                <a:tab pos="276225" algn="l"/>
              </a:tabLst>
            </a:pPr>
            <a:r>
              <a:rPr lang="tr-TR" sz="2800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Guido</a:t>
            </a:r>
            <a:r>
              <a:rPr lang="tr-TR" sz="28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Van </a:t>
            </a:r>
            <a:r>
              <a:rPr lang="tr-TR" sz="2800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Rossum</a:t>
            </a:r>
            <a:r>
              <a:rPr lang="tr-TR" sz="28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2005 ile 2012 yılları arasında </a:t>
            </a:r>
            <a:r>
              <a:rPr lang="tr-TR" sz="28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Google’da</a:t>
            </a:r>
            <a:r>
              <a:rPr lang="tr-TR" sz="2800" b="1" spc="-25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8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çalışmıştır.</a:t>
            </a:r>
            <a:endParaRPr lang="en-US" sz="2800" spc="-1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342900" lvl="0" indent="-342900">
              <a:spcBef>
                <a:spcPts val="330"/>
              </a:spcBef>
              <a:spcAft>
                <a:spcPts val="0"/>
              </a:spcAft>
              <a:buSzPts val="1050"/>
              <a:buFont typeface="Carlito"/>
              <a:buAutoNum type="arabicParenR"/>
              <a:tabLst>
                <a:tab pos="276225" algn="l"/>
              </a:tabLst>
            </a:pPr>
            <a:r>
              <a:rPr lang="tr-TR" sz="2800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Python</a:t>
            </a:r>
            <a:r>
              <a:rPr lang="tr-TR" sz="28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kelimesi Türkçe </a:t>
            </a:r>
            <a:r>
              <a:rPr lang="tr-TR" sz="28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“</a:t>
            </a:r>
            <a:r>
              <a:rPr lang="tr-TR" sz="2800" b="1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paytın</a:t>
            </a:r>
            <a:r>
              <a:rPr lang="tr-TR" sz="28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” </a:t>
            </a:r>
            <a:r>
              <a:rPr lang="tr-TR" sz="28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şeklinde telaffuz edilir.</a:t>
            </a:r>
            <a:endParaRPr lang="en-US" sz="2800" spc="-1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161623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0EEB27EA-152B-4209-86CF-37C41E4DCD30}"/>
              </a:ext>
            </a:extLst>
          </p:cNvPr>
          <p:cNvSpPr txBox="1"/>
          <p:nvPr/>
        </p:nvSpPr>
        <p:spPr>
          <a:xfrm>
            <a:off x="898358" y="304800"/>
            <a:ext cx="11405937" cy="4316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5890">
              <a:lnSpc>
                <a:spcPct val="200000"/>
              </a:lnSpc>
            </a:pPr>
            <a:r>
              <a:rPr lang="tr-TR" sz="2800" dirty="0" err="1">
                <a:effectLst/>
                <a:latin typeface="Carlito"/>
                <a:ea typeface="Carlito"/>
                <a:cs typeface="Carlito"/>
              </a:rPr>
              <a:t>print</a:t>
            </a:r>
            <a:r>
              <a:rPr lang="tr-TR" sz="2800" dirty="0">
                <a:effectLst/>
                <a:latin typeface="Carlito"/>
                <a:ea typeface="Carlito"/>
                <a:cs typeface="Carlito"/>
              </a:rPr>
              <a:t>(“T”,”B”,”M”,”M”,</a:t>
            </a:r>
            <a:r>
              <a:rPr lang="tr-TR" sz="2800" dirty="0" err="1">
                <a:effectLst/>
                <a:latin typeface="Carlito"/>
                <a:ea typeface="Carlito"/>
                <a:cs typeface="Carlito"/>
              </a:rPr>
              <a:t>sep</a:t>
            </a:r>
            <a:r>
              <a:rPr lang="tr-TR" sz="2800" dirty="0">
                <a:effectLst/>
                <a:latin typeface="Carlito"/>
                <a:ea typeface="Carlito"/>
                <a:cs typeface="Carlito"/>
              </a:rPr>
              <a:t>=”.”) </a:t>
            </a:r>
            <a:r>
              <a:rPr lang="tr-TR" sz="2800" dirty="0">
                <a:effectLst/>
                <a:latin typeface="Wingdings" panose="05000000000000000000" pitchFamily="2" charset="2"/>
                <a:ea typeface="Carlito"/>
                <a:cs typeface="Carlito"/>
              </a:rPr>
              <a:t>à</a:t>
            </a:r>
            <a:r>
              <a:rPr lang="tr-TR" sz="2800" dirty="0">
                <a:effectLst/>
                <a:latin typeface="Times New Roman" panose="02020603050405020304" pitchFamily="18" charset="0"/>
                <a:ea typeface="Carlito"/>
                <a:cs typeface="Carlito"/>
              </a:rPr>
              <a:t> </a:t>
            </a:r>
            <a:r>
              <a:rPr lang="tr-TR" sz="2800" dirty="0">
                <a:effectLst/>
                <a:latin typeface="Carlito"/>
                <a:ea typeface="Carlito"/>
                <a:cs typeface="Carlito"/>
              </a:rPr>
              <a:t>T.B.M.M</a:t>
            </a:r>
            <a:endParaRPr lang="en-US" sz="2800" dirty="0">
              <a:effectLst/>
              <a:latin typeface="Carlito"/>
              <a:ea typeface="Carlito"/>
              <a:cs typeface="Carlito"/>
            </a:endParaRPr>
          </a:p>
          <a:p>
            <a:pPr marL="135890">
              <a:lnSpc>
                <a:spcPct val="200000"/>
              </a:lnSpc>
              <a:spcBef>
                <a:spcPts val="85"/>
              </a:spcBef>
            </a:pPr>
            <a:r>
              <a:rPr lang="tr-TR" sz="2800" dirty="0" err="1">
                <a:effectLst/>
                <a:latin typeface="Carlito"/>
                <a:ea typeface="Carlito"/>
                <a:cs typeface="Carlito"/>
              </a:rPr>
              <a:t>print</a:t>
            </a:r>
            <a:r>
              <a:rPr lang="tr-TR" sz="2800" dirty="0">
                <a:effectLst/>
                <a:latin typeface="Carlito"/>
                <a:ea typeface="Carlito"/>
                <a:cs typeface="Carlito"/>
              </a:rPr>
              <a:t>(“T”,”B”,”M”,”M”,</a:t>
            </a:r>
            <a:r>
              <a:rPr lang="tr-TR" sz="2800" dirty="0" err="1">
                <a:effectLst/>
                <a:latin typeface="Carlito"/>
                <a:ea typeface="Carlito"/>
                <a:cs typeface="Carlito"/>
              </a:rPr>
              <a:t>sep</a:t>
            </a:r>
            <a:r>
              <a:rPr lang="tr-TR" sz="2800" dirty="0">
                <a:effectLst/>
                <a:latin typeface="Carlito"/>
                <a:ea typeface="Carlito"/>
                <a:cs typeface="Carlito"/>
              </a:rPr>
              <a:t>=”.”,</a:t>
            </a:r>
            <a:r>
              <a:rPr lang="tr-TR" sz="2800" dirty="0" err="1">
                <a:effectLst/>
                <a:latin typeface="Carlito"/>
                <a:ea typeface="Carlito"/>
                <a:cs typeface="Carlito"/>
              </a:rPr>
              <a:t>end</a:t>
            </a:r>
            <a:r>
              <a:rPr lang="tr-TR" sz="2800" dirty="0">
                <a:effectLst/>
                <a:latin typeface="Carlito"/>
                <a:ea typeface="Carlito"/>
                <a:cs typeface="Carlito"/>
              </a:rPr>
              <a:t>=”.”) </a:t>
            </a:r>
            <a:r>
              <a:rPr lang="tr-TR" sz="2800" dirty="0">
                <a:effectLst/>
                <a:latin typeface="Wingdings" panose="05000000000000000000" pitchFamily="2" charset="2"/>
                <a:ea typeface="Carlito"/>
                <a:cs typeface="Carlito"/>
              </a:rPr>
              <a:t>à</a:t>
            </a:r>
            <a:r>
              <a:rPr lang="tr-TR" sz="2800" dirty="0">
                <a:effectLst/>
                <a:latin typeface="Times New Roman" panose="02020603050405020304" pitchFamily="18" charset="0"/>
                <a:ea typeface="Carlito"/>
                <a:cs typeface="Carlito"/>
              </a:rPr>
              <a:t> </a:t>
            </a:r>
            <a:r>
              <a:rPr lang="tr-TR" sz="2800" dirty="0">
                <a:effectLst/>
                <a:latin typeface="Carlito"/>
                <a:ea typeface="Carlito"/>
                <a:cs typeface="Carlito"/>
              </a:rPr>
              <a:t>T.B.M.M.</a:t>
            </a:r>
            <a:endParaRPr lang="en-US" sz="2800" dirty="0">
              <a:effectLst/>
              <a:latin typeface="Carlito"/>
              <a:ea typeface="Carlito"/>
              <a:cs typeface="Carlito"/>
            </a:endParaRPr>
          </a:p>
          <a:p>
            <a:pPr marL="135890" marR="491490">
              <a:lnSpc>
                <a:spcPct val="200000"/>
              </a:lnSpc>
              <a:spcBef>
                <a:spcPts val="110"/>
              </a:spcBef>
              <a:spcAft>
                <a:spcPts val="0"/>
              </a:spcAft>
            </a:pPr>
            <a:r>
              <a:rPr lang="tr-TR" sz="2800" dirty="0" err="1">
                <a:effectLst/>
                <a:latin typeface="Carlito"/>
                <a:ea typeface="Carlito"/>
                <a:cs typeface="Carlito"/>
              </a:rPr>
              <a:t>print</a:t>
            </a:r>
            <a:r>
              <a:rPr lang="tr-TR" sz="2800" dirty="0">
                <a:effectLst/>
                <a:latin typeface="Carlito"/>
                <a:ea typeface="Carlito"/>
                <a:cs typeface="Carlito"/>
              </a:rPr>
              <a:t>(“1”,”2”,”3”,”4”,”14”,sep=” mumdur ”) </a:t>
            </a:r>
            <a:r>
              <a:rPr lang="tr-TR" sz="2800" dirty="0">
                <a:effectLst/>
                <a:latin typeface="Wingdings" panose="05000000000000000000" pitchFamily="2" charset="2"/>
                <a:ea typeface="Carlito"/>
                <a:cs typeface="Carlito"/>
              </a:rPr>
              <a:t>à</a:t>
            </a:r>
            <a:r>
              <a:rPr lang="tr-TR" sz="2800" dirty="0">
                <a:effectLst/>
                <a:latin typeface="Times New Roman" panose="02020603050405020304" pitchFamily="18" charset="0"/>
                <a:ea typeface="Carlito"/>
                <a:cs typeface="Carlito"/>
              </a:rPr>
              <a:t> </a:t>
            </a:r>
            <a:r>
              <a:rPr lang="tr-TR" sz="2800" dirty="0">
                <a:effectLst/>
                <a:latin typeface="Carlito"/>
                <a:ea typeface="Carlito"/>
                <a:cs typeface="Carlito"/>
              </a:rPr>
              <a:t>1 mumdur 2 mumdur 3 mumdur 4 mumdur 14 </a:t>
            </a:r>
            <a:endParaRPr lang="en-US" sz="2800" dirty="0">
              <a:effectLst/>
              <a:latin typeface="Carlito"/>
              <a:ea typeface="Carlito"/>
              <a:cs typeface="Carlito"/>
            </a:endParaRPr>
          </a:p>
          <a:p>
            <a:pPr marL="135890" marR="491490">
              <a:lnSpc>
                <a:spcPct val="200000"/>
              </a:lnSpc>
              <a:spcBef>
                <a:spcPts val="110"/>
              </a:spcBef>
              <a:spcAft>
                <a:spcPts val="0"/>
              </a:spcAft>
            </a:pPr>
            <a:r>
              <a:rPr lang="tr-TR" sz="2800" dirty="0" err="1">
                <a:effectLst/>
                <a:latin typeface="Carlito"/>
                <a:ea typeface="Carlito"/>
                <a:cs typeface="Carlito"/>
              </a:rPr>
              <a:t>print</a:t>
            </a:r>
            <a:r>
              <a:rPr lang="tr-TR" sz="2800" dirty="0">
                <a:effectLst/>
                <a:latin typeface="Carlito"/>
                <a:ea typeface="Carlito"/>
                <a:cs typeface="Carlito"/>
              </a:rPr>
              <a:t>("Merhaba” ,”</a:t>
            </a:r>
            <a:r>
              <a:rPr lang="tr-TR" sz="2800" dirty="0" err="1">
                <a:effectLst/>
                <a:latin typeface="Carlito"/>
                <a:ea typeface="Carlito"/>
                <a:cs typeface="Carlito"/>
              </a:rPr>
              <a:t>Python</a:t>
            </a:r>
            <a:r>
              <a:rPr lang="tr-TR" sz="2800" dirty="0">
                <a:effectLst/>
                <a:latin typeface="Carlito"/>
                <a:ea typeface="Carlito"/>
                <a:cs typeface="Carlito"/>
              </a:rPr>
              <a:t>",</a:t>
            </a:r>
            <a:r>
              <a:rPr lang="tr-TR" sz="2800" dirty="0" err="1">
                <a:effectLst/>
                <a:latin typeface="Carlito"/>
                <a:ea typeface="Carlito"/>
                <a:cs typeface="Carlito"/>
              </a:rPr>
              <a:t>sep</a:t>
            </a:r>
            <a:r>
              <a:rPr lang="tr-TR" sz="2800" dirty="0">
                <a:effectLst/>
                <a:latin typeface="Carlito"/>
                <a:ea typeface="Carlito"/>
                <a:cs typeface="Carlito"/>
              </a:rPr>
              <a:t>=”+++”) </a:t>
            </a:r>
            <a:r>
              <a:rPr lang="tr-TR" sz="2800" dirty="0" err="1">
                <a:effectLst/>
                <a:latin typeface="Wingdings" panose="05000000000000000000" pitchFamily="2" charset="2"/>
                <a:ea typeface="Carlito"/>
                <a:cs typeface="Carlito"/>
              </a:rPr>
              <a:t>à</a:t>
            </a:r>
            <a:r>
              <a:rPr lang="tr-TR" sz="2800" dirty="0" err="1">
                <a:effectLst/>
                <a:latin typeface="Carlito"/>
                <a:ea typeface="Carlito"/>
                <a:cs typeface="Carlito"/>
              </a:rPr>
              <a:t>Merhaba</a:t>
            </a:r>
            <a:r>
              <a:rPr lang="tr-TR" sz="2800" dirty="0">
                <a:effectLst/>
                <a:latin typeface="Carlito"/>
                <a:ea typeface="Carlito"/>
                <a:cs typeface="Carlito"/>
              </a:rPr>
              <a:t>+++</a:t>
            </a:r>
            <a:r>
              <a:rPr lang="tr-TR" sz="2800" dirty="0" err="1">
                <a:effectLst/>
                <a:latin typeface="Carlito"/>
                <a:ea typeface="Carlito"/>
                <a:cs typeface="Carlito"/>
              </a:rPr>
              <a:t>Python</a:t>
            </a:r>
            <a:endParaRPr lang="en-US" sz="2800" dirty="0">
              <a:effectLst/>
              <a:latin typeface="Carlito"/>
              <a:ea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392576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656FD4A1-B3AF-43E6-B7DB-6022D9D36F36}"/>
              </a:ext>
            </a:extLst>
          </p:cNvPr>
          <p:cNvSpPr txBox="1"/>
          <p:nvPr/>
        </p:nvSpPr>
        <p:spPr>
          <a:xfrm>
            <a:off x="2265948" y="513165"/>
            <a:ext cx="6104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6520">
              <a:spcBef>
                <a:spcPts val="415"/>
              </a:spcBef>
              <a:spcAft>
                <a:spcPts val="0"/>
              </a:spcAft>
            </a:pPr>
            <a:r>
              <a:rPr lang="tr-TR" sz="2800" b="1" dirty="0">
                <a:effectLst/>
                <a:latin typeface="Carlito"/>
                <a:ea typeface="Carlito"/>
                <a:cs typeface="Carlito"/>
              </a:rPr>
              <a:t>BİLGİ : </a:t>
            </a:r>
            <a:r>
              <a:rPr lang="tr-TR" sz="2800" b="1" dirty="0" err="1">
                <a:effectLst/>
                <a:latin typeface="Carlito"/>
                <a:ea typeface="Carlito"/>
                <a:cs typeface="Carlito"/>
              </a:rPr>
              <a:t>sep</a:t>
            </a:r>
            <a:r>
              <a:rPr lang="tr-TR" sz="2800" b="1" dirty="0">
                <a:effectLst/>
                <a:latin typeface="Carlito"/>
                <a:ea typeface="Carlito"/>
                <a:cs typeface="Carlito"/>
              </a:rPr>
              <a:t>=”\n” alt satıra yazdırır.</a:t>
            </a:r>
            <a:endParaRPr lang="en-US" sz="2800" dirty="0">
              <a:effectLst/>
              <a:latin typeface="Carlito"/>
              <a:ea typeface="Carlito"/>
              <a:cs typeface="Carlito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7E14956-BA3B-480B-9E65-704EFF43ABEA}"/>
              </a:ext>
            </a:extLst>
          </p:cNvPr>
          <p:cNvSpPr txBox="1"/>
          <p:nvPr/>
        </p:nvSpPr>
        <p:spPr>
          <a:xfrm>
            <a:off x="1832810" y="1570641"/>
            <a:ext cx="9508957" cy="2846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5890">
              <a:spcBef>
                <a:spcPts val="720"/>
              </a:spcBef>
            </a:pPr>
            <a:r>
              <a:rPr lang="tr-TR" sz="2400" dirty="0" err="1">
                <a:effectLst/>
                <a:latin typeface="Carlito"/>
                <a:ea typeface="Carlito"/>
                <a:cs typeface="Carlito"/>
              </a:rPr>
              <a:t>print</a:t>
            </a: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("Merhaba” ,”</a:t>
            </a:r>
            <a:r>
              <a:rPr lang="tr-TR" sz="2400" dirty="0" err="1">
                <a:effectLst/>
                <a:latin typeface="Carlito"/>
                <a:ea typeface="Carlito"/>
                <a:cs typeface="Carlito"/>
              </a:rPr>
              <a:t>Python</a:t>
            </a: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",</a:t>
            </a:r>
            <a:r>
              <a:rPr lang="tr-TR" sz="2400" dirty="0" err="1">
                <a:effectLst/>
                <a:latin typeface="Carlito"/>
                <a:ea typeface="Carlito"/>
                <a:cs typeface="Carlito"/>
              </a:rPr>
              <a:t>sep</a:t>
            </a: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=”\n”) </a:t>
            </a:r>
            <a:r>
              <a:rPr lang="tr-TR" sz="2400" dirty="0">
                <a:effectLst/>
                <a:latin typeface="Wingdings" panose="05000000000000000000" pitchFamily="2" charset="2"/>
                <a:ea typeface="Carlito"/>
                <a:cs typeface="Carlito"/>
              </a:rPr>
              <a:t>à</a:t>
            </a:r>
            <a:r>
              <a:rPr lang="tr-TR" sz="2400" dirty="0">
                <a:effectLst/>
                <a:latin typeface="Times New Roman" panose="02020603050405020304" pitchFamily="18" charset="0"/>
                <a:ea typeface="Carlito"/>
                <a:cs typeface="Carlito"/>
              </a:rPr>
              <a:t> </a:t>
            </a: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Merhaba</a:t>
            </a:r>
            <a:endParaRPr lang="en-US" sz="2400" dirty="0">
              <a:effectLst/>
              <a:latin typeface="Carlito"/>
              <a:ea typeface="Carlito"/>
              <a:cs typeface="Carlito"/>
            </a:endParaRPr>
          </a:p>
          <a:p>
            <a:pPr marL="1703070" marR="2608580" algn="ctr">
              <a:spcBef>
                <a:spcPts val="900"/>
              </a:spcBef>
              <a:spcAft>
                <a:spcPts val="0"/>
              </a:spcAft>
            </a:pPr>
            <a:r>
              <a:rPr lang="tr-TR" sz="2400" dirty="0" err="1">
                <a:effectLst/>
                <a:latin typeface="Carlito"/>
                <a:ea typeface="Carlito"/>
                <a:cs typeface="Carlito"/>
              </a:rPr>
              <a:t>Python</a:t>
            </a:r>
            <a:endParaRPr lang="en-US" sz="2400" dirty="0">
              <a:effectLst/>
              <a:latin typeface="Carlito"/>
              <a:ea typeface="Carlito"/>
              <a:cs typeface="Carlito"/>
            </a:endParaRPr>
          </a:p>
          <a:p>
            <a:pPr marL="135890">
              <a:spcBef>
                <a:spcPts val="50"/>
              </a:spcBef>
              <a:spcAft>
                <a:spcPts val="0"/>
              </a:spcAft>
            </a:pP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 </a:t>
            </a:r>
            <a:endParaRPr lang="en-US" sz="2400" dirty="0">
              <a:effectLst/>
              <a:latin typeface="Carlito"/>
              <a:ea typeface="Carlito"/>
              <a:cs typeface="Carlito"/>
            </a:endParaRPr>
          </a:p>
          <a:p>
            <a:pPr marL="135890"/>
            <a:r>
              <a:rPr lang="tr-TR" sz="2400" dirty="0" err="1">
                <a:effectLst/>
                <a:latin typeface="Carlito"/>
                <a:ea typeface="Carlito"/>
                <a:cs typeface="Carlito"/>
              </a:rPr>
              <a:t>print</a:t>
            </a: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("kodlama öğreniyorum \n" *2)</a:t>
            </a:r>
            <a:endParaRPr lang="en-US" sz="2400" dirty="0">
              <a:effectLst/>
              <a:latin typeface="Carlito"/>
              <a:ea typeface="Carlito"/>
              <a:cs typeface="Carlito"/>
            </a:endParaRPr>
          </a:p>
          <a:p>
            <a:pPr marL="135890">
              <a:spcBef>
                <a:spcPts val="45"/>
              </a:spcBef>
              <a:spcAft>
                <a:spcPts val="0"/>
              </a:spcAft>
            </a:pP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 </a:t>
            </a:r>
            <a:endParaRPr lang="en-US" sz="2400" dirty="0">
              <a:effectLst/>
              <a:latin typeface="Carlito"/>
              <a:ea typeface="Carlito"/>
              <a:cs typeface="Carlito"/>
            </a:endParaRPr>
          </a:p>
          <a:p>
            <a:pPr marL="584200" marR="4815840" indent="-448945">
              <a:lnSpc>
                <a:spcPct val="108000"/>
              </a:lnSpc>
              <a:spcBef>
                <a:spcPts val="5"/>
              </a:spcBef>
              <a:spcAft>
                <a:spcPts val="0"/>
              </a:spcAft>
              <a:tabLst>
                <a:tab pos="593090" algn="l"/>
              </a:tabLst>
            </a:pP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Çıktı:	kodlama öğreniyorum </a:t>
            </a:r>
            <a:r>
              <a:rPr lang="en-US" sz="2400" dirty="0">
                <a:effectLst/>
                <a:latin typeface="Carlito"/>
                <a:ea typeface="Carlito"/>
                <a:cs typeface="Carlito"/>
              </a:rPr>
              <a:t>      </a:t>
            </a: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kodlama</a:t>
            </a:r>
            <a:r>
              <a:rPr lang="tr-TR" sz="2400" spc="-15" dirty="0">
                <a:effectLst/>
                <a:latin typeface="Carlito"/>
                <a:ea typeface="Carlito"/>
                <a:cs typeface="Carlito"/>
              </a:rPr>
              <a:t> </a:t>
            </a: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öğreniyorum</a:t>
            </a:r>
            <a:endParaRPr lang="en-US" sz="2400" dirty="0">
              <a:effectLst/>
              <a:latin typeface="Carlito"/>
              <a:ea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069264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96C8D5FC-BB7B-421A-8CB2-0BB9CCA339F6}"/>
              </a:ext>
            </a:extLst>
          </p:cNvPr>
          <p:cNvSpPr txBox="1"/>
          <p:nvPr/>
        </p:nvSpPr>
        <p:spPr>
          <a:xfrm>
            <a:off x="1159041" y="583213"/>
            <a:ext cx="9990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6520">
              <a:spcBef>
                <a:spcPts val="44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rlito"/>
                <a:ea typeface="Carlito"/>
                <a:cs typeface="Carlito"/>
              </a:rPr>
              <a:t>BİLGİ : </a:t>
            </a:r>
            <a:r>
              <a:rPr lang="tr-TR" sz="2400" b="1" dirty="0" err="1">
                <a:effectLst/>
                <a:latin typeface="Carlito"/>
                <a:ea typeface="Carlito"/>
                <a:cs typeface="Carlito"/>
              </a:rPr>
              <a:t>sep</a:t>
            </a:r>
            <a:r>
              <a:rPr lang="tr-TR" sz="2400" b="1" dirty="0">
                <a:effectLst/>
                <a:latin typeface="Carlito"/>
                <a:ea typeface="Carlito"/>
                <a:cs typeface="Carlito"/>
              </a:rPr>
              <a:t>=”\t” </a:t>
            </a:r>
            <a:r>
              <a:rPr lang="tr-TR" sz="2400" b="1" dirty="0" err="1">
                <a:effectLst/>
                <a:latin typeface="Carlito"/>
                <a:ea typeface="Carlito"/>
                <a:cs typeface="Carlito"/>
              </a:rPr>
              <a:t>tab</a:t>
            </a:r>
            <a:r>
              <a:rPr lang="tr-TR" sz="2400" b="1" dirty="0">
                <a:effectLst/>
                <a:latin typeface="Carlito"/>
                <a:ea typeface="Carlito"/>
                <a:cs typeface="Carlito"/>
              </a:rPr>
              <a:t> kadar boşluk bırakır. (8 karakter </a:t>
            </a:r>
            <a:r>
              <a:rPr lang="tr-TR" sz="2400" b="1" dirty="0" err="1">
                <a:effectLst/>
                <a:latin typeface="Carlito"/>
                <a:ea typeface="Carlito"/>
                <a:cs typeface="Carlito"/>
              </a:rPr>
              <a:t>boşuk</a:t>
            </a:r>
            <a:r>
              <a:rPr lang="tr-TR" sz="2400" b="1" dirty="0">
                <a:effectLst/>
                <a:latin typeface="Carlito"/>
                <a:ea typeface="Carlito"/>
                <a:cs typeface="Carlito"/>
              </a:rPr>
              <a:t> koyarak yazar)</a:t>
            </a:r>
            <a:endParaRPr lang="en-US" sz="2400" dirty="0">
              <a:effectLst/>
              <a:latin typeface="Carlito"/>
              <a:ea typeface="Carlito"/>
              <a:cs typeface="Carlito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161DF9C-AC48-4E47-AC9A-287DC24255B8}"/>
              </a:ext>
            </a:extLst>
          </p:cNvPr>
          <p:cNvSpPr txBox="1"/>
          <p:nvPr/>
        </p:nvSpPr>
        <p:spPr>
          <a:xfrm>
            <a:off x="1159041" y="1030977"/>
            <a:ext cx="9368589" cy="5765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5890">
              <a:lnSpc>
                <a:spcPct val="150000"/>
              </a:lnSpc>
            </a:pPr>
            <a:r>
              <a:rPr lang="tr-TR" sz="2400" dirty="0" err="1">
                <a:effectLst/>
                <a:latin typeface="Carlito"/>
                <a:ea typeface="Carlito"/>
                <a:cs typeface="Carlito"/>
              </a:rPr>
              <a:t>print</a:t>
            </a: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("Merhaba” ,”</a:t>
            </a:r>
            <a:r>
              <a:rPr lang="tr-TR" sz="2400" dirty="0" err="1">
                <a:effectLst/>
                <a:latin typeface="Carlito"/>
                <a:ea typeface="Carlito"/>
                <a:cs typeface="Carlito"/>
              </a:rPr>
              <a:t>Python</a:t>
            </a: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",</a:t>
            </a:r>
            <a:r>
              <a:rPr lang="tr-TR" sz="2400" dirty="0" err="1">
                <a:effectLst/>
                <a:latin typeface="Carlito"/>
                <a:ea typeface="Carlito"/>
                <a:cs typeface="Carlito"/>
              </a:rPr>
              <a:t>sep</a:t>
            </a: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=”\t”) </a:t>
            </a:r>
            <a:r>
              <a:rPr lang="tr-TR" sz="2400" dirty="0">
                <a:effectLst/>
                <a:latin typeface="Wingdings" panose="05000000000000000000" pitchFamily="2" charset="2"/>
                <a:ea typeface="Carlito"/>
                <a:cs typeface="Carlito"/>
              </a:rPr>
              <a:t>à</a:t>
            </a:r>
            <a:r>
              <a:rPr lang="tr-TR" sz="2400" dirty="0">
                <a:effectLst/>
                <a:latin typeface="Times New Roman" panose="02020603050405020304" pitchFamily="18" charset="0"/>
                <a:ea typeface="Carlito"/>
                <a:cs typeface="Carlito"/>
              </a:rPr>
              <a:t> </a:t>
            </a:r>
            <a:r>
              <a:rPr lang="tr-TR" sz="2400" dirty="0" err="1">
                <a:effectLst/>
                <a:latin typeface="Carlito"/>
                <a:ea typeface="Carlito"/>
                <a:cs typeface="Carlito"/>
              </a:rPr>
              <a:t>MerhabaPython</a:t>
            </a:r>
            <a:endParaRPr lang="en-US" sz="2400" dirty="0">
              <a:effectLst/>
              <a:latin typeface="Carlito"/>
              <a:ea typeface="Carlito"/>
              <a:cs typeface="Carlito"/>
            </a:endParaRPr>
          </a:p>
          <a:p>
            <a:pPr marL="135890">
              <a:lnSpc>
                <a:spcPct val="150000"/>
              </a:lnSpc>
              <a:spcBef>
                <a:spcPts val="905"/>
              </a:spcBef>
            </a:pPr>
            <a:r>
              <a:rPr lang="tr-TR" sz="2400" b="1" kern="0" dirty="0">
                <a:effectLst/>
                <a:latin typeface="Carlito"/>
                <a:ea typeface="Carlito"/>
                <a:cs typeface="Carlito"/>
              </a:rPr>
              <a:t>Özel karakterler (Escape </a:t>
            </a:r>
            <a:r>
              <a:rPr lang="tr-TR" sz="2400" b="1" kern="0" dirty="0" err="1">
                <a:effectLst/>
                <a:latin typeface="Carlito"/>
                <a:ea typeface="Carlito"/>
                <a:cs typeface="Carlito"/>
              </a:rPr>
              <a:t>Characters</a:t>
            </a:r>
            <a:r>
              <a:rPr lang="tr-TR" sz="2400" b="1" kern="0" dirty="0">
                <a:effectLst/>
                <a:latin typeface="Carlito"/>
                <a:ea typeface="Carlito"/>
                <a:cs typeface="Carlito"/>
              </a:rPr>
              <a:t>):</a:t>
            </a:r>
            <a:endParaRPr lang="en-US" sz="2400" b="1" kern="0" dirty="0">
              <a:effectLst/>
              <a:latin typeface="Carlito"/>
              <a:ea typeface="Carlito"/>
              <a:cs typeface="Carlito"/>
            </a:endParaRPr>
          </a:p>
          <a:p>
            <a:pPr marL="135890">
              <a:lnSpc>
                <a:spcPct val="150000"/>
              </a:lnSpc>
              <a:spcBef>
                <a:spcPts val="110"/>
              </a:spcBef>
            </a:pP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\n : </a:t>
            </a:r>
            <a:r>
              <a:rPr lang="tr-TR" sz="2400" dirty="0" err="1">
                <a:effectLst/>
                <a:latin typeface="Carlito"/>
                <a:ea typeface="Carlito"/>
                <a:cs typeface="Carlito"/>
              </a:rPr>
              <a:t>new</a:t>
            </a: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 </a:t>
            </a:r>
            <a:r>
              <a:rPr lang="tr-TR" sz="2400" dirty="0" err="1">
                <a:effectLst/>
                <a:latin typeface="Carlito"/>
                <a:ea typeface="Carlito"/>
                <a:cs typeface="Carlito"/>
              </a:rPr>
              <a:t>line</a:t>
            </a: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 (alt satır)(imlecin alt satıra geçmesini sağlar)</a:t>
            </a:r>
            <a:endParaRPr lang="en-US" sz="2400" dirty="0">
              <a:effectLst/>
              <a:latin typeface="Carlito"/>
              <a:ea typeface="Carlito"/>
              <a:cs typeface="Carlito"/>
            </a:endParaRPr>
          </a:p>
          <a:p>
            <a:pPr marL="135890">
              <a:lnSpc>
                <a:spcPct val="150000"/>
              </a:lnSpc>
              <a:spcBef>
                <a:spcPts val="110"/>
              </a:spcBef>
            </a:pP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\t : </a:t>
            </a:r>
            <a:r>
              <a:rPr lang="tr-TR" sz="2400" dirty="0" err="1">
                <a:effectLst/>
                <a:latin typeface="Carlito"/>
                <a:ea typeface="Carlito"/>
                <a:cs typeface="Carlito"/>
              </a:rPr>
              <a:t>tab</a:t>
            </a:r>
            <a:endParaRPr lang="en-US" sz="2400" dirty="0">
              <a:effectLst/>
              <a:latin typeface="Carlito"/>
              <a:ea typeface="Carlito"/>
              <a:cs typeface="Carlito"/>
            </a:endParaRPr>
          </a:p>
          <a:p>
            <a:pPr marL="135890">
              <a:lnSpc>
                <a:spcPct val="150000"/>
              </a:lnSpc>
              <a:spcBef>
                <a:spcPts val="85"/>
              </a:spcBef>
            </a:pP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\’ : tek tırnak</a:t>
            </a:r>
            <a:r>
              <a:rPr lang="tr-TR" sz="2400" spc="-25" dirty="0">
                <a:effectLst/>
                <a:latin typeface="Carlito"/>
                <a:ea typeface="Carlito"/>
                <a:cs typeface="Carlito"/>
              </a:rPr>
              <a:t> </a:t>
            </a: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yazdırır</a:t>
            </a:r>
            <a:endParaRPr lang="en-US" sz="2400" dirty="0">
              <a:effectLst/>
              <a:latin typeface="Carlito"/>
              <a:ea typeface="Carlito"/>
              <a:cs typeface="Carlito"/>
            </a:endParaRPr>
          </a:p>
          <a:p>
            <a:pPr marL="135890">
              <a:lnSpc>
                <a:spcPct val="150000"/>
              </a:lnSpc>
              <a:spcBef>
                <a:spcPts val="110"/>
              </a:spcBef>
            </a:pP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\" : çift tırnak</a:t>
            </a:r>
            <a:r>
              <a:rPr lang="tr-TR" sz="2400" spc="-30" dirty="0">
                <a:effectLst/>
                <a:latin typeface="Carlito"/>
                <a:ea typeface="Carlito"/>
                <a:cs typeface="Carlito"/>
              </a:rPr>
              <a:t> </a:t>
            </a: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yazdırır</a:t>
            </a:r>
            <a:endParaRPr lang="en-US" sz="2400" dirty="0">
              <a:effectLst/>
              <a:latin typeface="Carlito"/>
              <a:ea typeface="Carlito"/>
              <a:cs typeface="Carlito"/>
            </a:endParaRPr>
          </a:p>
          <a:p>
            <a:pPr marL="135890">
              <a:lnSpc>
                <a:spcPct val="150000"/>
              </a:lnSpc>
              <a:spcBef>
                <a:spcPts val="115"/>
              </a:spcBef>
            </a:pP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\\ : \ yazdırır</a:t>
            </a:r>
            <a:endParaRPr lang="en-US" sz="2400" dirty="0">
              <a:effectLst/>
              <a:latin typeface="Carlito"/>
              <a:ea typeface="Carlito"/>
              <a:cs typeface="Carlito"/>
            </a:endParaRPr>
          </a:p>
          <a:p>
            <a:pPr marL="135890" marR="3475355">
              <a:lnSpc>
                <a:spcPct val="150000"/>
              </a:lnSpc>
              <a:spcBef>
                <a:spcPts val="85"/>
              </a:spcBef>
              <a:spcAft>
                <a:spcPts val="0"/>
              </a:spcAft>
              <a:tabLst>
                <a:tab pos="2220595" algn="l"/>
                <a:tab pos="2701925" algn="l"/>
              </a:tabLst>
            </a:pPr>
            <a:r>
              <a:rPr lang="tr-TR" sz="2400" dirty="0" err="1">
                <a:effectLst/>
                <a:latin typeface="Carlito"/>
                <a:ea typeface="Carlito"/>
                <a:cs typeface="Carlito"/>
              </a:rPr>
              <a:t>print</a:t>
            </a: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("Bu\</a:t>
            </a:r>
            <a:r>
              <a:rPr lang="tr-TR" sz="2400" dirty="0" err="1">
                <a:effectLst/>
                <a:latin typeface="Carlito"/>
                <a:ea typeface="Carlito"/>
                <a:cs typeface="Carlito"/>
              </a:rPr>
              <a:t>ttab</a:t>
            </a: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\</a:t>
            </a:r>
            <a:r>
              <a:rPr lang="tr-TR" sz="2400" dirty="0" err="1">
                <a:effectLst/>
                <a:latin typeface="Carlito"/>
                <a:ea typeface="Carlito"/>
                <a:cs typeface="Carlito"/>
              </a:rPr>
              <a:t>tboşluğu</a:t>
            </a: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")</a:t>
            </a:r>
            <a:r>
              <a:rPr lang="tr-TR" sz="2400" spc="230" dirty="0">
                <a:effectLst/>
                <a:latin typeface="Carlito"/>
                <a:ea typeface="Carlito"/>
                <a:cs typeface="Carlito"/>
              </a:rPr>
              <a:t> </a:t>
            </a:r>
            <a:r>
              <a:rPr lang="tr-TR" sz="2400" dirty="0">
                <a:effectLst/>
                <a:latin typeface="Wingdings" panose="05000000000000000000" pitchFamily="2" charset="2"/>
                <a:ea typeface="Carlito"/>
                <a:cs typeface="Carlito"/>
              </a:rPr>
              <a:t>à</a:t>
            </a:r>
            <a:r>
              <a:rPr lang="tr-TR" sz="2400" spc="205" dirty="0">
                <a:effectLst/>
                <a:latin typeface="Times New Roman" panose="02020603050405020304" pitchFamily="18" charset="0"/>
                <a:ea typeface="Carlito"/>
                <a:cs typeface="Carlito"/>
              </a:rPr>
              <a:t> </a:t>
            </a: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Bu	</a:t>
            </a:r>
            <a:r>
              <a:rPr lang="tr-TR" sz="2400" dirty="0" err="1">
                <a:effectLst/>
                <a:latin typeface="Carlito"/>
                <a:ea typeface="Carlito"/>
                <a:cs typeface="Carlito"/>
              </a:rPr>
              <a:t>tab</a:t>
            </a: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	</a:t>
            </a:r>
            <a:r>
              <a:rPr lang="tr-TR" sz="2400" spc="-15" dirty="0">
                <a:effectLst/>
                <a:latin typeface="Carlito"/>
                <a:ea typeface="Carlito"/>
                <a:cs typeface="Carlito"/>
              </a:rPr>
              <a:t>boşluğu </a:t>
            </a:r>
            <a:r>
              <a:rPr lang="tr-TR" sz="2400" dirty="0" err="1">
                <a:effectLst/>
                <a:latin typeface="Carlito"/>
                <a:ea typeface="Carlito"/>
                <a:cs typeface="Carlito"/>
              </a:rPr>
              <a:t>print</a:t>
            </a: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("\" Merhaba \" ") </a:t>
            </a:r>
            <a:r>
              <a:rPr lang="tr-TR" sz="2400" dirty="0">
                <a:effectLst/>
                <a:latin typeface="Wingdings" panose="05000000000000000000" pitchFamily="2" charset="2"/>
                <a:ea typeface="Carlito"/>
                <a:cs typeface="Carlito"/>
              </a:rPr>
              <a:t>à</a:t>
            </a:r>
            <a:r>
              <a:rPr lang="tr-TR" sz="2400" spc="-60" dirty="0">
                <a:effectLst/>
                <a:latin typeface="Times New Roman" panose="02020603050405020304" pitchFamily="18" charset="0"/>
                <a:ea typeface="Carlito"/>
                <a:cs typeface="Carlito"/>
              </a:rPr>
              <a:t> </a:t>
            </a: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“Merhaba”</a:t>
            </a:r>
            <a:endParaRPr lang="en-US" sz="2400" dirty="0">
              <a:effectLst/>
              <a:latin typeface="Carlito"/>
              <a:ea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2449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00F59C1D-D312-44E6-816C-17FCF253BBE8}"/>
              </a:ext>
            </a:extLst>
          </p:cNvPr>
          <p:cNvSpPr txBox="1"/>
          <p:nvPr/>
        </p:nvSpPr>
        <p:spPr>
          <a:xfrm>
            <a:off x="757989" y="568089"/>
            <a:ext cx="10118557" cy="1272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5890" marR="3549015">
              <a:lnSpc>
                <a:spcPct val="170000"/>
              </a:lnSpc>
              <a:spcBef>
                <a:spcPts val="225"/>
              </a:spcBef>
              <a:spcAft>
                <a:spcPts val="0"/>
              </a:spcAft>
              <a:tabLst>
                <a:tab pos="1581150" algn="l"/>
              </a:tabLst>
            </a:pPr>
            <a:r>
              <a:rPr lang="tr-TR" sz="2400" dirty="0" err="1">
                <a:effectLst/>
                <a:latin typeface="Carlito"/>
                <a:ea typeface="Carlito"/>
                <a:cs typeface="Carlito"/>
              </a:rPr>
              <a:t>print</a:t>
            </a: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 komutu için de yazılan karakteri harflere böler. </a:t>
            </a:r>
            <a:r>
              <a:rPr lang="tr-TR" sz="2400" dirty="0" err="1">
                <a:effectLst/>
                <a:latin typeface="Carlito"/>
                <a:ea typeface="Carlito"/>
                <a:cs typeface="Carlito"/>
              </a:rPr>
              <a:t>print</a:t>
            </a: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(*"Linux",</a:t>
            </a:r>
            <a:r>
              <a:rPr lang="tr-TR" sz="2400" spc="-10" dirty="0">
                <a:effectLst/>
                <a:latin typeface="Carlito"/>
                <a:ea typeface="Carlito"/>
                <a:cs typeface="Carlito"/>
              </a:rPr>
              <a:t> </a:t>
            </a:r>
            <a:r>
              <a:rPr lang="tr-TR" sz="2400" dirty="0" err="1">
                <a:effectLst/>
                <a:latin typeface="Carlito"/>
                <a:ea typeface="Carlito"/>
                <a:cs typeface="Carlito"/>
              </a:rPr>
              <a:t>sep</a:t>
            </a:r>
            <a:r>
              <a:rPr lang="tr-TR" sz="2400" dirty="0">
                <a:effectLst/>
                <a:latin typeface="Carlito"/>
                <a:ea typeface="Carlito"/>
                <a:cs typeface="Carlito"/>
              </a:rPr>
              <a:t>=".")	ÇIKTI:</a:t>
            </a:r>
            <a:r>
              <a:rPr lang="tr-TR" sz="2400" spc="215" dirty="0">
                <a:effectLst/>
                <a:latin typeface="Carlito"/>
                <a:ea typeface="Carlito"/>
                <a:cs typeface="Carlito"/>
              </a:rPr>
              <a:t> </a:t>
            </a:r>
            <a:r>
              <a:rPr lang="tr-TR" sz="2400" dirty="0" err="1">
                <a:effectLst/>
                <a:latin typeface="Carlito"/>
                <a:ea typeface="Carlito"/>
                <a:cs typeface="Carlito"/>
              </a:rPr>
              <a:t>L.i.n.u.x</a:t>
            </a:r>
            <a:endParaRPr lang="en-US" sz="2400" dirty="0">
              <a:effectLst/>
              <a:latin typeface="Carlito"/>
              <a:ea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49487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1537A72D-14F6-44A3-B9EF-95D631F05DEF}"/>
              </a:ext>
            </a:extLst>
          </p:cNvPr>
          <p:cNvSpPr txBox="1"/>
          <p:nvPr/>
        </p:nvSpPr>
        <p:spPr>
          <a:xfrm>
            <a:off x="721894" y="545432"/>
            <a:ext cx="1116530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5890"/>
            <a:r>
              <a:rPr lang="tr-TR" sz="2800" b="1" kern="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Python</a:t>
            </a:r>
            <a:r>
              <a:rPr lang="tr-TR" sz="2800" b="1" kern="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’ da Dört İşlem</a:t>
            </a:r>
            <a:endParaRPr lang="en-US" sz="2800" b="1" kern="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/>
            <a:endParaRPr lang="en-US" sz="2800" b="1" kern="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>
              <a:spcBef>
                <a:spcPts val="15"/>
              </a:spcBef>
            </a:pP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Dört işlem yaparken +, - , * , / sembolleri kullanılır. Kullanım örneği aşağıda verilmiştir.</a:t>
            </a:r>
            <a:endParaRPr lang="en-US" sz="28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/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x=20+10 y=20-10 z=20*10 w=20/10 </a:t>
            </a:r>
            <a:r>
              <a:rPr lang="tr-TR" sz="28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print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(</a:t>
            </a:r>
            <a:r>
              <a:rPr lang="tr-TR" sz="28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x,y,z,w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) #Kodu çalıştırdığımızda ekranda 30,10,200,2 sonucu çıkacaktır.</a:t>
            </a:r>
            <a:endParaRPr lang="en-US" sz="28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66370">
              <a:spcBef>
                <a:spcPts val="15"/>
              </a:spcBef>
              <a:spcAft>
                <a:spcPts val="0"/>
              </a:spcAft>
            </a:pPr>
            <a:r>
              <a:rPr lang="tr-TR" sz="2800" b="1" kern="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Python’da</a:t>
            </a:r>
            <a:r>
              <a:rPr lang="tr-TR" sz="2800" b="1" kern="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Üs Alma, Bölümden Kalanı Bulma (</a:t>
            </a:r>
            <a:r>
              <a:rPr lang="tr-TR" sz="2800" b="1" kern="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mod</a:t>
            </a:r>
            <a:r>
              <a:rPr lang="tr-TR" sz="2800" b="1" kern="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), Tamsayı Bölümü</a:t>
            </a:r>
            <a:endParaRPr lang="en-US" sz="2800" b="1" kern="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/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a=3**20 # 3’ün 20.kuvveti bu şekilde alınır.</a:t>
            </a:r>
            <a:endParaRPr lang="en-US" sz="28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66370"/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b=81%4 # 81’in 4’e bölümünden kalan bu şekilde alınır (</a:t>
            </a:r>
            <a:r>
              <a:rPr lang="tr-TR" sz="28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mod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)</a:t>
            </a:r>
            <a:endParaRPr lang="en-US" sz="28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>
              <a:spcBef>
                <a:spcPts val="15"/>
              </a:spcBef>
            </a:pP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c=26//4  # 26 </a:t>
            </a:r>
            <a:r>
              <a:rPr lang="tr-TR" sz="28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nın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içinde 4 kaç kere vardır (tam sayı bölümü) sonuç=6</a:t>
            </a:r>
            <a:r>
              <a:rPr lang="tr-TR" sz="2800" spc="-13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8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dır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.</a:t>
            </a:r>
            <a:endParaRPr lang="en-US" sz="28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990866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38B82F99-E92D-48F4-B3EF-7FEEAFA1C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213473"/>
              </p:ext>
            </p:extLst>
          </p:nvPr>
        </p:nvGraphicFramePr>
        <p:xfrm>
          <a:off x="962526" y="898358"/>
          <a:ext cx="9897980" cy="563845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01535">
                  <a:extLst>
                    <a:ext uri="{9D8B030D-6E8A-4147-A177-3AD203B41FA5}">
                      <a16:colId xmlns:a16="http://schemas.microsoft.com/office/drawing/2014/main" val="3052804088"/>
                    </a:ext>
                  </a:extLst>
                </a:gridCol>
                <a:gridCol w="4072246">
                  <a:extLst>
                    <a:ext uri="{9D8B030D-6E8A-4147-A177-3AD203B41FA5}">
                      <a16:colId xmlns:a16="http://schemas.microsoft.com/office/drawing/2014/main" val="3003270464"/>
                    </a:ext>
                  </a:extLst>
                </a:gridCol>
                <a:gridCol w="3924199">
                  <a:extLst>
                    <a:ext uri="{9D8B030D-6E8A-4147-A177-3AD203B41FA5}">
                      <a16:colId xmlns:a16="http://schemas.microsoft.com/office/drawing/2014/main" val="2428007495"/>
                    </a:ext>
                  </a:extLst>
                </a:gridCol>
              </a:tblGrid>
              <a:tr h="662160">
                <a:tc>
                  <a:txBody>
                    <a:bodyPr/>
                    <a:lstStyle/>
                    <a:p>
                      <a:pPr marL="63500">
                        <a:spcBef>
                          <a:spcPts val="485"/>
                        </a:spcBef>
                      </a:pPr>
                      <a:r>
                        <a:rPr lang="tr-TR" sz="2800">
                          <a:effectLst/>
                        </a:rPr>
                        <a:t>+</a:t>
                      </a:r>
                      <a:endParaRPr lang="en-US" sz="28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spcBef>
                          <a:spcPts val="485"/>
                        </a:spcBef>
                      </a:pPr>
                      <a:r>
                        <a:rPr lang="tr-TR" sz="2800">
                          <a:effectLst/>
                        </a:rPr>
                        <a:t>Toplama</a:t>
                      </a:r>
                      <a:endParaRPr lang="en-US" sz="28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spcBef>
                          <a:spcPts val="485"/>
                        </a:spcBef>
                      </a:pPr>
                      <a:r>
                        <a:rPr lang="tr-TR" sz="2800">
                          <a:effectLst/>
                        </a:rPr>
                        <a:t>5 + 3</a:t>
                      </a:r>
                      <a:endParaRPr lang="en-US" sz="28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90868847"/>
                  </a:ext>
                </a:extLst>
              </a:tr>
              <a:tr h="662160">
                <a:tc>
                  <a:txBody>
                    <a:bodyPr/>
                    <a:lstStyle/>
                    <a:p>
                      <a:pPr marL="63500">
                        <a:spcBef>
                          <a:spcPts val="485"/>
                        </a:spcBef>
                      </a:pPr>
                      <a:r>
                        <a:rPr lang="tr-TR" sz="2800">
                          <a:effectLst/>
                        </a:rPr>
                        <a:t>-</a:t>
                      </a:r>
                      <a:endParaRPr lang="en-US" sz="28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spcBef>
                          <a:spcPts val="485"/>
                        </a:spcBef>
                      </a:pPr>
                      <a:r>
                        <a:rPr lang="tr-TR" sz="2800">
                          <a:effectLst/>
                        </a:rPr>
                        <a:t>Çıkarma</a:t>
                      </a:r>
                      <a:endParaRPr lang="en-US" sz="28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spcBef>
                          <a:spcPts val="485"/>
                        </a:spcBef>
                      </a:pPr>
                      <a:r>
                        <a:rPr lang="tr-TR" sz="2800">
                          <a:effectLst/>
                        </a:rPr>
                        <a:t>5 - 3</a:t>
                      </a:r>
                      <a:endParaRPr lang="en-US" sz="28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78250395"/>
                  </a:ext>
                </a:extLst>
              </a:tr>
              <a:tr h="662160">
                <a:tc>
                  <a:txBody>
                    <a:bodyPr/>
                    <a:lstStyle/>
                    <a:p>
                      <a:pPr marL="63500">
                        <a:spcBef>
                          <a:spcPts val="485"/>
                        </a:spcBef>
                      </a:pPr>
                      <a:r>
                        <a:rPr lang="tr-TR" sz="2800">
                          <a:effectLst/>
                        </a:rPr>
                        <a:t>*</a:t>
                      </a:r>
                      <a:endParaRPr lang="en-US" sz="28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spcBef>
                          <a:spcPts val="485"/>
                        </a:spcBef>
                      </a:pPr>
                      <a:r>
                        <a:rPr lang="tr-TR" sz="2800">
                          <a:effectLst/>
                        </a:rPr>
                        <a:t>Çarpma</a:t>
                      </a:r>
                      <a:endParaRPr lang="en-US" sz="28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spcBef>
                          <a:spcPts val="485"/>
                        </a:spcBef>
                      </a:pPr>
                      <a:r>
                        <a:rPr lang="tr-TR" sz="2800">
                          <a:effectLst/>
                        </a:rPr>
                        <a:t>5 * 3</a:t>
                      </a:r>
                      <a:endParaRPr lang="en-US" sz="28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55396483"/>
                  </a:ext>
                </a:extLst>
              </a:tr>
              <a:tr h="669437">
                <a:tc>
                  <a:txBody>
                    <a:bodyPr/>
                    <a:lstStyle/>
                    <a:p>
                      <a:pPr marL="63500">
                        <a:spcBef>
                          <a:spcPts val="490"/>
                        </a:spcBef>
                      </a:pPr>
                      <a:r>
                        <a:rPr lang="tr-TR" sz="2800">
                          <a:effectLst/>
                        </a:rPr>
                        <a:t>/</a:t>
                      </a:r>
                      <a:endParaRPr lang="en-US" sz="28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spcBef>
                          <a:spcPts val="490"/>
                        </a:spcBef>
                      </a:pPr>
                      <a:r>
                        <a:rPr lang="tr-TR" sz="2800">
                          <a:effectLst/>
                        </a:rPr>
                        <a:t>Bölme</a:t>
                      </a:r>
                      <a:endParaRPr lang="en-US" sz="28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spcBef>
                          <a:spcPts val="490"/>
                        </a:spcBef>
                      </a:pPr>
                      <a:r>
                        <a:rPr lang="tr-TR" sz="2800">
                          <a:effectLst/>
                        </a:rPr>
                        <a:t>5 / 3</a:t>
                      </a:r>
                      <a:endParaRPr lang="en-US" sz="28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5922953"/>
                  </a:ext>
                </a:extLst>
              </a:tr>
              <a:tr h="662160">
                <a:tc>
                  <a:txBody>
                    <a:bodyPr/>
                    <a:lstStyle/>
                    <a:p>
                      <a:pPr marL="63500">
                        <a:spcBef>
                          <a:spcPts val="485"/>
                        </a:spcBef>
                      </a:pPr>
                      <a:r>
                        <a:rPr lang="tr-TR" sz="2800">
                          <a:effectLst/>
                        </a:rPr>
                        <a:t>**</a:t>
                      </a:r>
                      <a:endParaRPr lang="en-US" sz="28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spcBef>
                          <a:spcPts val="485"/>
                        </a:spcBef>
                      </a:pPr>
                      <a:r>
                        <a:rPr lang="tr-TR" sz="2800">
                          <a:effectLst/>
                        </a:rPr>
                        <a:t>Üs alma</a:t>
                      </a:r>
                      <a:endParaRPr lang="en-US" sz="28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spcBef>
                          <a:spcPts val="485"/>
                        </a:spcBef>
                      </a:pPr>
                      <a:r>
                        <a:rPr lang="tr-TR" sz="2800">
                          <a:effectLst/>
                        </a:rPr>
                        <a:t>5 ** 3 = 125</a:t>
                      </a:r>
                      <a:endParaRPr lang="en-US" sz="28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2941491"/>
                  </a:ext>
                </a:extLst>
              </a:tr>
              <a:tr h="1466940">
                <a:tc>
                  <a:txBody>
                    <a:bodyPr/>
                    <a:lstStyle/>
                    <a:p>
                      <a:pPr marL="63500">
                        <a:spcBef>
                          <a:spcPts val="485"/>
                        </a:spcBef>
                      </a:pPr>
                      <a:r>
                        <a:rPr lang="tr-TR" sz="2800">
                          <a:effectLst/>
                        </a:rPr>
                        <a:t>//</a:t>
                      </a:r>
                      <a:endParaRPr lang="en-US" sz="28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marR="313055">
                        <a:spcBef>
                          <a:spcPts val="485"/>
                        </a:spcBef>
                      </a:pPr>
                      <a:r>
                        <a:rPr lang="tr-TR" sz="2800">
                          <a:effectLst/>
                        </a:rPr>
                        <a:t>Bölümün tamsayı kısmını verir.</a:t>
                      </a:r>
                      <a:endParaRPr lang="en-US" sz="28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spcBef>
                          <a:spcPts val="485"/>
                        </a:spcBef>
                      </a:pPr>
                      <a:r>
                        <a:rPr lang="tr-TR" sz="2800" dirty="0">
                          <a:effectLst/>
                        </a:rPr>
                        <a:t>5//2=2</a:t>
                      </a:r>
                      <a:endParaRPr lang="en-US" sz="2800" dirty="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50607468"/>
                  </a:ext>
                </a:extLst>
              </a:tr>
              <a:tr h="733469">
                <a:tc>
                  <a:txBody>
                    <a:bodyPr/>
                    <a:lstStyle/>
                    <a:p>
                      <a:pPr marL="63500">
                        <a:spcBef>
                          <a:spcPts val="485"/>
                        </a:spcBef>
                      </a:pPr>
                      <a:r>
                        <a:rPr lang="tr-TR" sz="2800">
                          <a:effectLst/>
                        </a:rPr>
                        <a:t>%</a:t>
                      </a:r>
                      <a:endParaRPr lang="en-US" sz="28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spcBef>
                          <a:spcPts val="485"/>
                        </a:spcBef>
                      </a:pPr>
                      <a:r>
                        <a:rPr lang="tr-TR" sz="2800">
                          <a:effectLst/>
                        </a:rPr>
                        <a:t>Mod alma kalanı verir</a:t>
                      </a:r>
                      <a:endParaRPr lang="en-US" sz="28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spcBef>
                          <a:spcPts val="485"/>
                        </a:spcBef>
                      </a:pPr>
                      <a:r>
                        <a:rPr lang="tr-TR" sz="2800" dirty="0">
                          <a:effectLst/>
                        </a:rPr>
                        <a:t>15 % 2=1</a:t>
                      </a:r>
                      <a:endParaRPr lang="en-US" sz="2800" dirty="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0459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666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ECB1EF4A-99C6-425F-A0A9-114D93FEA210}"/>
              </a:ext>
            </a:extLst>
          </p:cNvPr>
          <p:cNvSpPr txBox="1"/>
          <p:nvPr/>
        </p:nvSpPr>
        <p:spPr>
          <a:xfrm>
            <a:off x="385011" y="503152"/>
            <a:ext cx="901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47315" marR="2589530" algn="ctr">
              <a:spcBef>
                <a:spcPts val="295"/>
              </a:spcBef>
              <a:spcAft>
                <a:spcPts val="0"/>
              </a:spcAft>
            </a:pPr>
            <a:r>
              <a:rPr lang="tr-TR" sz="1800" b="1" kern="0" dirty="0">
                <a:effectLst/>
                <a:latin typeface="Carlito"/>
                <a:ea typeface="Carlito"/>
                <a:cs typeface="Carlito"/>
              </a:rPr>
              <a:t>INPUT FONKSİYONU</a:t>
            </a:r>
            <a:endParaRPr lang="en-US" sz="1800" b="1" kern="0" dirty="0">
              <a:effectLst/>
              <a:latin typeface="Carlito"/>
              <a:ea typeface="Carlito"/>
              <a:cs typeface="Carlito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AF22C74D-DEAC-4789-A9E3-DB841884C26F}"/>
              </a:ext>
            </a:extLst>
          </p:cNvPr>
          <p:cNvSpPr txBox="1"/>
          <p:nvPr/>
        </p:nvSpPr>
        <p:spPr>
          <a:xfrm>
            <a:off x="385011" y="1359113"/>
            <a:ext cx="116786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b="1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Input</a:t>
            </a:r>
            <a:r>
              <a:rPr lang="tr-TR" sz="2800" b="1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Fonksiyonu: klavyeden bilgi girişi için kullanılan fonksiyondur. 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Klavyeden girilen bilgi </a:t>
            </a:r>
            <a:r>
              <a:rPr lang="tr-TR" sz="28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input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fonksiyonu ile istenilen değişkene </a:t>
            </a:r>
            <a:r>
              <a:rPr lang="tr-TR" sz="28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string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olarak atanır.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771E1FFB-B54D-46B5-99D1-9BED53AF4737}"/>
              </a:ext>
            </a:extLst>
          </p:cNvPr>
          <p:cNvSpPr txBox="1"/>
          <p:nvPr/>
        </p:nvSpPr>
        <p:spPr>
          <a:xfrm>
            <a:off x="385011" y="3051776"/>
            <a:ext cx="9011652" cy="2857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5890" marR="15240">
              <a:lnSpc>
                <a:spcPct val="106000"/>
              </a:lnSpc>
              <a:spcBef>
                <a:spcPts val="780"/>
              </a:spcBef>
              <a:spcAft>
                <a:spcPts val="0"/>
              </a:spcAft>
            </a:pP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Örnek: Girilen isme merhaba diyen kod. isim=</a:t>
            </a:r>
            <a:r>
              <a:rPr lang="tr-TR" sz="28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input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(“Adınızı giriniz:”)</a:t>
            </a:r>
            <a:endParaRPr lang="en-US" sz="28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>
              <a:spcBef>
                <a:spcPts val="15"/>
              </a:spcBef>
            </a:pPr>
            <a:r>
              <a:rPr lang="tr-TR" sz="28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print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(“Merhaba”, isim)</a:t>
            </a:r>
            <a:endParaRPr lang="en-US" sz="28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>
              <a:spcBef>
                <a:spcPts val="780"/>
              </a:spcBef>
            </a:pPr>
            <a:b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</a:b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Ekran Çıktısı:</a:t>
            </a:r>
            <a:endParaRPr lang="en-US" sz="28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 marR="1790700">
              <a:lnSpc>
                <a:spcPct val="108000"/>
              </a:lnSpc>
              <a:spcBef>
                <a:spcPts val="85"/>
              </a:spcBef>
              <a:spcAft>
                <a:spcPts val="0"/>
              </a:spcAft>
            </a:pP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Adınızı giriniz: Mehmet Merhaba Mehmet</a:t>
            </a:r>
            <a:endParaRPr lang="en-US" sz="28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83584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E77F259B-52EC-4CA1-AC41-4D4BBB45AB56}"/>
              </a:ext>
            </a:extLst>
          </p:cNvPr>
          <p:cNvSpPr txBox="1"/>
          <p:nvPr/>
        </p:nvSpPr>
        <p:spPr>
          <a:xfrm>
            <a:off x="280737" y="364517"/>
            <a:ext cx="11630526" cy="5855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5890" marR="240665" algn="just">
              <a:lnSpc>
                <a:spcPct val="150000"/>
              </a:lnSpc>
              <a:spcBef>
                <a:spcPts val="295"/>
              </a:spcBef>
              <a:spcAft>
                <a:spcPts val="0"/>
              </a:spcAft>
            </a:pP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Eğer girilen bilgi üzerinde matematiksel işlemler yapılmak isteniyorsa; veri türünün tamsayı (</a:t>
            </a:r>
            <a:r>
              <a:rPr lang="tr-TR" sz="28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integer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) ya da </a:t>
            </a:r>
            <a:r>
              <a:rPr lang="tr-TR" sz="28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ondalıklı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(</a:t>
            </a:r>
            <a:r>
              <a:rPr lang="tr-TR" sz="28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float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) sayıya çevrilerek işlem yapılması gerekir. Klavyeden girilen </a:t>
            </a:r>
            <a:r>
              <a:rPr lang="tr-TR" sz="28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girilen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iki tamsayıyı (</a:t>
            </a:r>
            <a:r>
              <a:rPr lang="tr-TR" sz="28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int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) toplayıp sonucu ekrana</a:t>
            </a:r>
            <a:endParaRPr lang="en-US" sz="28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 algn="just">
              <a:lnSpc>
                <a:spcPct val="150000"/>
              </a:lnSpc>
            </a:pP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yazdıran kod:</a:t>
            </a:r>
            <a:endParaRPr lang="en-US" sz="28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 marR="4597400">
              <a:lnSpc>
                <a:spcPct val="150000"/>
              </a:lnSpc>
              <a:spcBef>
                <a:spcPts val="85"/>
              </a:spcBef>
              <a:spcAft>
                <a:spcPts val="0"/>
              </a:spcAft>
            </a:pP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sayi1=</a:t>
            </a:r>
            <a:r>
              <a:rPr lang="tr-TR" sz="28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int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</a:t>
            </a:r>
            <a:r>
              <a:rPr lang="tr-TR" sz="28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input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(“1.</a:t>
            </a:r>
            <a:r>
              <a:rPr lang="en-US" sz="2800" dirty="0"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Sayıyı</a:t>
            </a:r>
            <a:r>
              <a:rPr lang="en-US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giriniz:”)) sayi2=</a:t>
            </a:r>
            <a:r>
              <a:rPr lang="tr-TR" sz="28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int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</a:t>
            </a:r>
            <a:r>
              <a:rPr lang="tr-TR" sz="28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input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(“2.</a:t>
            </a:r>
            <a:r>
              <a:rPr lang="en-US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Sayıyı</a:t>
            </a:r>
            <a:r>
              <a:rPr lang="en-US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giriniz:”)) toplam=sayi1+sayi2</a:t>
            </a:r>
            <a:endParaRPr lang="en-US" sz="28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>
              <a:lnSpc>
                <a:spcPct val="150000"/>
              </a:lnSpc>
            </a:pPr>
            <a:r>
              <a:rPr lang="tr-TR" sz="28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print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(“</a:t>
            </a:r>
            <a:r>
              <a:rPr lang="tr-TR" sz="28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Sonuç:”,toplam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)</a:t>
            </a:r>
            <a:endParaRPr lang="en-US" sz="28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945441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B91611A7-CE1B-46F1-A6B0-88B7D8E1D639}"/>
              </a:ext>
            </a:extLst>
          </p:cNvPr>
          <p:cNvSpPr txBox="1"/>
          <p:nvPr/>
        </p:nvSpPr>
        <p:spPr>
          <a:xfrm>
            <a:off x="453616" y="654312"/>
            <a:ext cx="11085095" cy="4562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5890" marR="478790">
              <a:lnSpc>
                <a:spcPct val="150000"/>
              </a:lnSpc>
            </a:pP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Girilen iki </a:t>
            </a:r>
            <a:r>
              <a:rPr lang="tr-TR" sz="28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ondalıklı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(</a:t>
            </a:r>
            <a:r>
              <a:rPr lang="tr-TR" sz="28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float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) sayıyı toplayıp sonucu ekrana yazdıran kod: (girilen bilgi üzerinde matematiksel işlem yapılmadan önce tamsayı ya da </a:t>
            </a:r>
            <a:r>
              <a:rPr lang="tr-TR" sz="28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ondalıklı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sayıya çevrilmelidir.)</a:t>
            </a:r>
            <a:endParaRPr lang="en-US" sz="28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 marR="4814570">
              <a:lnSpc>
                <a:spcPct val="150000"/>
              </a:lnSpc>
            </a:pP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sayi1=</a:t>
            </a:r>
            <a:r>
              <a:rPr lang="tr-TR" sz="28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input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(“1. Sayıyı giriniz:”) sayi2=</a:t>
            </a:r>
            <a:r>
              <a:rPr lang="tr-TR" sz="28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input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(“2. Sayıyı giriniz:”)</a:t>
            </a:r>
            <a:endParaRPr lang="en-US" sz="28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</a:pP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toplam=</a:t>
            </a:r>
            <a:r>
              <a:rPr lang="tr-TR" sz="28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float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(sayi1)+</a:t>
            </a:r>
            <a:r>
              <a:rPr lang="tr-TR" sz="28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float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(sayi2) </a:t>
            </a:r>
            <a:r>
              <a:rPr lang="tr-TR" sz="2800" i="1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#ondalıklı sayılar toplanıyor</a:t>
            </a:r>
            <a:endParaRPr lang="en-US" sz="28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>
              <a:lnSpc>
                <a:spcPct val="150000"/>
              </a:lnSpc>
              <a:spcBef>
                <a:spcPts val="85"/>
              </a:spcBef>
              <a:spcAft>
                <a:spcPts val="0"/>
              </a:spcAft>
            </a:pPr>
            <a:r>
              <a:rPr lang="tr-TR" sz="28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print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(“</a:t>
            </a:r>
            <a:r>
              <a:rPr lang="tr-TR" sz="28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Sonuç:”,toplam</a:t>
            </a:r>
            <a:r>
              <a:rPr lang="tr-TR" sz="28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) </a:t>
            </a:r>
            <a:r>
              <a:rPr lang="tr-TR" sz="2800" i="1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# toplam değişkeni yazdırılıyor.</a:t>
            </a:r>
            <a:endParaRPr lang="en-US" sz="28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07461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4499FCDA-893E-4346-89FB-9BF3768F9509}"/>
              </a:ext>
            </a:extLst>
          </p:cNvPr>
          <p:cNvSpPr txBox="1"/>
          <p:nvPr/>
        </p:nvSpPr>
        <p:spPr>
          <a:xfrm>
            <a:off x="669722" y="513348"/>
            <a:ext cx="10852556" cy="620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5890">
              <a:spcBef>
                <a:spcPts val="5"/>
              </a:spcBef>
            </a:pPr>
            <a:r>
              <a:rPr lang="tr-TR" sz="2400" b="1" kern="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Neden </a:t>
            </a:r>
            <a:r>
              <a:rPr lang="tr-TR" sz="2400" b="1" kern="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Python</a:t>
            </a:r>
            <a:r>
              <a:rPr lang="tr-TR" sz="2400" b="1" kern="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?</a:t>
            </a:r>
            <a:endParaRPr lang="en-US" sz="2400" b="1" kern="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342900" marR="960120" lvl="0" indent="-342900">
              <a:buSzPts val="1050"/>
              <a:buFont typeface="Carlito"/>
              <a:buAutoNum type="arabicParenR"/>
              <a:tabLst>
                <a:tab pos="276225" algn="l"/>
              </a:tabLst>
            </a:pP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Dünya çapında büyük kuruluşlar </a:t>
            </a:r>
            <a:r>
              <a:rPr lang="tr-TR" sz="24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(Google, </a:t>
            </a:r>
            <a:r>
              <a:rPr lang="tr-TR" sz="2400" b="1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YouTube</a:t>
            </a:r>
            <a:r>
              <a:rPr lang="tr-TR" sz="24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ve </a:t>
            </a:r>
            <a:r>
              <a:rPr lang="tr-TR" sz="2400" b="1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Yahoo</a:t>
            </a:r>
            <a:r>
              <a:rPr lang="tr-TR" sz="24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! gibi) </a:t>
            </a: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bünyelerinde her zaman </a:t>
            </a:r>
            <a:r>
              <a:rPr lang="tr-TR" sz="2400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Python</a:t>
            </a: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programcılarına ihtiyaç duyuyor.</a:t>
            </a:r>
            <a:endParaRPr lang="en-US" sz="2400" spc="-1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342900" lvl="0" indent="-342900">
              <a:spcBef>
                <a:spcPts val="310"/>
              </a:spcBef>
              <a:spcAft>
                <a:spcPts val="0"/>
              </a:spcAft>
              <a:buSzPts val="1050"/>
              <a:buFont typeface="Carlito"/>
              <a:buAutoNum type="arabicParenR"/>
              <a:tabLst>
                <a:tab pos="276225" algn="l"/>
              </a:tabLst>
            </a:pPr>
            <a:r>
              <a:rPr lang="tr-TR" sz="2400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Python</a:t>
            </a: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programlama dili ile programları kendiniz</a:t>
            </a:r>
            <a:r>
              <a:rPr lang="tr-TR" sz="2400" spc="-45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yazabilirsiniz.</a:t>
            </a:r>
            <a:endParaRPr lang="en-US" sz="2400" spc="-1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342900" lvl="0" indent="-342900">
              <a:spcBef>
                <a:spcPts val="350"/>
              </a:spcBef>
              <a:spcAft>
                <a:spcPts val="0"/>
              </a:spcAft>
              <a:buSzPts val="1050"/>
              <a:buFont typeface="Carlito"/>
              <a:buAutoNum type="arabicParenR"/>
              <a:tabLst>
                <a:tab pos="276225" algn="l"/>
              </a:tabLst>
            </a:pPr>
            <a:r>
              <a:rPr lang="tr-TR" sz="2400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Python’ı</a:t>
            </a: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kullanarak </a:t>
            </a:r>
            <a:r>
              <a:rPr lang="tr-TR" sz="24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masaüstü, oyun, mobil, web ve ağ </a:t>
            </a: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gibi programlama alanlarında çalışmalar</a:t>
            </a:r>
            <a:r>
              <a:rPr lang="tr-TR" sz="2400" spc="-13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yapabilirsiniz.</a:t>
            </a:r>
            <a:endParaRPr lang="en-US" sz="2400" spc="-1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342900" marR="483870" lvl="0" indent="-342900">
              <a:spcBef>
                <a:spcPts val="325"/>
              </a:spcBef>
              <a:spcAft>
                <a:spcPts val="0"/>
              </a:spcAft>
              <a:buSzPts val="1050"/>
              <a:buFont typeface="Carlito"/>
              <a:buAutoNum type="arabicParenR"/>
              <a:tabLst>
                <a:tab pos="276225" algn="l"/>
              </a:tabLst>
            </a:pPr>
            <a:r>
              <a:rPr lang="tr-TR" sz="2400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Python</a:t>
            </a: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kodları </a:t>
            </a:r>
            <a:r>
              <a:rPr lang="tr-TR" sz="2400" b="1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sade,basit</a:t>
            </a:r>
            <a:r>
              <a:rPr lang="tr-TR" sz="24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ve hızlıdır. </a:t>
            </a: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Bu nedenle program yazmak başka dillere kıyasla çok kolaydır. Örneğin </a:t>
            </a:r>
            <a:r>
              <a:rPr lang="tr-TR" sz="2400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Python</a:t>
            </a: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, C ve </a:t>
            </a:r>
            <a:r>
              <a:rPr lang="tr-TR" sz="2400" spc="-15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C++ </a:t>
            </a: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gibi dillerin aksine derlenmeye ihtiyaç</a:t>
            </a:r>
            <a:r>
              <a:rPr lang="tr-TR" sz="2400" spc="-55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duymaz.</a:t>
            </a:r>
            <a:endParaRPr lang="en-US" sz="2400" spc="-1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342900" marR="352425" lvl="0" indent="-342900">
              <a:spcBef>
                <a:spcPts val="320"/>
              </a:spcBef>
              <a:spcAft>
                <a:spcPts val="0"/>
              </a:spcAft>
              <a:buSzPts val="1050"/>
              <a:buFont typeface="Carlito"/>
              <a:buAutoNum type="arabicParenR"/>
              <a:tabLst>
                <a:tab pos="276225" algn="l"/>
              </a:tabLst>
            </a:pPr>
            <a:r>
              <a:rPr lang="tr-TR" sz="2400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Python</a:t>
            </a: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farklı işletim sistemleri ve platformları üzerinde çalışabilir. </a:t>
            </a:r>
            <a:r>
              <a:rPr lang="tr-TR" sz="24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Linux, Windows, Mac OS X, MS-DOS, </a:t>
            </a:r>
            <a:r>
              <a:rPr lang="tr-TR" sz="2400" b="1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iOS</a:t>
            </a:r>
            <a:r>
              <a:rPr lang="tr-TR" sz="24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ve </a:t>
            </a:r>
            <a:r>
              <a:rPr lang="tr-TR" sz="2400" b="1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Android</a:t>
            </a:r>
            <a:r>
              <a:rPr lang="tr-TR" sz="24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gibi belki adını dahi duymadığınız pek çok ortamda </a:t>
            </a:r>
            <a:r>
              <a:rPr lang="tr-TR" sz="2400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Python</a:t>
            </a: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uygulamaları</a:t>
            </a:r>
            <a:r>
              <a:rPr lang="tr-TR" sz="2400" spc="-115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geliştirebilirsiniz.</a:t>
            </a:r>
            <a:endParaRPr lang="en-US" sz="2400" spc="-1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342900" marR="120650" lvl="0" indent="-342900">
              <a:spcBef>
                <a:spcPts val="315"/>
              </a:spcBef>
              <a:spcAft>
                <a:spcPts val="0"/>
              </a:spcAft>
              <a:buSzPts val="1050"/>
              <a:buFont typeface="Carlito"/>
              <a:buAutoNum type="arabicParenR"/>
              <a:tabLst>
                <a:tab pos="276225" algn="l"/>
              </a:tabLst>
            </a:pP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Herhangi bir ortamda yazdığınız bir </a:t>
            </a:r>
            <a:r>
              <a:rPr lang="tr-TR" sz="2400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Python</a:t>
            </a: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programı, üzerinde hiçbir değişiklik yapılmadan veya ufak değişikliklerle başka ortamlarda çalışabilir.</a:t>
            </a:r>
            <a:endParaRPr lang="en-US" sz="2400" spc="-1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66259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8D9C10AE-37FE-4511-A96C-BF7728394744}"/>
              </a:ext>
            </a:extLst>
          </p:cNvPr>
          <p:cNvSpPr txBox="1"/>
          <p:nvPr/>
        </p:nvSpPr>
        <p:spPr>
          <a:xfrm>
            <a:off x="978568" y="1347537"/>
            <a:ext cx="9769643" cy="4174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5890">
              <a:lnSpc>
                <a:spcPts val="1275"/>
              </a:lnSpc>
            </a:pPr>
            <a:r>
              <a:rPr lang="tr-TR" sz="2800" b="1" kern="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Python</a:t>
            </a:r>
            <a:r>
              <a:rPr lang="tr-TR" sz="2800" b="1" kern="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Sürümleri:</a:t>
            </a:r>
            <a:endParaRPr lang="en-US" sz="2800" b="1" kern="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342900" marR="145415" lvl="0" indent="-342900">
              <a:lnSpc>
                <a:spcPct val="97000"/>
              </a:lnSpc>
              <a:spcBef>
                <a:spcPts val="20"/>
              </a:spcBef>
              <a:spcAft>
                <a:spcPts val="0"/>
              </a:spcAft>
              <a:buSzPts val="1050"/>
              <a:buFont typeface="Carlito"/>
              <a:buAutoNum type="arabicParenR"/>
              <a:tabLst>
                <a:tab pos="276225" algn="l"/>
              </a:tabLst>
            </a:pPr>
            <a:r>
              <a:rPr lang="tr-TR" sz="28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Piyasada iki çeşit </a:t>
            </a:r>
            <a:r>
              <a:rPr lang="tr-TR" sz="2800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Python</a:t>
            </a:r>
            <a:r>
              <a:rPr lang="tr-TR" sz="28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sürümü vardır. Eğer bir </a:t>
            </a:r>
            <a:r>
              <a:rPr lang="tr-TR" sz="2800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Python</a:t>
            </a:r>
            <a:r>
              <a:rPr lang="tr-TR" sz="28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sürümü 2 ile başlıyorsa (2.7.11 gibi) </a:t>
            </a:r>
            <a:r>
              <a:rPr lang="tr-TR" sz="2800" b="1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Python</a:t>
            </a:r>
            <a:r>
              <a:rPr lang="tr-TR" sz="28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2.x, </a:t>
            </a:r>
            <a:r>
              <a:rPr lang="tr-TR" sz="28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şayet 3 ile başlıyorsa (3.6.2 gibi) </a:t>
            </a:r>
            <a:r>
              <a:rPr lang="tr-TR" sz="2800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Python</a:t>
            </a:r>
            <a:r>
              <a:rPr lang="tr-TR" sz="28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3.x serisine</a:t>
            </a:r>
            <a:r>
              <a:rPr lang="tr-TR" sz="2800" spc="-2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8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aittir.</a:t>
            </a:r>
            <a:endParaRPr lang="en-US" sz="2800" spc="-1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342900" lvl="0" indent="-342900">
              <a:spcBef>
                <a:spcPts val="325"/>
              </a:spcBef>
              <a:spcAft>
                <a:spcPts val="0"/>
              </a:spcAft>
              <a:buSzPts val="1050"/>
              <a:buFont typeface="Carlito"/>
              <a:buAutoNum type="arabicParenR"/>
              <a:tabLst>
                <a:tab pos="276225" algn="l"/>
              </a:tabLst>
            </a:pPr>
            <a:r>
              <a:rPr lang="tr-TR" sz="28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Python3, Python2’ye göre çok daha güçlüdür ve </a:t>
            </a:r>
            <a:r>
              <a:rPr lang="tr-TR" sz="2800" spc="-15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de </a:t>
            </a:r>
            <a:r>
              <a:rPr lang="tr-TR" sz="28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hatalardan</a:t>
            </a:r>
            <a:r>
              <a:rPr lang="tr-TR" sz="2800" spc="-5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8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arındırılmıştır.</a:t>
            </a:r>
            <a:endParaRPr lang="en-US" sz="2800" spc="-1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342900" marR="250190" lvl="0" indent="-34290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050"/>
              <a:buFont typeface="Carlito"/>
              <a:buAutoNum type="arabicParenR"/>
              <a:tabLst>
                <a:tab pos="276225" algn="l"/>
              </a:tabLst>
            </a:pPr>
            <a:r>
              <a:rPr lang="tr-TR" sz="28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Python2 ile yazılmış bir program Python3’te çalışmaz. Aynı şekilde Python3 ile yazdığınız bir program Python2’de çalışmaz.</a:t>
            </a:r>
            <a:endParaRPr lang="en-US" sz="2800" spc="-1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09520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243FA48B-F2A8-41C0-BBDC-5877BC184641}"/>
              </a:ext>
            </a:extLst>
          </p:cNvPr>
          <p:cNvSpPr txBox="1"/>
          <p:nvPr/>
        </p:nvSpPr>
        <p:spPr>
          <a:xfrm>
            <a:off x="1027349" y="294815"/>
            <a:ext cx="10363200" cy="6104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5890">
              <a:spcBef>
                <a:spcPts val="5"/>
              </a:spcBef>
            </a:pPr>
            <a:r>
              <a:rPr lang="tr-TR" sz="2400" b="1" kern="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Python’u</a:t>
            </a:r>
            <a:r>
              <a:rPr lang="tr-TR" sz="2400" b="1" kern="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Kurmak:</a:t>
            </a:r>
            <a:endParaRPr lang="en-US" sz="2400" b="1" kern="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342900" lvl="0" indent="-342900">
              <a:buSzPts val="1050"/>
              <a:buFont typeface="Carlito"/>
              <a:buAutoNum type="arabicParenR"/>
              <a:tabLst>
                <a:tab pos="276225" algn="l"/>
              </a:tabLst>
            </a:pPr>
            <a:r>
              <a:rPr lang="tr-TR" sz="2400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Python’ı</a:t>
            </a: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kurmak için </a:t>
            </a:r>
            <a:r>
              <a:rPr lang="tr-TR" sz="2400" b="1" u="none" strike="noStrike" spc="-10" dirty="0">
                <a:effectLst/>
                <a:latin typeface="Comic Sans MS" panose="030F0702030302020204" pitchFamily="66" charset="0"/>
                <a:ea typeface="Carlito"/>
                <a:cs typeface="Carlito"/>
                <a:hlinkClick r:id="rId2"/>
              </a:rPr>
              <a:t>http://www.python.org/downloads </a:t>
            </a: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adresine</a:t>
            </a:r>
            <a:r>
              <a:rPr lang="tr-TR" sz="2400" spc="-5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tıklayın.</a:t>
            </a:r>
            <a:endParaRPr lang="en-US" sz="2400" spc="-1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342900" marR="697230" lvl="0" indent="-342900">
              <a:spcBef>
                <a:spcPts val="350"/>
              </a:spcBef>
              <a:spcAft>
                <a:spcPts val="0"/>
              </a:spcAft>
              <a:buSzPts val="1050"/>
              <a:buFont typeface="Carlito"/>
              <a:buAutoNum type="arabicParenR"/>
              <a:tabLst>
                <a:tab pos="276225" algn="l"/>
              </a:tabLst>
            </a:pPr>
            <a:r>
              <a:rPr lang="tr-TR" sz="2400" b="1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Downloads</a:t>
            </a:r>
            <a:r>
              <a:rPr lang="tr-TR" sz="24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linkini tıkladığınızda </a:t>
            </a:r>
            <a:r>
              <a:rPr lang="tr-TR" sz="24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‘</a:t>
            </a:r>
            <a:r>
              <a:rPr lang="tr-TR" sz="2400" b="1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Download</a:t>
            </a:r>
            <a:r>
              <a:rPr lang="tr-TR" sz="24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400" b="1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Python</a:t>
            </a:r>
            <a:r>
              <a:rPr lang="tr-TR" sz="24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3.x.x‘ </a:t>
            </a: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ve </a:t>
            </a:r>
            <a:r>
              <a:rPr lang="tr-TR" sz="24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‘</a:t>
            </a:r>
            <a:r>
              <a:rPr lang="tr-TR" sz="2400" b="1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Download</a:t>
            </a:r>
            <a:r>
              <a:rPr lang="tr-TR" sz="24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2.x.x’ </a:t>
            </a: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yazan yan yana iki düğme göreceksiniz.</a:t>
            </a:r>
            <a:endParaRPr lang="en-US" sz="2400" spc="-1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342900" lvl="0" indent="-342900">
              <a:spcBef>
                <a:spcPts val="315"/>
              </a:spcBef>
              <a:spcAft>
                <a:spcPts val="0"/>
              </a:spcAft>
              <a:buSzPts val="1050"/>
              <a:buFont typeface="Carlito"/>
              <a:buAutoNum type="arabicParenR"/>
              <a:tabLst>
                <a:tab pos="276225" algn="l"/>
              </a:tabLst>
            </a:pP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İlk düğme </a:t>
            </a:r>
            <a:r>
              <a:rPr lang="tr-TR" sz="24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Python3</a:t>
            </a: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, ikinci düğme ise </a:t>
            </a:r>
            <a:r>
              <a:rPr lang="tr-TR" sz="2400" b="1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Python2 </a:t>
            </a: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sürümünü</a:t>
            </a:r>
            <a:r>
              <a:rPr lang="tr-TR" sz="2400" spc="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içerir.</a:t>
            </a:r>
            <a:endParaRPr lang="en-US" sz="2400" spc="-1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>
              <a:spcBef>
                <a:spcPts val="5"/>
              </a:spcBef>
              <a:spcAft>
                <a:spcPts val="0"/>
              </a:spcAft>
            </a:pP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 </a:t>
            </a:r>
            <a:endParaRPr lang="en-US" sz="24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342900" marR="501015" lvl="0" indent="-342900">
              <a:buSzPts val="1050"/>
              <a:buFont typeface="Carlito"/>
              <a:buAutoNum type="arabicParenR"/>
              <a:tabLst>
                <a:tab pos="276225" algn="l"/>
              </a:tabLst>
            </a:pPr>
            <a:r>
              <a:rPr lang="tr-TR" sz="2400" spc="-1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Python’ı</a:t>
            </a: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hangi dizine kurduğumuzu bilmek önemlidir. Zira karşılaşacağımız bazı sorunlar bu dizine gitmemizi gerektirebilir.</a:t>
            </a:r>
            <a:endParaRPr lang="en-US" sz="2400" spc="-1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>
              <a:spcBef>
                <a:spcPts val="55"/>
              </a:spcBef>
              <a:spcAft>
                <a:spcPts val="0"/>
              </a:spcAft>
            </a:pP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 </a:t>
            </a:r>
            <a:endParaRPr lang="en-US" sz="24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/>
            <a:r>
              <a:rPr lang="tr-TR" sz="2400" b="1" kern="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Python</a:t>
            </a:r>
            <a:r>
              <a:rPr lang="tr-TR" sz="2400" b="1" kern="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Dosyaları Nerede?</a:t>
            </a:r>
            <a:endParaRPr lang="en-US" sz="2400" b="1" kern="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 marR="94615">
              <a:spcAft>
                <a:spcPts val="0"/>
              </a:spcAft>
            </a:pP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Windows kullanıcısı iseniz ve eğer siz farklı bir yere kaydetmemişseniz </a:t>
            </a:r>
            <a:r>
              <a:rPr lang="tr-TR" sz="24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Python</a:t>
            </a: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dosyaları genellikle </a:t>
            </a:r>
            <a:r>
              <a:rPr lang="tr-TR" sz="2400" b="1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C:\Users\Kullanıcılar\AppData\Local\Programs\Python </a:t>
            </a: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dizini içindedir. Klasörler gözükmüyorsa gizli dosyaları göster seçeneğini aktifleştiriniz.</a:t>
            </a:r>
            <a:endParaRPr lang="en-US" sz="24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0874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14BC2868-0955-4144-B0D9-9158A31119E0}"/>
              </a:ext>
            </a:extLst>
          </p:cNvPr>
          <p:cNvSpPr txBox="1"/>
          <p:nvPr/>
        </p:nvSpPr>
        <p:spPr>
          <a:xfrm>
            <a:off x="242925" y="1157535"/>
            <a:ext cx="120797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47315" marR="2589530" algn="ctr">
              <a:spcBef>
                <a:spcPts val="5"/>
              </a:spcBef>
              <a:spcAft>
                <a:spcPts val="0"/>
              </a:spcAft>
            </a:pPr>
            <a:r>
              <a:rPr lang="tr-TR" sz="2400" b="1" kern="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PRİNT FONKSİYONU</a:t>
            </a:r>
            <a:endParaRPr lang="en-US" sz="2400" b="1" kern="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>
              <a:spcBef>
                <a:spcPts val="45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 </a:t>
            </a:r>
            <a:r>
              <a:rPr lang="tr-TR" sz="2400" b="1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Print</a:t>
            </a:r>
            <a:r>
              <a:rPr lang="tr-TR" sz="2400" b="1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Fonksiyonu: </a:t>
            </a: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Ekranda görüntülenmesini istediğimiz tüm bilgi ya da sonuçları ekrana yazdırabilmek için kullanılır. Parantez içinde yazılan bilgilerin her birine parametre deriz. Birden fazla bilgi (parametre) yazacaksak aralarına virgül koymamız gerekir.</a:t>
            </a:r>
            <a:endParaRPr lang="en-US" sz="24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/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Örneğin:</a:t>
            </a:r>
            <a:endParaRPr lang="en-US" sz="24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 marR="2268855">
              <a:spcBef>
                <a:spcPts val="15"/>
              </a:spcBef>
              <a:spcAft>
                <a:spcPts val="0"/>
              </a:spcAft>
            </a:pPr>
            <a:r>
              <a:rPr lang="tr-TR" sz="24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print</a:t>
            </a: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(“Merhaba Dünya”) # ekrana Merhaba Dünya yazısı yazdırıldı </a:t>
            </a:r>
            <a:r>
              <a:rPr lang="tr-TR" sz="24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print</a:t>
            </a: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(“Toplamı :”, 10+23, “Çarpımı :”, 10*23)</a:t>
            </a:r>
            <a:endParaRPr lang="en-US" sz="24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/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 </a:t>
            </a:r>
            <a:endParaRPr lang="en-US" sz="24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66639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BFA0BF9-5A2C-4526-A429-746ECBF64F3A}"/>
              </a:ext>
            </a:extLst>
          </p:cNvPr>
          <p:cNvSpPr txBox="1"/>
          <p:nvPr/>
        </p:nvSpPr>
        <p:spPr>
          <a:xfrm>
            <a:off x="970384" y="1026367"/>
            <a:ext cx="10776857" cy="5029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6370">
              <a:lnSpc>
                <a:spcPct val="150000"/>
              </a:lnSpc>
            </a:pP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Ekranda metin yazdırmak istendiğinde </a:t>
            </a:r>
            <a:r>
              <a:rPr lang="tr-TR" sz="24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print</a:t>
            </a: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komutu kullanılır. Kullanımı aşağıda verilmiştir. </a:t>
            </a:r>
            <a:endParaRPr lang="en-US" sz="24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66370">
              <a:lnSpc>
                <a:spcPct val="150000"/>
              </a:lnSpc>
            </a:pP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Parantez içinde </a:t>
            </a:r>
            <a:r>
              <a:rPr lang="tr-TR" sz="2400" u="sng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tek</a:t>
            </a:r>
            <a:r>
              <a:rPr lang="en-US" sz="2400" dirty="0"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400" u="sng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tırnak, çift tırnak veya </a:t>
            </a:r>
            <a:r>
              <a:rPr lang="tr-TR" sz="2400" u="sng" spc="-15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üç </a:t>
            </a:r>
            <a:r>
              <a:rPr lang="tr-TR" sz="2400" u="sng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tırnak</a:t>
            </a: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kullanılabilir. Ayrıca </a:t>
            </a:r>
            <a:r>
              <a:rPr lang="tr-TR" sz="24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Türkçe’ye</a:t>
            </a: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özel harflerin(</a:t>
            </a:r>
            <a:r>
              <a:rPr lang="tr-TR" sz="24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ı,ş,ç,ö,ğ,ü,ö</a:t>
            </a: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) parantez içinde</a:t>
            </a:r>
            <a:endParaRPr lang="en-US" sz="24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 marR="154940">
              <a:lnSpc>
                <a:spcPct val="150000"/>
              </a:lnSpc>
              <a:spcBef>
                <a:spcPts val="110"/>
              </a:spcBef>
              <a:spcAft>
                <a:spcPts val="0"/>
              </a:spcAft>
            </a:pP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kullanılmasında bir sakınca yoktur. birden fazla bilgi yazdırılmak isteniyorsa her bir parametre arasına virgül (,) işareti konularak kullanılır. Değişken yazdırılacaksa, değişken ismi </a:t>
            </a:r>
            <a:r>
              <a:rPr lang="tr-TR" sz="2400" b="1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kesinlikle </a:t>
            </a: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tırnak içine </a:t>
            </a:r>
            <a:r>
              <a:rPr lang="tr-TR" sz="2400" b="1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alınmaz</a:t>
            </a: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. Kullanımı:</a:t>
            </a:r>
            <a:endParaRPr lang="en-US" sz="24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>
              <a:lnSpc>
                <a:spcPct val="150000"/>
              </a:lnSpc>
            </a:pPr>
            <a:r>
              <a:rPr lang="tr-TR" sz="24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print</a:t>
            </a: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(“yazdırılacak bilgi”) 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65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F4570CB2-C740-4E14-B3D9-3A8FEE2F4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863" y="1298986"/>
            <a:ext cx="10010273" cy="3136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rlito"/>
                <a:cs typeface="Carlito"/>
              </a:rPr>
              <a:t>print</a:t>
            </a:r>
            <a:r>
              <a:rPr kumimoji="0" lang="tr-T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rlito"/>
                <a:cs typeface="Carlito"/>
              </a:rPr>
              <a:t>(‘Merhaba Dünya’) </a:t>
            </a:r>
            <a:r>
              <a:rPr kumimoji="0" lang="tr-TR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rlito"/>
                <a:cs typeface="Carlito"/>
              </a:rPr>
              <a:t># tek tırnak Merhaba Dünya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rlito"/>
              <a:cs typeface="Carlito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rlito"/>
                <a:cs typeface="Carlito"/>
              </a:rPr>
              <a:t>print</a:t>
            </a:r>
            <a:r>
              <a:rPr kumimoji="0" lang="tr-T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rlito"/>
                <a:cs typeface="Carlito"/>
              </a:rPr>
              <a:t>( “Merhaba Dünya”) </a:t>
            </a:r>
            <a:r>
              <a:rPr kumimoji="0" lang="tr-TR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rlito"/>
                <a:cs typeface="Carlito"/>
              </a:rPr>
              <a:t># çift tırnak Merhaba Dünya </a:t>
            </a:r>
            <a:r>
              <a:rPr kumimoji="0" lang="tr-TR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rlito"/>
                <a:cs typeface="Carlito"/>
              </a:rPr>
              <a:t>print</a:t>
            </a:r>
            <a:r>
              <a:rPr kumimoji="0" lang="tr-T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rlito"/>
                <a:cs typeface="Carlito"/>
              </a:rPr>
              <a:t>('''Merhaba Dünya''') </a:t>
            </a:r>
            <a:r>
              <a:rPr kumimoji="0" lang="tr-TR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rlito"/>
                <a:cs typeface="Carlito"/>
              </a:rPr>
              <a:t># üç tırnak Merhaba Dünya</a:t>
            </a:r>
            <a:endParaRPr kumimoji="0" lang="tr-T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57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6B80278F-EF8A-4A38-ACAD-41305D9F3605}"/>
              </a:ext>
            </a:extLst>
          </p:cNvPr>
          <p:cNvSpPr txBox="1"/>
          <p:nvPr/>
        </p:nvSpPr>
        <p:spPr>
          <a:xfrm>
            <a:off x="336884" y="433874"/>
            <a:ext cx="11582400" cy="6125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589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</a:pPr>
            <a:r>
              <a:rPr lang="tr-TR" sz="24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print</a:t>
            </a: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("İstanbul'un 5 günlük hava durumu tahmini") </a:t>
            </a:r>
            <a:r>
              <a:rPr lang="tr-TR" sz="2400" b="1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İstanbul'un 5 günlük hava durumu tahmini</a:t>
            </a:r>
            <a:endParaRPr lang="en-US" sz="24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 marR="1595755">
              <a:lnSpc>
                <a:spcPct val="150000"/>
              </a:lnSpc>
            </a:pPr>
            <a:r>
              <a:rPr lang="tr-TR" sz="24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print</a:t>
            </a: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('Fırat' , 'Dicle') Çıktı: Fırat Dicle # , iki ayrı </a:t>
            </a:r>
            <a:r>
              <a:rPr lang="tr-TR" sz="24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stringi</a:t>
            </a: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birleştirirken araya bir boşluk koyar! </a:t>
            </a:r>
            <a:endParaRPr lang="en-US" sz="24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 marR="1595755">
              <a:lnSpc>
                <a:spcPct val="150000"/>
              </a:lnSpc>
            </a:pPr>
            <a:r>
              <a:rPr lang="tr-TR" sz="24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print</a:t>
            </a: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("</a:t>
            </a:r>
            <a:r>
              <a:rPr lang="tr-TR" sz="24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bilgi"+"sayar</a:t>
            </a: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") Çıktı: bilgisayar # + iki ayrı </a:t>
            </a:r>
            <a:r>
              <a:rPr lang="tr-TR" sz="24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stringi</a:t>
            </a: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boşluk koymadan birleştirir!</a:t>
            </a:r>
            <a:endParaRPr lang="en-US" sz="24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 marR="1824990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tabLst>
                <a:tab pos="1483360" algn="l"/>
                <a:tab pos="2383155" algn="l"/>
              </a:tabLst>
            </a:pPr>
            <a:r>
              <a:rPr lang="tr-TR" sz="24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print</a:t>
            </a: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(3*</a:t>
            </a: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‘w’)	Çıktı: www # * </a:t>
            </a:r>
            <a:r>
              <a:rPr lang="tr-TR" sz="24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stringi</a:t>
            </a: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sayı adeti kadar yan yana yazdırır! </a:t>
            </a:r>
            <a:r>
              <a:rPr lang="tr-TR" sz="24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print</a:t>
            </a: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(2*’15’)	Çıktı:</a:t>
            </a:r>
            <a:r>
              <a:rPr lang="tr-TR" sz="2400" spc="-1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1515	#* </a:t>
            </a:r>
            <a:r>
              <a:rPr lang="tr-TR" sz="24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stringi</a:t>
            </a: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sayı adeti kadar yan yana yazdırır! </a:t>
            </a:r>
            <a:endParaRPr lang="en-US" sz="24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 marR="1824990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tabLst>
                <a:tab pos="1483360" algn="l"/>
                <a:tab pos="2383155" algn="l"/>
              </a:tabLst>
            </a:pPr>
            <a:r>
              <a:rPr lang="tr-TR" sz="24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print</a:t>
            </a: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(2*15)	Çıktı: </a:t>
            </a:r>
            <a:r>
              <a:rPr lang="tr-TR" sz="2400" spc="25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30# </a:t>
            </a: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* </a:t>
            </a:r>
            <a:r>
              <a:rPr lang="tr-TR" sz="24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integer</a:t>
            </a: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ifadelerde çarpma işlemi</a:t>
            </a:r>
            <a:r>
              <a:rPr lang="tr-TR" sz="2400" spc="-5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4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yapar!</a:t>
            </a:r>
            <a:endParaRPr lang="en-US" sz="24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51591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8B6A77C0-3DD5-4BF9-B6F3-5DBDFD765F14}"/>
              </a:ext>
            </a:extLst>
          </p:cNvPr>
          <p:cNvSpPr txBox="1"/>
          <p:nvPr/>
        </p:nvSpPr>
        <p:spPr>
          <a:xfrm>
            <a:off x="288758" y="441607"/>
            <a:ext cx="11903242" cy="5673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5890">
              <a:lnSpc>
                <a:spcPct val="150000"/>
              </a:lnSpc>
            </a:pPr>
            <a:r>
              <a:rPr lang="tr-TR" sz="2200" b="1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len</a:t>
            </a:r>
            <a:r>
              <a:rPr lang="tr-TR" sz="2200" b="1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() </a:t>
            </a:r>
            <a:r>
              <a:rPr lang="tr-TR" sz="2200" dirty="0">
                <a:solidFill>
                  <a:srgbClr val="FF0000"/>
                </a:solidFill>
                <a:effectLst/>
                <a:latin typeface="Comic Sans MS" panose="030F0702030302020204" pitchFamily="66" charset="0"/>
                <a:ea typeface="Carlito"/>
                <a:cs typeface="Carlito"/>
              </a:rPr>
              <a:t>komutu ile parametrelerin uzunluğunu öğrenebiliriz.</a:t>
            </a:r>
            <a:r>
              <a:rPr lang="tr-TR" sz="22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Bir örnekle açıklayalım.</a:t>
            </a:r>
            <a:endParaRPr lang="en-US" sz="22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>
              <a:lnSpc>
                <a:spcPct val="150000"/>
              </a:lnSpc>
              <a:spcBef>
                <a:spcPts val="15"/>
              </a:spcBef>
              <a:tabLst>
                <a:tab pos="1918970" algn="l"/>
              </a:tabLst>
            </a:pPr>
            <a:r>
              <a:rPr lang="tr-TR" sz="2200" b="1" kern="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print</a:t>
            </a:r>
            <a:r>
              <a:rPr lang="tr-TR" sz="2200" b="1" kern="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</a:t>
            </a:r>
            <a:r>
              <a:rPr lang="tr-TR" sz="2200" b="1" kern="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len</a:t>
            </a:r>
            <a:r>
              <a:rPr lang="tr-TR" sz="2200" b="1" kern="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("Bilgisayar</a:t>
            </a:r>
            <a:r>
              <a:rPr lang="tr-TR" sz="2200" b="1" kern="0" spc="-15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200" b="1" kern="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Bilimi"))	</a:t>
            </a:r>
            <a:r>
              <a:rPr lang="tr-TR" sz="2200" b="0" kern="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çıktı:</a:t>
            </a:r>
            <a:r>
              <a:rPr lang="tr-TR" sz="2200" b="0" kern="0" spc="5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200" b="1" kern="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17</a:t>
            </a:r>
            <a:endParaRPr lang="en-US" sz="2200" b="1" kern="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 marR="329565">
              <a:lnSpc>
                <a:spcPct val="150000"/>
              </a:lnSpc>
              <a:spcAft>
                <a:spcPts val="0"/>
              </a:spcAft>
            </a:pPr>
            <a:r>
              <a:rPr lang="tr-TR" sz="2200" b="1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#“Bilgisayar Bilimi” </a:t>
            </a:r>
            <a:r>
              <a:rPr lang="tr-TR" sz="2200" b="1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stringinin</a:t>
            </a:r>
            <a:r>
              <a:rPr lang="tr-TR" sz="2200" b="1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uzunluğu 17 karakterdir. Burada boşluk karakterinin de sayıldığına dikkat edelim. </a:t>
            </a:r>
            <a:r>
              <a:rPr lang="tr-TR" sz="2200" b="1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print</a:t>
            </a:r>
            <a:r>
              <a:rPr lang="tr-TR" sz="2200" b="1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</a:t>
            </a:r>
            <a:r>
              <a:rPr lang="tr-TR" sz="2200" b="1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len</a:t>
            </a:r>
            <a:r>
              <a:rPr lang="tr-TR" sz="2200" b="1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("Bilgisayar Bilimi")+ </a:t>
            </a:r>
            <a:r>
              <a:rPr lang="tr-TR" sz="2200" b="1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len</a:t>
            </a:r>
            <a:r>
              <a:rPr lang="tr-TR" sz="2200" b="1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("Dersi") ) Çıktı: 22</a:t>
            </a:r>
            <a:endParaRPr lang="en-US" sz="22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>
              <a:lnSpc>
                <a:spcPct val="150000"/>
              </a:lnSpc>
              <a:spcBef>
                <a:spcPts val="390"/>
              </a:spcBef>
            </a:pPr>
            <a:r>
              <a:rPr lang="tr-TR" sz="2200" b="1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NOT: </a:t>
            </a:r>
            <a:r>
              <a:rPr lang="tr-TR" sz="2200" b="1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len</a:t>
            </a:r>
            <a:r>
              <a:rPr lang="tr-TR" sz="2200" b="1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() </a:t>
            </a:r>
            <a:r>
              <a:rPr lang="tr-TR" sz="2200" dirty="0">
                <a:solidFill>
                  <a:srgbClr val="FF0000"/>
                </a:solidFill>
                <a:effectLst/>
                <a:latin typeface="Comic Sans MS" panose="030F0702030302020204" pitchFamily="66" charset="0"/>
                <a:ea typeface="Carlito"/>
                <a:cs typeface="Carlito"/>
              </a:rPr>
              <a:t>komutu çıktı olarak daima sayısal değer verir.</a:t>
            </a:r>
            <a:r>
              <a:rPr lang="tr-TR" sz="22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Yani </a:t>
            </a:r>
            <a:r>
              <a:rPr lang="tr-TR" sz="22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len</a:t>
            </a:r>
            <a:r>
              <a:rPr lang="tr-TR" sz="22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() komutu ile bir </a:t>
            </a:r>
            <a:r>
              <a:rPr lang="tr-TR" sz="2200" b="1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integer</a:t>
            </a:r>
            <a:r>
              <a:rPr lang="tr-TR" sz="2200" b="1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2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veri türü elde etmiş oluruz.</a:t>
            </a:r>
            <a:endParaRPr lang="en-US" sz="22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 marR="422275">
              <a:lnSpc>
                <a:spcPct val="150000"/>
              </a:lnSpc>
            </a:pPr>
            <a:r>
              <a:rPr lang="tr-TR" sz="2200" b="1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sep</a:t>
            </a:r>
            <a:r>
              <a:rPr lang="tr-TR" sz="2200" b="1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() </a:t>
            </a:r>
            <a:r>
              <a:rPr lang="tr-TR" sz="2200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  <a:ea typeface="Carlito"/>
                <a:cs typeface="Carlito"/>
              </a:rPr>
              <a:t>sep</a:t>
            </a:r>
            <a:r>
              <a:rPr lang="tr-TR" sz="2200" dirty="0">
                <a:solidFill>
                  <a:srgbClr val="FF0000"/>
                </a:solidFill>
                <a:effectLst/>
                <a:latin typeface="Comic Sans MS" panose="030F0702030302020204" pitchFamily="66" charset="0"/>
                <a:ea typeface="Carlito"/>
                <a:cs typeface="Carlito"/>
              </a:rPr>
              <a:t> parametresi </a:t>
            </a:r>
            <a:r>
              <a:rPr lang="tr-TR" sz="2200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  <a:ea typeface="Carlito"/>
                <a:cs typeface="Carlito"/>
              </a:rPr>
              <a:t>print</a:t>
            </a:r>
            <a:r>
              <a:rPr lang="tr-TR" sz="2200" dirty="0">
                <a:solidFill>
                  <a:srgbClr val="FF0000"/>
                </a:solidFill>
                <a:effectLst/>
                <a:latin typeface="Comic Sans MS" panose="030F0702030302020204" pitchFamily="66" charset="0"/>
                <a:ea typeface="Carlito"/>
                <a:cs typeface="Carlito"/>
              </a:rPr>
              <a:t>() fonksiyonuna verilen parametreler birleştirilirken araya hangi karakterin gireceğini belirler.</a:t>
            </a:r>
            <a:endParaRPr lang="en-US" sz="2200" dirty="0">
              <a:solidFill>
                <a:srgbClr val="FF0000"/>
              </a:solidFill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>
              <a:lnSpc>
                <a:spcPct val="150000"/>
              </a:lnSpc>
              <a:spcBef>
                <a:spcPts val="10"/>
              </a:spcBef>
            </a:pPr>
            <a:r>
              <a:rPr lang="tr-TR" sz="22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print</a:t>
            </a:r>
            <a:r>
              <a:rPr lang="tr-TR" sz="22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(‘Bilgisayar’, ‘bilimi’, ‘dersi’, </a:t>
            </a:r>
            <a:r>
              <a:rPr lang="tr-TR" sz="22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sep</a:t>
            </a:r>
            <a:r>
              <a:rPr lang="tr-TR" sz="22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=’**’) çıktı: Bilgisayar**bilimi**dersi</a:t>
            </a:r>
            <a:endParaRPr lang="en-US" sz="22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  <a:p>
            <a:pPr marL="135890" marR="2268855">
              <a:lnSpc>
                <a:spcPct val="150000"/>
              </a:lnSpc>
            </a:pPr>
            <a:r>
              <a:rPr lang="tr-TR" sz="2200" b="1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End</a:t>
            </a:r>
            <a:r>
              <a:rPr lang="tr-TR" sz="2200" b="1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() </a:t>
            </a:r>
            <a:r>
              <a:rPr lang="tr-TR" sz="2200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  <a:ea typeface="Carlito"/>
                <a:cs typeface="Carlito"/>
              </a:rPr>
              <a:t>end</a:t>
            </a:r>
            <a:r>
              <a:rPr lang="tr-TR" sz="2200" dirty="0">
                <a:solidFill>
                  <a:srgbClr val="FF0000"/>
                </a:solidFill>
                <a:effectLst/>
                <a:latin typeface="Comic Sans MS" panose="030F0702030302020204" pitchFamily="66" charset="0"/>
                <a:ea typeface="Carlito"/>
                <a:cs typeface="Carlito"/>
              </a:rPr>
              <a:t> parametresi ise bu parametrelerin sonuna neyin geleceğini belirler.</a:t>
            </a:r>
            <a:r>
              <a:rPr lang="tr-TR" sz="22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</a:t>
            </a:r>
            <a:r>
              <a:rPr lang="tr-TR" sz="22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print</a:t>
            </a:r>
            <a:r>
              <a:rPr lang="tr-TR" sz="22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("</a:t>
            </a:r>
            <a:r>
              <a:rPr lang="tr-TR" sz="22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Python</a:t>
            </a:r>
            <a:r>
              <a:rPr lang="tr-TR" sz="22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öğreniyorum", </a:t>
            </a:r>
            <a:r>
              <a:rPr lang="tr-TR" sz="22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end</a:t>
            </a:r>
            <a:r>
              <a:rPr lang="tr-TR" sz="22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="!") çıktı: </a:t>
            </a:r>
            <a:r>
              <a:rPr lang="tr-TR" sz="2200" dirty="0" err="1">
                <a:effectLst/>
                <a:latin typeface="Comic Sans MS" panose="030F0702030302020204" pitchFamily="66" charset="0"/>
                <a:ea typeface="Carlito"/>
                <a:cs typeface="Carlito"/>
              </a:rPr>
              <a:t>Python</a:t>
            </a:r>
            <a:r>
              <a:rPr lang="tr-TR" sz="2200" dirty="0">
                <a:effectLst/>
                <a:latin typeface="Comic Sans MS" panose="030F0702030302020204" pitchFamily="66" charset="0"/>
                <a:ea typeface="Carlito"/>
                <a:cs typeface="Carlito"/>
              </a:rPr>
              <a:t> öğreniyorum!</a:t>
            </a:r>
            <a:endParaRPr lang="en-US" sz="2200" dirty="0">
              <a:effectLst/>
              <a:latin typeface="Comic Sans MS" panose="030F0702030302020204" pitchFamily="66" charset="0"/>
              <a:ea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38878223"/>
      </p:ext>
    </p:extLst>
  </p:cSld>
  <p:clrMapOvr>
    <a:masterClrMapping/>
  </p:clrMapOvr>
</p:sld>
</file>

<file path=ppt/theme/theme1.xml><?xml version="1.0" encoding="utf-8"?>
<a:theme xmlns:a="http://schemas.openxmlformats.org/drawingml/2006/main" name="tf78043420_win32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tf78043420_win32</Template>
  <TotalTime>33</TotalTime>
  <Words>1423</Words>
  <Application>Microsoft Office PowerPoint</Application>
  <PresentationFormat>Geniş ekran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6" baseType="lpstr">
      <vt:lpstr>Arial</vt:lpstr>
      <vt:lpstr>Carlito</vt:lpstr>
      <vt:lpstr>Comic Sans MS</vt:lpstr>
      <vt:lpstr>Lucida Sans Typewriter</vt:lpstr>
      <vt:lpstr>Times New Roman</vt:lpstr>
      <vt:lpstr>Tw Cen MT</vt:lpstr>
      <vt:lpstr>Wingdings</vt:lpstr>
      <vt:lpstr>tf78043420_win32</vt:lpstr>
      <vt:lpstr>Python Nedir?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Nedir?</dc:title>
  <dc:creator>rabia kılıç</dc:creator>
  <cp:lastModifiedBy>rabia kılıç</cp:lastModifiedBy>
  <cp:revision>9</cp:revision>
  <dcterms:created xsi:type="dcterms:W3CDTF">2021-09-11T16:45:00Z</dcterms:created>
  <dcterms:modified xsi:type="dcterms:W3CDTF">2021-09-11T17:18:05Z</dcterms:modified>
</cp:coreProperties>
</file>