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3"/>
  </p:notesMasterIdLst>
  <p:sldIdLst>
    <p:sldId id="256" r:id="rId2"/>
    <p:sldId id="257" r:id="rId3"/>
    <p:sldId id="258" r:id="rId4"/>
    <p:sldId id="259" r:id="rId5"/>
    <p:sldId id="261" r:id="rId6"/>
    <p:sldId id="282" r:id="rId7"/>
    <p:sldId id="283" r:id="rId8"/>
    <p:sldId id="260" r:id="rId9"/>
    <p:sldId id="262" r:id="rId10"/>
    <p:sldId id="263" r:id="rId11"/>
    <p:sldId id="284" r:id="rId12"/>
    <p:sldId id="264" r:id="rId13"/>
    <p:sldId id="265"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6" r:id="rId30"/>
    <p:sldId id="287" r:id="rId31"/>
    <p:sldId id="288" r:id="rId32"/>
    <p:sldId id="295" r:id="rId33"/>
    <p:sldId id="289" r:id="rId34"/>
    <p:sldId id="296" r:id="rId35"/>
    <p:sldId id="290" r:id="rId36"/>
    <p:sldId id="293" r:id="rId37"/>
    <p:sldId id="297" r:id="rId38"/>
    <p:sldId id="298" r:id="rId39"/>
    <p:sldId id="312" r:id="rId40"/>
    <p:sldId id="302" r:id="rId41"/>
    <p:sldId id="303" r:id="rId42"/>
    <p:sldId id="304" r:id="rId43"/>
    <p:sldId id="300" r:id="rId44"/>
    <p:sldId id="301" r:id="rId45"/>
    <p:sldId id="305" r:id="rId46"/>
    <p:sldId id="306" r:id="rId47"/>
    <p:sldId id="311" r:id="rId48"/>
    <p:sldId id="307" r:id="rId49"/>
    <p:sldId id="308" r:id="rId50"/>
    <p:sldId id="309" r:id="rId51"/>
    <p:sldId id="310" r:id="rId5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45" autoAdjust="0"/>
  </p:normalViewPr>
  <p:slideViewPr>
    <p:cSldViewPr>
      <p:cViewPr>
        <p:scale>
          <a:sx n="100" d="100"/>
          <a:sy n="100" d="100"/>
        </p:scale>
        <p:origin x="-1944" y="-300"/>
      </p:cViewPr>
      <p:guideLst>
        <p:guide orient="horz" pos="2160"/>
        <p:guide pos="2880"/>
      </p:guideLst>
    </p:cSldViewPr>
  </p:slideViewPr>
  <p:outlineViewPr>
    <p:cViewPr>
      <p:scale>
        <a:sx n="33" d="100"/>
        <a:sy n="33" d="100"/>
      </p:scale>
      <p:origin x="0" y="93221"/>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E5FBE-8247-49C1-869D-BE6D2F8CC8BD}" type="datetimeFigureOut">
              <a:rPr lang="tr-TR" smtClean="0"/>
              <a:t>29.12.2024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776AA-21BE-42B8-AF3A-D3F1A30C69E3}" type="slidenum">
              <a:rPr lang="tr-TR" smtClean="0"/>
              <a:t>‹#›</a:t>
            </a:fld>
            <a:endParaRPr lang="tr-TR"/>
          </a:p>
        </p:txBody>
      </p:sp>
    </p:spTree>
    <p:extLst>
      <p:ext uri="{BB962C8B-B14F-4D97-AF65-F5344CB8AC3E}">
        <p14:creationId xmlns:p14="http://schemas.microsoft.com/office/powerpoint/2010/main" val="1426132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DC9776AA-21BE-42B8-AF3A-D3F1A30C69E3}" type="slidenum">
              <a:rPr lang="tr-TR" smtClean="0"/>
              <a:t>3</a:t>
            </a:fld>
            <a:endParaRPr lang="tr-TR"/>
          </a:p>
        </p:txBody>
      </p:sp>
    </p:spTree>
    <p:extLst>
      <p:ext uri="{BB962C8B-B14F-4D97-AF65-F5344CB8AC3E}">
        <p14:creationId xmlns:p14="http://schemas.microsoft.com/office/powerpoint/2010/main" val="180415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tr-TR" smtClean="0"/>
              <a:t>Asıl başlık stili için tıklatın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7" name="Date Placeholder 6"/>
          <p:cNvSpPr>
            <a:spLocks noGrp="1"/>
          </p:cNvSpPr>
          <p:nvPr>
            <p:ph type="dt" sz="half" idx="10"/>
          </p:nvPr>
        </p:nvSpPr>
        <p:spPr/>
        <p:txBody>
          <a:bodyPr/>
          <a:lstStyle/>
          <a:p>
            <a:fld id="{0D378081-43B3-4ABC-9C89-AC24157B7852}" type="datetime1">
              <a:rPr lang="tr-TR" smtClean="0"/>
              <a:t>29.12.2024</a:t>
            </a:fld>
            <a:endParaRPr lang="tr-TR"/>
          </a:p>
        </p:txBody>
      </p:sp>
      <p:sp>
        <p:nvSpPr>
          <p:cNvPr id="8" name="Slide Number Placeholder 7"/>
          <p:cNvSpPr>
            <a:spLocks noGrp="1"/>
          </p:cNvSpPr>
          <p:nvPr>
            <p:ph type="sldNum" sz="quarter" idx="11"/>
          </p:nvPr>
        </p:nvSpPr>
        <p:spPr/>
        <p:txBody>
          <a:bodyPr/>
          <a:lstStyle/>
          <a:p>
            <a:fld id="{F302176B-0E47-46AC-8F43-DAB4B8A37D06}"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FC9F7A4E-960F-49F1-B60A-08F0BE3BA222}" type="datetime1">
              <a:rPr lang="tr-TR" smtClean="0"/>
              <a:t>29.12.2024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6A1A3C80-F2D4-473B-9E29-AE78191546C4}" type="datetime1">
              <a:rPr lang="tr-TR" smtClean="0"/>
              <a:t>29.12.2024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10"/>
          </p:nvPr>
        </p:nvSpPr>
        <p:spPr/>
        <p:txBody>
          <a:bodyPr/>
          <a:lstStyle/>
          <a:p>
            <a:fld id="{09258DA1-BFB6-4630-8BCE-87F96C34BF94}" type="datetime1">
              <a:rPr lang="tr-TR" smtClean="0"/>
              <a:t>29.12.2024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2D4E1A1-57E1-47A5-A2DA-E32A5A5006E0}" type="datetime1">
              <a:rPr lang="tr-TR" smtClean="0"/>
              <a:t>29.12.2024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5" name="Date Placeholder 4"/>
          <p:cNvSpPr>
            <a:spLocks noGrp="1"/>
          </p:cNvSpPr>
          <p:nvPr>
            <p:ph type="dt" sz="half" idx="10"/>
          </p:nvPr>
        </p:nvSpPr>
        <p:spPr/>
        <p:txBody>
          <a:bodyPr/>
          <a:lstStyle/>
          <a:p>
            <a:fld id="{D804139D-0ECC-4B6D-A9B4-AD6DD08937F4}" type="datetime1">
              <a:rPr lang="tr-TR" smtClean="0"/>
              <a:t>29.12.2024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
        <p:nvSpPr>
          <p:cNvPr id="9" name="Content Placeholder 8"/>
          <p:cNvSpPr>
            <a:spLocks noGrp="1"/>
          </p:cNvSpPr>
          <p:nvPr>
            <p:ph sz="quarter" idx="13"/>
          </p:nvPr>
        </p:nvSpPr>
        <p:spPr>
          <a:xfrm>
            <a:off x="365760" y="1600200"/>
            <a:ext cx="4041648" cy="452628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7" name="Date Placeholder 6"/>
          <p:cNvSpPr>
            <a:spLocks noGrp="1"/>
          </p:cNvSpPr>
          <p:nvPr>
            <p:ph type="dt" sz="half" idx="10"/>
          </p:nvPr>
        </p:nvSpPr>
        <p:spPr/>
        <p:txBody>
          <a:bodyPr/>
          <a:lstStyle/>
          <a:p>
            <a:fld id="{8073FF2F-594F-4DDE-8AA5-D20A9967E1C9}" type="datetime1">
              <a:rPr lang="tr-TR" smtClean="0"/>
              <a:t>29.12.2024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
        <p:nvSpPr>
          <p:cNvPr id="11" name="Content Placeholder 10"/>
          <p:cNvSpPr>
            <a:spLocks noGrp="1"/>
          </p:cNvSpPr>
          <p:nvPr>
            <p:ph sz="quarter" idx="13"/>
          </p:nvPr>
        </p:nvSpPr>
        <p:spPr>
          <a:xfrm>
            <a:off x="457200" y="2212848"/>
            <a:ext cx="4041648" cy="391363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BBA0D4C-2729-462B-93F9-B3D0D0D3C272}" type="datetime1">
              <a:rPr lang="tr-TR" smtClean="0"/>
              <a:t>29.12.2024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8FA0-DED2-4780-B4A0-FD8380395F8F}" type="datetime1">
              <a:rPr lang="tr-TR" smtClean="0"/>
              <a:t>29.12.2024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tr-TR" smtClean="0"/>
              <a:t>Asıl başlık stili için tıklatın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7EA809EB-7DDA-4B99-8F3A-B68C5F10AC7F}" type="datetime1">
              <a:rPr lang="tr-TR" smtClean="0"/>
              <a:t>29.12.2024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tr-TR" smtClean="0"/>
              <a:t>Asıl başlık stili için tıklatın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A17BD0C-B106-431F-BB27-873EA494BBE1}" type="datetime1">
              <a:rPr lang="tr-TR" smtClean="0"/>
              <a:t>29.12.2024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70F3F2-A092-4F3D-B78C-8176961F10AE}" type="datetime1">
              <a:rPr lang="tr-TR" smtClean="0"/>
              <a:t>29.12.2024</a:t>
            </a:fld>
            <a:endParaRPr lang="tr-T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tr-T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F302176B-0E47-46AC-8F43-DAB4B8A37D06}" type="slidenum">
              <a:rPr lang="tr-TR" smtClean="0"/>
              <a:t>‹#›</a:t>
            </a:fld>
            <a:endParaRPr lang="tr-T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towardsdatascience.com/recommender-systems-a-complete-guide-to-machine-learning-models-96d3f94ea748" TargetMode="External"/><Relationship Id="rId7" Type="http://schemas.openxmlformats.org/officeDocument/2006/relationships/hyperlink" Target="https://mustafaserdarkonca.medium.com/matrix-factorization-part-2-%C3%B6neri-sistemleri-28f65a69a01d" TargetMode="External"/><Relationship Id="rId2" Type="http://schemas.openxmlformats.org/officeDocument/2006/relationships/hyperlink" Target="https://medium.com/@iremcilingir/%C3%B6neri-sistemleri-recommendation-systems-28a3f341c0a9" TargetMode="External"/><Relationship Id="rId1" Type="http://schemas.openxmlformats.org/officeDocument/2006/relationships/slideLayout" Target="../slideLayouts/slideLayout2.xml"/><Relationship Id="rId6" Type="http://schemas.openxmlformats.org/officeDocument/2006/relationships/hyperlink" Target="https://miuul.com/blog/veri-bilimi-ile-tavsiye-sistemleri" TargetMode="External"/><Relationship Id="rId5" Type="http://schemas.openxmlformats.org/officeDocument/2006/relationships/hyperlink" Target="https://www.d2l.ai/chapter_recommender-systems/index.html" TargetMode="External"/><Relationship Id="rId4" Type="http://schemas.openxmlformats.org/officeDocument/2006/relationships/hyperlink" Target="https://medium.com/@khang.pham.exxact/what-are-recommendation-systems-6bb5036042d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83568" y="1196752"/>
            <a:ext cx="7772400" cy="1613737"/>
          </a:xfrm>
        </p:spPr>
        <p:txBody>
          <a:bodyPr>
            <a:normAutofit/>
          </a:bodyPr>
          <a:lstStyle/>
          <a:p>
            <a:r>
              <a:rPr lang="tr-TR" sz="4400" b="1" dirty="0" smtClean="0">
                <a:solidFill>
                  <a:schemeClr val="tx2">
                    <a:lumMod val="60000"/>
                    <a:lumOff val="40000"/>
                  </a:schemeClr>
                </a:solidFill>
                <a:latin typeface="Arial" pitchFamily="34" charset="0"/>
                <a:ea typeface="Yu Gothic" panose="020B0400000000000000" pitchFamily="34" charset="-128"/>
                <a:cs typeface="Arial" pitchFamily="34" charset="0"/>
              </a:rPr>
              <a:t>RECOMMENDER SYSTEMS</a:t>
            </a:r>
            <a:br>
              <a:rPr lang="tr-TR" sz="4400" b="1" dirty="0" smtClean="0">
                <a:solidFill>
                  <a:schemeClr val="tx2">
                    <a:lumMod val="60000"/>
                    <a:lumOff val="40000"/>
                  </a:schemeClr>
                </a:solidFill>
                <a:latin typeface="Arial" pitchFamily="34" charset="0"/>
                <a:ea typeface="Yu Gothic" panose="020B0400000000000000" pitchFamily="34" charset="-128"/>
                <a:cs typeface="Arial" pitchFamily="34" charset="0"/>
              </a:rPr>
            </a:br>
            <a:r>
              <a:rPr lang="tr-TR" sz="4400" b="1" dirty="0" smtClean="0">
                <a:solidFill>
                  <a:schemeClr val="tx2">
                    <a:lumMod val="60000"/>
                    <a:lumOff val="40000"/>
                  </a:schemeClr>
                </a:solidFill>
                <a:latin typeface="Arial" pitchFamily="34" charset="0"/>
                <a:ea typeface="Yu Gothic" panose="020B0400000000000000" pitchFamily="34" charset="-128"/>
                <a:cs typeface="Arial" pitchFamily="34" charset="0"/>
              </a:rPr>
              <a:t>(ÖNERİ SİSTEMLERİ)</a:t>
            </a:r>
            <a:endParaRPr lang="tr-TR" sz="4400" b="1" dirty="0">
              <a:solidFill>
                <a:schemeClr val="tx2">
                  <a:lumMod val="60000"/>
                  <a:lumOff val="40000"/>
                </a:schemeClr>
              </a:solidFill>
              <a:latin typeface="Arial" pitchFamily="34" charset="0"/>
              <a:ea typeface="Yu Gothic" panose="020B0400000000000000" pitchFamily="34" charset="-128"/>
              <a:cs typeface="Arial" pitchFamily="34" charset="0"/>
            </a:endParaRPr>
          </a:p>
        </p:txBody>
      </p:sp>
      <p:sp>
        <p:nvSpPr>
          <p:cNvPr id="3" name="Alt Başlık 2"/>
          <p:cNvSpPr>
            <a:spLocks noGrp="1"/>
          </p:cNvSpPr>
          <p:nvPr>
            <p:ph type="subTitle" idx="1"/>
          </p:nvPr>
        </p:nvSpPr>
        <p:spPr>
          <a:xfrm>
            <a:off x="3203848" y="4171479"/>
            <a:ext cx="6264696" cy="982960"/>
          </a:xfrm>
        </p:spPr>
        <p:txBody>
          <a:bodyPr>
            <a:noAutofit/>
          </a:bodyPr>
          <a:lstStyle/>
          <a:p>
            <a:r>
              <a:rPr lang="tr-TR" sz="2000" b="1" dirty="0" smtClean="0">
                <a:solidFill>
                  <a:schemeClr val="tx1"/>
                </a:solidFill>
                <a:latin typeface="Arial" pitchFamily="34" charset="0"/>
                <a:cs typeface="Arial" pitchFamily="34" charset="0"/>
              </a:rPr>
              <a:t>222923071 | RABİA EBRAR DAL</a:t>
            </a:r>
          </a:p>
          <a:p>
            <a:r>
              <a:rPr lang="tr-TR" sz="2000" b="1" dirty="0" smtClean="0">
                <a:solidFill>
                  <a:schemeClr val="tx1"/>
                </a:solidFill>
                <a:latin typeface="Arial" pitchFamily="34" charset="0"/>
                <a:cs typeface="Arial" pitchFamily="34" charset="0"/>
              </a:rPr>
              <a:t>212923061| KEZİBAN KARAGÜMÜŞ</a:t>
            </a:r>
            <a:endParaRPr lang="tr-TR" sz="2000" b="1" dirty="0">
              <a:solidFill>
                <a:schemeClr val="tx1"/>
              </a:solidFill>
              <a:latin typeface="Arial" pitchFamily="34" charset="0"/>
              <a:cs typeface="Arial" pitchFamily="34" charset="0"/>
            </a:endParaRPr>
          </a:p>
        </p:txBody>
      </p:sp>
      <p:sp>
        <p:nvSpPr>
          <p:cNvPr id="6" name="Slayt Numarası Yer Tutucusu 5"/>
          <p:cNvSpPr>
            <a:spLocks noGrp="1"/>
          </p:cNvSpPr>
          <p:nvPr>
            <p:ph type="sldNum" sz="quarter" idx="11"/>
          </p:nvPr>
        </p:nvSpPr>
        <p:spPr/>
        <p:txBody>
          <a:bodyPr/>
          <a:lstStyle/>
          <a:p>
            <a:fld id="{F302176B-0E47-46AC-8F43-DAB4B8A37D06}" type="slidenum">
              <a:rPr lang="tr-TR" smtClean="0"/>
              <a:t>1</a:t>
            </a:fld>
            <a:endParaRPr lang="tr-TR"/>
          </a:p>
        </p:txBody>
      </p:sp>
      <p:pic>
        <p:nvPicPr>
          <p:cNvPr id="5" name="Resim 4"/>
          <p:cNvPicPr>
            <a:picLocks noChangeAspect="1"/>
          </p:cNvPicPr>
          <p:nvPr/>
        </p:nvPicPr>
        <p:blipFill rotWithShape="1">
          <a:blip r:embed="rId2">
            <a:extLst>
              <a:ext uri="{28A0092B-C50C-407E-A947-70E740481C1C}">
                <a14:useLocalDpi xmlns:a14="http://schemas.microsoft.com/office/drawing/2010/main" val="0"/>
              </a:ext>
            </a:extLst>
          </a:blip>
          <a:srcRect l="21479" r="19483"/>
          <a:stretch/>
        </p:blipFill>
        <p:spPr>
          <a:xfrm>
            <a:off x="899592" y="3284984"/>
            <a:ext cx="2847975" cy="2755950"/>
          </a:xfrm>
          <a:prstGeom prst="rect">
            <a:avLst/>
          </a:prstGeom>
        </p:spPr>
      </p:pic>
    </p:spTree>
    <p:extLst>
      <p:ext uri="{BB962C8B-B14F-4D97-AF65-F5344CB8AC3E}">
        <p14:creationId xmlns:p14="http://schemas.microsoft.com/office/powerpoint/2010/main" val="42487367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000" b="1" dirty="0" err="1" smtClean="0">
                <a:solidFill>
                  <a:schemeClr val="accent1"/>
                </a:solidFill>
                <a:latin typeface="Arial" panose="020B0604020202020204" pitchFamily="34" charset="0"/>
                <a:cs typeface="Arial" panose="020B0604020202020204" pitchFamily="34" charset="0"/>
              </a:rPr>
              <a:t>Explicit</a:t>
            </a:r>
            <a:r>
              <a:rPr lang="tr-TR" sz="2000" b="1" dirty="0" smtClean="0">
                <a:solidFill>
                  <a:schemeClr val="accent1"/>
                </a:solidFill>
                <a:latin typeface="Arial" panose="020B0604020202020204" pitchFamily="34" charset="0"/>
                <a:cs typeface="Arial" panose="020B0604020202020204" pitchFamily="34" charset="0"/>
              </a:rPr>
              <a:t> Feedback </a:t>
            </a:r>
            <a:r>
              <a:rPr lang="tr-TR" sz="2000" b="1" dirty="0" err="1" smtClean="0">
                <a:solidFill>
                  <a:schemeClr val="accent1"/>
                </a:solidFill>
                <a:latin typeface="Arial" panose="020B0604020202020204" pitchFamily="34" charset="0"/>
                <a:cs typeface="Arial" panose="020B0604020202020204" pitchFamily="34" charset="0"/>
              </a:rPr>
              <a:t>and</a:t>
            </a:r>
            <a:r>
              <a:rPr lang="tr-TR" sz="2000" b="1" dirty="0" smtClean="0">
                <a:solidFill>
                  <a:schemeClr val="accent1"/>
                </a:solidFill>
                <a:latin typeface="Arial" panose="020B0604020202020204" pitchFamily="34" charset="0"/>
                <a:cs typeface="Arial" panose="020B0604020202020204" pitchFamily="34" charset="0"/>
              </a:rPr>
              <a:t> </a:t>
            </a:r>
            <a:r>
              <a:rPr lang="tr-TR" sz="2000" b="1" dirty="0" err="1" smtClean="0">
                <a:solidFill>
                  <a:schemeClr val="accent1"/>
                </a:solidFill>
                <a:latin typeface="Arial" panose="020B0604020202020204" pitchFamily="34" charset="0"/>
                <a:cs typeface="Arial" panose="020B0604020202020204" pitchFamily="34" charset="0"/>
              </a:rPr>
              <a:t>Implicit</a:t>
            </a:r>
            <a:r>
              <a:rPr lang="tr-TR" sz="2000" b="1" dirty="0" smtClean="0">
                <a:solidFill>
                  <a:schemeClr val="accent1"/>
                </a:solidFill>
                <a:latin typeface="Arial" panose="020B0604020202020204" pitchFamily="34" charset="0"/>
                <a:cs typeface="Arial" panose="020B0604020202020204" pitchFamily="34" charset="0"/>
              </a:rPr>
              <a:t> Feedback</a:t>
            </a:r>
            <a:br>
              <a:rPr lang="tr-TR" sz="2000" b="1" dirty="0" smtClean="0">
                <a:solidFill>
                  <a:schemeClr val="accent1"/>
                </a:solidFill>
                <a:latin typeface="Arial" panose="020B0604020202020204" pitchFamily="34" charset="0"/>
                <a:cs typeface="Arial" panose="020B0604020202020204" pitchFamily="34" charset="0"/>
              </a:rPr>
            </a:br>
            <a:endParaRPr lang="tr-TR" sz="2000" b="1"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67544" y="1124744"/>
            <a:ext cx="8229600" cy="4525963"/>
          </a:xfrm>
        </p:spPr>
        <p:txBody>
          <a:bodyPr>
            <a:normAutofit/>
          </a:bodyPr>
          <a:lstStyle/>
          <a:p>
            <a:pPr marL="0" indent="0">
              <a:buNone/>
            </a:pPr>
            <a:r>
              <a:rPr lang="tr-TR" sz="1900" dirty="0" smtClean="0">
                <a:solidFill>
                  <a:schemeClr val="tx1"/>
                </a:solidFill>
              </a:rPr>
              <a:t>Kullanıcıların </a:t>
            </a:r>
            <a:r>
              <a:rPr lang="tr-TR" sz="1900" dirty="0">
                <a:solidFill>
                  <a:schemeClr val="tx1"/>
                </a:solidFill>
              </a:rPr>
              <a:t>tercihlerini öğrenmek için sistem onlardan geri bildirim toplayacaktır. Geri bildirim açık (kullanıcının doğrudan beyan ettiği) veya örtük (kullanıcı davranışlarına dayalı) olabilir. Açık geribildirimde kullanıcılar ilgi alanlarını </a:t>
            </a:r>
            <a:r>
              <a:rPr lang="tr-TR" sz="1900" dirty="0" err="1">
                <a:solidFill>
                  <a:schemeClr val="tx1"/>
                </a:solidFill>
              </a:rPr>
              <a:t>proaktif</a:t>
            </a:r>
            <a:r>
              <a:rPr lang="tr-TR" sz="1900" dirty="0">
                <a:solidFill>
                  <a:schemeClr val="tx1"/>
                </a:solidFill>
              </a:rPr>
              <a:t> olarak belirtir, ancak bu tür geribildirim her zaman elde </a:t>
            </a:r>
            <a:r>
              <a:rPr lang="tr-TR" sz="1900" dirty="0" smtClean="0">
                <a:solidFill>
                  <a:schemeClr val="tx1"/>
                </a:solidFill>
              </a:rPr>
              <a:t>edilemeyebilir. Örneğin</a:t>
            </a:r>
            <a:r>
              <a:rPr lang="tr-TR" sz="1900" dirty="0">
                <a:solidFill>
                  <a:schemeClr val="tx1"/>
                </a:solidFill>
              </a:rPr>
              <a:t>, </a:t>
            </a:r>
            <a:r>
              <a:rPr lang="tr-TR" sz="1900" dirty="0" err="1" smtClean="0">
                <a:solidFill>
                  <a:schemeClr val="tx1"/>
                </a:solidFill>
              </a:rPr>
              <a:t>IMDb</a:t>
            </a:r>
            <a:r>
              <a:rPr lang="tr-TR" sz="1900" dirty="0">
                <a:solidFill>
                  <a:schemeClr val="tx1"/>
                </a:solidFill>
              </a:rPr>
              <a:t> filmler için bir ila on yıldız arasında değişen yıldız derecelendirmeleri toplar. </a:t>
            </a:r>
            <a:r>
              <a:rPr lang="tr-TR" sz="1900" dirty="0" err="1">
                <a:solidFill>
                  <a:schemeClr val="tx1"/>
                </a:solidFill>
              </a:rPr>
              <a:t>YouTube</a:t>
            </a:r>
            <a:r>
              <a:rPr lang="tr-TR" sz="1900" dirty="0">
                <a:solidFill>
                  <a:schemeClr val="tx1"/>
                </a:solidFill>
              </a:rPr>
              <a:t>, kullanıcıların tercihlerini göstermeleri için beğen ve beğenme düğmeleri sağlar. Bununla birlikte, birçok kullanıcı ürünleri derecelendirme konusunda isteksiz olabileceğinden, açık geri bildirim her zaman kolayca bulunamayabilir. </a:t>
            </a:r>
            <a:endParaRPr lang="tr-TR" sz="1900" dirty="0" smtClean="0">
              <a:solidFill>
                <a:schemeClr val="tx1"/>
              </a:solidFill>
            </a:endParaRPr>
          </a:p>
          <a:p>
            <a:pPr marL="0" indent="0">
              <a:buNone/>
            </a:pPr>
            <a:endParaRPr lang="tr-TR" dirty="0"/>
          </a:p>
          <a:p>
            <a:endParaRPr lang="tr-TR" dirty="0"/>
          </a:p>
        </p:txBody>
      </p:sp>
      <p:sp>
        <p:nvSpPr>
          <p:cNvPr id="4" name="Slayt Numarası Yer Tutucusu 3"/>
          <p:cNvSpPr>
            <a:spLocks noGrp="1"/>
          </p:cNvSpPr>
          <p:nvPr>
            <p:ph type="sldNum" sz="quarter" idx="12"/>
          </p:nvPr>
        </p:nvSpPr>
        <p:spPr>
          <a:xfrm>
            <a:off x="8460432" y="6376243"/>
            <a:ext cx="1488704" cy="365125"/>
          </a:xfrm>
        </p:spPr>
        <p:txBody>
          <a:bodyPr/>
          <a:lstStyle/>
          <a:p>
            <a:fld id="{F302176B-0E47-46AC-8F43-DAB4B8A37D06}" type="slidenum">
              <a:rPr lang="tr-TR" sz="3200" smtClean="0">
                <a:solidFill>
                  <a:schemeClr val="tx1"/>
                </a:solidFill>
              </a:rPr>
              <a:t>10</a:t>
            </a:fld>
            <a:endParaRPr lang="tr-TR" sz="3200" dirty="0">
              <a:solidFill>
                <a:schemeClr val="tx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4365104"/>
            <a:ext cx="3033020" cy="2376264"/>
          </a:xfrm>
          <a:prstGeom prst="rect">
            <a:avLst/>
          </a:prstGeom>
        </p:spPr>
      </p:pic>
    </p:spTree>
    <p:extLst>
      <p:ext uri="{BB962C8B-B14F-4D97-AF65-F5344CB8AC3E}">
        <p14:creationId xmlns:p14="http://schemas.microsoft.com/office/powerpoint/2010/main" val="3781487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692696"/>
            <a:ext cx="8229600" cy="4525963"/>
          </a:xfrm>
        </p:spPr>
        <p:txBody>
          <a:bodyPr>
            <a:normAutofit/>
          </a:bodyPr>
          <a:lstStyle/>
          <a:p>
            <a:pPr marL="0" indent="0">
              <a:buNone/>
            </a:pPr>
            <a:r>
              <a:rPr lang="tr-TR" sz="1900" dirty="0">
                <a:solidFill>
                  <a:schemeClr val="tx1"/>
                </a:solidFill>
              </a:rPr>
              <a:t>Örtük geri bildirim genellikle kolayca bulunabilir çünkü esas olarak kullanıcı tıklamaları gibi örtük davranışları modellemekle ilgilenir. Bu nedenle, birçok öneri sistemi, kullanıcı davranışını gözlemleyerek kullanıcının fikrini dolaylı olarak yansıtan örtük geri bildirime odaklanır. Satın alma geçmişi, tarama geçmişi, izlemeler ve hatta fare hareketleri dahil olmak üzere çeşitli örtük geri bildirim biçimleri vardır. Örneğin, aynı yazarın birçok kitabını satın alan bir kullanıcı muhtemelen o yazarı sever. Tahminlere dayalıdır ve hata payı yüksektir.</a:t>
            </a:r>
            <a:endParaRPr lang="tr-TR" sz="1900" b="1" dirty="0">
              <a:solidFill>
                <a:schemeClr val="tx1"/>
              </a:solidFill>
            </a:endParaRPr>
          </a:p>
          <a:p>
            <a:endParaRPr lang="tr-TR" dirty="0"/>
          </a:p>
        </p:txBody>
      </p:sp>
      <p:sp>
        <p:nvSpPr>
          <p:cNvPr id="4" name="Slayt Numarası Yer Tutucusu 3"/>
          <p:cNvSpPr>
            <a:spLocks noGrp="1"/>
          </p:cNvSpPr>
          <p:nvPr>
            <p:ph type="sldNum" sz="quarter" idx="12"/>
          </p:nvPr>
        </p:nvSpPr>
        <p:spPr>
          <a:xfrm>
            <a:off x="8532440" y="6309320"/>
            <a:ext cx="1056656" cy="365125"/>
          </a:xfrm>
        </p:spPr>
        <p:txBody>
          <a:bodyPr/>
          <a:lstStyle/>
          <a:p>
            <a:fld id="{F302176B-0E47-46AC-8F43-DAB4B8A37D06}" type="slidenum">
              <a:rPr lang="tr-TR" sz="3200" smtClean="0">
                <a:solidFill>
                  <a:schemeClr val="tx1"/>
                </a:solidFill>
              </a:rPr>
              <a:t>11</a:t>
            </a:fld>
            <a:endParaRPr lang="tr-TR" sz="3200" dirty="0">
              <a:solidFill>
                <a:schemeClr val="tx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062" y="3501008"/>
            <a:ext cx="5448250" cy="3003944"/>
          </a:xfrm>
          <a:prstGeom prst="rect">
            <a:avLst/>
          </a:prstGeom>
        </p:spPr>
      </p:pic>
    </p:spTree>
    <p:extLst>
      <p:ext uri="{BB962C8B-B14F-4D97-AF65-F5344CB8AC3E}">
        <p14:creationId xmlns:p14="http://schemas.microsoft.com/office/powerpoint/2010/main" val="4279990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000" b="1" dirty="0" err="1">
                <a:solidFill>
                  <a:schemeClr val="accent1"/>
                </a:solidFill>
                <a:latin typeface="Arial" panose="020B0604020202020204" pitchFamily="34" charset="0"/>
                <a:cs typeface="Arial" panose="020B0604020202020204" pitchFamily="34" charset="0"/>
              </a:rPr>
              <a:t>Matrix</a:t>
            </a:r>
            <a:r>
              <a:rPr lang="tr-TR" sz="2000" b="1" dirty="0">
                <a:solidFill>
                  <a:schemeClr val="accent1"/>
                </a:solidFill>
                <a:latin typeface="Arial" panose="020B0604020202020204" pitchFamily="34" charset="0"/>
                <a:cs typeface="Arial" panose="020B0604020202020204" pitchFamily="34" charset="0"/>
              </a:rPr>
              <a:t> </a:t>
            </a:r>
            <a:r>
              <a:rPr lang="tr-TR" sz="2000" b="1" dirty="0" err="1">
                <a:solidFill>
                  <a:schemeClr val="accent1"/>
                </a:solidFill>
                <a:latin typeface="Arial" panose="020B0604020202020204" pitchFamily="34" charset="0"/>
                <a:cs typeface="Arial" panose="020B0604020202020204" pitchFamily="34" charset="0"/>
              </a:rPr>
              <a:t>Factorization</a:t>
            </a:r>
            <a:r>
              <a:rPr lang="tr-TR" sz="2000" b="1" dirty="0">
                <a:solidFill>
                  <a:schemeClr val="accent1"/>
                </a:solidFill>
                <a:latin typeface="Arial" panose="020B0604020202020204" pitchFamily="34" charset="0"/>
                <a:cs typeface="Arial" panose="020B0604020202020204" pitchFamily="34" charset="0"/>
              </a:rPr>
              <a:t/>
            </a:r>
            <a:br>
              <a:rPr lang="tr-TR" sz="2000" b="1" dirty="0">
                <a:solidFill>
                  <a:schemeClr val="accent1"/>
                </a:solidFill>
                <a:latin typeface="Arial" panose="020B0604020202020204" pitchFamily="34" charset="0"/>
                <a:cs typeface="Arial" panose="020B0604020202020204" pitchFamily="34" charset="0"/>
              </a:rPr>
            </a:br>
            <a:endParaRPr lang="tr-TR" sz="2000" b="1"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57200" y="1196752"/>
            <a:ext cx="8229600" cy="4929411"/>
          </a:xfrm>
        </p:spPr>
        <p:txBody>
          <a:bodyPr>
            <a:normAutofit/>
          </a:bodyPr>
          <a:lstStyle/>
          <a:p>
            <a:r>
              <a:rPr lang="tr-TR" sz="1600" dirty="0">
                <a:solidFill>
                  <a:schemeClr val="tx1"/>
                </a:solidFill>
                <a:latin typeface="Segoe UI Variable Small Semilig" pitchFamily="2" charset="0"/>
              </a:rPr>
              <a:t>Kullanıcı Temelli oluşturulan veri setinde, her kullanıcının her filmi puanlamamasından ötürü oluşan boşlukları gidermek ve kullanıcılarla filmler için var olduğu varsayılan gizli özelliklerin (</a:t>
            </a:r>
            <a:r>
              <a:rPr lang="tr-TR" sz="1600" dirty="0" err="1">
                <a:solidFill>
                  <a:schemeClr val="tx1"/>
                </a:solidFill>
                <a:latin typeface="Segoe UI Variable Small Semilig" pitchFamily="2" charset="0"/>
              </a:rPr>
              <a:t>latent</a:t>
            </a:r>
            <a:r>
              <a:rPr lang="tr-TR" sz="1600" dirty="0">
                <a:solidFill>
                  <a:schemeClr val="tx1"/>
                </a:solidFill>
                <a:latin typeface="Segoe UI Variable Small Semilig" pitchFamily="2" charset="0"/>
              </a:rPr>
              <a:t> </a:t>
            </a:r>
            <a:r>
              <a:rPr lang="tr-TR" sz="1600" dirty="0" err="1">
                <a:solidFill>
                  <a:schemeClr val="tx1"/>
                </a:solidFill>
                <a:latin typeface="Segoe UI Variable Small Semilig" pitchFamily="2" charset="0"/>
              </a:rPr>
              <a:t>feature</a:t>
            </a:r>
            <a:r>
              <a:rPr lang="tr-TR" sz="1600" dirty="0">
                <a:solidFill>
                  <a:schemeClr val="tx1"/>
                </a:solidFill>
                <a:latin typeface="Segoe UI Variable Small Semilig" pitchFamily="2" charset="0"/>
              </a:rPr>
              <a:t>) ağırlıkları var olan veriler üzerinden bulunur. Bu ağırlıklar ile var olmayan gözlemler için tahminler yapılır. Çalışmanın asıl odağı ağırlıklardır</a:t>
            </a:r>
            <a:r>
              <a:rPr lang="tr-TR" sz="1600" dirty="0" smtClean="0">
                <a:solidFill>
                  <a:schemeClr val="tx1"/>
                </a:solidFill>
                <a:latin typeface="Segoe UI Variable Small Semilig" pitchFamily="2" charset="0"/>
              </a:rPr>
              <a:t>.</a:t>
            </a:r>
          </a:p>
          <a:p>
            <a:r>
              <a:rPr lang="tr-TR" sz="1600" dirty="0" err="1" smtClean="0">
                <a:solidFill>
                  <a:schemeClr val="tx1"/>
                </a:solidFill>
                <a:latin typeface="Segoe UI Variable Small Semilig" pitchFamily="2" charset="0"/>
              </a:rPr>
              <a:t>Matrix</a:t>
            </a:r>
            <a:r>
              <a:rPr lang="tr-TR" sz="1600" dirty="0" smtClean="0">
                <a:solidFill>
                  <a:schemeClr val="tx1"/>
                </a:solidFill>
                <a:latin typeface="Segoe UI Variable Small Semilig" pitchFamily="2" charset="0"/>
              </a:rPr>
              <a:t> </a:t>
            </a:r>
            <a:r>
              <a:rPr lang="tr-TR" sz="1600" dirty="0" err="1" smtClean="0">
                <a:solidFill>
                  <a:schemeClr val="tx1"/>
                </a:solidFill>
                <a:latin typeface="Segoe UI Variable Small Semilig" pitchFamily="2" charset="0"/>
              </a:rPr>
              <a:t>Factorization’da</a:t>
            </a:r>
            <a:r>
              <a:rPr lang="tr-TR" sz="1600" dirty="0" smtClean="0">
                <a:solidFill>
                  <a:schemeClr val="tx1"/>
                </a:solidFill>
                <a:latin typeface="Segoe UI Variable Small Semilig" pitchFamily="2" charset="0"/>
              </a:rPr>
              <a:t> User — </a:t>
            </a:r>
            <a:r>
              <a:rPr lang="tr-TR" sz="1600" dirty="0" err="1" smtClean="0">
                <a:solidFill>
                  <a:schemeClr val="tx1"/>
                </a:solidFill>
                <a:latin typeface="Segoe UI Variable Small Semilig" pitchFamily="2" charset="0"/>
              </a:rPr>
              <a:t>Item</a:t>
            </a:r>
            <a:r>
              <a:rPr lang="tr-TR" sz="1600" dirty="0" smtClean="0">
                <a:solidFill>
                  <a:schemeClr val="tx1"/>
                </a:solidFill>
                <a:latin typeface="Segoe UI Variable Small Semilig" pitchFamily="2" charset="0"/>
              </a:rPr>
              <a:t> Matrisini daha küçük boyutlu ve içerisinde </a:t>
            </a:r>
            <a:r>
              <a:rPr lang="tr-TR" sz="1600" dirty="0" err="1" smtClean="0">
                <a:solidFill>
                  <a:schemeClr val="tx1"/>
                </a:solidFill>
                <a:latin typeface="Segoe UI Variable Small Semilig" pitchFamily="2" charset="0"/>
              </a:rPr>
              <a:t>latent</a:t>
            </a:r>
            <a:r>
              <a:rPr lang="tr-TR" sz="1600" dirty="0" smtClean="0">
                <a:solidFill>
                  <a:schemeClr val="tx1"/>
                </a:solidFill>
                <a:latin typeface="Segoe UI Variable Small Semilig" pitchFamily="2" charset="0"/>
              </a:rPr>
              <a:t> </a:t>
            </a:r>
            <a:r>
              <a:rPr lang="tr-TR" sz="1600" dirty="0" err="1" smtClean="0">
                <a:solidFill>
                  <a:schemeClr val="tx1"/>
                </a:solidFill>
                <a:latin typeface="Segoe UI Variable Small Semilig" pitchFamily="2" charset="0"/>
              </a:rPr>
              <a:t>featurelar</a:t>
            </a:r>
            <a:r>
              <a:rPr lang="tr-TR" sz="1600" dirty="0" smtClean="0">
                <a:solidFill>
                  <a:schemeClr val="tx1"/>
                </a:solidFill>
                <a:latin typeface="Segoe UI Variable Small Semilig" pitchFamily="2" charset="0"/>
              </a:rPr>
              <a:t> barındıracak şekilde 2 matrise ayırıyoruz.</a:t>
            </a:r>
            <a:endParaRPr lang="tr-TR" sz="1600" b="1" dirty="0" smtClean="0">
              <a:solidFill>
                <a:schemeClr val="tx1"/>
              </a:solidFill>
              <a:latin typeface="Segoe UI Variable Small Semilig" pitchFamily="2" charset="0"/>
            </a:endParaRPr>
          </a:p>
          <a:p>
            <a:endParaRPr lang="tr-TR" sz="2100" b="1" dirty="0"/>
          </a:p>
          <a:p>
            <a:pPr marL="0" indent="0">
              <a:buNone/>
            </a:pPr>
            <a:endParaRPr lang="tr-TR" dirty="0"/>
          </a:p>
        </p:txBody>
      </p:sp>
      <p:sp>
        <p:nvSpPr>
          <p:cNvPr id="4" name="Slayt Numarası Yer Tutucusu 3"/>
          <p:cNvSpPr>
            <a:spLocks noGrp="1"/>
          </p:cNvSpPr>
          <p:nvPr>
            <p:ph type="sldNum" sz="quarter" idx="12"/>
          </p:nvPr>
        </p:nvSpPr>
        <p:spPr>
          <a:xfrm>
            <a:off x="8604448" y="6381328"/>
            <a:ext cx="1848744" cy="365125"/>
          </a:xfrm>
        </p:spPr>
        <p:txBody>
          <a:bodyPr/>
          <a:lstStyle/>
          <a:p>
            <a:fld id="{F302176B-0E47-46AC-8F43-DAB4B8A37D06}" type="slidenum">
              <a:rPr lang="tr-TR" sz="3200" smtClean="0">
                <a:solidFill>
                  <a:schemeClr val="tx1"/>
                </a:solidFill>
              </a:rPr>
              <a:t>12</a:t>
            </a:fld>
            <a:endParaRPr lang="tr-TR" sz="3200" dirty="0">
              <a:solidFill>
                <a:schemeClr val="tx1"/>
              </a:solidFill>
            </a:endParaRPr>
          </a:p>
        </p:txBody>
      </p:sp>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3118098"/>
            <a:ext cx="6320702" cy="3555395"/>
          </a:xfrm>
          <a:prstGeom prst="rect">
            <a:avLst/>
          </a:prstGeom>
        </p:spPr>
      </p:pic>
    </p:spTree>
    <p:extLst>
      <p:ext uri="{BB962C8B-B14F-4D97-AF65-F5344CB8AC3E}">
        <p14:creationId xmlns:p14="http://schemas.microsoft.com/office/powerpoint/2010/main" val="4010560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398438"/>
            <a:ext cx="8229600" cy="5433467"/>
          </a:xfrm>
        </p:spPr>
        <p:txBody>
          <a:bodyPr>
            <a:normAutofit/>
          </a:bodyPr>
          <a:lstStyle/>
          <a:p>
            <a:r>
              <a:rPr lang="tr-TR" sz="1700" dirty="0" smtClean="0">
                <a:solidFill>
                  <a:schemeClr val="tx1"/>
                </a:solidFill>
                <a:latin typeface="Segoe UI Variable Small Semilig" pitchFamily="2" charset="0"/>
              </a:rPr>
              <a:t>Kullanıcı Faktör Matrisi: Her kullanıcının belirli gizli faktörler açısından nasıl değerlendirildiğini temsil eder.</a:t>
            </a:r>
          </a:p>
          <a:p>
            <a:r>
              <a:rPr lang="tr-TR" sz="1700" dirty="0" smtClean="0">
                <a:solidFill>
                  <a:schemeClr val="tx1"/>
                </a:solidFill>
                <a:latin typeface="Segoe UI Variable Small Semilig" pitchFamily="2" charset="0"/>
              </a:rPr>
              <a:t>Öğe Faktör Matrisi: Her öğenin gizli faktörlere göre pozisyonunu temsil eder.</a:t>
            </a:r>
          </a:p>
          <a:p>
            <a:r>
              <a:rPr lang="tr-TR" sz="1700" dirty="0" smtClean="0">
                <a:solidFill>
                  <a:schemeClr val="tx1"/>
                </a:solidFill>
                <a:latin typeface="Segoe UI Variable Small Semilig" pitchFamily="2" charset="0"/>
              </a:rPr>
              <a:t>Bu faktör matrisleri çarpıldığında, </a:t>
            </a:r>
            <a:r>
              <a:rPr lang="tr-TR" sz="1700" dirty="0" err="1" smtClean="0">
                <a:solidFill>
                  <a:schemeClr val="tx1"/>
                </a:solidFill>
                <a:latin typeface="Segoe UI Variable Small Semilig" pitchFamily="2" charset="0"/>
              </a:rPr>
              <a:t>user-item</a:t>
            </a:r>
            <a:r>
              <a:rPr lang="tr-TR" sz="1700" dirty="0" smtClean="0">
                <a:solidFill>
                  <a:schemeClr val="tx1"/>
                </a:solidFill>
                <a:latin typeface="Segoe UI Variable Small Semilig" pitchFamily="2" charset="0"/>
              </a:rPr>
              <a:t> etkileşim matrisindeki  eksik olan gözlemleri (örneğin, bir film puanını) tahmin etmek için </a:t>
            </a:r>
            <a:r>
              <a:rPr lang="tr-TR" sz="1700" dirty="0" err="1" smtClean="0">
                <a:solidFill>
                  <a:schemeClr val="tx1"/>
                </a:solidFill>
                <a:latin typeface="Segoe UI Variable Small Semilig" pitchFamily="2" charset="0"/>
              </a:rPr>
              <a:t>kullanılır.Bu</a:t>
            </a:r>
            <a:r>
              <a:rPr lang="tr-TR" sz="1700" dirty="0" smtClean="0">
                <a:solidFill>
                  <a:schemeClr val="tx1"/>
                </a:solidFill>
                <a:latin typeface="Segoe UI Variable Small Semilig" pitchFamily="2" charset="0"/>
              </a:rPr>
              <a:t> sayede, kullanıcının daha önce puanlamadığı öğelere dair güçlü öneriler yapılabilir.</a:t>
            </a:r>
          </a:p>
          <a:p>
            <a:pPr marL="0" indent="0">
              <a:buNone/>
            </a:pPr>
            <a:endParaRPr lang="tr-TR" dirty="0"/>
          </a:p>
        </p:txBody>
      </p:sp>
      <p:sp>
        <p:nvSpPr>
          <p:cNvPr id="4" name="Slayt Numarası Yer Tutucusu 3"/>
          <p:cNvSpPr>
            <a:spLocks noGrp="1"/>
          </p:cNvSpPr>
          <p:nvPr>
            <p:ph type="sldNum" sz="quarter" idx="12"/>
          </p:nvPr>
        </p:nvSpPr>
        <p:spPr>
          <a:xfrm>
            <a:off x="8532440" y="6403997"/>
            <a:ext cx="2133600" cy="360000"/>
          </a:xfrm>
        </p:spPr>
        <p:txBody>
          <a:bodyPr/>
          <a:lstStyle/>
          <a:p>
            <a:fld id="{F302176B-0E47-46AC-8F43-DAB4B8A37D06}" type="slidenum">
              <a:rPr lang="tr-TR" sz="3200" smtClean="0">
                <a:solidFill>
                  <a:schemeClr val="tx1"/>
                </a:solidFill>
              </a:rPr>
              <a:t>13</a:t>
            </a:fld>
            <a:endParaRPr lang="tr-TR" sz="3200" dirty="0">
              <a:solidFill>
                <a:schemeClr val="tx1"/>
              </a:solidFill>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755576" y="2348880"/>
            <a:ext cx="4608512" cy="2688679"/>
          </a:xfrm>
          <a:prstGeom prst="rect">
            <a:avLst/>
          </a:prstGeom>
        </p:spPr>
      </p:pic>
      <p:pic>
        <p:nvPicPr>
          <p:cNvPr id="6" name="Resim 5"/>
          <p:cNvPicPr/>
          <p:nvPr/>
        </p:nvPicPr>
        <p:blipFill>
          <a:blip r:embed="rId3">
            <a:extLst>
              <a:ext uri="{28A0092B-C50C-407E-A947-70E740481C1C}">
                <a14:useLocalDpi xmlns:a14="http://schemas.microsoft.com/office/drawing/2010/main" val="0"/>
              </a:ext>
            </a:extLst>
          </a:blip>
          <a:stretch>
            <a:fillRect/>
          </a:stretch>
        </p:blipFill>
        <p:spPr>
          <a:xfrm>
            <a:off x="5508104" y="2348880"/>
            <a:ext cx="3347864" cy="2592288"/>
          </a:xfrm>
          <a:prstGeom prst="rect">
            <a:avLst/>
          </a:prstGeom>
        </p:spPr>
      </p:pic>
      <p:sp>
        <p:nvSpPr>
          <p:cNvPr id="7" name="Dikdörtgen 6"/>
          <p:cNvSpPr/>
          <p:nvPr/>
        </p:nvSpPr>
        <p:spPr>
          <a:xfrm>
            <a:off x="467544" y="5445224"/>
            <a:ext cx="8064896" cy="1138773"/>
          </a:xfrm>
          <a:prstGeom prst="rect">
            <a:avLst/>
          </a:prstGeom>
        </p:spPr>
        <p:txBody>
          <a:bodyPr wrap="square">
            <a:spAutoFit/>
          </a:bodyPr>
          <a:lstStyle/>
          <a:p>
            <a:r>
              <a:rPr lang="tr-TR" sz="1700" dirty="0">
                <a:latin typeface="Segoe UI Variable Small Semilig" pitchFamily="2" charset="0"/>
              </a:rPr>
              <a:t>Burada temelde yapılan iş matematik de kullandığımız çarpanlara ayırma işlemidir.</a:t>
            </a:r>
          </a:p>
          <a:p>
            <a:r>
              <a:rPr lang="tr-TR" sz="1700" dirty="0">
                <a:latin typeface="Segoe UI Variable Small Semilig" pitchFamily="2" charset="0"/>
              </a:rPr>
              <a:t>Örneğin: 10 sayısını 5 * 2 şeklinde çarpanlarına ayırabiliriz. Benzer işlemi User-</a:t>
            </a:r>
            <a:r>
              <a:rPr lang="tr-TR" sz="1700" dirty="0" err="1">
                <a:latin typeface="Segoe UI Variable Small Semilig" pitchFamily="2" charset="0"/>
              </a:rPr>
              <a:t>Item</a:t>
            </a:r>
            <a:r>
              <a:rPr lang="tr-TR" sz="1700" dirty="0">
                <a:latin typeface="Segoe UI Variable Small Semilig" pitchFamily="2" charset="0"/>
              </a:rPr>
              <a:t> matrisinde de yapacağız.</a:t>
            </a:r>
          </a:p>
        </p:txBody>
      </p:sp>
      <p:sp>
        <p:nvSpPr>
          <p:cNvPr id="8" name="Metin kutusu 7"/>
          <p:cNvSpPr txBox="1"/>
          <p:nvPr/>
        </p:nvSpPr>
        <p:spPr>
          <a:xfrm>
            <a:off x="6782557" y="4941168"/>
            <a:ext cx="2304256" cy="307777"/>
          </a:xfrm>
          <a:prstGeom prst="rect">
            <a:avLst/>
          </a:prstGeom>
          <a:noFill/>
        </p:spPr>
        <p:txBody>
          <a:bodyPr wrap="square" rtlCol="0">
            <a:spAutoFit/>
          </a:bodyPr>
          <a:lstStyle/>
          <a:p>
            <a:r>
              <a:rPr lang="tr-TR" sz="1400" dirty="0" smtClean="0">
                <a:latin typeface="Arial Narrow" panose="020B0606020202030204" pitchFamily="34" charset="0"/>
              </a:rPr>
              <a:t>User-</a:t>
            </a:r>
            <a:r>
              <a:rPr lang="tr-TR" sz="1400" dirty="0" err="1" smtClean="0">
                <a:latin typeface="Arial Narrow" panose="020B0606020202030204" pitchFamily="34" charset="0"/>
              </a:rPr>
              <a:t>Item</a:t>
            </a:r>
            <a:r>
              <a:rPr lang="tr-TR" sz="1400" dirty="0" smtClean="0">
                <a:latin typeface="Arial Narrow" panose="020B0606020202030204" pitchFamily="34" charset="0"/>
              </a:rPr>
              <a:t> </a:t>
            </a:r>
            <a:r>
              <a:rPr lang="tr-TR" sz="1400" dirty="0" err="1" smtClean="0">
                <a:latin typeface="Arial Narrow" panose="020B0606020202030204" pitchFamily="34" charset="0"/>
              </a:rPr>
              <a:t>Matrix</a:t>
            </a:r>
            <a:endParaRPr lang="tr-TR" sz="1400" dirty="0">
              <a:latin typeface="Arial Narrow" panose="020B0606020202030204" pitchFamily="34" charset="0"/>
            </a:endParaRPr>
          </a:p>
        </p:txBody>
      </p:sp>
      <p:sp>
        <p:nvSpPr>
          <p:cNvPr id="9" name="Metin kutusu 8"/>
          <p:cNvSpPr txBox="1"/>
          <p:nvPr/>
        </p:nvSpPr>
        <p:spPr>
          <a:xfrm>
            <a:off x="1249275" y="4941168"/>
            <a:ext cx="1512168" cy="307777"/>
          </a:xfrm>
          <a:prstGeom prst="rect">
            <a:avLst/>
          </a:prstGeom>
          <a:noFill/>
        </p:spPr>
        <p:txBody>
          <a:bodyPr wrap="square" rtlCol="0">
            <a:spAutoFit/>
          </a:bodyPr>
          <a:lstStyle/>
          <a:p>
            <a:r>
              <a:rPr lang="tr-TR" sz="1400" dirty="0" smtClean="0">
                <a:latin typeface="Arial Narrow" panose="020B0606020202030204" pitchFamily="34" charset="0"/>
              </a:rPr>
              <a:t>User </a:t>
            </a:r>
            <a:r>
              <a:rPr lang="tr-TR" sz="1400" dirty="0" err="1" smtClean="0">
                <a:latin typeface="Arial Narrow" panose="020B0606020202030204" pitchFamily="34" charset="0"/>
              </a:rPr>
              <a:t>Matrix</a:t>
            </a:r>
            <a:endParaRPr lang="tr-TR" sz="1400" dirty="0">
              <a:latin typeface="Arial Narrow" panose="020B0606020202030204" pitchFamily="34" charset="0"/>
            </a:endParaRPr>
          </a:p>
        </p:txBody>
      </p:sp>
      <p:sp>
        <p:nvSpPr>
          <p:cNvPr id="10" name="Metin kutusu 9"/>
          <p:cNvSpPr txBox="1"/>
          <p:nvPr/>
        </p:nvSpPr>
        <p:spPr>
          <a:xfrm>
            <a:off x="3781854" y="3787204"/>
            <a:ext cx="917239" cy="307777"/>
          </a:xfrm>
          <a:prstGeom prst="rect">
            <a:avLst/>
          </a:prstGeom>
          <a:noFill/>
        </p:spPr>
        <p:txBody>
          <a:bodyPr wrap="none" rtlCol="0">
            <a:spAutoFit/>
          </a:bodyPr>
          <a:lstStyle/>
          <a:p>
            <a:r>
              <a:rPr lang="tr-TR" sz="1400" dirty="0" err="1" smtClean="0">
                <a:latin typeface="Arial Narrow" panose="020B0606020202030204" pitchFamily="34" charset="0"/>
              </a:rPr>
              <a:t>Item</a:t>
            </a:r>
            <a:r>
              <a:rPr lang="tr-TR" sz="1400" dirty="0" smtClean="0">
                <a:latin typeface="Arial Narrow" panose="020B0606020202030204" pitchFamily="34" charset="0"/>
              </a:rPr>
              <a:t> </a:t>
            </a:r>
            <a:r>
              <a:rPr lang="tr-TR" sz="1400" dirty="0" err="1" smtClean="0">
                <a:latin typeface="Arial Narrow" panose="020B0606020202030204" pitchFamily="34" charset="0"/>
              </a:rPr>
              <a:t>Matrix</a:t>
            </a:r>
            <a:endParaRPr lang="tr-TR" sz="1400" dirty="0">
              <a:latin typeface="Arial Narrow" panose="020B0606020202030204" pitchFamily="34" charset="0"/>
            </a:endParaRPr>
          </a:p>
        </p:txBody>
      </p:sp>
    </p:spTree>
    <p:extLst>
      <p:ext uri="{BB962C8B-B14F-4D97-AF65-F5344CB8AC3E}">
        <p14:creationId xmlns:p14="http://schemas.microsoft.com/office/powerpoint/2010/main" val="85511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8229600" cy="1600200"/>
          </a:xfrm>
        </p:spPr>
        <p:txBody>
          <a:bodyPr>
            <a:normAutofit/>
          </a:bodyPr>
          <a:lstStyle/>
          <a:p>
            <a:pPr algn="l"/>
            <a:r>
              <a:rPr lang="tr-TR" sz="2000" b="1" dirty="0">
                <a:latin typeface="Arial" panose="020B0604020202020204" pitchFamily="34" charset="0"/>
                <a:cs typeface="Arial" panose="020B0604020202020204" pitchFamily="34" charset="0"/>
              </a:rPr>
              <a:t>Neden Gizli Faktörler(</a:t>
            </a:r>
            <a:r>
              <a:rPr lang="tr-TR" sz="2000" b="1" dirty="0" err="1">
                <a:latin typeface="Arial" panose="020B0604020202020204" pitchFamily="34" charset="0"/>
                <a:cs typeface="Arial" panose="020B0604020202020204" pitchFamily="34" charset="0"/>
              </a:rPr>
              <a:t>Latent</a:t>
            </a:r>
            <a:r>
              <a:rPr lang="tr-TR" sz="2000" b="1" dirty="0">
                <a:latin typeface="Arial" panose="020B0604020202020204" pitchFamily="34" charset="0"/>
                <a:cs typeface="Arial" panose="020B0604020202020204" pitchFamily="34" charset="0"/>
              </a:rPr>
              <a:t> </a:t>
            </a:r>
            <a:r>
              <a:rPr lang="tr-TR" sz="2000" b="1" dirty="0" err="1">
                <a:latin typeface="Arial" panose="020B0604020202020204" pitchFamily="34" charset="0"/>
                <a:cs typeface="Arial" panose="020B0604020202020204" pitchFamily="34" charset="0"/>
              </a:rPr>
              <a:t>Feature</a:t>
            </a:r>
            <a:r>
              <a:rPr lang="tr-TR" sz="2000" b="1" dirty="0">
                <a:latin typeface="Arial" panose="020B0604020202020204" pitchFamily="34" charset="0"/>
                <a:cs typeface="Arial" panose="020B0604020202020204" pitchFamily="34" charset="0"/>
              </a:rPr>
              <a:t>) Kullanılır?</a:t>
            </a:r>
            <a:br>
              <a:rPr lang="tr-TR" sz="2000" b="1" dirty="0">
                <a:latin typeface="Arial" panose="020B0604020202020204" pitchFamily="34" charset="0"/>
                <a:cs typeface="Arial" panose="020B0604020202020204" pitchFamily="34" charset="0"/>
              </a:rPr>
            </a:br>
            <a:endParaRPr lang="tr-TR" sz="20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395536" y="1700808"/>
            <a:ext cx="8229600" cy="3672408"/>
          </a:xfrm>
        </p:spPr>
        <p:txBody>
          <a:bodyPr>
            <a:normAutofit/>
          </a:bodyPr>
          <a:lstStyle/>
          <a:p>
            <a:r>
              <a:rPr lang="tr-TR" sz="1800" dirty="0">
                <a:solidFill>
                  <a:schemeClr val="tx1"/>
                </a:solidFill>
                <a:latin typeface="Segoe UI Variable Small Semilig" pitchFamily="2" charset="0"/>
              </a:rPr>
              <a:t>Gizli faktörler, kullanıcının ilgi alanları veya ürünlerin özelliklerini doğrudan gözlemlemeden tahmin etmeyi sağlar. Bu faktörlerin sayısını sınırlayarak (örneğin, 10 veya 50 gibi), model gereksiz ayrıntıları göz ardı eder ve sadece temel ilgileri öne çıkarır. Bu, hem daha iyi bir genelleme sağlar hem de öneri sisteminin daha etkili çalışmasına olanak tanır. </a:t>
            </a:r>
          </a:p>
        </p:txBody>
      </p:sp>
      <p:sp>
        <p:nvSpPr>
          <p:cNvPr id="4" name="Slayt Numarası Yer Tutucusu 3"/>
          <p:cNvSpPr>
            <a:spLocks noGrp="1"/>
          </p:cNvSpPr>
          <p:nvPr>
            <p:ph type="sldNum" sz="quarter" idx="12"/>
          </p:nvPr>
        </p:nvSpPr>
        <p:spPr>
          <a:xfrm>
            <a:off x="8604448" y="6309320"/>
            <a:ext cx="1488704" cy="365125"/>
          </a:xfrm>
        </p:spPr>
        <p:txBody>
          <a:bodyPr/>
          <a:lstStyle/>
          <a:p>
            <a:fld id="{F302176B-0E47-46AC-8F43-DAB4B8A37D06}" type="slidenum">
              <a:rPr lang="tr-TR" sz="3200" smtClean="0">
                <a:solidFill>
                  <a:schemeClr val="tx1"/>
                </a:solidFill>
              </a:rPr>
              <a:t>14</a:t>
            </a:fld>
            <a:endParaRPr lang="tr-TR" sz="3200" dirty="0">
              <a:solidFill>
                <a:schemeClr val="tx1"/>
              </a:solidFill>
            </a:endParaRPr>
          </a:p>
        </p:txBody>
      </p:sp>
    </p:spTree>
    <p:extLst>
      <p:ext uri="{BB962C8B-B14F-4D97-AF65-F5344CB8AC3E}">
        <p14:creationId xmlns:p14="http://schemas.microsoft.com/office/powerpoint/2010/main" val="3367837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675456"/>
            <a:ext cx="8229600" cy="1600200"/>
          </a:xfrm>
        </p:spPr>
        <p:txBody>
          <a:bodyPr>
            <a:normAutofit/>
          </a:bodyPr>
          <a:lstStyle/>
          <a:p>
            <a:pPr algn="l"/>
            <a:r>
              <a:rPr lang="tr-TR" sz="2000" b="1" dirty="0" err="1" smtClean="0">
                <a:solidFill>
                  <a:schemeClr val="accent1"/>
                </a:solidFill>
                <a:latin typeface="Arial" panose="020B0604020202020204" pitchFamily="34" charset="0"/>
                <a:cs typeface="Arial" panose="020B0604020202020204" pitchFamily="34" charset="0"/>
              </a:rPr>
              <a:t>Matrix</a:t>
            </a:r>
            <a:r>
              <a:rPr lang="tr-TR" sz="2000" b="1" dirty="0" smtClean="0">
                <a:solidFill>
                  <a:schemeClr val="accent1"/>
                </a:solidFill>
                <a:latin typeface="Arial" panose="020B0604020202020204" pitchFamily="34" charset="0"/>
                <a:cs typeface="Arial" panose="020B0604020202020204" pitchFamily="34" charset="0"/>
              </a:rPr>
              <a:t> </a:t>
            </a:r>
            <a:r>
              <a:rPr lang="tr-TR" sz="2000" b="1" dirty="0" err="1" smtClean="0">
                <a:solidFill>
                  <a:schemeClr val="accent1"/>
                </a:solidFill>
                <a:latin typeface="Arial" panose="020B0604020202020204" pitchFamily="34" charset="0"/>
                <a:cs typeface="Arial" panose="020B0604020202020204" pitchFamily="34" charset="0"/>
              </a:rPr>
              <a:t>Factorization’nın</a:t>
            </a:r>
            <a:r>
              <a:rPr lang="tr-TR" sz="2000" b="1" dirty="0" smtClean="0">
                <a:solidFill>
                  <a:schemeClr val="accent1"/>
                </a:solidFill>
                <a:latin typeface="Arial" panose="020B0604020202020204" pitchFamily="34" charset="0"/>
                <a:cs typeface="Arial" panose="020B0604020202020204" pitchFamily="34" charset="0"/>
              </a:rPr>
              <a:t> çalışma mantığını inceleyelim</a:t>
            </a:r>
            <a:endParaRPr lang="tr-TR" sz="2000" b="1"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57200" y="1196752"/>
            <a:ext cx="8229600" cy="5040560"/>
          </a:xfrm>
        </p:spPr>
        <p:txBody>
          <a:bodyPr/>
          <a:lstStyle/>
          <a:p>
            <a:pPr lvl="0"/>
            <a:r>
              <a:rPr lang="tr-TR" sz="1800" dirty="0">
                <a:solidFill>
                  <a:schemeClr val="tx1"/>
                </a:solidFill>
                <a:latin typeface="Segoe UI Variable Small Semilig" pitchFamily="2" charset="0"/>
              </a:rPr>
              <a:t>Ortadaki büyük matrisimiz bizlerin hedef matrisi diyebiliriz. Bu hedef matris nedir diyecek olursak her kullanıcının her film için muhtemel yapacağı veya yapmış olduğu oylama verileridir diyebiliriz. Sonuçta bizlerin hedefi her kullanıcının filmler için verebilecekleri puanları hesaplayıp onlara optimum sevebilecekleri filmleri önerebilmek</a:t>
            </a:r>
            <a:r>
              <a:rPr lang="tr-TR" sz="1800" dirty="0" smtClean="0">
                <a:solidFill>
                  <a:schemeClr val="tx1"/>
                </a:solidFill>
                <a:latin typeface="Segoe UI Variable Small Semilig" pitchFamily="2" charset="0"/>
              </a:rPr>
              <a:t>.</a:t>
            </a:r>
          </a:p>
          <a:p>
            <a:pPr lvl="0"/>
            <a:endParaRPr lang="tr-TR" sz="1800" dirty="0">
              <a:solidFill>
                <a:schemeClr val="tx1"/>
              </a:solidFill>
              <a:latin typeface="Segoe UI Variable Small Semilig" pitchFamily="2" charset="0"/>
            </a:endParaRPr>
          </a:p>
          <a:p>
            <a:pPr lvl="0"/>
            <a:endParaRPr lang="tr-TR" sz="1800" dirty="0" smtClean="0">
              <a:solidFill>
                <a:schemeClr val="tx1"/>
              </a:solidFill>
              <a:latin typeface="Segoe UI Variable Small Semilig" pitchFamily="2" charset="0"/>
            </a:endParaRPr>
          </a:p>
          <a:p>
            <a:pPr lvl="0"/>
            <a:endParaRPr lang="tr-TR" sz="1800" dirty="0">
              <a:solidFill>
                <a:schemeClr val="tx1"/>
              </a:solidFill>
              <a:latin typeface="Segoe UI Variable Small Semilig" pitchFamily="2" charset="0"/>
            </a:endParaRPr>
          </a:p>
          <a:p>
            <a:pPr lvl="0"/>
            <a:endParaRPr lang="tr-TR" sz="1800" dirty="0" smtClean="0">
              <a:solidFill>
                <a:schemeClr val="tx1"/>
              </a:solidFill>
              <a:latin typeface="Segoe UI Variable Small Semilig" pitchFamily="2" charset="0"/>
            </a:endParaRPr>
          </a:p>
          <a:p>
            <a:pPr lvl="0"/>
            <a:endParaRPr lang="tr-TR" sz="1800" dirty="0">
              <a:solidFill>
                <a:schemeClr val="tx1"/>
              </a:solidFill>
              <a:latin typeface="Segoe UI Variable Small Semilig" pitchFamily="2" charset="0"/>
            </a:endParaRPr>
          </a:p>
          <a:p>
            <a:pPr lvl="0"/>
            <a:endParaRPr lang="tr-TR" sz="1800" dirty="0" smtClean="0">
              <a:solidFill>
                <a:schemeClr val="tx1"/>
              </a:solidFill>
              <a:latin typeface="Segoe UI Variable Small Semilig" pitchFamily="2" charset="0"/>
            </a:endParaRPr>
          </a:p>
          <a:p>
            <a:pPr lvl="0"/>
            <a:endParaRPr lang="tr-TR" sz="1800" dirty="0">
              <a:solidFill>
                <a:schemeClr val="tx1"/>
              </a:solidFill>
              <a:latin typeface="Segoe UI Variable Small Semilig" pitchFamily="2" charset="0"/>
            </a:endParaRPr>
          </a:p>
          <a:p>
            <a:pPr lvl="0"/>
            <a:endParaRPr lang="tr-TR" sz="1800" dirty="0" smtClean="0">
              <a:solidFill>
                <a:schemeClr val="tx1"/>
              </a:solidFill>
              <a:latin typeface="Segoe UI Variable Small Semilig" pitchFamily="2" charset="0"/>
            </a:endParaRPr>
          </a:p>
          <a:p>
            <a:pPr lvl="0"/>
            <a:r>
              <a:rPr lang="tr-TR" sz="1800" dirty="0">
                <a:solidFill>
                  <a:schemeClr val="tx1"/>
                </a:solidFill>
                <a:latin typeface="Segoe UI Variable Small Semilig" pitchFamily="2" charset="0"/>
              </a:rPr>
              <a:t>Peki en başta, ilk etapta solda yer alan </a:t>
            </a:r>
            <a:r>
              <a:rPr lang="tr-TR" sz="1800" dirty="0" err="1">
                <a:solidFill>
                  <a:schemeClr val="tx1"/>
                </a:solidFill>
                <a:latin typeface="Segoe UI Variable Small Semilig" pitchFamily="2" charset="0"/>
              </a:rPr>
              <a:t>user</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features</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matrix’imizi</a:t>
            </a:r>
            <a:r>
              <a:rPr lang="tr-TR" sz="1800" dirty="0">
                <a:solidFill>
                  <a:schemeClr val="tx1"/>
                </a:solidFill>
                <a:latin typeface="Segoe UI Variable Small Semilig" pitchFamily="2" charset="0"/>
              </a:rPr>
              <a:t> ve üstteki </a:t>
            </a:r>
            <a:r>
              <a:rPr lang="tr-TR" sz="1800" dirty="0" err="1">
                <a:solidFill>
                  <a:schemeClr val="tx1"/>
                </a:solidFill>
                <a:latin typeface="Segoe UI Variable Small Semilig" pitchFamily="2" charset="0"/>
              </a:rPr>
              <a:t>movei</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features</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matrix’imizi</a:t>
            </a:r>
            <a:r>
              <a:rPr lang="tr-TR" sz="1800" dirty="0">
                <a:solidFill>
                  <a:schemeClr val="tx1"/>
                </a:solidFill>
                <a:latin typeface="Segoe UI Variable Small Semilig" pitchFamily="2" charset="0"/>
              </a:rPr>
              <a:t> yani küçük </a:t>
            </a:r>
            <a:r>
              <a:rPr lang="tr-TR" sz="1800" dirty="0" err="1">
                <a:solidFill>
                  <a:schemeClr val="tx1"/>
                </a:solidFill>
                <a:latin typeface="Segoe UI Variable Small Semilig" pitchFamily="2" charset="0"/>
              </a:rPr>
              <a:t>matrikslerimizi</a:t>
            </a:r>
            <a:r>
              <a:rPr lang="tr-TR" sz="1800" dirty="0">
                <a:solidFill>
                  <a:schemeClr val="tx1"/>
                </a:solidFill>
                <a:latin typeface="Segoe UI Variable Small Semilig" pitchFamily="2" charset="0"/>
              </a:rPr>
              <a:t> nasıl dolduracağız?</a:t>
            </a:r>
          </a:p>
          <a:p>
            <a:pPr marL="0" indent="0">
              <a:buNone/>
            </a:pPr>
            <a:r>
              <a:rPr lang="tr-TR" sz="1800" dirty="0" smtClean="0">
                <a:solidFill>
                  <a:schemeClr val="tx1"/>
                </a:solidFill>
                <a:latin typeface="Segoe UI Variable Small Semilig" pitchFamily="2" charset="0"/>
              </a:rPr>
              <a:t>      - </a:t>
            </a:r>
            <a:r>
              <a:rPr lang="tr-TR" sz="1800" dirty="0" err="1">
                <a:solidFill>
                  <a:schemeClr val="tx1"/>
                </a:solidFill>
                <a:latin typeface="Segoe UI Variable Small Semilig" pitchFamily="2" charset="0"/>
              </a:rPr>
              <a:t>Random</a:t>
            </a:r>
            <a:r>
              <a:rPr lang="tr-TR" sz="1800" dirty="0">
                <a:solidFill>
                  <a:schemeClr val="tx1"/>
                </a:solidFill>
                <a:latin typeface="Segoe UI Variable Small Semilig" pitchFamily="2" charset="0"/>
              </a:rPr>
              <a:t> değerler </a:t>
            </a:r>
            <a:r>
              <a:rPr lang="tr-TR" sz="1800" dirty="0" err="1">
                <a:solidFill>
                  <a:schemeClr val="tx1"/>
                </a:solidFill>
                <a:latin typeface="Segoe UI Variable Small Semilig" pitchFamily="2" charset="0"/>
              </a:rPr>
              <a:t>atıyarak</a:t>
            </a:r>
            <a:r>
              <a:rPr lang="tr-TR" sz="1800" dirty="0">
                <a:solidFill>
                  <a:schemeClr val="tx1"/>
                </a:solidFill>
                <a:latin typeface="Segoe UI Variable Small Semilig" pitchFamily="2" charset="0"/>
              </a:rPr>
              <a:t> </a:t>
            </a:r>
          </a:p>
          <a:p>
            <a:pPr lvl="0"/>
            <a:endParaRPr lang="tr-TR" sz="1800" dirty="0">
              <a:latin typeface="Segoe UI Variable Small Semilig" pitchFamily="2" charset="0"/>
            </a:endParaRPr>
          </a:p>
          <a:p>
            <a:endParaRPr lang="tr-TR" dirty="0"/>
          </a:p>
        </p:txBody>
      </p:sp>
      <p:sp>
        <p:nvSpPr>
          <p:cNvPr id="4" name="Slayt Numarası Yer Tutucusu 3"/>
          <p:cNvSpPr>
            <a:spLocks noGrp="1"/>
          </p:cNvSpPr>
          <p:nvPr>
            <p:ph type="sldNum" sz="quarter" idx="12"/>
          </p:nvPr>
        </p:nvSpPr>
        <p:spPr>
          <a:xfrm>
            <a:off x="8604448" y="6381328"/>
            <a:ext cx="1560712" cy="365125"/>
          </a:xfrm>
        </p:spPr>
        <p:txBody>
          <a:bodyPr/>
          <a:lstStyle/>
          <a:p>
            <a:fld id="{F302176B-0E47-46AC-8F43-DAB4B8A37D06}" type="slidenum">
              <a:rPr lang="tr-TR" sz="3200" smtClean="0">
                <a:solidFill>
                  <a:schemeClr val="tx1"/>
                </a:solidFill>
              </a:rPr>
              <a:t>15</a:t>
            </a:fld>
            <a:endParaRPr lang="tr-TR" sz="3200" dirty="0">
              <a:solidFill>
                <a:schemeClr val="tx1"/>
              </a:solidFill>
            </a:endParaRPr>
          </a:p>
        </p:txBody>
      </p:sp>
      <p:pic>
        <p:nvPicPr>
          <p:cNvPr id="6" name="Resim 5"/>
          <p:cNvPicPr/>
          <p:nvPr/>
        </p:nvPicPr>
        <p:blipFill>
          <a:blip r:embed="rId2">
            <a:extLst>
              <a:ext uri="{28A0092B-C50C-407E-A947-70E740481C1C}">
                <a14:useLocalDpi xmlns:a14="http://schemas.microsoft.com/office/drawing/2010/main" val="0"/>
              </a:ext>
            </a:extLst>
          </a:blip>
          <a:stretch>
            <a:fillRect/>
          </a:stretch>
        </p:blipFill>
        <p:spPr>
          <a:xfrm>
            <a:off x="896683" y="2823107"/>
            <a:ext cx="2785745" cy="2266950"/>
          </a:xfrm>
          <a:prstGeom prst="rect">
            <a:avLst/>
          </a:prstGeom>
        </p:spPr>
      </p:pic>
    </p:spTree>
    <p:extLst>
      <p:ext uri="{BB962C8B-B14F-4D97-AF65-F5344CB8AC3E}">
        <p14:creationId xmlns:p14="http://schemas.microsoft.com/office/powerpoint/2010/main" val="1508436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548680"/>
            <a:ext cx="8229600" cy="5577483"/>
          </a:xfrm>
        </p:spPr>
        <p:txBody>
          <a:bodyPr/>
          <a:lstStyle/>
          <a:p>
            <a:endParaRPr lang="tr-TR" sz="1800" dirty="0" smtClean="0">
              <a:latin typeface="Segoe UI Variable Small Semilig" pitchFamily="2" charset="0"/>
            </a:endParaRPr>
          </a:p>
          <a:p>
            <a:endParaRPr lang="tr-TR" sz="1800" dirty="0">
              <a:latin typeface="Segoe UI Variable Small Semilig" pitchFamily="2" charset="0"/>
            </a:endParaRPr>
          </a:p>
          <a:p>
            <a:r>
              <a:rPr lang="tr-TR" sz="1800" dirty="0" smtClean="0">
                <a:solidFill>
                  <a:schemeClr val="tx1"/>
                </a:solidFill>
                <a:latin typeface="Segoe UI Variable Small Semilig" pitchFamily="2" charset="0"/>
              </a:rPr>
              <a:t>Bu </a:t>
            </a:r>
            <a:r>
              <a:rPr lang="tr-TR" sz="1800" dirty="0" err="1">
                <a:solidFill>
                  <a:schemeClr val="tx1"/>
                </a:solidFill>
                <a:latin typeface="Segoe UI Variable Small Semilig" pitchFamily="2" charset="0"/>
              </a:rPr>
              <a:t>random</a:t>
            </a:r>
            <a:r>
              <a:rPr lang="tr-TR" sz="1800" dirty="0">
                <a:solidFill>
                  <a:schemeClr val="tx1"/>
                </a:solidFill>
                <a:latin typeface="Segoe UI Variable Small Semilig" pitchFamily="2" charset="0"/>
              </a:rPr>
              <a:t> değerleri atadıktan sonra </a:t>
            </a:r>
            <a:r>
              <a:rPr lang="tr-TR" sz="1800" dirty="0" err="1">
                <a:solidFill>
                  <a:schemeClr val="tx1"/>
                </a:solidFill>
                <a:latin typeface="Segoe UI Variable Small Semilig" pitchFamily="2" charset="0"/>
              </a:rPr>
              <a:t>Gradient</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Descent</a:t>
            </a:r>
            <a:r>
              <a:rPr lang="tr-TR" sz="1800" dirty="0">
                <a:solidFill>
                  <a:schemeClr val="tx1"/>
                </a:solidFill>
                <a:latin typeface="Segoe UI Variable Small Semilig" pitchFamily="2" charset="0"/>
              </a:rPr>
              <a:t>  ile bu değerleri daha iyi, daha  iyi hale getireceğiz.</a:t>
            </a:r>
          </a:p>
          <a:p>
            <a:pPr lvl="0"/>
            <a:r>
              <a:rPr lang="tr-TR" sz="1800" dirty="0">
                <a:solidFill>
                  <a:schemeClr val="tx1"/>
                </a:solidFill>
                <a:latin typeface="Segoe UI Variable Small Semilig" pitchFamily="2" charset="0"/>
              </a:rPr>
              <a:t>Amacımız bu </a:t>
            </a:r>
            <a:r>
              <a:rPr lang="tr-TR" sz="1800" dirty="0" err="1" smtClean="0">
                <a:solidFill>
                  <a:schemeClr val="tx1"/>
                </a:solidFill>
                <a:latin typeface="Segoe UI Variable Small Semilig" pitchFamily="2" charset="0"/>
              </a:rPr>
              <a:t>hyperparameterları</a:t>
            </a:r>
            <a:r>
              <a:rPr lang="tr-TR" sz="1800" dirty="0" smtClean="0">
                <a:solidFill>
                  <a:schemeClr val="tx1"/>
                </a:solidFill>
                <a:latin typeface="Segoe UI Variable Small Semilig" pitchFamily="2" charset="0"/>
              </a:rPr>
              <a:t> </a:t>
            </a:r>
            <a:r>
              <a:rPr lang="tr-TR" sz="1800" dirty="0">
                <a:solidFill>
                  <a:schemeClr val="tx1"/>
                </a:solidFill>
                <a:latin typeface="Segoe UI Variable Small Semilig" pitchFamily="2" charset="0"/>
              </a:rPr>
              <a:t>(</a:t>
            </a:r>
            <a:r>
              <a:rPr lang="tr-TR" sz="1800" dirty="0" err="1">
                <a:solidFill>
                  <a:schemeClr val="tx1"/>
                </a:solidFill>
                <a:latin typeface="Segoe UI Variable Small Semilig" pitchFamily="2" charset="0"/>
              </a:rPr>
              <a:t>latent</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feature</a:t>
            </a:r>
            <a:r>
              <a:rPr lang="tr-TR" sz="1800" dirty="0">
                <a:solidFill>
                  <a:schemeClr val="tx1"/>
                </a:solidFill>
                <a:latin typeface="Segoe UI Variable Small Semilig" pitchFamily="2" charset="0"/>
              </a:rPr>
              <a:t>, ağırlıklar) en optimum hale getirmek.</a:t>
            </a:r>
          </a:p>
          <a:p>
            <a:endParaRPr lang="tr-TR" dirty="0"/>
          </a:p>
        </p:txBody>
      </p:sp>
      <p:sp>
        <p:nvSpPr>
          <p:cNvPr id="4" name="Slayt Numarası Yer Tutucusu 3"/>
          <p:cNvSpPr>
            <a:spLocks noGrp="1"/>
          </p:cNvSpPr>
          <p:nvPr>
            <p:ph type="sldNum" sz="quarter" idx="12"/>
          </p:nvPr>
        </p:nvSpPr>
        <p:spPr>
          <a:xfrm>
            <a:off x="8604448" y="6381328"/>
            <a:ext cx="1560712" cy="365125"/>
          </a:xfrm>
        </p:spPr>
        <p:txBody>
          <a:bodyPr/>
          <a:lstStyle/>
          <a:p>
            <a:fld id="{F302176B-0E47-46AC-8F43-DAB4B8A37D06}" type="slidenum">
              <a:rPr lang="tr-TR" sz="3200" smtClean="0">
                <a:solidFill>
                  <a:schemeClr val="tx1"/>
                </a:solidFill>
              </a:rPr>
              <a:t>16</a:t>
            </a:fld>
            <a:endParaRPr lang="tr-TR" sz="3200" dirty="0">
              <a:solidFill>
                <a:schemeClr val="tx1"/>
              </a:solidFill>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899590" y="2852936"/>
            <a:ext cx="3384377" cy="2880320"/>
          </a:xfrm>
          <a:prstGeom prst="rect">
            <a:avLst/>
          </a:prstGeom>
        </p:spPr>
      </p:pic>
    </p:spTree>
    <p:extLst>
      <p:ext uri="{BB962C8B-B14F-4D97-AF65-F5344CB8AC3E}">
        <p14:creationId xmlns:p14="http://schemas.microsoft.com/office/powerpoint/2010/main" val="1674053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8"/>
            <a:ext cx="8229600" cy="5505475"/>
          </a:xfrm>
        </p:spPr>
        <p:txBody>
          <a:bodyPr>
            <a:normAutofit/>
          </a:bodyPr>
          <a:lstStyle/>
          <a:p>
            <a:r>
              <a:rPr lang="tr-TR" sz="1800" dirty="0">
                <a:solidFill>
                  <a:schemeClr val="tx1"/>
                </a:solidFill>
                <a:latin typeface="Segoe UI Variable Small Semilig" pitchFamily="2" charset="0"/>
              </a:rPr>
              <a:t>Eğer bizler soldaki ve üstteki iki küçük matrise sahip isek ortadaki büyük matrisi bu iki matrisin iç çarpımıyla elde edebilir ve her kullanıcının tüm filmler için verebileceği </a:t>
            </a:r>
            <a:r>
              <a:rPr lang="tr-TR" sz="1800" dirty="0" err="1">
                <a:solidFill>
                  <a:schemeClr val="tx1"/>
                </a:solidFill>
                <a:latin typeface="Segoe UI Variable Small Semilig" pitchFamily="2" charset="0"/>
              </a:rPr>
              <a:t>skorlamayı</a:t>
            </a:r>
            <a:r>
              <a:rPr lang="tr-TR" sz="1800" dirty="0">
                <a:solidFill>
                  <a:schemeClr val="tx1"/>
                </a:solidFill>
                <a:latin typeface="Segoe UI Variable Small Semilig" pitchFamily="2" charset="0"/>
              </a:rPr>
              <a:t> hesaplayabiliriz.</a:t>
            </a:r>
          </a:p>
          <a:p>
            <a:r>
              <a:rPr lang="tr-TR" sz="1800" dirty="0">
                <a:solidFill>
                  <a:schemeClr val="tx1"/>
                </a:solidFill>
                <a:latin typeface="Segoe UI Variable Small Semilig" pitchFamily="2" charset="0"/>
              </a:rPr>
              <a:t>M1'in F1 skoru 1.2, </a:t>
            </a:r>
            <a:r>
              <a:rPr lang="tr-TR" sz="1800" dirty="0" smtClean="0">
                <a:solidFill>
                  <a:schemeClr val="tx1"/>
                </a:solidFill>
                <a:latin typeface="Segoe UI Variable Small Semilig" pitchFamily="2" charset="0"/>
              </a:rPr>
              <a:t>ilk kullanıcının </a:t>
            </a:r>
            <a:r>
              <a:rPr lang="tr-TR" sz="1800" dirty="0">
                <a:solidFill>
                  <a:schemeClr val="tx1"/>
                </a:solidFill>
                <a:latin typeface="Segoe UI Variable Small Semilig" pitchFamily="2" charset="0"/>
              </a:rPr>
              <a:t>ise F1 için değeri 0.2. O zaman </a:t>
            </a:r>
            <a:r>
              <a:rPr lang="tr-TR" sz="1800" dirty="0" smtClean="0">
                <a:solidFill>
                  <a:schemeClr val="tx1"/>
                </a:solidFill>
                <a:latin typeface="Segoe UI Variable Small Semilig" pitchFamily="2" charset="0"/>
              </a:rPr>
              <a:t>ilk kullanıcının </a:t>
            </a:r>
            <a:r>
              <a:rPr lang="tr-TR" sz="1800" dirty="0">
                <a:solidFill>
                  <a:schemeClr val="tx1"/>
                </a:solidFill>
                <a:latin typeface="Segoe UI Variable Small Semilig" pitchFamily="2" charset="0"/>
              </a:rPr>
              <a:t>Movie1(M1) için verebileceği muhtemel puanı resimde hesaplandığı gibi bulabiliriz. Aynı işlemi tüm kullanıcılar için yaparsak bu sefer ortadaki büyük matrisi elde etmiş oluruz.</a:t>
            </a:r>
          </a:p>
          <a:p>
            <a:endParaRPr lang="tr-TR" dirty="0"/>
          </a:p>
        </p:txBody>
      </p:sp>
      <p:sp>
        <p:nvSpPr>
          <p:cNvPr id="4" name="Slayt Numarası Yer Tutucusu 3"/>
          <p:cNvSpPr>
            <a:spLocks noGrp="1"/>
          </p:cNvSpPr>
          <p:nvPr>
            <p:ph type="sldNum" sz="quarter" idx="12"/>
          </p:nvPr>
        </p:nvSpPr>
        <p:spPr>
          <a:xfrm>
            <a:off x="8604448" y="6381328"/>
            <a:ext cx="1416696" cy="365125"/>
          </a:xfrm>
        </p:spPr>
        <p:txBody>
          <a:bodyPr/>
          <a:lstStyle/>
          <a:p>
            <a:fld id="{F302176B-0E47-46AC-8F43-DAB4B8A37D06}" type="slidenum">
              <a:rPr lang="tr-TR" sz="3200" smtClean="0">
                <a:solidFill>
                  <a:schemeClr val="tx1"/>
                </a:solidFill>
              </a:rPr>
              <a:t>17</a:t>
            </a:fld>
            <a:endParaRPr lang="tr-TR" sz="3200" dirty="0">
              <a:solidFill>
                <a:schemeClr val="tx1"/>
              </a:solidFill>
            </a:endParaRPr>
          </a:p>
        </p:txBody>
      </p:sp>
      <p:pic>
        <p:nvPicPr>
          <p:cNvPr id="5" name="İçerik Yer Tutucusu 3"/>
          <p:cNvPicPr/>
          <p:nvPr/>
        </p:nvPicPr>
        <p:blipFill>
          <a:blip r:embed="rId2">
            <a:extLst>
              <a:ext uri="{28A0092B-C50C-407E-A947-70E740481C1C}">
                <a14:useLocalDpi xmlns:a14="http://schemas.microsoft.com/office/drawing/2010/main" val="0"/>
              </a:ext>
            </a:extLst>
          </a:blip>
          <a:stretch>
            <a:fillRect/>
          </a:stretch>
        </p:blipFill>
        <p:spPr>
          <a:xfrm>
            <a:off x="899592" y="3068960"/>
            <a:ext cx="6048672" cy="3024337"/>
          </a:xfrm>
          <a:prstGeom prst="rect">
            <a:avLst/>
          </a:prstGeom>
        </p:spPr>
      </p:pic>
    </p:spTree>
    <p:extLst>
      <p:ext uri="{BB962C8B-B14F-4D97-AF65-F5344CB8AC3E}">
        <p14:creationId xmlns:p14="http://schemas.microsoft.com/office/powerpoint/2010/main" val="3668273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548680"/>
            <a:ext cx="8229600" cy="5577483"/>
          </a:xfrm>
        </p:spPr>
        <p:txBody>
          <a:bodyPr/>
          <a:lstStyle/>
          <a:p>
            <a:pPr lvl="0"/>
            <a:r>
              <a:rPr lang="tr-TR" sz="1800" dirty="0">
                <a:solidFill>
                  <a:schemeClr val="tx1"/>
                </a:solidFill>
                <a:latin typeface="Segoe UI Variable Small Semilig" pitchFamily="2" charset="0"/>
              </a:rPr>
              <a:t>Peki bu bulduğumuz 1.44 değeri gerçek </a:t>
            </a:r>
            <a:r>
              <a:rPr lang="tr-TR" sz="1800" dirty="0" smtClean="0">
                <a:solidFill>
                  <a:schemeClr val="tx1"/>
                </a:solidFill>
                <a:latin typeface="Segoe UI Variable Small Semilig" pitchFamily="2" charset="0"/>
              </a:rPr>
              <a:t>ilk kullanıcının </a:t>
            </a:r>
            <a:r>
              <a:rPr lang="tr-TR" sz="1800" dirty="0">
                <a:solidFill>
                  <a:schemeClr val="tx1"/>
                </a:solidFill>
                <a:latin typeface="Segoe UI Variable Small Semilig" pitchFamily="2" charset="0"/>
              </a:rPr>
              <a:t>bu filme verdiği değere ne kadar yakın? Bizlerin soldaki ve üstteki küçük matrisler için </a:t>
            </a:r>
            <a:r>
              <a:rPr lang="tr-TR" sz="1800" dirty="0" err="1">
                <a:solidFill>
                  <a:schemeClr val="tx1"/>
                </a:solidFill>
                <a:latin typeface="Segoe UI Variable Small Semilig" pitchFamily="2" charset="0"/>
              </a:rPr>
              <a:t>random</a:t>
            </a:r>
            <a:r>
              <a:rPr lang="tr-TR" sz="1800" dirty="0">
                <a:solidFill>
                  <a:schemeClr val="tx1"/>
                </a:solidFill>
                <a:latin typeface="Segoe UI Variable Small Semilig" pitchFamily="2" charset="0"/>
              </a:rPr>
              <a:t> atadığı değerler ne kadar doğru, bunu nasıl test edebiliriz?</a:t>
            </a:r>
          </a:p>
          <a:p>
            <a:pPr lvl="0"/>
            <a:r>
              <a:rPr lang="tr-TR" sz="1800" dirty="0">
                <a:solidFill>
                  <a:schemeClr val="tx1"/>
                </a:solidFill>
                <a:latin typeface="Segoe UI Variable Small Semilig" pitchFamily="2" charset="0"/>
              </a:rPr>
              <a:t>İşte bu noktada ise karşımıza</a:t>
            </a:r>
            <a:r>
              <a:rPr lang="tr-TR" sz="1800" b="1" dirty="0">
                <a:solidFill>
                  <a:schemeClr val="tx1"/>
                </a:solidFill>
                <a:latin typeface="Segoe UI Variable Small Semilig" pitchFamily="2" charset="0"/>
              </a:rPr>
              <a:t> Hata Fonksiyonu (</a:t>
            </a:r>
            <a:r>
              <a:rPr lang="tr-TR" sz="1800" b="1" dirty="0" err="1">
                <a:solidFill>
                  <a:schemeClr val="tx1"/>
                </a:solidFill>
                <a:latin typeface="Segoe UI Variable Small Semilig" pitchFamily="2" charset="0"/>
              </a:rPr>
              <a:t>Error</a:t>
            </a:r>
            <a:r>
              <a:rPr lang="tr-TR" sz="1800" b="1" dirty="0">
                <a:solidFill>
                  <a:schemeClr val="tx1"/>
                </a:solidFill>
                <a:latin typeface="Segoe UI Variable Small Semilig" pitchFamily="2" charset="0"/>
              </a:rPr>
              <a:t> </a:t>
            </a:r>
            <a:r>
              <a:rPr lang="tr-TR" sz="1800" b="1" dirty="0" err="1">
                <a:solidFill>
                  <a:schemeClr val="tx1"/>
                </a:solidFill>
                <a:latin typeface="Segoe UI Variable Small Semilig" pitchFamily="2" charset="0"/>
              </a:rPr>
              <a:t>Function</a:t>
            </a:r>
            <a:r>
              <a:rPr lang="tr-TR" sz="1800" b="1" dirty="0">
                <a:solidFill>
                  <a:schemeClr val="tx1"/>
                </a:solidFill>
                <a:latin typeface="Segoe UI Variable Small Semilig" pitchFamily="2" charset="0"/>
              </a:rPr>
              <a:t>)</a:t>
            </a:r>
            <a:r>
              <a:rPr lang="tr-TR" sz="1800" dirty="0">
                <a:solidFill>
                  <a:schemeClr val="tx1"/>
                </a:solidFill>
                <a:latin typeface="Segoe UI Variable Small Semilig" pitchFamily="2" charset="0"/>
              </a:rPr>
              <a:t> kavramı çıkıyor. </a:t>
            </a:r>
          </a:p>
          <a:p>
            <a:pPr lvl="0"/>
            <a:r>
              <a:rPr lang="tr-TR" sz="1800" dirty="0" err="1">
                <a:solidFill>
                  <a:schemeClr val="tx1"/>
                </a:solidFill>
                <a:latin typeface="Segoe UI Variable Small Semilig" pitchFamily="2" charset="0"/>
              </a:rPr>
              <a:t>Error</a:t>
            </a:r>
            <a:r>
              <a:rPr lang="tr-TR" sz="1800" dirty="0">
                <a:solidFill>
                  <a:schemeClr val="tx1"/>
                </a:solidFill>
                <a:latin typeface="Segoe UI Variable Small Semilig" pitchFamily="2" charset="0"/>
              </a:rPr>
              <a:t> fonksiyon ise bize bulduğumuz değerin gerçek değere ne kadar uzak veya yakın olduğunu söyleyecek. </a:t>
            </a:r>
          </a:p>
          <a:p>
            <a:endParaRPr lang="tr-TR" dirty="0"/>
          </a:p>
        </p:txBody>
      </p:sp>
      <p:sp>
        <p:nvSpPr>
          <p:cNvPr id="4" name="Slayt Numarası Yer Tutucusu 3"/>
          <p:cNvSpPr>
            <a:spLocks noGrp="1"/>
          </p:cNvSpPr>
          <p:nvPr>
            <p:ph type="sldNum" sz="quarter" idx="12"/>
          </p:nvPr>
        </p:nvSpPr>
        <p:spPr>
          <a:xfrm>
            <a:off x="8604448" y="6381328"/>
            <a:ext cx="1632720" cy="365125"/>
          </a:xfrm>
        </p:spPr>
        <p:txBody>
          <a:bodyPr/>
          <a:lstStyle/>
          <a:p>
            <a:fld id="{F302176B-0E47-46AC-8F43-DAB4B8A37D06}" type="slidenum">
              <a:rPr lang="tr-TR" sz="3200" smtClean="0">
                <a:solidFill>
                  <a:schemeClr val="tx1"/>
                </a:solidFill>
              </a:rPr>
              <a:t>18</a:t>
            </a:fld>
            <a:endParaRPr lang="tr-TR" sz="3200" dirty="0">
              <a:solidFill>
                <a:schemeClr val="tx1"/>
              </a:solidFill>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899592" y="3140968"/>
            <a:ext cx="5400600" cy="2880320"/>
          </a:xfrm>
          <a:prstGeom prst="rect">
            <a:avLst/>
          </a:prstGeom>
        </p:spPr>
      </p:pic>
    </p:spTree>
    <p:extLst>
      <p:ext uri="{BB962C8B-B14F-4D97-AF65-F5344CB8AC3E}">
        <p14:creationId xmlns:p14="http://schemas.microsoft.com/office/powerpoint/2010/main" val="2470575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6552728"/>
          </a:xfrm>
        </p:spPr>
        <p:txBody>
          <a:bodyPr>
            <a:normAutofit/>
          </a:bodyPr>
          <a:lstStyle/>
          <a:p>
            <a:pPr lvl="0"/>
            <a:r>
              <a:rPr lang="tr-TR" sz="1800" dirty="0">
                <a:solidFill>
                  <a:schemeClr val="tx1"/>
                </a:solidFill>
                <a:latin typeface="Segoe UI Variable Small Semilig" pitchFamily="2" charset="0"/>
              </a:rPr>
              <a:t>Nihai amacımız da bu bulduğumuz </a:t>
            </a:r>
            <a:r>
              <a:rPr lang="tr-TR" sz="1800" dirty="0" err="1">
                <a:solidFill>
                  <a:schemeClr val="tx1"/>
                </a:solidFill>
                <a:latin typeface="Segoe UI Variable Small Semilig" pitchFamily="2" charset="0"/>
              </a:rPr>
              <a:t>error</a:t>
            </a:r>
            <a:r>
              <a:rPr lang="tr-TR" sz="1800" dirty="0">
                <a:solidFill>
                  <a:schemeClr val="tx1"/>
                </a:solidFill>
                <a:latin typeface="Segoe UI Variable Small Semilig" pitchFamily="2" charset="0"/>
              </a:rPr>
              <a:t> değerini düşürmekti, peki bunu nasıl </a:t>
            </a:r>
            <a:r>
              <a:rPr lang="tr-TR" sz="1800" dirty="0" smtClean="0">
                <a:solidFill>
                  <a:schemeClr val="tx1"/>
                </a:solidFill>
                <a:latin typeface="Segoe UI Variable Small Semilig" pitchFamily="2" charset="0"/>
              </a:rPr>
              <a:t>yapabiliriz?</a:t>
            </a:r>
            <a:endParaRPr lang="tr-TR" sz="1800" dirty="0">
              <a:solidFill>
                <a:schemeClr val="tx1"/>
              </a:solidFill>
              <a:latin typeface="Segoe UI Variable Small Semilig" pitchFamily="2" charset="0"/>
            </a:endParaRPr>
          </a:p>
          <a:p>
            <a:r>
              <a:rPr lang="tr-TR" sz="1800" dirty="0">
                <a:solidFill>
                  <a:schemeClr val="tx1"/>
                </a:solidFill>
                <a:latin typeface="Segoe UI Variable Small Semilig" pitchFamily="2" charset="0"/>
              </a:rPr>
              <a:t>-  En yaygın yöntemlerden birisi olan </a:t>
            </a:r>
            <a:r>
              <a:rPr lang="tr-TR" sz="1800" b="1" dirty="0" err="1">
                <a:solidFill>
                  <a:schemeClr val="tx1"/>
                </a:solidFill>
                <a:latin typeface="Segoe UI Variable Small Semilig" pitchFamily="2" charset="0"/>
              </a:rPr>
              <a:t>Gradient</a:t>
            </a:r>
            <a:r>
              <a:rPr lang="tr-TR" sz="1800" b="1" dirty="0">
                <a:solidFill>
                  <a:schemeClr val="tx1"/>
                </a:solidFill>
                <a:latin typeface="Segoe UI Variable Small Semilig" pitchFamily="2" charset="0"/>
              </a:rPr>
              <a:t> </a:t>
            </a:r>
            <a:r>
              <a:rPr lang="tr-TR" sz="1800" b="1" dirty="0" err="1">
                <a:solidFill>
                  <a:schemeClr val="tx1"/>
                </a:solidFill>
                <a:latin typeface="Segoe UI Variable Small Semilig" pitchFamily="2" charset="0"/>
              </a:rPr>
              <a:t>Descent</a:t>
            </a:r>
            <a:r>
              <a:rPr lang="tr-TR" sz="1800" b="1" dirty="0">
                <a:solidFill>
                  <a:schemeClr val="tx1"/>
                </a:solidFill>
                <a:latin typeface="Segoe UI Variable Small Semilig" pitchFamily="2" charset="0"/>
              </a:rPr>
              <a:t> </a:t>
            </a:r>
            <a:r>
              <a:rPr lang="tr-TR" sz="1800" dirty="0">
                <a:solidFill>
                  <a:schemeClr val="tx1"/>
                </a:solidFill>
                <a:latin typeface="Segoe UI Variable Small Semilig" pitchFamily="2" charset="0"/>
              </a:rPr>
              <a:t>ile bu işlemi gerçekleştirebiliriz.</a:t>
            </a:r>
          </a:p>
          <a:p>
            <a:r>
              <a:rPr lang="tr-TR" sz="1800" dirty="0" err="1">
                <a:solidFill>
                  <a:schemeClr val="tx1"/>
                </a:solidFill>
                <a:latin typeface="Segoe UI Variable Small Semilig" pitchFamily="2" charset="0"/>
              </a:rPr>
              <a:t>Gradient</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Descent</a:t>
            </a:r>
            <a:r>
              <a:rPr lang="tr-TR" sz="1800" dirty="0">
                <a:solidFill>
                  <a:schemeClr val="tx1"/>
                </a:solidFill>
                <a:latin typeface="Segoe UI Variable Small Semilig" pitchFamily="2" charset="0"/>
              </a:rPr>
              <a:t> bu </a:t>
            </a:r>
            <a:r>
              <a:rPr lang="tr-TR" sz="1800" dirty="0" err="1">
                <a:solidFill>
                  <a:schemeClr val="tx1"/>
                </a:solidFill>
                <a:latin typeface="Segoe UI Variable Small Semilig" pitchFamily="2" charset="0"/>
              </a:rPr>
              <a:t>error’u</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error</a:t>
            </a:r>
            <a:r>
              <a:rPr lang="tr-TR" sz="1800" dirty="0">
                <a:solidFill>
                  <a:schemeClr val="tx1"/>
                </a:solidFill>
                <a:latin typeface="Segoe UI Variable Small Semilig" pitchFamily="2" charset="0"/>
              </a:rPr>
              <a:t> değerinin türevini alarak düşürür.</a:t>
            </a:r>
          </a:p>
          <a:p>
            <a:r>
              <a:rPr lang="tr-TR" sz="1800" dirty="0">
                <a:solidFill>
                  <a:schemeClr val="tx1"/>
                </a:solidFill>
                <a:latin typeface="Segoe UI Variable Small Semilig" pitchFamily="2" charset="0"/>
              </a:rPr>
              <a:t>Özünde türev bize küçük matrislerimizdeki değerleri ne kadar aşağı veya yukarı çekmemiz gerektiğini, miktarını bize söyleyecek. </a:t>
            </a:r>
            <a:endParaRPr lang="tr-TR" sz="1800" dirty="0" smtClean="0">
              <a:solidFill>
                <a:schemeClr val="tx1"/>
              </a:solidFill>
              <a:latin typeface="Segoe UI Variable Small Semilig" pitchFamily="2" charset="0"/>
            </a:endParaRPr>
          </a:p>
          <a:p>
            <a:endParaRPr lang="tr-TR" sz="1800" dirty="0" smtClean="0">
              <a:solidFill>
                <a:schemeClr val="tx1"/>
              </a:solidFill>
              <a:latin typeface="Segoe UI Variable Small Semilig" pitchFamily="2" charset="0"/>
            </a:endParaRPr>
          </a:p>
          <a:p>
            <a:endParaRPr lang="tr-TR" sz="1800" dirty="0">
              <a:solidFill>
                <a:schemeClr val="tx1"/>
              </a:solidFill>
              <a:latin typeface="Segoe UI Variable Small Semilig" pitchFamily="2" charset="0"/>
            </a:endParaRPr>
          </a:p>
          <a:p>
            <a:endParaRPr lang="tr-TR" sz="1800" dirty="0" smtClean="0">
              <a:solidFill>
                <a:schemeClr val="tx1"/>
              </a:solidFill>
              <a:latin typeface="Segoe UI Variable Small Semilig" pitchFamily="2" charset="0"/>
            </a:endParaRPr>
          </a:p>
          <a:p>
            <a:endParaRPr lang="tr-TR" sz="1800" dirty="0">
              <a:solidFill>
                <a:schemeClr val="tx1"/>
              </a:solidFill>
              <a:latin typeface="Segoe UI Variable Small Semilig" pitchFamily="2" charset="0"/>
            </a:endParaRPr>
          </a:p>
          <a:p>
            <a:endParaRPr lang="tr-TR" sz="1800" dirty="0" smtClean="0">
              <a:solidFill>
                <a:schemeClr val="tx1"/>
              </a:solidFill>
              <a:latin typeface="Segoe UI Variable Small Semilig" pitchFamily="2" charset="0"/>
            </a:endParaRPr>
          </a:p>
          <a:p>
            <a:endParaRPr lang="tr-TR" sz="1800" dirty="0">
              <a:solidFill>
                <a:schemeClr val="tx1"/>
              </a:solidFill>
              <a:latin typeface="Segoe UI Variable Small Semilig" pitchFamily="2" charset="0"/>
            </a:endParaRPr>
          </a:p>
          <a:p>
            <a:endParaRPr lang="tr-TR" sz="1800" dirty="0" smtClean="0">
              <a:solidFill>
                <a:schemeClr val="tx1"/>
              </a:solidFill>
              <a:latin typeface="Segoe UI Variable Small Semilig" pitchFamily="2" charset="0"/>
            </a:endParaRPr>
          </a:p>
          <a:p>
            <a:endParaRPr lang="tr-TR" sz="1800" dirty="0">
              <a:solidFill>
                <a:schemeClr val="tx1"/>
              </a:solidFill>
              <a:latin typeface="Segoe UI Variable Small Semilig" pitchFamily="2" charset="0"/>
            </a:endParaRPr>
          </a:p>
          <a:p>
            <a:endParaRPr lang="tr-TR" sz="1800" dirty="0" smtClean="0">
              <a:solidFill>
                <a:schemeClr val="tx1"/>
              </a:solidFill>
              <a:latin typeface="Segoe UI Variable Small Semilig" pitchFamily="2" charset="0"/>
            </a:endParaRPr>
          </a:p>
          <a:p>
            <a:r>
              <a:rPr lang="tr-TR" sz="1800" dirty="0" smtClean="0">
                <a:solidFill>
                  <a:schemeClr val="tx1"/>
                </a:solidFill>
                <a:latin typeface="Segoe UI Variable Small Semilig" pitchFamily="2" charset="0"/>
              </a:rPr>
              <a:t>Sonuç </a:t>
            </a:r>
            <a:r>
              <a:rPr lang="tr-TR" sz="1800" dirty="0">
                <a:solidFill>
                  <a:schemeClr val="tx1"/>
                </a:solidFill>
                <a:latin typeface="Segoe UI Variable Small Semilig" pitchFamily="2" charset="0"/>
              </a:rPr>
              <a:t>olarak küçük matrislerimizde en optimum değerleri bulmuş, bu sayede de kullanıcılarımızın tüm filmler içim muhtemel verebilecekleri puanları hesaplayabilmiş oluyoruz. </a:t>
            </a:r>
            <a:r>
              <a:rPr lang="tr-TR" sz="1800" dirty="0" err="1">
                <a:solidFill>
                  <a:schemeClr val="tx1"/>
                </a:solidFill>
                <a:latin typeface="Segoe UI Variable Small Semilig" pitchFamily="2" charset="0"/>
              </a:rPr>
              <a:t>Matrix</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Factorization</a:t>
            </a:r>
            <a:r>
              <a:rPr lang="tr-TR" sz="1800" dirty="0">
                <a:solidFill>
                  <a:schemeClr val="tx1"/>
                </a:solidFill>
                <a:latin typeface="Segoe UI Variable Small Semilig" pitchFamily="2" charset="0"/>
              </a:rPr>
              <a:t> algoritması özünde bu şekilde çalışıyor.</a:t>
            </a:r>
          </a:p>
          <a:p>
            <a:endParaRPr lang="tr-TR" sz="1900" dirty="0">
              <a:latin typeface="Segoe UI Variable Small Semilig" pitchFamily="2" charset="0"/>
            </a:endParaRPr>
          </a:p>
          <a:p>
            <a:endParaRPr lang="tr-TR" dirty="0"/>
          </a:p>
        </p:txBody>
      </p:sp>
      <p:sp>
        <p:nvSpPr>
          <p:cNvPr id="4" name="Slayt Numarası Yer Tutucusu 3"/>
          <p:cNvSpPr>
            <a:spLocks noGrp="1"/>
          </p:cNvSpPr>
          <p:nvPr>
            <p:ph type="sldNum" sz="quarter" idx="12"/>
          </p:nvPr>
        </p:nvSpPr>
        <p:spPr>
          <a:xfrm>
            <a:off x="8604448" y="6381328"/>
            <a:ext cx="1416696" cy="365125"/>
          </a:xfrm>
        </p:spPr>
        <p:txBody>
          <a:bodyPr/>
          <a:lstStyle/>
          <a:p>
            <a:fld id="{F302176B-0E47-46AC-8F43-DAB4B8A37D06}" type="slidenum">
              <a:rPr lang="tr-TR" sz="3200" smtClean="0">
                <a:solidFill>
                  <a:schemeClr val="tx1"/>
                </a:solidFill>
              </a:rPr>
              <a:t>19</a:t>
            </a:fld>
            <a:endParaRPr lang="tr-TR" sz="3200" dirty="0">
              <a:solidFill>
                <a:schemeClr val="tx1"/>
              </a:solidFill>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899592" y="2454441"/>
            <a:ext cx="5256584" cy="2736304"/>
          </a:xfrm>
          <a:prstGeom prst="rect">
            <a:avLst/>
          </a:prstGeom>
        </p:spPr>
      </p:pic>
    </p:spTree>
    <p:extLst>
      <p:ext uri="{BB962C8B-B14F-4D97-AF65-F5344CB8AC3E}">
        <p14:creationId xmlns:p14="http://schemas.microsoft.com/office/powerpoint/2010/main" val="267600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9512" y="692696"/>
            <a:ext cx="8136904" cy="5433467"/>
          </a:xfrm>
        </p:spPr>
        <p:txBody>
          <a:bodyPr>
            <a:normAutofit fontScale="40000" lnSpcReduction="20000"/>
          </a:bodyPr>
          <a:lstStyle/>
          <a:p>
            <a:pPr marL="0" indent="0">
              <a:buNone/>
            </a:pPr>
            <a:r>
              <a:rPr lang="tr-TR" sz="10000" dirty="0">
                <a:solidFill>
                  <a:schemeClr val="tx2">
                    <a:lumMod val="60000"/>
                    <a:lumOff val="40000"/>
                  </a:schemeClr>
                </a:solidFill>
                <a:latin typeface="Arial" pitchFamily="34" charset="0"/>
                <a:cs typeface="Arial" pitchFamily="34" charset="0"/>
              </a:rPr>
              <a:t>SUNUM </a:t>
            </a:r>
            <a:r>
              <a:rPr lang="tr-TR" sz="10000" dirty="0" smtClean="0">
                <a:solidFill>
                  <a:schemeClr val="tx2">
                    <a:lumMod val="60000"/>
                    <a:lumOff val="40000"/>
                  </a:schemeClr>
                </a:solidFill>
                <a:latin typeface="Arial" pitchFamily="34" charset="0"/>
                <a:cs typeface="Arial" pitchFamily="34" charset="0"/>
              </a:rPr>
              <a:t>İÇERİĞİ</a:t>
            </a:r>
            <a:endParaRPr lang="tr-TR" sz="10000" dirty="0" smtClean="0">
              <a:solidFill>
                <a:schemeClr val="tx2">
                  <a:lumMod val="60000"/>
                  <a:lumOff val="40000"/>
                </a:schemeClr>
              </a:solidFill>
              <a:latin typeface="Arial" panose="020B0604020202020204" pitchFamily="34" charset="0"/>
              <a:cs typeface="Arial" panose="020B0604020202020204" pitchFamily="34" charset="0"/>
            </a:endParaRPr>
          </a:p>
          <a:p>
            <a:pPr marL="0" indent="0">
              <a:buNone/>
            </a:pPr>
            <a:endParaRPr lang="tr-TR" dirty="0" smtClean="0">
              <a:latin typeface="Arial" pitchFamily="34" charset="0"/>
              <a:cs typeface="Arial" pitchFamily="34" charset="0"/>
            </a:endParaRPr>
          </a:p>
          <a:p>
            <a:pPr>
              <a:lnSpc>
                <a:spcPct val="150000"/>
              </a:lnSpc>
            </a:pPr>
            <a:r>
              <a:rPr lang="tr-TR" sz="3500" b="1" dirty="0" err="1">
                <a:solidFill>
                  <a:schemeClr val="tx1"/>
                </a:solidFill>
                <a:latin typeface="Arial" pitchFamily="34" charset="0"/>
                <a:cs typeface="Arial" pitchFamily="34" charset="0"/>
              </a:rPr>
              <a:t>Recommender</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Systems</a:t>
            </a:r>
            <a:r>
              <a:rPr lang="tr-TR" sz="3500" b="1" dirty="0">
                <a:solidFill>
                  <a:schemeClr val="tx1"/>
                </a:solidFill>
                <a:latin typeface="Arial" pitchFamily="34" charset="0"/>
                <a:cs typeface="Arial" pitchFamily="34" charset="0"/>
              </a:rPr>
              <a:t> Nedir</a:t>
            </a:r>
            <a:r>
              <a:rPr lang="tr-TR" sz="3500" b="1" dirty="0" smtClean="0">
                <a:solidFill>
                  <a:schemeClr val="tx1"/>
                </a:solidFill>
                <a:latin typeface="Arial" pitchFamily="34" charset="0"/>
                <a:cs typeface="Arial" pitchFamily="34" charset="0"/>
              </a:rPr>
              <a:t>?</a:t>
            </a:r>
            <a:endParaRPr lang="tr-TR" sz="3500" b="1" dirty="0">
              <a:solidFill>
                <a:schemeClr val="tx1"/>
              </a:solidFill>
              <a:latin typeface="Arial" pitchFamily="34" charset="0"/>
              <a:cs typeface="Arial" pitchFamily="34" charset="0"/>
            </a:endParaRPr>
          </a:p>
          <a:p>
            <a:pPr>
              <a:lnSpc>
                <a:spcPct val="150000"/>
              </a:lnSpc>
            </a:pPr>
            <a:r>
              <a:rPr lang="tr-TR" sz="3500" b="1" dirty="0" err="1">
                <a:solidFill>
                  <a:schemeClr val="tx1"/>
                </a:solidFill>
                <a:latin typeface="Arial" pitchFamily="34" charset="0"/>
                <a:cs typeface="Arial" pitchFamily="34" charset="0"/>
              </a:rPr>
              <a:t>Collaborative</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Filtering</a:t>
            </a:r>
            <a:r>
              <a:rPr lang="tr-TR" sz="3500" b="1" dirty="0">
                <a:solidFill>
                  <a:schemeClr val="tx1"/>
                </a:solidFill>
                <a:latin typeface="Arial" pitchFamily="34" charset="0"/>
                <a:cs typeface="Arial" pitchFamily="34" charset="0"/>
              </a:rPr>
              <a:t>(CF)</a:t>
            </a:r>
          </a:p>
          <a:p>
            <a:pPr>
              <a:lnSpc>
                <a:spcPct val="150000"/>
              </a:lnSpc>
            </a:pPr>
            <a:r>
              <a:rPr lang="tr-TR" sz="3500" b="1" dirty="0" err="1">
                <a:solidFill>
                  <a:schemeClr val="tx1"/>
                </a:solidFill>
                <a:latin typeface="Arial" pitchFamily="34" charset="0"/>
                <a:cs typeface="Arial" pitchFamily="34" charset="0"/>
              </a:rPr>
              <a:t>Explicit</a:t>
            </a:r>
            <a:r>
              <a:rPr lang="tr-TR" sz="3500" b="1" dirty="0">
                <a:solidFill>
                  <a:schemeClr val="tx1"/>
                </a:solidFill>
                <a:latin typeface="Arial" pitchFamily="34" charset="0"/>
                <a:cs typeface="Arial" pitchFamily="34" charset="0"/>
              </a:rPr>
              <a:t> Feedback </a:t>
            </a:r>
            <a:r>
              <a:rPr lang="tr-TR" sz="3500" b="1" dirty="0" err="1">
                <a:solidFill>
                  <a:schemeClr val="tx1"/>
                </a:solidFill>
                <a:latin typeface="Arial" pitchFamily="34" charset="0"/>
                <a:cs typeface="Arial" pitchFamily="34" charset="0"/>
              </a:rPr>
              <a:t>and</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Implicit</a:t>
            </a:r>
            <a:r>
              <a:rPr lang="tr-TR" sz="3500" b="1" dirty="0">
                <a:solidFill>
                  <a:schemeClr val="tx1"/>
                </a:solidFill>
                <a:latin typeface="Arial" pitchFamily="34" charset="0"/>
                <a:cs typeface="Arial" pitchFamily="34" charset="0"/>
              </a:rPr>
              <a:t> Feedback</a:t>
            </a:r>
          </a:p>
          <a:p>
            <a:pPr>
              <a:lnSpc>
                <a:spcPct val="150000"/>
              </a:lnSpc>
            </a:pPr>
            <a:r>
              <a:rPr lang="tr-TR" sz="3500" b="1" dirty="0" err="1">
                <a:solidFill>
                  <a:schemeClr val="tx1"/>
                </a:solidFill>
                <a:latin typeface="Arial" pitchFamily="34" charset="0"/>
                <a:cs typeface="Arial" pitchFamily="34" charset="0"/>
              </a:rPr>
              <a:t>Matrix</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Factorization</a:t>
            </a:r>
            <a:endParaRPr lang="tr-TR" sz="3500" b="1" dirty="0">
              <a:solidFill>
                <a:schemeClr val="tx1"/>
              </a:solidFill>
              <a:latin typeface="Arial" pitchFamily="34" charset="0"/>
              <a:cs typeface="Arial" pitchFamily="34" charset="0"/>
            </a:endParaRPr>
          </a:p>
          <a:p>
            <a:pPr>
              <a:lnSpc>
                <a:spcPct val="150000"/>
              </a:lnSpc>
            </a:pPr>
            <a:r>
              <a:rPr lang="tr-TR" sz="3500" b="1" dirty="0" err="1">
                <a:solidFill>
                  <a:schemeClr val="tx1"/>
                </a:solidFill>
                <a:latin typeface="Arial" pitchFamily="34" charset="0"/>
                <a:cs typeface="Arial" pitchFamily="34" charset="0"/>
              </a:rPr>
              <a:t>AutoRec</a:t>
            </a:r>
            <a:endParaRPr lang="tr-TR" sz="3500" b="1" dirty="0">
              <a:solidFill>
                <a:schemeClr val="tx1"/>
              </a:solidFill>
              <a:latin typeface="Arial" pitchFamily="34" charset="0"/>
              <a:cs typeface="Arial" pitchFamily="34" charset="0"/>
            </a:endParaRPr>
          </a:p>
          <a:p>
            <a:pPr>
              <a:lnSpc>
                <a:spcPct val="150000"/>
              </a:lnSpc>
            </a:pPr>
            <a:r>
              <a:rPr lang="tr-TR" sz="3500" b="1" dirty="0" err="1">
                <a:solidFill>
                  <a:schemeClr val="tx1"/>
                </a:solidFill>
                <a:latin typeface="Arial" pitchFamily="34" charset="0"/>
                <a:cs typeface="Arial" pitchFamily="34" charset="0"/>
              </a:rPr>
              <a:t>Personalized</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Ranking</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for</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Recommender</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Systems</a:t>
            </a:r>
            <a:endParaRPr lang="tr-TR" sz="3500" b="1" dirty="0">
              <a:solidFill>
                <a:schemeClr val="tx1"/>
              </a:solidFill>
              <a:latin typeface="Arial" pitchFamily="34" charset="0"/>
              <a:cs typeface="Arial" pitchFamily="34" charset="0"/>
            </a:endParaRPr>
          </a:p>
          <a:p>
            <a:pPr>
              <a:lnSpc>
                <a:spcPct val="150000"/>
              </a:lnSpc>
            </a:pPr>
            <a:r>
              <a:rPr lang="tr-TR" sz="3500" b="1" dirty="0" err="1">
                <a:solidFill>
                  <a:schemeClr val="tx1"/>
                </a:solidFill>
                <a:latin typeface="Arial" pitchFamily="34" charset="0"/>
                <a:cs typeface="Arial" pitchFamily="34" charset="0"/>
              </a:rPr>
              <a:t>Bayesian</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Personalized</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Ranking</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Loss</a:t>
            </a:r>
            <a:r>
              <a:rPr lang="tr-TR" sz="3500" b="1" dirty="0">
                <a:solidFill>
                  <a:schemeClr val="tx1"/>
                </a:solidFill>
                <a:latin typeface="Arial" pitchFamily="34" charset="0"/>
                <a:cs typeface="Arial" pitchFamily="34" charset="0"/>
              </a:rPr>
              <a:t> (BPR)</a:t>
            </a:r>
          </a:p>
          <a:p>
            <a:pPr>
              <a:lnSpc>
                <a:spcPct val="150000"/>
              </a:lnSpc>
            </a:pPr>
            <a:r>
              <a:rPr lang="tr-TR" sz="3500" b="1" dirty="0" err="1">
                <a:solidFill>
                  <a:schemeClr val="tx1"/>
                </a:solidFill>
                <a:latin typeface="Arial" pitchFamily="34" charset="0"/>
                <a:cs typeface="Arial" pitchFamily="34" charset="0"/>
              </a:rPr>
              <a:t>Hinge</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Loss</a:t>
            </a:r>
            <a:endParaRPr lang="tr-TR" sz="3500" b="1" dirty="0">
              <a:solidFill>
                <a:schemeClr val="tx1"/>
              </a:solidFill>
              <a:latin typeface="Arial" pitchFamily="34" charset="0"/>
              <a:cs typeface="Arial" pitchFamily="34" charset="0"/>
            </a:endParaRPr>
          </a:p>
          <a:p>
            <a:pPr>
              <a:lnSpc>
                <a:spcPct val="150000"/>
              </a:lnSpc>
            </a:pPr>
            <a:r>
              <a:rPr lang="tr-TR" sz="3500" b="1" dirty="0" err="1">
                <a:solidFill>
                  <a:schemeClr val="tx1"/>
                </a:solidFill>
                <a:latin typeface="Arial" pitchFamily="34" charset="0"/>
                <a:cs typeface="Arial" pitchFamily="34" charset="0"/>
              </a:rPr>
              <a:t>Neural</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Collaborative</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Filtering</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for</a:t>
            </a:r>
            <a:r>
              <a:rPr lang="tr-TR" sz="3500" b="1" dirty="0">
                <a:solidFill>
                  <a:schemeClr val="tx1"/>
                </a:solidFill>
                <a:latin typeface="Arial" pitchFamily="34" charset="0"/>
                <a:cs typeface="Arial" pitchFamily="34" charset="0"/>
              </a:rPr>
              <a:t> </a:t>
            </a:r>
            <a:r>
              <a:rPr lang="tr-TR" sz="3500" b="1" dirty="0" err="1">
                <a:solidFill>
                  <a:schemeClr val="tx1"/>
                </a:solidFill>
                <a:latin typeface="Arial" pitchFamily="34" charset="0"/>
                <a:cs typeface="Arial" pitchFamily="34" charset="0"/>
              </a:rPr>
              <a:t>Personalized</a:t>
            </a:r>
            <a:r>
              <a:rPr lang="tr-TR" sz="3500" b="1" dirty="0">
                <a:solidFill>
                  <a:schemeClr val="tx1"/>
                </a:solidFill>
                <a:latin typeface="Arial" pitchFamily="34" charset="0"/>
                <a:cs typeface="Arial" pitchFamily="34" charset="0"/>
              </a:rPr>
              <a:t> </a:t>
            </a:r>
            <a:r>
              <a:rPr lang="tr-TR" sz="3500" b="1" dirty="0" err="1" smtClean="0">
                <a:solidFill>
                  <a:schemeClr val="tx1"/>
                </a:solidFill>
                <a:latin typeface="Arial" pitchFamily="34" charset="0"/>
                <a:cs typeface="Arial" pitchFamily="34" charset="0"/>
              </a:rPr>
              <a:t>Ranking</a:t>
            </a:r>
            <a:endParaRPr lang="tr-TR" sz="3500" b="1" dirty="0" smtClean="0">
              <a:solidFill>
                <a:schemeClr val="tx1"/>
              </a:solidFill>
              <a:latin typeface="Arial" pitchFamily="34" charset="0"/>
              <a:cs typeface="Arial" pitchFamily="34" charset="0"/>
            </a:endParaRPr>
          </a:p>
          <a:p>
            <a:pPr>
              <a:lnSpc>
                <a:spcPct val="150000"/>
              </a:lnSpc>
            </a:pPr>
            <a:r>
              <a:rPr lang="tr-TR" sz="3500" b="1" dirty="0">
                <a:solidFill>
                  <a:schemeClr val="tx1"/>
                </a:solidFill>
                <a:latin typeface="Arial" pitchFamily="34" charset="0"/>
                <a:cs typeface="Arial" pitchFamily="34" charset="0"/>
              </a:rPr>
              <a:t>Sıra Farkındalıklı Öneri </a:t>
            </a:r>
            <a:r>
              <a:rPr lang="tr-TR" sz="3500" b="1" dirty="0" smtClean="0">
                <a:solidFill>
                  <a:schemeClr val="tx1"/>
                </a:solidFill>
                <a:latin typeface="Arial" pitchFamily="34" charset="0"/>
                <a:cs typeface="Arial" pitchFamily="34" charset="0"/>
              </a:rPr>
              <a:t>Sistemleri</a:t>
            </a:r>
          </a:p>
          <a:p>
            <a:pPr>
              <a:lnSpc>
                <a:spcPct val="150000"/>
              </a:lnSpc>
            </a:pPr>
            <a:r>
              <a:rPr lang="tr-TR" sz="3500" b="1" dirty="0" err="1">
                <a:solidFill>
                  <a:schemeClr val="tx1"/>
                </a:solidFill>
                <a:latin typeface="Arial" pitchFamily="34" charset="0"/>
                <a:cs typeface="Arial" pitchFamily="34" charset="0"/>
              </a:rPr>
              <a:t>Caser</a:t>
            </a:r>
            <a:r>
              <a:rPr lang="tr-TR" sz="3500" b="1" dirty="0">
                <a:solidFill>
                  <a:schemeClr val="tx1"/>
                </a:solidFill>
                <a:latin typeface="Arial" pitchFamily="34" charset="0"/>
                <a:cs typeface="Arial" pitchFamily="34" charset="0"/>
              </a:rPr>
              <a:t> </a:t>
            </a:r>
            <a:r>
              <a:rPr lang="tr-TR" sz="3500" b="1" dirty="0" smtClean="0">
                <a:solidFill>
                  <a:schemeClr val="tx1"/>
                </a:solidFill>
                <a:latin typeface="Arial" pitchFamily="34" charset="0"/>
                <a:cs typeface="Arial" pitchFamily="34" charset="0"/>
              </a:rPr>
              <a:t>Modeli</a:t>
            </a:r>
          </a:p>
          <a:p>
            <a:pPr>
              <a:lnSpc>
                <a:spcPct val="150000"/>
              </a:lnSpc>
            </a:pPr>
            <a:r>
              <a:rPr lang="en-US" sz="3500" b="1" dirty="0" err="1">
                <a:solidFill>
                  <a:schemeClr val="tx1"/>
                </a:solidFill>
                <a:latin typeface="Arial" pitchFamily="34" charset="0"/>
                <a:cs typeface="Arial" pitchFamily="34" charset="0"/>
              </a:rPr>
              <a:t>Faktörizasyon</a:t>
            </a:r>
            <a:r>
              <a:rPr lang="en-US" sz="3500" b="1" dirty="0">
                <a:solidFill>
                  <a:schemeClr val="tx1"/>
                </a:solidFill>
                <a:latin typeface="Arial" pitchFamily="34" charset="0"/>
                <a:cs typeface="Arial" pitchFamily="34" charset="0"/>
              </a:rPr>
              <a:t> </a:t>
            </a:r>
            <a:r>
              <a:rPr lang="en-US" sz="3500" b="1" dirty="0" err="1">
                <a:solidFill>
                  <a:schemeClr val="tx1"/>
                </a:solidFill>
                <a:latin typeface="Arial" pitchFamily="34" charset="0"/>
                <a:cs typeface="Arial" pitchFamily="34" charset="0"/>
              </a:rPr>
              <a:t>Makineleri</a:t>
            </a:r>
            <a:r>
              <a:rPr lang="en-US" sz="3500" b="1" dirty="0">
                <a:solidFill>
                  <a:schemeClr val="tx1"/>
                </a:solidFill>
                <a:latin typeface="Arial" pitchFamily="34" charset="0"/>
                <a:cs typeface="Arial" pitchFamily="34" charset="0"/>
              </a:rPr>
              <a:t> (FM</a:t>
            </a:r>
            <a:r>
              <a:rPr lang="en-US" sz="3500" b="1" dirty="0" smtClean="0">
                <a:solidFill>
                  <a:schemeClr val="tx1"/>
                </a:solidFill>
                <a:latin typeface="Arial" pitchFamily="34" charset="0"/>
                <a:cs typeface="Arial" pitchFamily="34" charset="0"/>
              </a:rPr>
              <a:t>)</a:t>
            </a:r>
            <a:endParaRPr lang="tr-TR" sz="3500" b="1" dirty="0" smtClean="0">
              <a:solidFill>
                <a:schemeClr val="tx1"/>
              </a:solidFill>
              <a:latin typeface="Arial" pitchFamily="34" charset="0"/>
              <a:cs typeface="Arial" pitchFamily="34" charset="0"/>
            </a:endParaRPr>
          </a:p>
          <a:p>
            <a:pPr>
              <a:lnSpc>
                <a:spcPct val="150000"/>
              </a:lnSpc>
            </a:pPr>
            <a:r>
              <a:rPr lang="en-US" sz="3500" b="1" dirty="0" err="1">
                <a:solidFill>
                  <a:schemeClr val="tx1"/>
                </a:solidFill>
                <a:latin typeface="Arial" pitchFamily="34" charset="0"/>
                <a:cs typeface="Arial" pitchFamily="34" charset="0"/>
              </a:rPr>
              <a:t>Derin</a:t>
            </a:r>
            <a:r>
              <a:rPr lang="en-US" sz="3500" b="1" dirty="0">
                <a:solidFill>
                  <a:schemeClr val="tx1"/>
                </a:solidFill>
                <a:latin typeface="Arial" pitchFamily="34" charset="0"/>
                <a:cs typeface="Arial" pitchFamily="34" charset="0"/>
              </a:rPr>
              <a:t> </a:t>
            </a:r>
            <a:r>
              <a:rPr lang="en-US" sz="3500" b="1" dirty="0" err="1">
                <a:solidFill>
                  <a:schemeClr val="tx1"/>
                </a:solidFill>
                <a:latin typeface="Arial" pitchFamily="34" charset="0"/>
                <a:cs typeface="Arial" pitchFamily="34" charset="0"/>
              </a:rPr>
              <a:t>Çarpanlara</a:t>
            </a:r>
            <a:r>
              <a:rPr lang="en-US" sz="3500" b="1" dirty="0">
                <a:solidFill>
                  <a:schemeClr val="tx1"/>
                </a:solidFill>
                <a:latin typeface="Arial" pitchFamily="34" charset="0"/>
                <a:cs typeface="Arial" pitchFamily="34" charset="0"/>
              </a:rPr>
              <a:t> </a:t>
            </a:r>
            <a:r>
              <a:rPr lang="en-US" sz="3500" b="1" dirty="0" err="1">
                <a:solidFill>
                  <a:schemeClr val="tx1"/>
                </a:solidFill>
                <a:latin typeface="Arial" pitchFamily="34" charset="0"/>
                <a:cs typeface="Arial" pitchFamily="34" charset="0"/>
              </a:rPr>
              <a:t>Ayırma</a:t>
            </a:r>
            <a:r>
              <a:rPr lang="en-US" sz="3500" b="1" dirty="0">
                <a:solidFill>
                  <a:schemeClr val="tx1"/>
                </a:solidFill>
                <a:latin typeface="Arial" pitchFamily="34" charset="0"/>
                <a:cs typeface="Arial" pitchFamily="34" charset="0"/>
              </a:rPr>
              <a:t> </a:t>
            </a:r>
            <a:r>
              <a:rPr lang="en-US" sz="3500" b="1" dirty="0" err="1">
                <a:solidFill>
                  <a:schemeClr val="tx1"/>
                </a:solidFill>
                <a:latin typeface="Arial" pitchFamily="34" charset="0"/>
                <a:cs typeface="Arial" pitchFamily="34" charset="0"/>
              </a:rPr>
              <a:t>Makineleri</a:t>
            </a:r>
            <a:r>
              <a:rPr lang="en-US" sz="3500" b="1" dirty="0">
                <a:solidFill>
                  <a:schemeClr val="tx1"/>
                </a:solidFill>
                <a:latin typeface="Arial" pitchFamily="34" charset="0"/>
                <a:cs typeface="Arial" pitchFamily="34" charset="0"/>
              </a:rPr>
              <a:t> (</a:t>
            </a:r>
            <a:r>
              <a:rPr lang="en-US" sz="3500" b="1" dirty="0" err="1">
                <a:solidFill>
                  <a:schemeClr val="tx1"/>
                </a:solidFill>
                <a:latin typeface="Arial" pitchFamily="34" charset="0"/>
                <a:cs typeface="Arial" pitchFamily="34" charset="0"/>
              </a:rPr>
              <a:t>DeepFM</a:t>
            </a:r>
            <a:r>
              <a:rPr lang="en-US" sz="3500" b="1" dirty="0">
                <a:solidFill>
                  <a:schemeClr val="tx1"/>
                </a:solidFill>
                <a:latin typeface="Arial" pitchFamily="34" charset="0"/>
                <a:cs typeface="Arial" pitchFamily="34" charset="0"/>
              </a:rPr>
              <a:t>)</a:t>
            </a:r>
            <a:r>
              <a:rPr lang="tr-TR" sz="1600" dirty="0"/>
              <a:t/>
            </a:r>
            <a:br>
              <a:rPr lang="tr-TR" sz="1600" dirty="0"/>
            </a:br>
            <a:endParaRPr lang="tr-TR" sz="1600" b="1" dirty="0"/>
          </a:p>
          <a:p>
            <a:pPr>
              <a:lnSpc>
                <a:spcPct val="150000"/>
              </a:lnSpc>
            </a:pPr>
            <a:endParaRPr lang="tr-TR" sz="1500" b="1" dirty="0"/>
          </a:p>
          <a:p>
            <a:pPr>
              <a:lnSpc>
                <a:spcPct val="150000"/>
              </a:lnSpc>
            </a:pPr>
            <a:endParaRPr lang="tr-TR" dirty="0"/>
          </a:p>
        </p:txBody>
      </p:sp>
      <p:sp>
        <p:nvSpPr>
          <p:cNvPr id="6" name="Slayt Numarası Yer Tutucusu 5"/>
          <p:cNvSpPr>
            <a:spLocks noGrp="1"/>
          </p:cNvSpPr>
          <p:nvPr>
            <p:ph type="sldNum" sz="quarter" idx="12"/>
          </p:nvPr>
        </p:nvSpPr>
        <p:spPr/>
        <p:txBody>
          <a:bodyPr/>
          <a:lstStyle/>
          <a:p>
            <a:fld id="{F302176B-0E47-46AC-8F43-DAB4B8A37D06}" type="slidenum">
              <a:rPr lang="tr-TR" sz="3200" smtClean="0">
                <a:solidFill>
                  <a:schemeClr val="tx1"/>
                </a:solidFill>
              </a:rPr>
              <a:t>2</a:t>
            </a:fld>
            <a:endParaRPr lang="tr-TR" sz="3200" dirty="0">
              <a:solidFill>
                <a:schemeClr val="tx1"/>
              </a:solidFill>
            </a:endParaRPr>
          </a:p>
        </p:txBody>
      </p:sp>
      <p:sp>
        <p:nvSpPr>
          <p:cNvPr id="4" name="İçerik Yer Tutucusu 2"/>
          <p:cNvSpPr txBox="1">
            <a:spLocks/>
          </p:cNvSpPr>
          <p:nvPr/>
        </p:nvSpPr>
        <p:spPr>
          <a:xfrm>
            <a:off x="4888369" y="438392"/>
            <a:ext cx="4968552" cy="57214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tr-TR" dirty="0" smtClean="0"/>
          </a:p>
          <a:p>
            <a:pPr marL="0" indent="0">
              <a:buFont typeface="Arial" panose="020B0604020202020204" pitchFamily="34" charset="0"/>
              <a:buNone/>
            </a:pPr>
            <a:endParaRPr lang="tr-TR" dirty="0" smtClean="0"/>
          </a:p>
          <a:p>
            <a:endParaRPr lang="tr-TR" sz="1400" dirty="0"/>
          </a:p>
        </p:txBody>
      </p:sp>
    </p:spTree>
    <p:extLst>
      <p:ext uri="{BB962C8B-B14F-4D97-AF65-F5344CB8AC3E}">
        <p14:creationId xmlns:p14="http://schemas.microsoft.com/office/powerpoint/2010/main" val="470005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88640"/>
            <a:ext cx="8229600" cy="1143000"/>
          </a:xfrm>
        </p:spPr>
        <p:txBody>
          <a:bodyPr>
            <a:normAutofit fontScale="90000"/>
          </a:bodyPr>
          <a:lstStyle/>
          <a:p>
            <a:pPr algn="l"/>
            <a:r>
              <a:rPr lang="tr-TR" sz="2000" b="1" dirty="0" err="1">
                <a:solidFill>
                  <a:schemeClr val="accent1"/>
                </a:solidFill>
                <a:latin typeface="Arial" panose="020B0604020202020204" pitchFamily="34" charset="0"/>
                <a:cs typeface="Arial" panose="020B0604020202020204" pitchFamily="34" charset="0"/>
              </a:rPr>
              <a:t>AutoRec</a:t>
            </a:r>
            <a:r>
              <a:rPr lang="tr-TR" sz="2000" b="1" dirty="0">
                <a:solidFill>
                  <a:schemeClr val="accent1"/>
                </a:solidFill>
                <a:latin typeface="Arial" panose="020B0604020202020204" pitchFamily="34" charset="0"/>
                <a:cs typeface="Arial" panose="020B0604020202020204" pitchFamily="34" charset="0"/>
              </a:rPr>
              <a:t/>
            </a:r>
            <a:br>
              <a:rPr lang="tr-TR" sz="2000" b="1" dirty="0">
                <a:solidFill>
                  <a:schemeClr val="accent1"/>
                </a:solidFill>
                <a:latin typeface="Arial" panose="020B0604020202020204" pitchFamily="34" charset="0"/>
                <a:cs typeface="Arial" panose="020B0604020202020204" pitchFamily="34" charset="0"/>
              </a:rPr>
            </a:br>
            <a:endParaRPr lang="tr-TR" sz="2000" b="1"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80083" y="692696"/>
            <a:ext cx="8229600" cy="5073427"/>
          </a:xfrm>
        </p:spPr>
        <p:txBody>
          <a:bodyPr>
            <a:normAutofit/>
          </a:bodyPr>
          <a:lstStyle/>
          <a:p>
            <a:r>
              <a:rPr lang="tr-TR" sz="1700" dirty="0">
                <a:solidFill>
                  <a:schemeClr val="tx1"/>
                </a:solidFill>
                <a:latin typeface="Segoe UI Variable Small Semilig" pitchFamily="2" charset="0"/>
              </a:rPr>
              <a:t>Matris </a:t>
            </a:r>
            <a:r>
              <a:rPr lang="tr-TR" sz="1700" dirty="0" err="1">
                <a:solidFill>
                  <a:schemeClr val="tx1"/>
                </a:solidFill>
                <a:latin typeface="Segoe UI Variable Small Semilig" pitchFamily="2" charset="0"/>
              </a:rPr>
              <a:t>faktörizasyon</a:t>
            </a:r>
            <a:r>
              <a:rPr lang="tr-TR" sz="1700" dirty="0">
                <a:solidFill>
                  <a:schemeClr val="tx1"/>
                </a:solidFill>
                <a:latin typeface="Segoe UI Variable Small Semilig" pitchFamily="2" charset="0"/>
              </a:rPr>
              <a:t> modeli, derecelendirme tahmin görevinde iyi bir performans elde etse de, esasen doğrusal bir modeldir. Bu nedenle, bu tür modeller kullanıcıların tercihlerini tahmin edebilecek karmaşık doğrusal olmayan ve karmaşık ilişkileri yakalama yeteneğine sahip değildir. </a:t>
            </a:r>
          </a:p>
          <a:p>
            <a:r>
              <a:rPr lang="tr-TR" sz="1700" dirty="0">
                <a:solidFill>
                  <a:schemeClr val="tx1"/>
                </a:solidFill>
                <a:latin typeface="Segoe UI Variable Small Semilig" pitchFamily="2" charset="0"/>
              </a:rPr>
              <a:t>Sinir ağlarının herhangi bir sürekli işlevi yaklaştırabildiği kanıtlanmıştır ve bu da onu matris </a:t>
            </a:r>
            <a:r>
              <a:rPr lang="tr-TR" sz="1700" dirty="0" err="1">
                <a:solidFill>
                  <a:schemeClr val="tx1"/>
                </a:solidFill>
                <a:latin typeface="Segoe UI Variable Small Semilig" pitchFamily="2" charset="0"/>
              </a:rPr>
              <a:t>faktörizasyonunun</a:t>
            </a:r>
            <a:r>
              <a:rPr lang="tr-TR" sz="1700" dirty="0">
                <a:solidFill>
                  <a:schemeClr val="tx1"/>
                </a:solidFill>
                <a:latin typeface="Segoe UI Variable Small Semilig" pitchFamily="2" charset="0"/>
              </a:rPr>
              <a:t> sınırlamalarını ele almak ve matris </a:t>
            </a:r>
            <a:r>
              <a:rPr lang="tr-TR" sz="1700" dirty="0" err="1">
                <a:solidFill>
                  <a:schemeClr val="tx1"/>
                </a:solidFill>
                <a:latin typeface="Segoe UI Variable Small Semilig" pitchFamily="2" charset="0"/>
              </a:rPr>
              <a:t>faktörizasyonunun</a:t>
            </a:r>
            <a:r>
              <a:rPr lang="tr-TR" sz="1700" dirty="0">
                <a:solidFill>
                  <a:schemeClr val="tx1"/>
                </a:solidFill>
                <a:latin typeface="Segoe UI Variable Small Semilig" pitchFamily="2" charset="0"/>
              </a:rPr>
              <a:t> ifade gücünü zenginleştirmek için uygun hale getirir.</a:t>
            </a:r>
          </a:p>
          <a:p>
            <a:r>
              <a:rPr lang="tr-TR" sz="1700" b="1" dirty="0" err="1" smtClean="0">
                <a:solidFill>
                  <a:schemeClr val="tx1"/>
                </a:solidFill>
                <a:latin typeface="Segoe UI Variable Small Semilig" pitchFamily="2" charset="0"/>
              </a:rPr>
              <a:t>Autoencoders</a:t>
            </a:r>
            <a:r>
              <a:rPr lang="tr-TR" sz="1700" dirty="0">
                <a:solidFill>
                  <a:schemeClr val="tx1"/>
                </a:solidFill>
                <a:latin typeface="Segoe UI Variable Small Semilig" pitchFamily="2" charset="0"/>
              </a:rPr>
              <a:t>, verileri sıkıştırmak ve yeniden oluşturmak için kullanılan yapay sinir ağı yapılarıdır.</a:t>
            </a:r>
          </a:p>
          <a:p>
            <a:r>
              <a:rPr lang="tr-TR" sz="1700" b="1" dirty="0" err="1" smtClean="0">
                <a:solidFill>
                  <a:schemeClr val="tx1"/>
                </a:solidFill>
                <a:latin typeface="Segoe UI Variable Small Semilig" pitchFamily="2" charset="0"/>
              </a:rPr>
              <a:t>AutoRec</a:t>
            </a:r>
            <a:r>
              <a:rPr lang="tr-TR" sz="1700" dirty="0">
                <a:solidFill>
                  <a:schemeClr val="tx1"/>
                </a:solidFill>
                <a:latin typeface="Segoe UI Variable Small Semilig" pitchFamily="2" charset="0"/>
              </a:rPr>
              <a:t>, </a:t>
            </a:r>
            <a:r>
              <a:rPr lang="tr-TR" sz="1700" dirty="0" err="1">
                <a:solidFill>
                  <a:schemeClr val="tx1"/>
                </a:solidFill>
                <a:latin typeface="Segoe UI Variable Small Semilig" pitchFamily="2" charset="0"/>
              </a:rPr>
              <a:t>autoencoder</a:t>
            </a:r>
            <a:r>
              <a:rPr lang="tr-TR" sz="1700" dirty="0">
                <a:solidFill>
                  <a:schemeClr val="tx1"/>
                </a:solidFill>
                <a:latin typeface="Segoe UI Variable Small Semilig" pitchFamily="2" charset="0"/>
              </a:rPr>
              <a:t> mimarisini kullanarak kullanıcıların ürünlere verdiği puanları tahmin etmeye yönelik bir öneri sistemidir. Kullanıcıların geçmiş etkileşimlerini öğrenir ve gelecekteki puanlamaları tahmin eder.</a:t>
            </a:r>
          </a:p>
          <a:p>
            <a:r>
              <a:rPr lang="tr-TR" sz="1700" dirty="0">
                <a:solidFill>
                  <a:schemeClr val="tx1"/>
                </a:solidFill>
                <a:latin typeface="Segoe UI Variable Small Semilig" pitchFamily="2" charset="0"/>
              </a:rPr>
              <a:t>Tipik bir </a:t>
            </a:r>
            <a:r>
              <a:rPr lang="tr-TR" sz="1700" dirty="0" err="1">
                <a:solidFill>
                  <a:schemeClr val="tx1"/>
                </a:solidFill>
                <a:latin typeface="Segoe UI Variable Small Semilig" pitchFamily="2" charset="0"/>
              </a:rPr>
              <a:t>autoencoder</a:t>
            </a:r>
            <a:r>
              <a:rPr lang="tr-TR" sz="1700" dirty="0">
                <a:solidFill>
                  <a:schemeClr val="tx1"/>
                </a:solidFill>
                <a:latin typeface="Segoe UI Variable Small Semilig" pitchFamily="2" charset="0"/>
              </a:rPr>
              <a:t> , bir </a:t>
            </a:r>
            <a:r>
              <a:rPr lang="tr-TR" sz="1700" dirty="0" err="1">
                <a:solidFill>
                  <a:schemeClr val="tx1"/>
                </a:solidFill>
                <a:latin typeface="Segoe UI Variable Small Semilig" pitchFamily="2" charset="0"/>
              </a:rPr>
              <a:t>encoder</a:t>
            </a:r>
            <a:r>
              <a:rPr lang="tr-TR" sz="1700" dirty="0">
                <a:solidFill>
                  <a:schemeClr val="tx1"/>
                </a:solidFill>
                <a:latin typeface="Segoe UI Variable Small Semilig" pitchFamily="2" charset="0"/>
              </a:rPr>
              <a:t> ve bir kod </a:t>
            </a:r>
            <a:r>
              <a:rPr lang="tr-TR" sz="1700" dirty="0" err="1">
                <a:solidFill>
                  <a:schemeClr val="tx1"/>
                </a:solidFill>
                <a:latin typeface="Segoe UI Variable Small Semilig" pitchFamily="2" charset="0"/>
              </a:rPr>
              <a:t>decoder</a:t>
            </a:r>
            <a:r>
              <a:rPr lang="tr-TR" sz="1700" dirty="0">
                <a:solidFill>
                  <a:schemeClr val="tx1"/>
                </a:solidFill>
                <a:latin typeface="Segoe UI Variable Small Semilig" pitchFamily="2" charset="0"/>
              </a:rPr>
              <a:t> oluşur. Encoder , girişi gizli gösterimlere yansıtır ve </a:t>
            </a:r>
            <a:r>
              <a:rPr lang="tr-TR" sz="1700" dirty="0" err="1">
                <a:solidFill>
                  <a:schemeClr val="tx1"/>
                </a:solidFill>
                <a:latin typeface="Segoe UI Variable Small Semilig" pitchFamily="2" charset="0"/>
              </a:rPr>
              <a:t>decoder</a:t>
            </a:r>
            <a:r>
              <a:rPr lang="tr-TR" sz="1700" dirty="0">
                <a:solidFill>
                  <a:schemeClr val="tx1"/>
                </a:solidFill>
                <a:latin typeface="Segoe UI Variable Small Semilig" pitchFamily="2" charset="0"/>
              </a:rPr>
              <a:t>, gizli katmanı yeniden yapılandırma katmanına eşler.</a:t>
            </a:r>
          </a:p>
          <a:p>
            <a:endParaRPr lang="tr-TR" dirty="0"/>
          </a:p>
        </p:txBody>
      </p:sp>
      <p:sp>
        <p:nvSpPr>
          <p:cNvPr id="4" name="Slayt Numarası Yer Tutucusu 3"/>
          <p:cNvSpPr>
            <a:spLocks noGrp="1"/>
          </p:cNvSpPr>
          <p:nvPr>
            <p:ph type="sldNum" sz="quarter" idx="12"/>
          </p:nvPr>
        </p:nvSpPr>
        <p:spPr>
          <a:xfrm>
            <a:off x="8604448" y="6381328"/>
            <a:ext cx="1200672" cy="365125"/>
          </a:xfrm>
        </p:spPr>
        <p:txBody>
          <a:bodyPr/>
          <a:lstStyle/>
          <a:p>
            <a:fld id="{F302176B-0E47-46AC-8F43-DAB4B8A37D06}" type="slidenum">
              <a:rPr lang="tr-TR" sz="3200" smtClean="0">
                <a:solidFill>
                  <a:schemeClr val="tx1"/>
                </a:solidFill>
              </a:rPr>
              <a:t>20</a:t>
            </a:fld>
            <a:endParaRPr lang="tr-TR" sz="3200" dirty="0">
              <a:solidFill>
                <a:schemeClr val="tx1"/>
              </a:solidFill>
            </a:endParaRPr>
          </a:p>
        </p:txBody>
      </p:sp>
      <p:pic>
        <p:nvPicPr>
          <p:cNvPr id="5" name="Resim 4"/>
          <p:cNvPicPr/>
          <p:nvPr/>
        </p:nvPicPr>
        <p:blipFill rotWithShape="1">
          <a:blip r:embed="rId2">
            <a:extLst>
              <a:ext uri="{28A0092B-C50C-407E-A947-70E740481C1C}">
                <a14:useLocalDpi xmlns:a14="http://schemas.microsoft.com/office/drawing/2010/main" val="0"/>
              </a:ext>
            </a:extLst>
          </a:blip>
          <a:srcRect l="8052" r="14794" b="23469"/>
          <a:stretch/>
        </p:blipFill>
        <p:spPr bwMode="auto">
          <a:xfrm>
            <a:off x="2555776" y="4614593"/>
            <a:ext cx="3924300" cy="2371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9712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200" b="1" dirty="0" err="1">
                <a:solidFill>
                  <a:schemeClr val="accent1"/>
                </a:solidFill>
                <a:latin typeface="Arial" panose="020B0604020202020204" pitchFamily="34" charset="0"/>
                <a:cs typeface="Arial" panose="020B0604020202020204" pitchFamily="34" charset="0"/>
              </a:rPr>
              <a:t>Personalized</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Ranking</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for</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Recommender</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Systems</a:t>
            </a:r>
            <a:r>
              <a:rPr lang="tr-TR" b="1" dirty="0"/>
              <a:t/>
            </a:r>
            <a:br>
              <a:rPr lang="tr-TR" b="1" dirty="0"/>
            </a:br>
            <a:endParaRPr lang="tr-TR" dirty="0"/>
          </a:p>
        </p:txBody>
      </p:sp>
      <p:sp>
        <p:nvSpPr>
          <p:cNvPr id="3" name="İçerik Yer Tutucusu 2"/>
          <p:cNvSpPr>
            <a:spLocks noGrp="1"/>
          </p:cNvSpPr>
          <p:nvPr>
            <p:ph idx="1"/>
          </p:nvPr>
        </p:nvSpPr>
        <p:spPr>
          <a:xfrm>
            <a:off x="457200" y="980728"/>
            <a:ext cx="8229600" cy="5145435"/>
          </a:xfrm>
        </p:spPr>
        <p:txBody>
          <a:bodyPr>
            <a:normAutofit/>
          </a:bodyPr>
          <a:lstStyle/>
          <a:p>
            <a:r>
              <a:rPr lang="tr-TR" sz="1700" dirty="0">
                <a:solidFill>
                  <a:schemeClr val="tx1"/>
                </a:solidFill>
                <a:latin typeface="Segoe UI Variable Small Semilig" pitchFamily="2" charset="0"/>
              </a:rPr>
              <a:t>Öneri sistemlerinde, daha önceki bölümlerde sadece gözlemlenen puanlar üzerinde çalışılıp açık geri bildirimler dikkate alınıyordu.</a:t>
            </a:r>
          </a:p>
          <a:p>
            <a:r>
              <a:rPr lang="tr-TR" sz="1700" dirty="0">
                <a:solidFill>
                  <a:schemeClr val="tx1"/>
                </a:solidFill>
                <a:latin typeface="Segoe UI Variable Small Semilig" pitchFamily="2" charset="0"/>
              </a:rPr>
              <a:t>Bu nedenle, örtük geri bildirimlere dayalı olarak sıralanmış öneri listeleri oluşturan modeller popüler hale gelmiştir. Kişiselleştirilmiş sıralama modelleri, üç farklı yaklaşımla optimize edilebilir</a:t>
            </a:r>
            <a:r>
              <a:rPr lang="tr-TR" sz="1700" dirty="0" smtClean="0">
                <a:solidFill>
                  <a:schemeClr val="tx1"/>
                </a:solidFill>
                <a:latin typeface="Segoe UI Variable Small Semilig" pitchFamily="2" charset="0"/>
              </a:rPr>
              <a:t>:</a:t>
            </a:r>
          </a:p>
          <a:p>
            <a:endParaRPr lang="tr-TR" sz="1700" dirty="0">
              <a:solidFill>
                <a:schemeClr val="tx1"/>
              </a:solidFill>
              <a:latin typeface="Segoe UI Variable Small Semilig" pitchFamily="2" charset="0"/>
            </a:endParaRPr>
          </a:p>
          <a:p>
            <a:pPr lvl="0"/>
            <a:r>
              <a:rPr lang="tr-TR" sz="1700" b="1" dirty="0">
                <a:solidFill>
                  <a:schemeClr val="tx1"/>
                </a:solidFill>
                <a:latin typeface="Segoe UI Variable Small Semilig" pitchFamily="2" charset="0"/>
              </a:rPr>
              <a:t>Noktasal Yaklaşım (</a:t>
            </a:r>
            <a:r>
              <a:rPr lang="tr-TR" sz="1700" b="1" dirty="0" err="1">
                <a:solidFill>
                  <a:schemeClr val="tx1"/>
                </a:solidFill>
                <a:latin typeface="Segoe UI Variable Small Semilig" pitchFamily="2" charset="0"/>
              </a:rPr>
              <a:t>Pointwise</a:t>
            </a:r>
            <a:r>
              <a:rPr lang="tr-TR" sz="1700" b="1" dirty="0">
                <a:solidFill>
                  <a:schemeClr val="tx1"/>
                </a:solidFill>
                <a:latin typeface="Segoe UI Variable Small Semilig" pitchFamily="2" charset="0"/>
              </a:rPr>
              <a:t>)</a:t>
            </a:r>
            <a:r>
              <a:rPr lang="tr-TR" sz="1700" dirty="0">
                <a:solidFill>
                  <a:schemeClr val="tx1"/>
                </a:solidFill>
                <a:latin typeface="Segoe UI Variable Small Semilig" pitchFamily="2" charset="0"/>
              </a:rPr>
              <a:t>: Tek bir etkileşim dikkate alınır ve her bir etkileşim için ayrı bir tahmin yapılır. Örneğin, matris </a:t>
            </a:r>
            <a:r>
              <a:rPr lang="tr-TR" sz="1700" dirty="0" err="1">
                <a:solidFill>
                  <a:schemeClr val="tx1"/>
                </a:solidFill>
                <a:latin typeface="Segoe UI Variable Small Semilig" pitchFamily="2" charset="0"/>
              </a:rPr>
              <a:t>faktorizasyonu</a:t>
            </a:r>
            <a:r>
              <a:rPr lang="tr-TR" sz="1700" dirty="0">
                <a:solidFill>
                  <a:schemeClr val="tx1"/>
                </a:solidFill>
                <a:latin typeface="Segoe UI Variable Small Semilig" pitchFamily="2" charset="0"/>
              </a:rPr>
              <a:t> ve </a:t>
            </a:r>
            <a:r>
              <a:rPr lang="tr-TR" sz="1700" dirty="0" err="1">
                <a:solidFill>
                  <a:schemeClr val="tx1"/>
                </a:solidFill>
                <a:latin typeface="Segoe UI Variable Small Semilig" pitchFamily="2" charset="0"/>
              </a:rPr>
              <a:t>AutoRec</a:t>
            </a:r>
            <a:r>
              <a:rPr lang="tr-TR" sz="1700" dirty="0">
                <a:solidFill>
                  <a:schemeClr val="tx1"/>
                </a:solidFill>
                <a:latin typeface="Segoe UI Variable Small Semilig" pitchFamily="2" charset="0"/>
              </a:rPr>
              <a:t> bu şekilde çalışır.</a:t>
            </a:r>
          </a:p>
          <a:p>
            <a:pPr lvl="0"/>
            <a:r>
              <a:rPr lang="tr-TR" sz="1700" b="1" dirty="0">
                <a:solidFill>
                  <a:schemeClr val="tx1"/>
                </a:solidFill>
                <a:latin typeface="Segoe UI Variable Small Semilig" pitchFamily="2" charset="0"/>
              </a:rPr>
              <a:t>Çiftli Yaklaşım (</a:t>
            </a:r>
            <a:r>
              <a:rPr lang="tr-TR" sz="1700" b="1" dirty="0" err="1">
                <a:solidFill>
                  <a:schemeClr val="tx1"/>
                </a:solidFill>
                <a:latin typeface="Segoe UI Variable Small Semilig" pitchFamily="2" charset="0"/>
              </a:rPr>
              <a:t>Pairwise</a:t>
            </a:r>
            <a:r>
              <a:rPr lang="tr-TR" sz="1700" b="1" dirty="0">
                <a:solidFill>
                  <a:schemeClr val="tx1"/>
                </a:solidFill>
                <a:latin typeface="Segoe UI Variable Small Semilig" pitchFamily="2" charset="0"/>
              </a:rPr>
              <a:t>)</a:t>
            </a:r>
            <a:r>
              <a:rPr lang="tr-TR" sz="1700" dirty="0">
                <a:solidFill>
                  <a:schemeClr val="tx1"/>
                </a:solidFill>
                <a:latin typeface="Segoe UI Variable Small Semilig" pitchFamily="2" charset="0"/>
              </a:rPr>
              <a:t>: Kullanıcı başına bir çift öğe ele alınarak bu çiftin sıralaması tahmin edilir. Bu yaklaşım, sıralama görevine daha uygun olup, göreceli sıralamayı tahmin etmeyi hedefler.</a:t>
            </a:r>
          </a:p>
          <a:p>
            <a:pPr lvl="0"/>
            <a:r>
              <a:rPr lang="tr-TR" sz="1700" b="1" dirty="0">
                <a:solidFill>
                  <a:schemeClr val="tx1"/>
                </a:solidFill>
                <a:latin typeface="Segoe UI Variable Small Semilig" pitchFamily="2" charset="0"/>
              </a:rPr>
              <a:t>Liste Yaklaşımı (</a:t>
            </a:r>
            <a:r>
              <a:rPr lang="tr-TR" sz="1700" b="1" dirty="0" err="1">
                <a:solidFill>
                  <a:schemeClr val="tx1"/>
                </a:solidFill>
                <a:latin typeface="Segoe UI Variable Small Semilig" pitchFamily="2" charset="0"/>
              </a:rPr>
              <a:t>Listwise</a:t>
            </a:r>
            <a:r>
              <a:rPr lang="tr-TR" sz="1700" b="1" dirty="0">
                <a:solidFill>
                  <a:schemeClr val="tx1"/>
                </a:solidFill>
                <a:latin typeface="Segoe UI Variable Small Semilig" pitchFamily="2" charset="0"/>
              </a:rPr>
              <a:t>)</a:t>
            </a:r>
            <a:r>
              <a:rPr lang="tr-TR" sz="1700" dirty="0">
                <a:solidFill>
                  <a:schemeClr val="tx1"/>
                </a:solidFill>
                <a:latin typeface="Segoe UI Variable Small Semilig" pitchFamily="2" charset="0"/>
              </a:rPr>
              <a:t>: Tüm liste sıralamasını optimize etmeyi hedefler, ancak bu daha karmaşık ve hesaplama açısından yoğun bir yöntemdir</a:t>
            </a:r>
            <a:r>
              <a:rPr lang="tr-TR" sz="1700" dirty="0" smtClean="0">
                <a:solidFill>
                  <a:schemeClr val="tx1"/>
                </a:solidFill>
                <a:latin typeface="Segoe UI Variable Small Semilig" pitchFamily="2" charset="0"/>
              </a:rPr>
              <a:t>.</a:t>
            </a:r>
          </a:p>
          <a:p>
            <a:pPr lvl="0"/>
            <a:endParaRPr lang="tr-TR" sz="1700" dirty="0">
              <a:solidFill>
                <a:schemeClr val="tx1"/>
              </a:solidFill>
              <a:latin typeface="Segoe UI Variable Small Semilig" pitchFamily="2" charset="0"/>
            </a:endParaRPr>
          </a:p>
          <a:p>
            <a:r>
              <a:rPr lang="tr-TR" sz="1700" dirty="0" smtClean="0">
                <a:solidFill>
                  <a:schemeClr val="tx1"/>
                </a:solidFill>
                <a:latin typeface="Segoe UI Variable Small Semilig" pitchFamily="2" charset="0"/>
              </a:rPr>
              <a:t>Biz çiftli </a:t>
            </a:r>
            <a:r>
              <a:rPr lang="tr-TR" sz="1700" dirty="0">
                <a:solidFill>
                  <a:schemeClr val="tx1"/>
                </a:solidFill>
                <a:latin typeface="Segoe UI Variable Small Semilig" pitchFamily="2" charset="0"/>
              </a:rPr>
              <a:t>sıralama için iki popüler kayıp fonksiyonu olan </a:t>
            </a:r>
            <a:r>
              <a:rPr lang="tr-TR" sz="1700" b="1" dirty="0" err="1">
                <a:solidFill>
                  <a:schemeClr val="tx1"/>
                </a:solidFill>
                <a:latin typeface="Segoe UI Variable Small Semilig" pitchFamily="2" charset="0"/>
              </a:rPr>
              <a:t>Bayes</a:t>
            </a:r>
            <a:r>
              <a:rPr lang="tr-TR" sz="1700" b="1" dirty="0">
                <a:solidFill>
                  <a:schemeClr val="tx1"/>
                </a:solidFill>
                <a:latin typeface="Segoe UI Variable Small Semilig" pitchFamily="2" charset="0"/>
              </a:rPr>
              <a:t> Kişiselleştirilmiş Sıralama (BPR) kaybı</a:t>
            </a:r>
            <a:r>
              <a:rPr lang="tr-TR" sz="1700" dirty="0">
                <a:solidFill>
                  <a:schemeClr val="tx1"/>
                </a:solidFill>
                <a:latin typeface="Segoe UI Variable Small Semilig" pitchFamily="2" charset="0"/>
              </a:rPr>
              <a:t> ve </a:t>
            </a:r>
            <a:r>
              <a:rPr lang="tr-TR" sz="1700" b="1" dirty="0" err="1">
                <a:solidFill>
                  <a:schemeClr val="tx1"/>
                </a:solidFill>
                <a:latin typeface="Segoe UI Variable Small Semilig" pitchFamily="2" charset="0"/>
              </a:rPr>
              <a:t>Hinge</a:t>
            </a:r>
            <a:r>
              <a:rPr lang="tr-TR" sz="1700" b="1" dirty="0">
                <a:solidFill>
                  <a:schemeClr val="tx1"/>
                </a:solidFill>
                <a:latin typeface="Segoe UI Variable Small Semilig" pitchFamily="2" charset="0"/>
              </a:rPr>
              <a:t> kaybı</a:t>
            </a:r>
            <a:r>
              <a:rPr lang="tr-TR" sz="1700" dirty="0">
                <a:solidFill>
                  <a:schemeClr val="tx1"/>
                </a:solidFill>
                <a:latin typeface="Segoe UI Variable Small Semilig" pitchFamily="2" charset="0"/>
              </a:rPr>
              <a:t> ile bu fonksiyonların uygulamalarına </a:t>
            </a:r>
            <a:r>
              <a:rPr lang="tr-TR" sz="1700" dirty="0" smtClean="0">
                <a:solidFill>
                  <a:schemeClr val="tx1"/>
                </a:solidFill>
                <a:latin typeface="Segoe UI Variable Small Semilig" pitchFamily="2" charset="0"/>
              </a:rPr>
              <a:t>değineceğiz.</a:t>
            </a:r>
            <a:endParaRPr lang="tr-TR" sz="1700" dirty="0">
              <a:solidFill>
                <a:schemeClr val="tx1"/>
              </a:solidFill>
              <a:latin typeface="Segoe UI Variable Small Semilig" pitchFamily="2" charset="0"/>
            </a:endParaRPr>
          </a:p>
          <a:p>
            <a:endParaRPr lang="tr-TR" dirty="0"/>
          </a:p>
        </p:txBody>
      </p:sp>
      <p:sp>
        <p:nvSpPr>
          <p:cNvPr id="4" name="Slayt Numarası Yer Tutucusu 3"/>
          <p:cNvSpPr>
            <a:spLocks noGrp="1"/>
          </p:cNvSpPr>
          <p:nvPr>
            <p:ph type="sldNum" sz="quarter" idx="12"/>
          </p:nvPr>
        </p:nvSpPr>
        <p:spPr>
          <a:xfrm>
            <a:off x="8604448" y="6381328"/>
            <a:ext cx="1200672" cy="365125"/>
          </a:xfrm>
        </p:spPr>
        <p:txBody>
          <a:bodyPr/>
          <a:lstStyle/>
          <a:p>
            <a:fld id="{F302176B-0E47-46AC-8F43-DAB4B8A37D06}" type="slidenum">
              <a:rPr lang="tr-TR" sz="3200" smtClean="0">
                <a:solidFill>
                  <a:schemeClr val="tx1"/>
                </a:solidFill>
              </a:rPr>
              <a:t>21</a:t>
            </a:fld>
            <a:endParaRPr lang="tr-TR" sz="3200" dirty="0">
              <a:solidFill>
                <a:schemeClr val="tx1"/>
              </a:solidFill>
            </a:endParaRPr>
          </a:p>
        </p:txBody>
      </p:sp>
    </p:spTree>
    <p:extLst>
      <p:ext uri="{BB962C8B-B14F-4D97-AF65-F5344CB8AC3E}">
        <p14:creationId xmlns:p14="http://schemas.microsoft.com/office/powerpoint/2010/main" val="765207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92696"/>
            <a:ext cx="8229600" cy="5433467"/>
          </a:xfrm>
        </p:spPr>
        <p:txBody>
          <a:bodyPr>
            <a:normAutofit/>
          </a:bodyPr>
          <a:lstStyle/>
          <a:p>
            <a:endParaRPr lang="tr-TR" sz="1900" dirty="0" smtClean="0">
              <a:latin typeface="Segoe UI Variable Small Semilig" pitchFamily="2" charset="0"/>
            </a:endParaRPr>
          </a:p>
          <a:p>
            <a:r>
              <a:rPr lang="tr-TR" sz="1900" dirty="0" smtClean="0">
                <a:solidFill>
                  <a:schemeClr val="tx1"/>
                </a:solidFill>
                <a:latin typeface="Segoe UI Variable Small Semilig" pitchFamily="2" charset="0"/>
              </a:rPr>
              <a:t>Çiftli </a:t>
            </a:r>
            <a:r>
              <a:rPr lang="tr-TR" sz="1900" dirty="0">
                <a:solidFill>
                  <a:schemeClr val="tx1"/>
                </a:solidFill>
                <a:latin typeface="Segoe UI Variable Small Semilig" pitchFamily="2" charset="0"/>
              </a:rPr>
              <a:t>sıralama, öneri sistemlerinde, bir kullanıcının belirli iki öğeye (örneğin iki farklı filme) olan göreceli tercihlerini dikkate alarak bu öğeleri sıralamak için kullanılan bir yöntemdir. Bu yöntem, tek tek öğelere bakmak yerine, kullanıcı başına iki öğeyi karşılaştırarak sıralama yapmayı amaçlar.</a:t>
            </a:r>
          </a:p>
          <a:p>
            <a:r>
              <a:rPr lang="tr-TR" sz="1900" dirty="0">
                <a:solidFill>
                  <a:schemeClr val="tx1"/>
                </a:solidFill>
                <a:latin typeface="Segoe UI Variable Small Semilig" pitchFamily="2" charset="0"/>
              </a:rPr>
              <a:t>Örneğin, diyelim ki bir kullanıcı “Film </a:t>
            </a:r>
            <a:r>
              <a:rPr lang="tr-TR" sz="1900" dirty="0" err="1">
                <a:solidFill>
                  <a:schemeClr val="tx1"/>
                </a:solidFill>
                <a:latin typeface="Segoe UI Variable Small Semilig" pitchFamily="2" charset="0"/>
              </a:rPr>
              <a:t>A”yı</a:t>
            </a:r>
            <a:r>
              <a:rPr lang="tr-TR" sz="1900" dirty="0">
                <a:solidFill>
                  <a:schemeClr val="tx1"/>
                </a:solidFill>
                <a:latin typeface="Segoe UI Variable Small Semilig" pitchFamily="2" charset="0"/>
              </a:rPr>
              <a:t> “Film </a:t>
            </a:r>
            <a:r>
              <a:rPr lang="tr-TR" sz="1900" dirty="0" err="1">
                <a:solidFill>
                  <a:schemeClr val="tx1"/>
                </a:solidFill>
                <a:latin typeface="Segoe UI Variable Small Semilig" pitchFamily="2" charset="0"/>
              </a:rPr>
              <a:t>B”den</a:t>
            </a:r>
            <a:r>
              <a:rPr lang="tr-TR" sz="1900" dirty="0">
                <a:solidFill>
                  <a:schemeClr val="tx1"/>
                </a:solidFill>
                <a:latin typeface="Segoe UI Variable Small Semilig" pitchFamily="2" charset="0"/>
              </a:rPr>
              <a:t> daha çok beğenmiş. Çiftli sıralama, modelin bu sıralamayı (yani "Film A &gt; Film B") öğrenmesini sağlar. Bu durumda model, o kullanıcıya Film A’yı Film B’den önce önerir.</a:t>
            </a:r>
          </a:p>
          <a:p>
            <a:pPr marL="0" indent="0">
              <a:buNone/>
            </a:pPr>
            <a:endParaRPr lang="tr-TR" sz="6200" dirty="0">
              <a:latin typeface="Segoe UI Variable Small Semilig" pitchFamily="2" charset="0"/>
            </a:endParaRPr>
          </a:p>
          <a:p>
            <a:endParaRPr lang="tr-TR" dirty="0"/>
          </a:p>
        </p:txBody>
      </p:sp>
      <p:sp>
        <p:nvSpPr>
          <p:cNvPr id="4" name="Slayt Numarası Yer Tutucusu 3"/>
          <p:cNvSpPr>
            <a:spLocks noGrp="1"/>
          </p:cNvSpPr>
          <p:nvPr>
            <p:ph type="sldNum" sz="quarter" idx="12"/>
          </p:nvPr>
        </p:nvSpPr>
        <p:spPr>
          <a:xfrm>
            <a:off x="8615672" y="6381328"/>
            <a:ext cx="1056656" cy="365125"/>
          </a:xfrm>
        </p:spPr>
        <p:txBody>
          <a:bodyPr/>
          <a:lstStyle/>
          <a:p>
            <a:fld id="{F302176B-0E47-46AC-8F43-DAB4B8A37D06}" type="slidenum">
              <a:rPr lang="tr-TR" sz="3200" smtClean="0">
                <a:solidFill>
                  <a:schemeClr val="tx1"/>
                </a:solidFill>
              </a:rPr>
              <a:t>22</a:t>
            </a:fld>
            <a:endParaRPr lang="tr-TR" sz="3200" dirty="0">
              <a:solidFill>
                <a:schemeClr val="tx1"/>
              </a:solidFill>
            </a:endParaRPr>
          </a:p>
        </p:txBody>
      </p:sp>
    </p:spTree>
    <p:extLst>
      <p:ext uri="{BB962C8B-B14F-4D97-AF65-F5344CB8AC3E}">
        <p14:creationId xmlns:p14="http://schemas.microsoft.com/office/powerpoint/2010/main" val="1928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92696"/>
            <a:ext cx="8229600" cy="5433467"/>
          </a:xfrm>
        </p:spPr>
        <p:txBody>
          <a:bodyPr>
            <a:normAutofit/>
          </a:bodyPr>
          <a:lstStyle/>
          <a:p>
            <a:endParaRPr lang="tr-TR" sz="1800" dirty="0">
              <a:latin typeface="Segoe UI Variable Small Semilig" pitchFamily="2" charset="0"/>
            </a:endParaRPr>
          </a:p>
          <a:p>
            <a:pPr marL="0" indent="0">
              <a:buNone/>
            </a:pPr>
            <a:r>
              <a:rPr lang="tr-TR" sz="1800" b="1" dirty="0">
                <a:solidFill>
                  <a:schemeClr val="tx1"/>
                </a:solidFill>
                <a:latin typeface="Segoe UI Variable Small Semilig" pitchFamily="2" charset="0"/>
              </a:rPr>
              <a:t>Çiftli Sıralamanın Amacı</a:t>
            </a:r>
          </a:p>
          <a:p>
            <a:r>
              <a:rPr lang="tr-TR" sz="1800" dirty="0">
                <a:solidFill>
                  <a:schemeClr val="tx1"/>
                </a:solidFill>
                <a:latin typeface="Segoe UI Variable Small Semilig" pitchFamily="2" charset="0"/>
              </a:rPr>
              <a:t>Amaç, her kullanıcı için öneri yapılacak öğeleri bir tercih sırasına koymaktır. Yani, kullanıcıların hangi öğeleri daha çok beğendiğine göre modelin öğeleri sıralamasını sağlamak. Bu, öneri sistemlerinin göreceli sıralamayı tahmin etmesine yardımcı olur ve kullanıcıya daha ilgi çekici öneriler sunulabilir.</a:t>
            </a:r>
          </a:p>
          <a:p>
            <a:endParaRPr lang="tr-TR" sz="1800" dirty="0">
              <a:solidFill>
                <a:schemeClr val="tx1"/>
              </a:solidFill>
              <a:latin typeface="Segoe UI Variable Small Semilig" pitchFamily="2" charset="0"/>
            </a:endParaRPr>
          </a:p>
          <a:p>
            <a:r>
              <a:rPr lang="tr-TR" sz="1800" dirty="0">
                <a:solidFill>
                  <a:schemeClr val="tx1"/>
                </a:solidFill>
                <a:latin typeface="Segoe UI Variable Small Semilig" pitchFamily="2" charset="0"/>
              </a:rPr>
              <a:t>Kullanıcıların hangi içeriği daha sık tercih ettiği, izlediği, beğendiği gibi dolaylı bilgiler üzerinden öğrenilir.</a:t>
            </a:r>
          </a:p>
          <a:p>
            <a:r>
              <a:rPr lang="tr-TR" sz="1800" dirty="0">
                <a:solidFill>
                  <a:schemeClr val="tx1"/>
                </a:solidFill>
                <a:latin typeface="Segoe UI Variable Small Semilig" pitchFamily="2" charset="0"/>
              </a:rPr>
              <a:t>Bu sayede model, kullanıcının en beğenme ihtimali olan içerikleri öne çıkararak daha başarılı bir öneri sıralaması yapar.</a:t>
            </a:r>
          </a:p>
          <a:p>
            <a:endParaRPr lang="tr-TR" sz="1800" dirty="0"/>
          </a:p>
          <a:p>
            <a:pPr marL="0" indent="0">
              <a:buNone/>
            </a:pPr>
            <a:endParaRPr lang="tr-TR" dirty="0"/>
          </a:p>
        </p:txBody>
      </p:sp>
      <p:sp>
        <p:nvSpPr>
          <p:cNvPr id="4" name="Slayt Numarası Yer Tutucusu 3"/>
          <p:cNvSpPr>
            <a:spLocks noGrp="1"/>
          </p:cNvSpPr>
          <p:nvPr>
            <p:ph type="sldNum" sz="quarter" idx="12"/>
          </p:nvPr>
        </p:nvSpPr>
        <p:spPr>
          <a:xfrm>
            <a:off x="8604448" y="6381328"/>
            <a:ext cx="1416696" cy="365125"/>
          </a:xfrm>
        </p:spPr>
        <p:txBody>
          <a:bodyPr/>
          <a:lstStyle/>
          <a:p>
            <a:fld id="{F302176B-0E47-46AC-8F43-DAB4B8A37D06}" type="slidenum">
              <a:rPr lang="tr-TR" sz="3200" smtClean="0">
                <a:solidFill>
                  <a:schemeClr val="tx1"/>
                </a:solidFill>
              </a:rPr>
              <a:t>23</a:t>
            </a:fld>
            <a:endParaRPr lang="tr-TR" sz="3200" dirty="0">
              <a:solidFill>
                <a:schemeClr val="tx1"/>
              </a:solidFill>
            </a:endParaRPr>
          </a:p>
        </p:txBody>
      </p:sp>
    </p:spTree>
    <p:extLst>
      <p:ext uri="{BB962C8B-B14F-4D97-AF65-F5344CB8AC3E}">
        <p14:creationId xmlns:p14="http://schemas.microsoft.com/office/powerpoint/2010/main" val="1355204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200" b="1" dirty="0" err="1">
                <a:solidFill>
                  <a:schemeClr val="accent1"/>
                </a:solidFill>
                <a:latin typeface="Arial" panose="020B0604020202020204" pitchFamily="34" charset="0"/>
                <a:cs typeface="Arial" panose="020B0604020202020204" pitchFamily="34" charset="0"/>
              </a:rPr>
              <a:t>Bayesian</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Personalized</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Ranking</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Loss</a:t>
            </a:r>
            <a:r>
              <a:rPr lang="tr-TR" sz="2200" b="1" dirty="0">
                <a:solidFill>
                  <a:schemeClr val="accent1"/>
                </a:solidFill>
                <a:latin typeface="Arial" panose="020B0604020202020204" pitchFamily="34" charset="0"/>
                <a:cs typeface="Arial" panose="020B0604020202020204" pitchFamily="34" charset="0"/>
              </a:rPr>
              <a:t> (BPR)</a:t>
            </a:r>
            <a:r>
              <a:rPr lang="tr-TR" b="1" dirty="0">
                <a:solidFill>
                  <a:schemeClr val="accent1"/>
                </a:solidFill>
                <a:latin typeface="Arial" panose="020B0604020202020204" pitchFamily="34" charset="0"/>
                <a:cs typeface="Arial" panose="020B0604020202020204" pitchFamily="34" charset="0"/>
              </a:rPr>
              <a:t/>
            </a:r>
            <a:br>
              <a:rPr lang="tr-TR" b="1" dirty="0">
                <a:solidFill>
                  <a:schemeClr val="accent1"/>
                </a:solidFill>
                <a:latin typeface="Arial" panose="020B0604020202020204" pitchFamily="34" charset="0"/>
                <a:cs typeface="Arial" panose="020B0604020202020204" pitchFamily="34" charset="0"/>
              </a:rPr>
            </a:br>
            <a:endParaRPr lang="tr-TR"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57200" y="1052736"/>
            <a:ext cx="5554960" cy="5328592"/>
          </a:xfrm>
        </p:spPr>
        <p:txBody>
          <a:bodyPr>
            <a:normAutofit fontScale="92500" lnSpcReduction="20000"/>
          </a:bodyPr>
          <a:lstStyle/>
          <a:p>
            <a:r>
              <a:rPr lang="tr-TR" sz="1800" dirty="0">
                <a:solidFill>
                  <a:schemeClr val="tx1"/>
                </a:solidFill>
                <a:latin typeface="Segoe UI Variable Small Semilig" pitchFamily="2" charset="0"/>
              </a:rPr>
              <a:t>Bir kayıp fonksiyonudur. Amacı, kullanıcıların kişisel tercihlerine uygun öneriler yapmak için kullanıcı-öğe etkileşimlerini sıralamaya yönelik bir model eğitmektir</a:t>
            </a:r>
            <a:r>
              <a:rPr lang="tr-TR" sz="1800" dirty="0" smtClean="0">
                <a:solidFill>
                  <a:schemeClr val="tx1"/>
                </a:solidFill>
                <a:latin typeface="Segoe UI Variable Small Semilig" pitchFamily="2" charset="0"/>
              </a:rPr>
              <a:t>.</a:t>
            </a:r>
          </a:p>
          <a:p>
            <a:pPr marL="0" indent="0">
              <a:lnSpc>
                <a:spcPct val="150000"/>
              </a:lnSpc>
              <a:buNone/>
            </a:pPr>
            <a:endParaRPr lang="tr-TR" sz="1800" dirty="0">
              <a:solidFill>
                <a:schemeClr val="tx1"/>
              </a:solidFill>
              <a:latin typeface="Segoe UI Variable Small Semilig" pitchFamily="2" charset="0"/>
            </a:endParaRPr>
          </a:p>
          <a:p>
            <a:r>
              <a:rPr lang="tr-TR" sz="1800" b="1" dirty="0">
                <a:solidFill>
                  <a:schemeClr val="tx1"/>
                </a:solidFill>
                <a:latin typeface="Segoe UI Variable Small Semilig" pitchFamily="2" charset="0"/>
              </a:rPr>
              <a:t>Nasıl çalışır?</a:t>
            </a:r>
          </a:p>
          <a:p>
            <a:pPr lvl="0"/>
            <a:r>
              <a:rPr lang="tr-TR" sz="1800" b="1" dirty="0">
                <a:solidFill>
                  <a:schemeClr val="tx1"/>
                </a:solidFill>
                <a:latin typeface="Segoe UI Variable Small Semilig" pitchFamily="2" charset="0"/>
              </a:rPr>
              <a:t>Çiftli Karşılaştırma (</a:t>
            </a:r>
            <a:r>
              <a:rPr lang="tr-TR" sz="1800" b="1" dirty="0" err="1">
                <a:solidFill>
                  <a:schemeClr val="tx1"/>
                </a:solidFill>
                <a:latin typeface="Segoe UI Variable Small Semilig" pitchFamily="2" charset="0"/>
              </a:rPr>
              <a:t>Pairwise</a:t>
            </a:r>
            <a:r>
              <a:rPr lang="tr-TR" sz="1800" b="1" dirty="0">
                <a:solidFill>
                  <a:schemeClr val="tx1"/>
                </a:solidFill>
                <a:latin typeface="Segoe UI Variable Small Semilig" pitchFamily="2" charset="0"/>
              </a:rPr>
              <a:t> </a:t>
            </a:r>
            <a:r>
              <a:rPr lang="tr-TR" sz="1800" b="1" dirty="0" err="1">
                <a:solidFill>
                  <a:schemeClr val="tx1"/>
                </a:solidFill>
                <a:latin typeface="Segoe UI Variable Small Semilig" pitchFamily="2" charset="0"/>
              </a:rPr>
              <a:t>Comparison</a:t>
            </a:r>
            <a:r>
              <a:rPr lang="tr-TR" sz="1800" b="1" dirty="0">
                <a:solidFill>
                  <a:schemeClr val="tx1"/>
                </a:solidFill>
                <a:latin typeface="Segoe UI Variable Small Semilig" pitchFamily="2" charset="0"/>
              </a:rPr>
              <a:t>):</a:t>
            </a:r>
            <a:r>
              <a:rPr lang="tr-TR" sz="1800" dirty="0">
                <a:solidFill>
                  <a:schemeClr val="tx1"/>
                </a:solidFill>
                <a:latin typeface="Segoe UI Variable Small Semilig" pitchFamily="2" charset="0"/>
              </a:rPr>
              <a:t> BPR, kullanıcıların beğendiği öğeleri beğenmediklerinden daha üstte sıralamak üzere eğitilir.</a:t>
            </a:r>
          </a:p>
          <a:p>
            <a:pPr lvl="1"/>
            <a:r>
              <a:rPr lang="tr-TR" sz="1800" dirty="0">
                <a:solidFill>
                  <a:schemeClr val="tx1"/>
                </a:solidFill>
                <a:latin typeface="Segoe UI Variable Small Semilig" pitchFamily="2" charset="0"/>
              </a:rPr>
              <a:t>Örneğin, bir kullanıcının </a:t>
            </a:r>
            <a:r>
              <a:rPr lang="tr-TR" sz="1800" b="1" dirty="0">
                <a:solidFill>
                  <a:schemeClr val="tx1"/>
                </a:solidFill>
                <a:latin typeface="Segoe UI Variable Small Semilig" pitchFamily="2" charset="0"/>
              </a:rPr>
              <a:t>A öğesini beğendiğini, B öğesini ise beğenmediğini</a:t>
            </a:r>
            <a:r>
              <a:rPr lang="tr-TR" sz="1800" dirty="0">
                <a:solidFill>
                  <a:schemeClr val="tx1"/>
                </a:solidFill>
                <a:latin typeface="Segoe UI Variable Small Semilig" pitchFamily="2" charset="0"/>
              </a:rPr>
              <a:t> varsayalım. BPR, modelin bu sıralamayı doğru yapmasını sağlamayı amaçlar: A&gt;B</a:t>
            </a:r>
          </a:p>
          <a:p>
            <a:pPr lvl="0"/>
            <a:r>
              <a:rPr lang="tr-TR" sz="1800" b="1" dirty="0" err="1">
                <a:solidFill>
                  <a:schemeClr val="tx1"/>
                </a:solidFill>
                <a:latin typeface="Segoe UI Variable Small Semilig" pitchFamily="2" charset="0"/>
              </a:rPr>
              <a:t>Olasılıksal</a:t>
            </a:r>
            <a:r>
              <a:rPr lang="tr-TR" sz="1800" b="1" dirty="0">
                <a:solidFill>
                  <a:schemeClr val="tx1"/>
                </a:solidFill>
                <a:latin typeface="Segoe UI Variable Small Semilig" pitchFamily="2" charset="0"/>
              </a:rPr>
              <a:t> Yaklaşım:</a:t>
            </a:r>
            <a:r>
              <a:rPr lang="tr-TR" sz="1800" dirty="0">
                <a:solidFill>
                  <a:schemeClr val="tx1"/>
                </a:solidFill>
                <a:latin typeface="Segoe UI Variable Small Semilig" pitchFamily="2" charset="0"/>
              </a:rPr>
              <a:t> BPR, sıralamaları olasılık temelli bir modelle ifade eder ve bu sıralamaların maksimum olasılık altında optimize edilmesini sağlar.</a:t>
            </a:r>
          </a:p>
          <a:p>
            <a:pPr lvl="0"/>
            <a:r>
              <a:rPr lang="tr-TR" sz="1800" b="1" dirty="0">
                <a:solidFill>
                  <a:schemeClr val="tx1"/>
                </a:solidFill>
                <a:latin typeface="Segoe UI Variable Small Semilig" pitchFamily="2" charset="0"/>
              </a:rPr>
              <a:t>Negatif Örnekleme:</a:t>
            </a:r>
            <a:r>
              <a:rPr lang="tr-TR" sz="1800" dirty="0">
                <a:solidFill>
                  <a:schemeClr val="tx1"/>
                </a:solidFill>
                <a:latin typeface="Segoe UI Variable Small Semilig" pitchFamily="2" charset="0"/>
              </a:rPr>
              <a:t> Tüm öğelerle etkileşim mümkün olmadığından, pozitif öğelerin yanında rastgele seçilen negatif örneklerle karşılaştırmalar yapılır.</a:t>
            </a:r>
          </a:p>
          <a:p>
            <a:endParaRPr lang="tr-TR" dirty="0"/>
          </a:p>
        </p:txBody>
      </p:sp>
      <p:sp>
        <p:nvSpPr>
          <p:cNvPr id="4" name="Slayt Numarası Yer Tutucusu 3"/>
          <p:cNvSpPr>
            <a:spLocks noGrp="1"/>
          </p:cNvSpPr>
          <p:nvPr>
            <p:ph type="sldNum" sz="quarter" idx="12"/>
          </p:nvPr>
        </p:nvSpPr>
        <p:spPr>
          <a:xfrm>
            <a:off x="8604448" y="6381328"/>
            <a:ext cx="1665869" cy="365125"/>
          </a:xfrm>
        </p:spPr>
        <p:txBody>
          <a:bodyPr/>
          <a:lstStyle/>
          <a:p>
            <a:fld id="{F302176B-0E47-46AC-8F43-DAB4B8A37D06}" type="slidenum">
              <a:rPr lang="tr-TR" sz="3200" smtClean="0">
                <a:solidFill>
                  <a:schemeClr val="tx1"/>
                </a:solidFill>
              </a:rPr>
              <a:t>24</a:t>
            </a:fld>
            <a:endParaRPr lang="tr-TR" sz="3200" dirty="0">
              <a:solidFill>
                <a:schemeClr val="tx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548" y="1844824"/>
            <a:ext cx="3015231" cy="3429000"/>
          </a:xfrm>
          <a:prstGeom prst="rect">
            <a:avLst/>
          </a:prstGeom>
        </p:spPr>
      </p:pic>
    </p:spTree>
    <p:extLst>
      <p:ext uri="{BB962C8B-B14F-4D97-AF65-F5344CB8AC3E}">
        <p14:creationId xmlns:p14="http://schemas.microsoft.com/office/powerpoint/2010/main" val="32822463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000" b="1" dirty="0" err="1" smtClean="0">
                <a:solidFill>
                  <a:schemeClr val="accent1"/>
                </a:solidFill>
                <a:latin typeface="Arial" panose="020B0604020202020204" pitchFamily="34" charset="0"/>
                <a:cs typeface="Arial" panose="020B0604020202020204" pitchFamily="34" charset="0"/>
              </a:rPr>
              <a:t>Hinge</a:t>
            </a:r>
            <a:r>
              <a:rPr lang="tr-TR" sz="2000" b="1" dirty="0" smtClean="0">
                <a:solidFill>
                  <a:schemeClr val="accent1"/>
                </a:solidFill>
                <a:latin typeface="Arial" panose="020B0604020202020204" pitchFamily="34" charset="0"/>
                <a:cs typeface="Arial" panose="020B0604020202020204" pitchFamily="34" charset="0"/>
              </a:rPr>
              <a:t> </a:t>
            </a:r>
            <a:r>
              <a:rPr lang="tr-TR" sz="2000" b="1" dirty="0" err="1" smtClean="0">
                <a:solidFill>
                  <a:schemeClr val="accent1"/>
                </a:solidFill>
                <a:latin typeface="Arial" panose="020B0604020202020204" pitchFamily="34" charset="0"/>
                <a:cs typeface="Arial" panose="020B0604020202020204" pitchFamily="34" charset="0"/>
              </a:rPr>
              <a:t>Loss</a:t>
            </a:r>
            <a:r>
              <a:rPr lang="tr-TR" sz="2000" b="1" dirty="0" smtClean="0">
                <a:solidFill>
                  <a:schemeClr val="accent1"/>
                </a:solidFill>
                <a:latin typeface="Arial" panose="020B0604020202020204" pitchFamily="34" charset="0"/>
                <a:cs typeface="Arial" panose="020B0604020202020204" pitchFamily="34" charset="0"/>
              </a:rPr>
              <a:t/>
            </a:r>
            <a:br>
              <a:rPr lang="tr-TR" sz="2000" b="1" dirty="0" smtClean="0">
                <a:solidFill>
                  <a:schemeClr val="accent1"/>
                </a:solidFill>
                <a:latin typeface="Arial" panose="020B0604020202020204" pitchFamily="34" charset="0"/>
                <a:cs typeface="Arial" panose="020B0604020202020204" pitchFamily="34" charset="0"/>
              </a:rPr>
            </a:br>
            <a:endParaRPr lang="tr-TR" sz="2000" b="1"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67544" y="1196752"/>
            <a:ext cx="8229600" cy="4857403"/>
          </a:xfrm>
        </p:spPr>
        <p:txBody>
          <a:bodyPr>
            <a:normAutofit/>
          </a:bodyPr>
          <a:lstStyle/>
          <a:p>
            <a:r>
              <a:rPr lang="tr-TR" sz="1800" dirty="0" smtClean="0">
                <a:solidFill>
                  <a:schemeClr val="tx1"/>
                </a:solidFill>
                <a:latin typeface="Segoe UI Variable Small Semilig" pitchFamily="2" charset="0"/>
              </a:rPr>
              <a:t>Genellikle </a:t>
            </a:r>
            <a:r>
              <a:rPr lang="tr-TR" sz="1800" b="1" dirty="0">
                <a:solidFill>
                  <a:schemeClr val="tx1"/>
                </a:solidFill>
                <a:latin typeface="Segoe UI Variable Small Semilig" pitchFamily="2" charset="0"/>
              </a:rPr>
              <a:t>ikili sınıflandırma</a:t>
            </a:r>
            <a:r>
              <a:rPr lang="tr-TR" sz="1800" dirty="0">
                <a:solidFill>
                  <a:schemeClr val="tx1"/>
                </a:solidFill>
                <a:latin typeface="Segoe UI Variable Small Semilig" pitchFamily="2" charset="0"/>
              </a:rPr>
              <a:t> problemlerinde kullanılan bir kayıp fonksiyonudur. Adını, hata toleransını belirleyen ve modelin yanlış sınıflandırmaları cezalandırma şekliyle ilişkili olan "menteşe" (</a:t>
            </a:r>
            <a:r>
              <a:rPr lang="tr-TR" sz="1800" dirty="0" err="1">
                <a:solidFill>
                  <a:schemeClr val="tx1"/>
                </a:solidFill>
                <a:latin typeface="Segoe UI Variable Small Semilig" pitchFamily="2" charset="0"/>
              </a:rPr>
              <a:t>hinge</a:t>
            </a:r>
            <a:r>
              <a:rPr lang="tr-TR" sz="1800" dirty="0">
                <a:solidFill>
                  <a:schemeClr val="tx1"/>
                </a:solidFill>
                <a:latin typeface="Segoe UI Variable Small Semilig" pitchFamily="2" charset="0"/>
              </a:rPr>
              <a:t>) şeklindeki grafiksel görünümünden alır. Özellikle </a:t>
            </a:r>
            <a:r>
              <a:rPr lang="tr-TR" sz="1800" b="1" dirty="0">
                <a:solidFill>
                  <a:schemeClr val="tx1"/>
                </a:solidFill>
                <a:latin typeface="Segoe UI Variable Small Semilig" pitchFamily="2" charset="0"/>
              </a:rPr>
              <a:t>Destek Vektör Makineleri (SVM)</a:t>
            </a:r>
            <a:r>
              <a:rPr lang="tr-TR" sz="1800" dirty="0">
                <a:solidFill>
                  <a:schemeClr val="tx1"/>
                </a:solidFill>
                <a:latin typeface="Segoe UI Variable Small Semilig" pitchFamily="2" charset="0"/>
              </a:rPr>
              <a:t> gibi algoritmaların eğitiminde yaygın olarak kullanılır</a:t>
            </a:r>
            <a:r>
              <a:rPr lang="tr-TR" sz="1800" dirty="0" smtClean="0">
                <a:solidFill>
                  <a:schemeClr val="tx1"/>
                </a:solidFill>
                <a:latin typeface="Segoe UI Variable Small Semilig" pitchFamily="2" charset="0"/>
              </a:rPr>
              <a:t>.</a:t>
            </a:r>
            <a:endParaRPr lang="tr-TR" sz="1800" dirty="0">
              <a:solidFill>
                <a:schemeClr val="tx1"/>
              </a:solidFill>
              <a:latin typeface="Segoe UI Variable Small Semilig" pitchFamily="2" charset="0"/>
            </a:endParaRPr>
          </a:p>
          <a:p>
            <a:r>
              <a:rPr lang="tr-TR" sz="1800" dirty="0" err="1">
                <a:solidFill>
                  <a:schemeClr val="tx1"/>
                </a:solidFill>
                <a:latin typeface="Segoe UI Variable Small Semilig" pitchFamily="2" charset="0"/>
              </a:rPr>
              <a:t>Hinge</a:t>
            </a:r>
            <a:r>
              <a:rPr lang="tr-TR" sz="1800" dirty="0">
                <a:solidFill>
                  <a:schemeClr val="tx1"/>
                </a:solidFill>
                <a:latin typeface="Segoe UI Variable Small Semilig" pitchFamily="2" charset="0"/>
              </a:rPr>
              <a:t> </a:t>
            </a:r>
            <a:r>
              <a:rPr lang="tr-TR" sz="1800" dirty="0" err="1">
                <a:solidFill>
                  <a:schemeClr val="tx1"/>
                </a:solidFill>
                <a:latin typeface="Segoe UI Variable Small Semilig" pitchFamily="2" charset="0"/>
              </a:rPr>
              <a:t>Loss</a:t>
            </a:r>
            <a:r>
              <a:rPr lang="tr-TR" sz="1800" dirty="0">
                <a:solidFill>
                  <a:schemeClr val="tx1"/>
                </a:solidFill>
                <a:latin typeface="Segoe UI Variable Small Semilig" pitchFamily="2" charset="0"/>
              </a:rPr>
              <a:t>, bir sınıflandırma modelinin, her bir örneğin doğru sınıfa ait olduğuna dair belirli bir marja sahip olmasını sağlamaya çalışır</a:t>
            </a:r>
            <a:r>
              <a:rPr lang="tr-TR" sz="1800" dirty="0" smtClean="0">
                <a:solidFill>
                  <a:schemeClr val="tx1"/>
                </a:solidFill>
                <a:latin typeface="Segoe UI Variable Small Semilig" pitchFamily="2" charset="0"/>
              </a:rPr>
              <a:t>.</a:t>
            </a:r>
          </a:p>
          <a:p>
            <a:r>
              <a:rPr lang="tr-TR" sz="1800" dirty="0">
                <a:solidFill>
                  <a:schemeClr val="tx1"/>
                </a:solidFill>
                <a:latin typeface="Segoe UI Variable Small Semilig" pitchFamily="2" charset="0"/>
              </a:rPr>
              <a:t>Doğru tahmin olsa bile, karar sınırına çok yakın olan tahminler (marj ihlali) de cezalandırılır.</a:t>
            </a:r>
          </a:p>
          <a:p>
            <a:endParaRPr lang="tr-TR" sz="1800" dirty="0">
              <a:latin typeface="Segoe UI Variable Small Semilig" pitchFamily="2" charset="0"/>
            </a:endParaRPr>
          </a:p>
        </p:txBody>
      </p:sp>
      <p:sp>
        <p:nvSpPr>
          <p:cNvPr id="4" name="Slayt Numarası Yer Tutucusu 3"/>
          <p:cNvSpPr>
            <a:spLocks noGrp="1"/>
          </p:cNvSpPr>
          <p:nvPr>
            <p:ph type="sldNum" sz="quarter" idx="12"/>
          </p:nvPr>
        </p:nvSpPr>
        <p:spPr>
          <a:xfrm>
            <a:off x="8604448" y="6381328"/>
            <a:ext cx="1272680" cy="365125"/>
          </a:xfrm>
        </p:spPr>
        <p:txBody>
          <a:bodyPr/>
          <a:lstStyle/>
          <a:p>
            <a:fld id="{F302176B-0E47-46AC-8F43-DAB4B8A37D06}" type="slidenum">
              <a:rPr lang="tr-TR" sz="3200" smtClean="0">
                <a:solidFill>
                  <a:schemeClr val="tx1"/>
                </a:solidFill>
              </a:rPr>
              <a:t>25</a:t>
            </a:fld>
            <a:endParaRPr lang="tr-TR" sz="3200" dirty="0">
              <a:solidFill>
                <a:schemeClr val="tx1"/>
              </a:solidFil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806" y="4005064"/>
            <a:ext cx="5156736" cy="2304256"/>
          </a:xfrm>
          <a:prstGeom prst="rect">
            <a:avLst/>
          </a:prstGeom>
        </p:spPr>
      </p:pic>
    </p:spTree>
    <p:extLst>
      <p:ext uri="{BB962C8B-B14F-4D97-AF65-F5344CB8AC3E}">
        <p14:creationId xmlns:p14="http://schemas.microsoft.com/office/powerpoint/2010/main" val="2535906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200" b="1" dirty="0" err="1">
                <a:solidFill>
                  <a:schemeClr val="accent1"/>
                </a:solidFill>
                <a:latin typeface="Arial" panose="020B0604020202020204" pitchFamily="34" charset="0"/>
                <a:cs typeface="Arial" panose="020B0604020202020204" pitchFamily="34" charset="0"/>
              </a:rPr>
              <a:t>Neural</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Collaborative</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Filtering</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for</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Personalized</a:t>
            </a:r>
            <a:r>
              <a:rPr lang="tr-TR" sz="2200" b="1" dirty="0">
                <a:solidFill>
                  <a:schemeClr val="accent1"/>
                </a:solidFill>
                <a:latin typeface="Arial" panose="020B0604020202020204" pitchFamily="34" charset="0"/>
                <a:cs typeface="Arial" panose="020B0604020202020204" pitchFamily="34" charset="0"/>
              </a:rPr>
              <a:t> </a:t>
            </a:r>
            <a:r>
              <a:rPr lang="tr-TR" sz="2200" b="1" dirty="0" err="1">
                <a:solidFill>
                  <a:schemeClr val="accent1"/>
                </a:solidFill>
                <a:latin typeface="Arial" panose="020B0604020202020204" pitchFamily="34" charset="0"/>
                <a:cs typeface="Arial" panose="020B0604020202020204" pitchFamily="34" charset="0"/>
              </a:rPr>
              <a:t>Ranking</a:t>
            </a:r>
            <a:r>
              <a:rPr lang="tr-TR" b="1" dirty="0">
                <a:solidFill>
                  <a:schemeClr val="accent1"/>
                </a:solidFill>
              </a:rPr>
              <a:t/>
            </a:r>
            <a:br>
              <a:rPr lang="tr-TR" b="1" dirty="0">
                <a:solidFill>
                  <a:schemeClr val="accent1"/>
                </a:solidFill>
              </a:rPr>
            </a:br>
            <a:endParaRPr lang="tr-TR" dirty="0">
              <a:solidFill>
                <a:schemeClr val="accent1"/>
              </a:solidFill>
            </a:endParaRPr>
          </a:p>
        </p:txBody>
      </p:sp>
      <p:sp>
        <p:nvSpPr>
          <p:cNvPr id="3" name="İçerik Yer Tutucusu 2"/>
          <p:cNvSpPr>
            <a:spLocks noGrp="1"/>
          </p:cNvSpPr>
          <p:nvPr>
            <p:ph idx="1"/>
          </p:nvPr>
        </p:nvSpPr>
        <p:spPr>
          <a:xfrm>
            <a:off x="457200" y="908720"/>
            <a:ext cx="8229600" cy="5217443"/>
          </a:xfrm>
        </p:spPr>
        <p:txBody>
          <a:bodyPr>
            <a:normAutofit/>
          </a:bodyPr>
          <a:lstStyle/>
          <a:p>
            <a:pPr marL="0" indent="0">
              <a:buNone/>
            </a:pPr>
            <a:r>
              <a:rPr lang="tr-TR" sz="2000" dirty="0" err="1">
                <a:solidFill>
                  <a:schemeClr val="accent1"/>
                </a:solidFill>
                <a:latin typeface="Segoe UI Variable Small Semilig" pitchFamily="2" charset="0"/>
              </a:rPr>
              <a:t>The</a:t>
            </a:r>
            <a:r>
              <a:rPr lang="tr-TR" sz="2000" dirty="0">
                <a:solidFill>
                  <a:schemeClr val="accent1"/>
                </a:solidFill>
                <a:latin typeface="Segoe UI Variable Small Semilig" pitchFamily="2" charset="0"/>
              </a:rPr>
              <a:t> </a:t>
            </a:r>
            <a:r>
              <a:rPr lang="tr-TR" sz="2000" dirty="0" err="1">
                <a:solidFill>
                  <a:schemeClr val="accent1"/>
                </a:solidFill>
                <a:latin typeface="Segoe UI Variable Small Semilig" pitchFamily="2" charset="0"/>
              </a:rPr>
              <a:t>NeuMF</a:t>
            </a:r>
            <a:r>
              <a:rPr lang="tr-TR" sz="2000" dirty="0">
                <a:solidFill>
                  <a:schemeClr val="accent1"/>
                </a:solidFill>
                <a:latin typeface="Segoe UI Variable Small Semilig" pitchFamily="2" charset="0"/>
              </a:rPr>
              <a:t> </a:t>
            </a:r>
            <a:r>
              <a:rPr lang="tr-TR" sz="2000" dirty="0" smtClean="0">
                <a:solidFill>
                  <a:schemeClr val="accent1"/>
                </a:solidFill>
                <a:latin typeface="Segoe UI Variable Small Semilig" pitchFamily="2" charset="0"/>
              </a:rPr>
              <a:t>model</a:t>
            </a:r>
            <a:endParaRPr lang="tr-TR" sz="2000" b="1" dirty="0" smtClean="0">
              <a:solidFill>
                <a:schemeClr val="accent1"/>
              </a:solidFill>
              <a:latin typeface="Segoe UI Variable Small Semilig" pitchFamily="2" charset="0"/>
            </a:endParaRPr>
          </a:p>
          <a:p>
            <a:pPr marL="0" indent="0">
              <a:buNone/>
            </a:pPr>
            <a:endParaRPr lang="tr-TR" sz="1400" dirty="0">
              <a:solidFill>
                <a:schemeClr val="tx1"/>
              </a:solidFill>
            </a:endParaRPr>
          </a:p>
          <a:p>
            <a:r>
              <a:rPr lang="tr-TR" sz="1800" dirty="0">
                <a:solidFill>
                  <a:schemeClr val="tx1"/>
                </a:solidFill>
                <a:latin typeface="Segoe UI Variable Small Semilig" pitchFamily="2" charset="0"/>
              </a:rPr>
              <a:t>Tanıtacağımız model, sinirsel matris </a:t>
            </a:r>
            <a:r>
              <a:rPr lang="tr-TR" sz="1800" dirty="0" err="1">
                <a:solidFill>
                  <a:schemeClr val="tx1"/>
                </a:solidFill>
                <a:latin typeface="Segoe UI Variable Small Semilig" pitchFamily="2" charset="0"/>
              </a:rPr>
              <a:t>faktörizasyonunun</a:t>
            </a:r>
            <a:r>
              <a:rPr lang="tr-TR" sz="1800" dirty="0">
                <a:solidFill>
                  <a:schemeClr val="tx1"/>
                </a:solidFill>
                <a:latin typeface="Segoe UI Variable Small Semilig" pitchFamily="2" charset="0"/>
              </a:rPr>
              <a:t> kısaltması olan </a:t>
            </a:r>
            <a:r>
              <a:rPr lang="tr-TR" sz="1800" dirty="0" err="1">
                <a:solidFill>
                  <a:schemeClr val="tx1"/>
                </a:solidFill>
                <a:latin typeface="Segoe UI Variable Small Semilig" pitchFamily="2" charset="0"/>
              </a:rPr>
              <a:t>NeuMF</a:t>
            </a:r>
            <a:r>
              <a:rPr lang="tr-TR" sz="1800" dirty="0">
                <a:solidFill>
                  <a:schemeClr val="tx1"/>
                </a:solidFill>
                <a:latin typeface="Segoe UI Variable Small Semilig" pitchFamily="2" charset="0"/>
              </a:rPr>
              <a:t> olarak adlandırılmış olup, örtük geri bildirimle kişiselleştirilmiş sıralama görevini ele almayı amaçlamaktadır. Bu model, matris </a:t>
            </a:r>
            <a:r>
              <a:rPr lang="tr-TR" sz="1800" dirty="0" err="1">
                <a:solidFill>
                  <a:schemeClr val="tx1"/>
                </a:solidFill>
                <a:latin typeface="Segoe UI Variable Small Semilig" pitchFamily="2" charset="0"/>
              </a:rPr>
              <a:t>faktörizasyonunun</a:t>
            </a:r>
            <a:r>
              <a:rPr lang="tr-TR" sz="1800" dirty="0">
                <a:solidFill>
                  <a:schemeClr val="tx1"/>
                </a:solidFill>
                <a:latin typeface="Segoe UI Variable Small Semilig" pitchFamily="2" charset="0"/>
              </a:rPr>
              <a:t> nokta ürünlerinin yerini almak için sinir ağlarının esnekliğinden ve doğrusal olmayan yapısından yararlanarak modelin ifade gücünü artırmayı amaçlamaktadır</a:t>
            </a:r>
            <a:r>
              <a:rPr lang="tr-TR" sz="1800" dirty="0" smtClean="0">
                <a:solidFill>
                  <a:schemeClr val="tx1"/>
                </a:solidFill>
                <a:latin typeface="Segoe UI Variable Small Semilig" pitchFamily="2" charset="0"/>
              </a:rPr>
              <a:t>.</a:t>
            </a:r>
          </a:p>
          <a:p>
            <a:pPr marL="0" indent="0">
              <a:buNone/>
            </a:pPr>
            <a:endParaRPr lang="tr-TR" sz="1800" dirty="0">
              <a:solidFill>
                <a:schemeClr val="tx1"/>
              </a:solidFill>
              <a:latin typeface="Segoe UI Variable Small Semilig" pitchFamily="2" charset="0"/>
            </a:endParaRPr>
          </a:p>
          <a:p>
            <a:r>
              <a:rPr lang="tr-TR" sz="1800" dirty="0">
                <a:solidFill>
                  <a:schemeClr val="tx1"/>
                </a:solidFill>
                <a:latin typeface="Segoe UI Variable Small Semilig" pitchFamily="2" charset="0"/>
              </a:rPr>
              <a:t> Özellikle, bu model genelleştirilmiş matris </a:t>
            </a:r>
            <a:r>
              <a:rPr lang="tr-TR" sz="1800" dirty="0" err="1">
                <a:solidFill>
                  <a:schemeClr val="tx1"/>
                </a:solidFill>
                <a:latin typeface="Segoe UI Variable Small Semilig" pitchFamily="2" charset="0"/>
              </a:rPr>
              <a:t>faktörizasyonu</a:t>
            </a:r>
            <a:r>
              <a:rPr lang="tr-TR" sz="1800" dirty="0">
                <a:solidFill>
                  <a:schemeClr val="tx1"/>
                </a:solidFill>
                <a:latin typeface="Segoe UI Variable Small Semilig" pitchFamily="2" charset="0"/>
              </a:rPr>
              <a:t> (GMF) ve MLP dahil olmak üzere iki alt ağ ile yapılandırılmıştır ve basit nokta ürünleri yerine iki yoldan gelen etkileşimleri modeller. Bu iki ağın çıktıları, nihai tahmin puanlarının hesaplanması için birleştirilir. </a:t>
            </a:r>
            <a:r>
              <a:rPr lang="tr-TR" sz="1800" dirty="0" err="1">
                <a:solidFill>
                  <a:schemeClr val="tx1"/>
                </a:solidFill>
                <a:latin typeface="Segoe UI Variable Small Semilig" pitchFamily="2" charset="0"/>
              </a:rPr>
              <a:t>AutoRec'teki</a:t>
            </a:r>
            <a:r>
              <a:rPr lang="tr-TR" sz="1800" dirty="0">
                <a:solidFill>
                  <a:schemeClr val="tx1"/>
                </a:solidFill>
                <a:latin typeface="Segoe UI Variable Small Semilig" pitchFamily="2" charset="0"/>
              </a:rPr>
              <a:t> derecelendirme tahmin görevinin aksine, bu model örtük geri bildirime dayanarak her kullanıcıya sıralanmış bir öneri listesi oluşturur. </a:t>
            </a:r>
          </a:p>
          <a:p>
            <a:endParaRPr lang="tr-TR" dirty="0">
              <a:solidFill>
                <a:schemeClr val="tx1"/>
              </a:solidFill>
            </a:endParaRPr>
          </a:p>
        </p:txBody>
      </p:sp>
      <p:sp>
        <p:nvSpPr>
          <p:cNvPr id="4" name="Slayt Numarası Yer Tutucusu 3"/>
          <p:cNvSpPr>
            <a:spLocks noGrp="1"/>
          </p:cNvSpPr>
          <p:nvPr>
            <p:ph type="sldNum" sz="quarter" idx="12"/>
          </p:nvPr>
        </p:nvSpPr>
        <p:spPr>
          <a:xfrm>
            <a:off x="8604448" y="6381328"/>
            <a:ext cx="1344688" cy="365125"/>
          </a:xfrm>
        </p:spPr>
        <p:txBody>
          <a:bodyPr/>
          <a:lstStyle/>
          <a:p>
            <a:fld id="{F302176B-0E47-46AC-8F43-DAB4B8A37D06}" type="slidenum">
              <a:rPr lang="tr-TR" sz="3200" smtClean="0">
                <a:solidFill>
                  <a:schemeClr val="tx1"/>
                </a:solidFill>
              </a:rPr>
              <a:t>26</a:t>
            </a:fld>
            <a:endParaRPr lang="tr-TR" sz="3200" dirty="0">
              <a:solidFill>
                <a:schemeClr val="tx1"/>
              </a:solidFill>
            </a:endParaRPr>
          </a:p>
        </p:txBody>
      </p:sp>
    </p:spTree>
    <p:extLst>
      <p:ext uri="{BB962C8B-B14F-4D97-AF65-F5344CB8AC3E}">
        <p14:creationId xmlns:p14="http://schemas.microsoft.com/office/powerpoint/2010/main" val="3127487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173226"/>
            <a:ext cx="8229600" cy="5649491"/>
          </a:xfrm>
        </p:spPr>
        <p:txBody>
          <a:bodyPr>
            <a:normAutofit/>
          </a:bodyPr>
          <a:lstStyle/>
          <a:p>
            <a:r>
              <a:rPr lang="tr-TR" sz="1800" dirty="0" smtClean="0">
                <a:solidFill>
                  <a:schemeClr val="tx1"/>
                </a:solidFill>
                <a:latin typeface="Segoe UI Variable Small Semilig" pitchFamily="2" charset="0"/>
              </a:rPr>
              <a:t>GMF</a:t>
            </a:r>
            <a:r>
              <a:rPr lang="tr-TR" sz="1800" dirty="0">
                <a:solidFill>
                  <a:schemeClr val="tx1"/>
                </a:solidFill>
                <a:latin typeface="Segoe UI Variable Small Semilig" pitchFamily="2" charset="0"/>
              </a:rPr>
              <a:t>, matris </a:t>
            </a:r>
            <a:r>
              <a:rPr lang="tr-TR" sz="1800" dirty="0" err="1">
                <a:solidFill>
                  <a:schemeClr val="tx1"/>
                </a:solidFill>
                <a:latin typeface="Segoe UI Variable Small Semilig" pitchFamily="2" charset="0"/>
              </a:rPr>
              <a:t>faktörizasyonunun</a:t>
            </a:r>
            <a:r>
              <a:rPr lang="tr-TR" sz="1800" dirty="0">
                <a:solidFill>
                  <a:schemeClr val="tx1"/>
                </a:solidFill>
                <a:latin typeface="Segoe UI Variable Small Semilig" pitchFamily="2" charset="0"/>
              </a:rPr>
              <a:t> bir türevi gibi davranarak kullanıcı-öğe etkileşimlerini daha basit ve doğrusal bir şekilde modellemeye çalışır.</a:t>
            </a:r>
          </a:p>
          <a:p>
            <a:r>
              <a:rPr lang="tr-TR" sz="1800" dirty="0" smtClean="0">
                <a:solidFill>
                  <a:schemeClr val="tx1"/>
                </a:solidFill>
                <a:latin typeface="Segoe UI Variable Small Semilig" pitchFamily="2" charset="0"/>
              </a:rPr>
              <a:t>MLP </a:t>
            </a:r>
            <a:r>
              <a:rPr lang="tr-TR" sz="1800" dirty="0">
                <a:solidFill>
                  <a:schemeClr val="tx1"/>
                </a:solidFill>
                <a:latin typeface="Segoe UI Variable Small Semilig" pitchFamily="2" charset="0"/>
              </a:rPr>
              <a:t>ise daha karmaşık, doğrusal olmayan kullanıcı-öğe ilişkilerini modellemek için sinir ağlarının gücünden faydalanır.</a:t>
            </a:r>
          </a:p>
          <a:p>
            <a:r>
              <a:rPr lang="tr-TR" sz="1800" dirty="0" smtClean="0">
                <a:solidFill>
                  <a:schemeClr val="tx1"/>
                </a:solidFill>
                <a:latin typeface="Segoe UI Variable Small Semilig" pitchFamily="2" charset="0"/>
              </a:rPr>
              <a:t>GMF </a:t>
            </a:r>
            <a:r>
              <a:rPr lang="tr-TR" sz="1800" dirty="0">
                <a:solidFill>
                  <a:schemeClr val="tx1"/>
                </a:solidFill>
                <a:latin typeface="Segoe UI Variable Small Semilig" pitchFamily="2" charset="0"/>
              </a:rPr>
              <a:t>ve </a:t>
            </a:r>
            <a:r>
              <a:rPr lang="tr-TR" sz="1800" dirty="0" err="1">
                <a:solidFill>
                  <a:schemeClr val="tx1"/>
                </a:solidFill>
                <a:latin typeface="Segoe UI Variable Small Semilig" pitchFamily="2" charset="0"/>
              </a:rPr>
              <a:t>MLP'nin</a:t>
            </a:r>
            <a:r>
              <a:rPr lang="tr-TR" sz="1800" dirty="0">
                <a:solidFill>
                  <a:schemeClr val="tx1"/>
                </a:solidFill>
                <a:latin typeface="Segoe UI Variable Small Semilig" pitchFamily="2" charset="0"/>
              </a:rPr>
              <a:t> çıktılarından, nihai tahminlere geçmeden önceki son temsil vektörleri alınır.</a:t>
            </a:r>
          </a:p>
          <a:p>
            <a:r>
              <a:rPr lang="tr-TR" sz="1800" dirty="0" smtClean="0">
                <a:solidFill>
                  <a:schemeClr val="tx1"/>
                </a:solidFill>
                <a:latin typeface="Segoe UI Variable Small Semilig" pitchFamily="2" charset="0"/>
              </a:rPr>
              <a:t>Bu </a:t>
            </a:r>
            <a:r>
              <a:rPr lang="tr-TR" sz="1800" dirty="0">
                <a:solidFill>
                  <a:schemeClr val="tx1"/>
                </a:solidFill>
                <a:latin typeface="Segoe UI Variable Small Semilig" pitchFamily="2" charset="0"/>
              </a:rPr>
              <a:t>temsil vektörleri (özellik vektörleri) birleştirilir.</a:t>
            </a:r>
          </a:p>
          <a:p>
            <a:r>
              <a:rPr lang="tr-TR" sz="1800" dirty="0" smtClean="0">
                <a:solidFill>
                  <a:schemeClr val="tx1"/>
                </a:solidFill>
                <a:latin typeface="Segoe UI Variable Small Semilig" pitchFamily="2" charset="0"/>
              </a:rPr>
              <a:t>Bu </a:t>
            </a:r>
            <a:r>
              <a:rPr lang="tr-TR" sz="1800" dirty="0">
                <a:solidFill>
                  <a:schemeClr val="tx1"/>
                </a:solidFill>
                <a:latin typeface="Segoe UI Variable Small Semilig" pitchFamily="2" charset="0"/>
              </a:rPr>
              <a:t>birleştirme işlemi, genelde iki vektörün bir araya getirilmesiyle (</a:t>
            </a:r>
            <a:r>
              <a:rPr lang="tr-TR" sz="1800" dirty="0" err="1">
                <a:solidFill>
                  <a:schemeClr val="tx1"/>
                </a:solidFill>
                <a:latin typeface="Segoe UI Variable Small Semilig" pitchFamily="2" charset="0"/>
              </a:rPr>
              <a:t>concatenation</a:t>
            </a:r>
            <a:r>
              <a:rPr lang="tr-TR" sz="1800" dirty="0">
                <a:solidFill>
                  <a:schemeClr val="tx1"/>
                </a:solidFill>
                <a:latin typeface="Segoe UI Variable Small Semilig" pitchFamily="2" charset="0"/>
              </a:rPr>
              <a:t>) yapılır.</a:t>
            </a:r>
          </a:p>
          <a:p>
            <a:pPr marL="0" indent="0">
              <a:buNone/>
            </a:pPr>
            <a:endParaRPr lang="tr-TR" sz="1900" dirty="0">
              <a:latin typeface="Segoe UI Variable Small Semilig" pitchFamily="2" charset="0"/>
            </a:endParaRPr>
          </a:p>
          <a:p>
            <a:endParaRPr lang="tr-TR" dirty="0"/>
          </a:p>
        </p:txBody>
      </p:sp>
      <p:sp>
        <p:nvSpPr>
          <p:cNvPr id="4" name="Slayt Numarası Yer Tutucusu 3"/>
          <p:cNvSpPr>
            <a:spLocks noGrp="1"/>
          </p:cNvSpPr>
          <p:nvPr>
            <p:ph type="sldNum" sz="quarter" idx="12"/>
          </p:nvPr>
        </p:nvSpPr>
        <p:spPr>
          <a:xfrm>
            <a:off x="8579668" y="6381328"/>
            <a:ext cx="1128664" cy="365125"/>
          </a:xfrm>
        </p:spPr>
        <p:txBody>
          <a:bodyPr/>
          <a:lstStyle/>
          <a:p>
            <a:fld id="{F302176B-0E47-46AC-8F43-DAB4B8A37D06}" type="slidenum">
              <a:rPr lang="tr-TR" sz="3200" smtClean="0">
                <a:solidFill>
                  <a:schemeClr val="tx1"/>
                </a:solidFill>
              </a:rPr>
              <a:t>27</a:t>
            </a:fld>
            <a:endParaRPr lang="tr-TR" sz="3200" dirty="0">
              <a:solidFill>
                <a:schemeClr val="tx1"/>
              </a:solidFill>
            </a:endParaRPr>
          </a:p>
        </p:txBody>
      </p:sp>
    </p:spTree>
    <p:extLst>
      <p:ext uri="{BB962C8B-B14F-4D97-AF65-F5344CB8AC3E}">
        <p14:creationId xmlns:p14="http://schemas.microsoft.com/office/powerpoint/2010/main" val="6912257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476672"/>
            <a:ext cx="8229600" cy="5688632"/>
          </a:xfrm>
        </p:spPr>
        <p:txBody>
          <a:bodyPr>
            <a:normAutofit/>
          </a:bodyPr>
          <a:lstStyle/>
          <a:p>
            <a:r>
              <a:rPr lang="tr-TR" sz="1800" dirty="0" smtClean="0">
                <a:solidFill>
                  <a:schemeClr val="tx1"/>
                </a:solidFill>
                <a:latin typeface="Segoe UI Variable Small Semilig" pitchFamily="2" charset="0"/>
              </a:rPr>
              <a:t>GMF ve MLP çıktıları doğrudan toplanmak yerine, farklı özellikleri birleştiren daha zengin bir vektör oluşturulur.</a:t>
            </a:r>
          </a:p>
          <a:p>
            <a:r>
              <a:rPr lang="tr-TR" sz="1800" dirty="0" smtClean="0">
                <a:solidFill>
                  <a:schemeClr val="tx1"/>
                </a:solidFill>
                <a:latin typeface="Segoe UI Variable Small Semilig" pitchFamily="2" charset="0"/>
              </a:rPr>
              <a:t>Bu işlem, modelin GMF ve </a:t>
            </a:r>
            <a:r>
              <a:rPr lang="tr-TR" sz="1800" dirty="0" err="1" smtClean="0">
                <a:solidFill>
                  <a:schemeClr val="tx1"/>
                </a:solidFill>
                <a:latin typeface="Segoe UI Variable Small Semilig" pitchFamily="2" charset="0"/>
              </a:rPr>
              <a:t>MLP'nin</a:t>
            </a:r>
            <a:r>
              <a:rPr lang="tr-TR" sz="1800" dirty="0" smtClean="0">
                <a:solidFill>
                  <a:schemeClr val="tx1"/>
                </a:solidFill>
                <a:latin typeface="Segoe UI Variable Small Semilig" pitchFamily="2" charset="0"/>
              </a:rPr>
              <a:t> birbirinden bağımsız olarak öğrendiği bilgileri tek bir vektör içinde harmanlamasını sağlar.</a:t>
            </a:r>
          </a:p>
          <a:p>
            <a:r>
              <a:rPr lang="tr-TR" sz="1800" b="1" dirty="0" smtClean="0">
                <a:solidFill>
                  <a:schemeClr val="tx1"/>
                </a:solidFill>
                <a:latin typeface="Segoe UI Variable Small Semilig" pitchFamily="2" charset="0"/>
              </a:rPr>
              <a:t>Birleştirilmiş özellik vektörü</a:t>
            </a:r>
            <a:r>
              <a:rPr lang="tr-TR" sz="1800" dirty="0" smtClean="0">
                <a:solidFill>
                  <a:schemeClr val="tx1"/>
                </a:solidFill>
                <a:latin typeface="Segoe UI Variable Small Semilig" pitchFamily="2" charset="0"/>
              </a:rPr>
              <a:t>, modelin nihai tahmin katmanına geçmeden önceki ara temsildir.</a:t>
            </a:r>
          </a:p>
          <a:p>
            <a:r>
              <a:rPr lang="tr-TR" sz="1800" dirty="0" smtClean="0">
                <a:solidFill>
                  <a:schemeClr val="tx1"/>
                </a:solidFill>
                <a:latin typeface="Segoe UI Variable Small Semilig" pitchFamily="2" charset="0"/>
              </a:rPr>
              <a:t>Bu vektör, kullanıcı ve öğe arasındaki ilişkiyi hem doğrusal (GMF) hem de doğrusal olmayan (MLP) perspektiften birleştirir.</a:t>
            </a:r>
          </a:p>
          <a:p>
            <a:endParaRPr lang="tr-TR" dirty="0"/>
          </a:p>
        </p:txBody>
      </p:sp>
      <p:sp>
        <p:nvSpPr>
          <p:cNvPr id="4" name="Slayt Numarası Yer Tutucusu 3"/>
          <p:cNvSpPr>
            <a:spLocks noGrp="1"/>
          </p:cNvSpPr>
          <p:nvPr>
            <p:ph type="sldNum" sz="quarter" idx="12"/>
          </p:nvPr>
        </p:nvSpPr>
        <p:spPr>
          <a:xfrm>
            <a:off x="8579668" y="6381328"/>
            <a:ext cx="1128664" cy="365125"/>
          </a:xfrm>
        </p:spPr>
        <p:txBody>
          <a:bodyPr/>
          <a:lstStyle/>
          <a:p>
            <a:fld id="{F302176B-0E47-46AC-8F43-DAB4B8A37D06}" type="slidenum">
              <a:rPr lang="tr-TR" sz="3200" smtClean="0">
                <a:solidFill>
                  <a:schemeClr val="tx1"/>
                </a:solidFill>
              </a:rPr>
              <a:t>28</a:t>
            </a:fld>
            <a:endParaRPr lang="tr-TR" sz="3200" dirty="0">
              <a:solidFill>
                <a:schemeClr val="tx1"/>
              </a:solidFill>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899592" y="3068960"/>
            <a:ext cx="4680520" cy="3600400"/>
          </a:xfrm>
          <a:prstGeom prst="rect">
            <a:avLst/>
          </a:prstGeom>
        </p:spPr>
      </p:pic>
    </p:spTree>
    <p:extLst>
      <p:ext uri="{BB962C8B-B14F-4D97-AF65-F5344CB8AC3E}">
        <p14:creationId xmlns:p14="http://schemas.microsoft.com/office/powerpoint/2010/main" val="1462242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51520" y="620688"/>
            <a:ext cx="8712968" cy="1143000"/>
          </a:xfrm>
        </p:spPr>
        <p:txBody>
          <a:bodyPr>
            <a:normAutofit fontScale="90000"/>
          </a:bodyPr>
          <a:lstStyle/>
          <a:p>
            <a:pPr algn="l"/>
            <a:r>
              <a:rPr lang="tr-TR" sz="2700" b="1" dirty="0" smtClean="0">
                <a:solidFill>
                  <a:schemeClr val="accent1"/>
                </a:solidFill>
                <a:latin typeface="Arial" pitchFamily="34" charset="0"/>
                <a:cs typeface="Arial" pitchFamily="34" charset="0"/>
              </a:rPr>
              <a:t>Sıra Farkındalıklı Öneri Sistemleri</a:t>
            </a:r>
            <a:r>
              <a:rPr lang="tr-TR" b="1" dirty="0" smtClean="0"/>
              <a:t/>
            </a:r>
            <a:br>
              <a:rPr lang="tr-TR" b="1" dirty="0" smtClean="0"/>
            </a:br>
            <a:endParaRPr lang="tr-TR" dirty="0"/>
          </a:p>
        </p:txBody>
      </p:sp>
      <p:sp>
        <p:nvSpPr>
          <p:cNvPr id="3" name="İçerik Yer Tutucusu 2"/>
          <p:cNvSpPr>
            <a:spLocks noGrp="1"/>
          </p:cNvSpPr>
          <p:nvPr>
            <p:ph idx="1"/>
          </p:nvPr>
        </p:nvSpPr>
        <p:spPr>
          <a:xfrm>
            <a:off x="241176" y="1412776"/>
            <a:ext cx="4978896" cy="4741987"/>
          </a:xfrm>
        </p:spPr>
        <p:txBody>
          <a:bodyPr>
            <a:normAutofit/>
          </a:bodyPr>
          <a:lstStyle/>
          <a:p>
            <a:endParaRPr lang="tr-TR" dirty="0" smtClean="0"/>
          </a:p>
          <a:p>
            <a:r>
              <a:rPr lang="tr-TR" sz="2200" dirty="0" smtClean="0">
                <a:solidFill>
                  <a:schemeClr val="tx1"/>
                </a:solidFill>
                <a:latin typeface="Segoe UI Variable Small Semilig" pitchFamily="2" charset="0"/>
                <a:cs typeface="Arial" pitchFamily="34" charset="0"/>
              </a:rPr>
              <a:t>Bu kısımda, kullanıcıların etkileşimlerini dikkate alan, sıralı öneri sistemlerini ele alacağız. Özellikle, </a:t>
            </a:r>
            <a:r>
              <a:rPr lang="tr-TR" sz="2200" dirty="0" err="1" smtClean="0">
                <a:solidFill>
                  <a:schemeClr val="tx1"/>
                </a:solidFill>
                <a:latin typeface="Segoe UI Variable Small Semilig" pitchFamily="2" charset="0"/>
                <a:cs typeface="Arial" pitchFamily="34" charset="0"/>
              </a:rPr>
              <a:t>Caser</a:t>
            </a:r>
            <a:r>
              <a:rPr lang="tr-TR" sz="2200" dirty="0" smtClean="0">
                <a:solidFill>
                  <a:schemeClr val="tx1"/>
                </a:solidFill>
                <a:latin typeface="Segoe UI Variable Small Semilig" pitchFamily="2" charset="0"/>
                <a:cs typeface="Arial" pitchFamily="34" charset="0"/>
              </a:rPr>
              <a:t> (</a:t>
            </a:r>
            <a:r>
              <a:rPr lang="tr-TR" sz="2200" dirty="0" err="1" smtClean="0">
                <a:solidFill>
                  <a:schemeClr val="tx1"/>
                </a:solidFill>
                <a:latin typeface="Segoe UI Variable Small Semilig" pitchFamily="2" charset="0"/>
                <a:cs typeface="Arial" pitchFamily="34" charset="0"/>
              </a:rPr>
              <a:t>Convolutional</a:t>
            </a:r>
            <a:r>
              <a:rPr lang="tr-TR" sz="2200" dirty="0" smtClean="0">
                <a:solidFill>
                  <a:schemeClr val="tx1"/>
                </a:solidFill>
                <a:latin typeface="Segoe UI Variable Small Semilig" pitchFamily="2" charset="0"/>
                <a:cs typeface="Arial" pitchFamily="34" charset="0"/>
              </a:rPr>
              <a:t> </a:t>
            </a:r>
            <a:r>
              <a:rPr lang="tr-TR" sz="2200" dirty="0" err="1" smtClean="0">
                <a:solidFill>
                  <a:schemeClr val="tx1"/>
                </a:solidFill>
                <a:latin typeface="Segoe UI Variable Small Semilig" pitchFamily="2" charset="0"/>
                <a:cs typeface="Arial" pitchFamily="34" charset="0"/>
              </a:rPr>
              <a:t>Sequence</a:t>
            </a:r>
            <a:r>
              <a:rPr lang="tr-TR" sz="2200" dirty="0" smtClean="0">
                <a:solidFill>
                  <a:schemeClr val="tx1"/>
                </a:solidFill>
                <a:latin typeface="Segoe UI Variable Small Semilig" pitchFamily="2" charset="0"/>
                <a:cs typeface="Arial" pitchFamily="34" charset="0"/>
              </a:rPr>
              <a:t> </a:t>
            </a:r>
            <a:r>
              <a:rPr lang="tr-TR" sz="2200" dirty="0" err="1" smtClean="0">
                <a:solidFill>
                  <a:schemeClr val="tx1"/>
                </a:solidFill>
                <a:latin typeface="Segoe UI Variable Small Semilig" pitchFamily="2" charset="0"/>
                <a:cs typeface="Arial" pitchFamily="34" charset="0"/>
              </a:rPr>
              <a:t>Embedding</a:t>
            </a:r>
            <a:r>
              <a:rPr lang="tr-TR" sz="2200" dirty="0" smtClean="0">
                <a:solidFill>
                  <a:schemeClr val="tx1"/>
                </a:solidFill>
                <a:latin typeface="Segoe UI Variable Small Semilig" pitchFamily="2" charset="0"/>
                <a:cs typeface="Arial" pitchFamily="34" charset="0"/>
              </a:rPr>
              <a:t> </a:t>
            </a:r>
            <a:r>
              <a:rPr lang="tr-TR" sz="2200" dirty="0" err="1" smtClean="0">
                <a:solidFill>
                  <a:schemeClr val="tx1"/>
                </a:solidFill>
                <a:latin typeface="Segoe UI Variable Small Semilig" pitchFamily="2" charset="0"/>
                <a:cs typeface="Arial" pitchFamily="34" charset="0"/>
              </a:rPr>
              <a:t>Recommendation</a:t>
            </a:r>
            <a:r>
              <a:rPr lang="tr-TR" sz="2200" dirty="0" smtClean="0">
                <a:solidFill>
                  <a:schemeClr val="tx1"/>
                </a:solidFill>
                <a:latin typeface="Segoe UI Variable Small Semilig" pitchFamily="2" charset="0"/>
                <a:cs typeface="Arial" pitchFamily="34" charset="0"/>
              </a:rPr>
              <a:t> Model) modelinin mimarisi ve uygulama ayrıntıları incelenecektir.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29</a:t>
            </a:fld>
            <a:endParaRPr lang="tr-TR" sz="32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628800"/>
            <a:ext cx="345638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762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60648"/>
            <a:ext cx="8229600" cy="907504"/>
          </a:xfrm>
        </p:spPr>
        <p:txBody>
          <a:bodyPr>
            <a:normAutofit/>
          </a:bodyPr>
          <a:lstStyle/>
          <a:p>
            <a:pPr algn="l"/>
            <a:r>
              <a:rPr lang="tr-TR" sz="2000" b="1" dirty="0" err="1">
                <a:solidFill>
                  <a:schemeClr val="accent1"/>
                </a:solidFill>
                <a:latin typeface="Arial" panose="020B0604020202020204" pitchFamily="34" charset="0"/>
                <a:cs typeface="Arial" panose="020B0604020202020204" pitchFamily="34" charset="0"/>
              </a:rPr>
              <a:t>Recommender</a:t>
            </a:r>
            <a:r>
              <a:rPr lang="tr-TR" sz="2000" b="1" dirty="0">
                <a:solidFill>
                  <a:schemeClr val="accent1"/>
                </a:solidFill>
                <a:latin typeface="Arial" panose="020B0604020202020204" pitchFamily="34" charset="0"/>
                <a:cs typeface="Arial" panose="020B0604020202020204" pitchFamily="34" charset="0"/>
              </a:rPr>
              <a:t> </a:t>
            </a:r>
            <a:r>
              <a:rPr lang="tr-TR" sz="2000" b="1" dirty="0" err="1">
                <a:solidFill>
                  <a:schemeClr val="accent1"/>
                </a:solidFill>
                <a:latin typeface="Arial" panose="020B0604020202020204" pitchFamily="34" charset="0"/>
                <a:cs typeface="Arial" panose="020B0604020202020204" pitchFamily="34" charset="0"/>
              </a:rPr>
              <a:t>Systems</a:t>
            </a:r>
            <a:r>
              <a:rPr lang="tr-TR" sz="2000" b="1" dirty="0">
                <a:solidFill>
                  <a:schemeClr val="accent1"/>
                </a:solidFill>
                <a:latin typeface="Arial" panose="020B0604020202020204" pitchFamily="34" charset="0"/>
                <a:cs typeface="Arial" panose="020B0604020202020204" pitchFamily="34" charset="0"/>
              </a:rPr>
              <a:t> Nedir</a:t>
            </a:r>
            <a:r>
              <a:rPr lang="tr-TR" sz="2000" b="1" dirty="0" smtClean="0">
                <a:solidFill>
                  <a:schemeClr val="accent1"/>
                </a:solidFill>
                <a:latin typeface="Arial" panose="020B0604020202020204" pitchFamily="34" charset="0"/>
                <a:cs typeface="Arial" panose="020B0604020202020204" pitchFamily="34" charset="0"/>
              </a:rPr>
              <a:t>?</a:t>
            </a:r>
            <a:endParaRPr lang="tr-TR" sz="2000"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67544" y="1340769"/>
            <a:ext cx="8280920" cy="2664296"/>
          </a:xfrm>
        </p:spPr>
        <p:txBody>
          <a:bodyPr>
            <a:normAutofit fontScale="85000" lnSpcReduction="10000"/>
          </a:bodyPr>
          <a:lstStyle/>
          <a:p>
            <a:pPr marL="0" indent="0" algn="just">
              <a:buNone/>
            </a:pPr>
            <a:r>
              <a:rPr lang="tr-TR" sz="2000" dirty="0">
                <a:solidFill>
                  <a:schemeClr val="tx1"/>
                </a:solidFill>
                <a:latin typeface="Segoe UI Variable Small Semilig" pitchFamily="2" charset="0"/>
                <a:cs typeface="Arial" panose="020B0604020202020204" pitchFamily="34" charset="0"/>
              </a:rPr>
              <a:t>Öneri sistemlerinin temel amacı, kullanıcıların izlenecek filmler, okunacak metinler veya satın alınacak ürünler gibi ilgili öğeleri keşfetmelerine yardımcı olmak ve böylece keyifli bir kullanıcı deneyimi yaratmaktır. Dahası, öneri sistemleri, çevrimiçi perakendecilerin artan gelir elde etmek için uyguladığı en güçlü makine öğrenimi sistemleri arasındadır. </a:t>
            </a:r>
            <a:endParaRPr lang="tr-TR" sz="2000" dirty="0" smtClean="0">
              <a:solidFill>
                <a:schemeClr val="tx1"/>
              </a:solidFill>
              <a:latin typeface="Segoe UI Variable Small Semilig" pitchFamily="2" charset="0"/>
              <a:cs typeface="Arial" panose="020B0604020202020204" pitchFamily="34" charset="0"/>
            </a:endParaRPr>
          </a:p>
          <a:p>
            <a:pPr marL="0" indent="0" algn="just">
              <a:buNone/>
            </a:pPr>
            <a:r>
              <a:rPr lang="tr-TR" sz="2000" dirty="0" smtClean="0">
                <a:solidFill>
                  <a:schemeClr val="tx1"/>
                </a:solidFill>
                <a:latin typeface="Segoe UI Variable Small Semilig" pitchFamily="2" charset="0"/>
                <a:cs typeface="Arial" panose="020B0604020202020204" pitchFamily="34" charset="0"/>
              </a:rPr>
              <a:t>Öneri </a:t>
            </a:r>
            <a:r>
              <a:rPr lang="tr-TR" sz="2000" dirty="0">
                <a:solidFill>
                  <a:schemeClr val="tx1"/>
                </a:solidFill>
                <a:latin typeface="Segoe UI Variable Small Semilig" pitchFamily="2" charset="0"/>
                <a:cs typeface="Arial" panose="020B0604020202020204" pitchFamily="34" charset="0"/>
              </a:rPr>
              <a:t>sistemleri, </a:t>
            </a:r>
            <a:r>
              <a:rPr lang="tr-TR" sz="2000" dirty="0" err="1">
                <a:solidFill>
                  <a:schemeClr val="tx1"/>
                </a:solidFill>
                <a:latin typeface="Segoe UI Variable Small Semilig" pitchFamily="2" charset="0"/>
                <a:cs typeface="Arial" panose="020B0604020202020204" pitchFamily="34" charset="0"/>
              </a:rPr>
              <a:t>proaktif</a:t>
            </a:r>
            <a:r>
              <a:rPr lang="tr-TR" sz="2000" dirty="0">
                <a:solidFill>
                  <a:schemeClr val="tx1"/>
                </a:solidFill>
                <a:latin typeface="Segoe UI Variable Small Semilig" pitchFamily="2" charset="0"/>
                <a:cs typeface="Arial" panose="020B0604020202020204" pitchFamily="34" charset="0"/>
              </a:rPr>
              <a:t> aramalardaki çabaları azaltarak ve kullanıcıları hiç aramadıkları tekliflerle şaşırtarak arama motorlarının yerini alır. Birçok şirket, daha etkili öneri sistemlerinin yardımıyla rakiplerinin önüne geçmeyi başardı. Bu nedenle, öneri sistemleri yalnızca günlük yaşamlarımızın merkezinde değil, aynı zamanda bazı endüstrilerde son derece vazgeçilmezdir.</a:t>
            </a:r>
          </a:p>
          <a:p>
            <a:pPr marL="0" indent="0">
              <a:buNone/>
            </a:pPr>
            <a:endParaRPr lang="tr-TR" dirty="0"/>
          </a:p>
        </p:txBody>
      </p:sp>
      <p:sp>
        <p:nvSpPr>
          <p:cNvPr id="8" name="Slayt Numarası Yer Tutucusu 7"/>
          <p:cNvSpPr>
            <a:spLocks noGrp="1"/>
          </p:cNvSpPr>
          <p:nvPr>
            <p:ph type="sldNum" sz="quarter" idx="12"/>
          </p:nvPr>
        </p:nvSpPr>
        <p:spPr>
          <a:effectLst/>
        </p:spPr>
        <p:txBody>
          <a:bodyPr/>
          <a:lstStyle/>
          <a:p>
            <a:fld id="{F302176B-0E47-46AC-8F43-DAB4B8A37D06}" type="slidenum">
              <a:rPr lang="tr-TR" sz="3200" smtClean="0">
                <a:solidFill>
                  <a:schemeClr val="tx1"/>
                </a:solidFill>
              </a:rPr>
              <a:t>3</a:t>
            </a:fld>
            <a:endParaRPr lang="tr-TR" sz="3200" dirty="0">
              <a:solidFill>
                <a:schemeClr val="tx1"/>
              </a:solidFill>
            </a:endParaRPr>
          </a:p>
        </p:txBody>
      </p:sp>
      <p:pic>
        <p:nvPicPr>
          <p:cNvPr id="4" name="Resim 3"/>
          <p:cNvPicPr>
            <a:picLocks noChangeAspect="1"/>
          </p:cNvPicPr>
          <p:nvPr/>
        </p:nvPicPr>
        <p:blipFill rotWithShape="1">
          <a:blip r:embed="rId3">
            <a:extLst>
              <a:ext uri="{28A0092B-C50C-407E-A947-70E740481C1C}">
                <a14:useLocalDpi xmlns:a14="http://schemas.microsoft.com/office/drawing/2010/main" val="0"/>
              </a:ext>
            </a:extLst>
          </a:blip>
          <a:srcRect l="24468" r="22398"/>
          <a:stretch/>
        </p:blipFill>
        <p:spPr>
          <a:xfrm>
            <a:off x="5076056" y="3595272"/>
            <a:ext cx="3186332" cy="3133387"/>
          </a:xfrm>
          <a:prstGeom prst="rect">
            <a:avLst/>
          </a:prstGeom>
        </p:spPr>
      </p:pic>
      <p:pic>
        <p:nvPicPr>
          <p:cNvPr id="9" name="Resim 8"/>
          <p:cNvPicPr/>
          <p:nvPr/>
        </p:nvPicPr>
        <p:blipFill>
          <a:blip r:embed="rId4">
            <a:extLst>
              <a:ext uri="{28A0092B-C50C-407E-A947-70E740481C1C}">
                <a14:useLocalDpi xmlns:a14="http://schemas.microsoft.com/office/drawing/2010/main" val="0"/>
              </a:ext>
            </a:extLst>
          </a:blip>
          <a:stretch>
            <a:fillRect/>
          </a:stretch>
        </p:blipFill>
        <p:spPr>
          <a:xfrm>
            <a:off x="539552" y="4077069"/>
            <a:ext cx="3667125" cy="2169795"/>
          </a:xfrm>
          <a:prstGeom prst="rect">
            <a:avLst/>
          </a:prstGeom>
        </p:spPr>
      </p:pic>
    </p:spTree>
    <p:extLst>
      <p:ext uri="{BB962C8B-B14F-4D97-AF65-F5344CB8AC3E}">
        <p14:creationId xmlns:p14="http://schemas.microsoft.com/office/powerpoint/2010/main" val="2748865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548680"/>
            <a:ext cx="8435280" cy="1228998"/>
          </a:xfrm>
        </p:spPr>
        <p:txBody>
          <a:bodyPr>
            <a:normAutofit fontScale="90000"/>
          </a:bodyPr>
          <a:lstStyle/>
          <a:p>
            <a:pPr algn="l"/>
            <a:r>
              <a:rPr lang="tr-TR" b="1" dirty="0"/>
              <a:t/>
            </a:r>
            <a:br>
              <a:rPr lang="tr-TR" b="1" dirty="0"/>
            </a:br>
            <a:r>
              <a:rPr lang="tr-TR" sz="2700" b="1" dirty="0">
                <a:solidFill>
                  <a:schemeClr val="accent1"/>
                </a:solidFill>
                <a:latin typeface="Arial" pitchFamily="34" charset="0"/>
                <a:cs typeface="Arial" pitchFamily="34" charset="0"/>
              </a:rPr>
              <a:t>Giriş: Sıra Farkındalıklı Öneri Sistemleri</a:t>
            </a:r>
            <a:r>
              <a:rPr lang="tr-TR" sz="2700" b="1" dirty="0" smtClean="0">
                <a:solidFill>
                  <a:schemeClr val="accent1"/>
                </a:solidFill>
              </a:rPr>
              <a:t/>
            </a:r>
            <a:br>
              <a:rPr lang="tr-TR" sz="2700" b="1" dirty="0" smtClean="0">
                <a:solidFill>
                  <a:schemeClr val="accent1"/>
                </a:solidFill>
              </a:rPr>
            </a:br>
            <a:endParaRPr lang="tr-TR" sz="2700" b="1" dirty="0">
              <a:solidFill>
                <a:schemeClr val="accent1"/>
              </a:solidFill>
            </a:endParaRPr>
          </a:p>
        </p:txBody>
      </p:sp>
      <p:sp>
        <p:nvSpPr>
          <p:cNvPr id="3" name="İçerik Yer Tutucusu 2"/>
          <p:cNvSpPr>
            <a:spLocks noGrp="1"/>
          </p:cNvSpPr>
          <p:nvPr>
            <p:ph idx="1"/>
          </p:nvPr>
        </p:nvSpPr>
        <p:spPr>
          <a:xfrm>
            <a:off x="457200" y="1916832"/>
            <a:ext cx="8219256" cy="4209331"/>
          </a:xfrm>
        </p:spPr>
        <p:txBody>
          <a:bodyPr>
            <a:normAutofit/>
          </a:bodyPr>
          <a:lstStyle/>
          <a:p>
            <a:r>
              <a:rPr lang="tr-TR" sz="2200" dirty="0">
                <a:solidFill>
                  <a:schemeClr val="tx1"/>
                </a:solidFill>
                <a:latin typeface="Arial" pitchFamily="34" charset="0"/>
                <a:cs typeface="Arial" pitchFamily="34" charset="0"/>
              </a:rPr>
              <a:t>Geleneksel öneri sistemleri, sıralı veya zaman damgalı verileri dikkate </a:t>
            </a:r>
            <a:r>
              <a:rPr lang="tr-TR" sz="2200" dirty="0" smtClean="0">
                <a:solidFill>
                  <a:schemeClr val="tx1"/>
                </a:solidFill>
                <a:latin typeface="Arial" pitchFamily="34" charset="0"/>
                <a:cs typeface="Arial" pitchFamily="34" charset="0"/>
              </a:rPr>
              <a:t>almaz. </a:t>
            </a:r>
            <a:r>
              <a:rPr lang="tr-TR" sz="2200" dirty="0">
                <a:solidFill>
                  <a:schemeClr val="tx1"/>
                </a:solidFill>
                <a:latin typeface="Arial" pitchFamily="34" charset="0"/>
                <a:cs typeface="Arial" pitchFamily="34" charset="0"/>
              </a:rPr>
              <a:t>Bu durum, </a:t>
            </a:r>
            <a:r>
              <a:rPr lang="tr-TR" sz="2200" dirty="0" smtClean="0">
                <a:solidFill>
                  <a:schemeClr val="tx1"/>
                </a:solidFill>
                <a:latin typeface="Arial" pitchFamily="34" charset="0"/>
                <a:cs typeface="Arial" pitchFamily="34" charset="0"/>
              </a:rPr>
              <a:t>önerilerin </a:t>
            </a:r>
            <a:r>
              <a:rPr lang="tr-TR" sz="2200" dirty="0">
                <a:solidFill>
                  <a:schemeClr val="tx1"/>
                </a:solidFill>
                <a:latin typeface="Arial" pitchFamily="34" charset="0"/>
                <a:cs typeface="Arial" pitchFamily="34" charset="0"/>
              </a:rPr>
              <a:t>doğruluğunu azaltır. </a:t>
            </a:r>
            <a:endParaRPr lang="tr-TR" sz="2200" dirty="0" smtClean="0">
              <a:solidFill>
                <a:schemeClr val="tx1"/>
              </a:solidFill>
              <a:latin typeface="Arial" pitchFamily="34" charset="0"/>
              <a:cs typeface="Arial" pitchFamily="34" charset="0"/>
            </a:endParaRPr>
          </a:p>
          <a:p>
            <a:pPr marL="0" indent="0">
              <a:buNone/>
            </a:pPr>
            <a:endParaRPr lang="tr-TR" sz="2200" dirty="0" smtClean="0">
              <a:solidFill>
                <a:schemeClr val="tx1"/>
              </a:solidFill>
              <a:latin typeface="Arial" pitchFamily="34" charset="0"/>
              <a:cs typeface="Arial" pitchFamily="34" charset="0"/>
            </a:endParaRPr>
          </a:p>
          <a:p>
            <a:r>
              <a:rPr lang="tr-TR" sz="2200" dirty="0" smtClean="0">
                <a:solidFill>
                  <a:schemeClr val="tx1"/>
                </a:solidFill>
                <a:latin typeface="Arial" pitchFamily="34" charset="0"/>
                <a:cs typeface="Arial" pitchFamily="34" charset="0"/>
              </a:rPr>
              <a:t>Sıra farkındalıklı öneri sistemleri, kullanıcıların zaman içindeki etkileşimlerini analiz ederek, geçmiş alışkanlıklarını, ilgi alanlarını ve tercihlerini dikkate alır. Bu, daha kişiselleştirilmiş ve alakalı öneriler sunma imkanı sağlar.</a:t>
            </a:r>
          </a:p>
          <a:p>
            <a:pPr marL="0"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30</a:t>
            </a:fld>
            <a:endParaRPr lang="tr-TR" sz="3200" dirty="0">
              <a:solidFill>
                <a:schemeClr val="tx1"/>
              </a:solidFill>
            </a:endParaRPr>
          </a:p>
        </p:txBody>
      </p:sp>
    </p:spTree>
    <p:extLst>
      <p:ext uri="{BB962C8B-B14F-4D97-AF65-F5344CB8AC3E}">
        <p14:creationId xmlns:p14="http://schemas.microsoft.com/office/powerpoint/2010/main" val="1735030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400" b="1" dirty="0" err="1" smtClean="0">
                <a:solidFill>
                  <a:schemeClr val="accent1"/>
                </a:solidFill>
                <a:latin typeface="Arial" pitchFamily="34" charset="0"/>
                <a:cs typeface="Arial" pitchFamily="34" charset="0"/>
              </a:rPr>
              <a:t>Caser</a:t>
            </a:r>
            <a:r>
              <a:rPr lang="tr-TR" sz="2400" b="1" dirty="0" smtClean="0">
                <a:solidFill>
                  <a:schemeClr val="accent1"/>
                </a:solidFill>
                <a:latin typeface="Arial" pitchFamily="34" charset="0"/>
                <a:cs typeface="Arial" pitchFamily="34" charset="0"/>
              </a:rPr>
              <a:t> Modeli Mimarisi</a:t>
            </a:r>
            <a:r>
              <a:rPr lang="tr-TR" b="1" dirty="0" smtClean="0"/>
              <a:t/>
            </a:r>
            <a:br>
              <a:rPr lang="tr-TR" b="1" dirty="0" smtClean="0"/>
            </a:br>
            <a:endParaRPr lang="tr-TR" dirty="0"/>
          </a:p>
        </p:txBody>
      </p:sp>
      <p:sp>
        <p:nvSpPr>
          <p:cNvPr id="3" name="İçerik Yer Tutucusu 2"/>
          <p:cNvSpPr>
            <a:spLocks noGrp="1"/>
          </p:cNvSpPr>
          <p:nvPr>
            <p:ph idx="1"/>
          </p:nvPr>
        </p:nvSpPr>
        <p:spPr>
          <a:xfrm>
            <a:off x="323528" y="1277130"/>
            <a:ext cx="3528392" cy="5252257"/>
          </a:xfrm>
        </p:spPr>
        <p:txBody>
          <a:bodyPr>
            <a:normAutofit/>
          </a:bodyPr>
          <a:lstStyle/>
          <a:p>
            <a:pPr marL="109728" indent="0">
              <a:buNone/>
            </a:pPr>
            <a:r>
              <a:rPr lang="tr-TR" sz="2000" b="1" dirty="0" err="1">
                <a:solidFill>
                  <a:schemeClr val="accent1"/>
                </a:solidFill>
              </a:rPr>
              <a:t>Caser</a:t>
            </a:r>
            <a:r>
              <a:rPr lang="tr-TR" sz="2000" b="1" dirty="0">
                <a:solidFill>
                  <a:schemeClr val="accent1"/>
                </a:solidFill>
              </a:rPr>
              <a:t> Modeli</a:t>
            </a:r>
          </a:p>
          <a:p>
            <a:pPr marL="0" indent="0">
              <a:buNone/>
            </a:pPr>
            <a:endParaRPr lang="tr-TR" dirty="0" smtClean="0"/>
          </a:p>
          <a:p>
            <a:pPr marL="0" indent="0">
              <a:buNone/>
            </a:pPr>
            <a:r>
              <a:rPr lang="tr-TR" sz="2000" dirty="0" err="1" smtClean="0">
                <a:solidFill>
                  <a:schemeClr val="tx1"/>
                </a:solidFill>
              </a:rPr>
              <a:t>Caser</a:t>
            </a:r>
            <a:r>
              <a:rPr lang="tr-TR" sz="2000" dirty="0" smtClean="0">
                <a:solidFill>
                  <a:schemeClr val="tx1"/>
                </a:solidFill>
              </a:rPr>
              <a:t> </a:t>
            </a:r>
            <a:r>
              <a:rPr lang="tr-TR" sz="2000" dirty="0">
                <a:solidFill>
                  <a:schemeClr val="tx1"/>
                </a:solidFill>
              </a:rPr>
              <a:t>modeli, kullanıcının geçmiş etkileşimlerindeki sıralı ve zaman damgalı davranışları analiz etmek için </a:t>
            </a:r>
            <a:r>
              <a:rPr lang="tr-TR" sz="2000" dirty="0" err="1">
                <a:solidFill>
                  <a:schemeClr val="tx1"/>
                </a:solidFill>
              </a:rPr>
              <a:t>evrişimli</a:t>
            </a:r>
            <a:r>
              <a:rPr lang="tr-TR" sz="2000" dirty="0">
                <a:solidFill>
                  <a:schemeClr val="tx1"/>
                </a:solidFill>
              </a:rPr>
              <a:t> sinir ağlarını kullanır. </a:t>
            </a:r>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31</a:t>
            </a:fld>
            <a:endParaRPr lang="tr-TR" sz="32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197918"/>
            <a:ext cx="522007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8466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531440"/>
            <a:ext cx="8229600" cy="1600200"/>
          </a:xfrm>
        </p:spPr>
        <p:txBody>
          <a:bodyPr/>
          <a:lstStyle/>
          <a:p>
            <a:pPr algn="l"/>
            <a:r>
              <a:rPr lang="tr-TR" sz="2400" b="1" dirty="0" err="1">
                <a:solidFill>
                  <a:schemeClr val="accent1"/>
                </a:solidFill>
                <a:latin typeface="Arial" pitchFamily="34" charset="0"/>
                <a:cs typeface="Arial" pitchFamily="34" charset="0"/>
              </a:rPr>
              <a:t>Caser</a:t>
            </a:r>
            <a:r>
              <a:rPr lang="tr-TR" sz="2400" b="1" dirty="0">
                <a:solidFill>
                  <a:schemeClr val="accent1"/>
                </a:solidFill>
                <a:latin typeface="Arial" pitchFamily="34" charset="0"/>
                <a:cs typeface="Arial" pitchFamily="34" charset="0"/>
              </a:rPr>
              <a:t> Modeli </a:t>
            </a:r>
            <a:r>
              <a:rPr lang="tr-TR" sz="2400" b="1" dirty="0" smtClean="0">
                <a:solidFill>
                  <a:schemeClr val="accent1"/>
                </a:solidFill>
                <a:latin typeface="Arial" pitchFamily="34" charset="0"/>
                <a:cs typeface="Arial" pitchFamily="34" charset="0"/>
              </a:rPr>
              <a:t>Mimarisi</a:t>
            </a:r>
            <a:endParaRPr lang="tr-TR" sz="2400" dirty="0">
              <a:solidFill>
                <a:schemeClr val="accent1"/>
              </a:solidFill>
              <a:latin typeface="Arial" pitchFamily="34" charset="0"/>
              <a:cs typeface="Arial" pitchFamily="34" charset="0"/>
            </a:endParaRPr>
          </a:p>
        </p:txBody>
      </p:sp>
      <p:sp>
        <p:nvSpPr>
          <p:cNvPr id="3" name="İçerik Yer Tutucusu 2"/>
          <p:cNvSpPr>
            <a:spLocks noGrp="1"/>
          </p:cNvSpPr>
          <p:nvPr>
            <p:ph idx="1"/>
          </p:nvPr>
        </p:nvSpPr>
        <p:spPr>
          <a:xfrm>
            <a:off x="457200" y="1600200"/>
            <a:ext cx="8229600" cy="4709120"/>
          </a:xfrm>
        </p:spPr>
        <p:txBody>
          <a:bodyPr>
            <a:normAutofit fontScale="92500"/>
          </a:bodyPr>
          <a:lstStyle/>
          <a:p>
            <a:r>
              <a:rPr lang="en-US" sz="2200" b="1" dirty="0" err="1">
                <a:solidFill>
                  <a:schemeClr val="tx1"/>
                </a:solidFill>
              </a:rPr>
              <a:t>Gir</a:t>
            </a:r>
            <a:r>
              <a:rPr lang="tr-TR" sz="2200" b="1" dirty="0" err="1">
                <a:solidFill>
                  <a:schemeClr val="tx1"/>
                </a:solidFill>
              </a:rPr>
              <a:t>di</a:t>
            </a:r>
            <a:r>
              <a:rPr lang="en-US" sz="2200" b="1" dirty="0">
                <a:solidFill>
                  <a:schemeClr val="tx1"/>
                </a:solidFill>
              </a:rPr>
              <a:t> </a:t>
            </a:r>
            <a:r>
              <a:rPr lang="en-US" sz="2200" b="1" dirty="0" err="1">
                <a:solidFill>
                  <a:schemeClr val="tx1"/>
                </a:solidFill>
              </a:rPr>
              <a:t>Matrisi</a:t>
            </a:r>
            <a:r>
              <a:rPr lang="en-US" sz="2200" b="1" dirty="0">
                <a:solidFill>
                  <a:schemeClr val="tx1"/>
                </a:solidFill>
              </a:rPr>
              <a:t>:</a:t>
            </a:r>
            <a:endParaRPr lang="tr-TR" sz="2200" b="1" dirty="0">
              <a:solidFill>
                <a:schemeClr val="tx1"/>
              </a:solidFill>
            </a:endParaRPr>
          </a:p>
          <a:p>
            <a:pPr marL="0" indent="0">
              <a:buNone/>
            </a:pPr>
            <a:r>
              <a:rPr lang="tr-TR" sz="2200" dirty="0">
                <a:solidFill>
                  <a:schemeClr val="tx1"/>
                </a:solidFill>
              </a:rPr>
              <a:t>Kullanıcının geçmiş etkileşimleri bir matris halinde temsil edilir</a:t>
            </a:r>
            <a:r>
              <a:rPr lang="tr-TR" sz="2200" dirty="0" smtClean="0">
                <a:solidFill>
                  <a:schemeClr val="tx1"/>
                </a:solidFill>
              </a:rPr>
              <a:t>.</a:t>
            </a:r>
          </a:p>
          <a:p>
            <a:pPr marL="0" indent="0">
              <a:buNone/>
            </a:pPr>
            <a:endParaRPr lang="tr-TR" sz="2200" b="1" dirty="0" smtClean="0">
              <a:solidFill>
                <a:schemeClr val="tx1"/>
              </a:solidFill>
            </a:endParaRPr>
          </a:p>
          <a:p>
            <a:r>
              <a:rPr lang="tr-TR" sz="2200" b="1" dirty="0" smtClean="0">
                <a:solidFill>
                  <a:schemeClr val="tx1"/>
                </a:solidFill>
              </a:rPr>
              <a:t>Katmanlar</a:t>
            </a:r>
            <a:r>
              <a:rPr lang="tr-TR" sz="2200" dirty="0" smtClean="0">
                <a:solidFill>
                  <a:schemeClr val="tx1"/>
                </a:solidFill>
              </a:rPr>
              <a:t>:</a:t>
            </a:r>
          </a:p>
          <a:p>
            <a:pPr marL="109728" indent="0">
              <a:buNone/>
            </a:pPr>
            <a:endParaRPr lang="tr-TR" sz="2200" dirty="0" smtClean="0">
              <a:solidFill>
                <a:schemeClr val="tx1"/>
              </a:solidFill>
            </a:endParaRPr>
          </a:p>
          <a:p>
            <a:pPr marL="0" indent="0">
              <a:buNone/>
            </a:pPr>
            <a:r>
              <a:rPr lang="tr-TR" sz="2200" b="1" dirty="0" smtClean="0">
                <a:solidFill>
                  <a:schemeClr val="tx1"/>
                </a:solidFill>
              </a:rPr>
              <a:t>Yatay </a:t>
            </a:r>
            <a:r>
              <a:rPr lang="tr-TR" sz="2200" b="1" dirty="0" err="1">
                <a:solidFill>
                  <a:schemeClr val="tx1"/>
                </a:solidFill>
              </a:rPr>
              <a:t>Evrişim</a:t>
            </a:r>
            <a:r>
              <a:rPr lang="tr-TR" sz="2200" b="1" dirty="0">
                <a:solidFill>
                  <a:schemeClr val="tx1"/>
                </a:solidFill>
              </a:rPr>
              <a:t> </a:t>
            </a:r>
            <a:r>
              <a:rPr lang="tr-TR" sz="2200" b="1" dirty="0" err="1" smtClean="0">
                <a:solidFill>
                  <a:schemeClr val="tx1"/>
                </a:solidFill>
              </a:rPr>
              <a:t>Katmanı:</a:t>
            </a:r>
            <a:r>
              <a:rPr lang="tr-TR" sz="2200" dirty="0" err="1" smtClean="0">
                <a:solidFill>
                  <a:schemeClr val="tx1"/>
                </a:solidFill>
              </a:rPr>
              <a:t>Kullanıcıların</a:t>
            </a:r>
            <a:r>
              <a:rPr lang="tr-TR" sz="2200" dirty="0" smtClean="0">
                <a:solidFill>
                  <a:schemeClr val="tx1"/>
                </a:solidFill>
              </a:rPr>
              <a:t> </a:t>
            </a:r>
            <a:r>
              <a:rPr lang="tr-TR" sz="2200" dirty="0">
                <a:solidFill>
                  <a:schemeClr val="tx1"/>
                </a:solidFill>
              </a:rPr>
              <a:t>kısa vadeli etkileşimlerini analiz eder.</a:t>
            </a:r>
          </a:p>
          <a:p>
            <a:pPr marL="0" indent="0">
              <a:buNone/>
            </a:pPr>
            <a:r>
              <a:rPr lang="en-US" sz="2200" dirty="0" err="1" smtClean="0">
                <a:solidFill>
                  <a:schemeClr val="tx1"/>
                </a:solidFill>
              </a:rPr>
              <a:t>Kısa</a:t>
            </a:r>
            <a:r>
              <a:rPr lang="en-US" sz="2200" dirty="0" smtClean="0">
                <a:solidFill>
                  <a:schemeClr val="tx1"/>
                </a:solidFill>
              </a:rPr>
              <a:t> </a:t>
            </a:r>
            <a:r>
              <a:rPr lang="en-US" sz="2200" dirty="0" err="1">
                <a:solidFill>
                  <a:schemeClr val="tx1"/>
                </a:solidFill>
              </a:rPr>
              <a:t>vadeli</a:t>
            </a:r>
            <a:r>
              <a:rPr lang="en-US" sz="2200" dirty="0">
                <a:solidFill>
                  <a:schemeClr val="tx1"/>
                </a:solidFill>
              </a:rPr>
              <a:t> </a:t>
            </a:r>
            <a:r>
              <a:rPr lang="en-US" sz="2200" dirty="0" err="1">
                <a:solidFill>
                  <a:schemeClr val="tx1"/>
                </a:solidFill>
              </a:rPr>
              <a:t>davranışlar</a:t>
            </a:r>
            <a:r>
              <a:rPr lang="en-US" sz="2200" dirty="0">
                <a:solidFill>
                  <a:schemeClr val="tx1"/>
                </a:solidFill>
              </a:rPr>
              <a:t> </a:t>
            </a:r>
            <a:r>
              <a:rPr lang="en-US" sz="2200" dirty="0" err="1">
                <a:solidFill>
                  <a:schemeClr val="tx1"/>
                </a:solidFill>
              </a:rPr>
              <a:t>arasındaki</a:t>
            </a:r>
            <a:r>
              <a:rPr lang="en-US" sz="2200" dirty="0">
                <a:solidFill>
                  <a:schemeClr val="tx1"/>
                </a:solidFill>
              </a:rPr>
              <a:t> </a:t>
            </a:r>
            <a:r>
              <a:rPr lang="en-US" sz="2200" dirty="0" err="1">
                <a:solidFill>
                  <a:schemeClr val="tx1"/>
                </a:solidFill>
              </a:rPr>
              <a:t>yatay</a:t>
            </a:r>
            <a:r>
              <a:rPr lang="en-US" sz="2200" dirty="0">
                <a:solidFill>
                  <a:schemeClr val="tx1"/>
                </a:solidFill>
              </a:rPr>
              <a:t> </a:t>
            </a:r>
            <a:r>
              <a:rPr lang="en-US" sz="2200" dirty="0" err="1">
                <a:solidFill>
                  <a:schemeClr val="tx1"/>
                </a:solidFill>
              </a:rPr>
              <a:t>örüntüleri</a:t>
            </a:r>
            <a:r>
              <a:rPr lang="en-US" sz="2200" dirty="0">
                <a:solidFill>
                  <a:schemeClr val="tx1"/>
                </a:solidFill>
              </a:rPr>
              <a:t> </a:t>
            </a:r>
            <a:r>
              <a:rPr lang="en-US" sz="2200" dirty="0" err="1">
                <a:solidFill>
                  <a:schemeClr val="tx1"/>
                </a:solidFill>
              </a:rPr>
              <a:t>yakalar</a:t>
            </a:r>
            <a:r>
              <a:rPr lang="en-US" sz="2200" dirty="0" smtClean="0">
                <a:solidFill>
                  <a:schemeClr val="tx1"/>
                </a:solidFill>
              </a:rPr>
              <a:t>.</a:t>
            </a:r>
            <a:endParaRPr lang="tr-TR" sz="2200" dirty="0" smtClean="0">
              <a:solidFill>
                <a:schemeClr val="tx1"/>
              </a:solidFill>
            </a:endParaRPr>
          </a:p>
          <a:p>
            <a:pPr marL="0" indent="0">
              <a:buNone/>
            </a:pPr>
            <a:endParaRPr lang="tr-TR" sz="2200" b="1" dirty="0" smtClean="0">
              <a:solidFill>
                <a:schemeClr val="tx1"/>
              </a:solidFill>
            </a:endParaRPr>
          </a:p>
          <a:p>
            <a:pPr marL="0" indent="0">
              <a:buNone/>
            </a:pPr>
            <a:r>
              <a:rPr lang="tr-TR" sz="2200" b="1" dirty="0" smtClean="0">
                <a:solidFill>
                  <a:schemeClr val="tx1"/>
                </a:solidFill>
              </a:rPr>
              <a:t>Dikey </a:t>
            </a:r>
            <a:r>
              <a:rPr lang="tr-TR" sz="2200" b="1" dirty="0" err="1">
                <a:solidFill>
                  <a:schemeClr val="tx1"/>
                </a:solidFill>
              </a:rPr>
              <a:t>Evrişim</a:t>
            </a:r>
            <a:r>
              <a:rPr lang="tr-TR" sz="2200" dirty="0">
                <a:solidFill>
                  <a:schemeClr val="tx1"/>
                </a:solidFill>
              </a:rPr>
              <a:t>: </a:t>
            </a:r>
            <a:r>
              <a:rPr lang="tr-TR" sz="2200" dirty="0" smtClean="0">
                <a:solidFill>
                  <a:schemeClr val="tx1"/>
                </a:solidFill>
              </a:rPr>
              <a:t>Tekil </a:t>
            </a:r>
            <a:r>
              <a:rPr lang="tr-TR" sz="2200" dirty="0">
                <a:solidFill>
                  <a:schemeClr val="tx1"/>
                </a:solidFill>
              </a:rPr>
              <a:t>öğe etkilerini değerlendirir.</a:t>
            </a:r>
          </a:p>
          <a:p>
            <a:pPr marL="0" indent="0">
              <a:buNone/>
            </a:pPr>
            <a:endParaRPr lang="tr-TR" sz="2200" b="1" dirty="0" smtClean="0">
              <a:solidFill>
                <a:schemeClr val="tx1"/>
              </a:solidFill>
            </a:endParaRPr>
          </a:p>
          <a:p>
            <a:pPr marL="0" indent="0">
              <a:buNone/>
            </a:pPr>
            <a:r>
              <a:rPr lang="tr-TR" sz="2200" b="1" dirty="0" smtClean="0">
                <a:solidFill>
                  <a:schemeClr val="tx1"/>
                </a:solidFill>
              </a:rPr>
              <a:t>Tam </a:t>
            </a:r>
            <a:r>
              <a:rPr lang="tr-TR" sz="2200" b="1" dirty="0">
                <a:solidFill>
                  <a:schemeClr val="tx1"/>
                </a:solidFill>
              </a:rPr>
              <a:t>Bağlı Katman</a:t>
            </a:r>
            <a:r>
              <a:rPr lang="tr-TR" sz="2200" dirty="0">
                <a:solidFill>
                  <a:schemeClr val="tx1"/>
                </a:solidFill>
              </a:rPr>
              <a:t>: </a:t>
            </a:r>
            <a:r>
              <a:rPr lang="tr-TR" sz="2200" dirty="0" smtClean="0">
                <a:solidFill>
                  <a:schemeClr val="tx1"/>
                </a:solidFill>
              </a:rPr>
              <a:t>Kullanıcı </a:t>
            </a:r>
            <a:r>
              <a:rPr lang="tr-TR" sz="2200" dirty="0">
                <a:solidFill>
                  <a:schemeClr val="tx1"/>
                </a:solidFill>
              </a:rPr>
              <a:t>niyetlerini ve genel zevklerini birleştirir</a:t>
            </a:r>
            <a:r>
              <a:rPr lang="tr-TR" sz="2200" dirty="0" smtClean="0">
                <a:solidFill>
                  <a:schemeClr val="tx1"/>
                </a:solidFill>
              </a:rPr>
              <a:t>. </a:t>
            </a:r>
            <a:r>
              <a:rPr lang="sv-SE" sz="2200" dirty="0">
                <a:solidFill>
                  <a:schemeClr val="tx1"/>
                </a:solidFill>
              </a:rPr>
              <a:t>Tüm verileri birleştirerek tahmin yapar.</a:t>
            </a:r>
          </a:p>
          <a:p>
            <a:pPr marL="0" indent="0">
              <a:buNone/>
            </a:pPr>
            <a:endParaRPr lang="tr-TR" dirty="0"/>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32</a:t>
            </a:fld>
            <a:endParaRPr lang="tr-TR" sz="3200" dirty="0">
              <a:solidFill>
                <a:schemeClr val="tx1"/>
              </a:solidFill>
            </a:endParaRPr>
          </a:p>
        </p:txBody>
      </p:sp>
    </p:spTree>
    <p:extLst>
      <p:ext uri="{BB962C8B-B14F-4D97-AF65-F5344CB8AC3E}">
        <p14:creationId xmlns:p14="http://schemas.microsoft.com/office/powerpoint/2010/main" val="17429932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548680"/>
            <a:ext cx="8229600" cy="1143000"/>
          </a:xfrm>
        </p:spPr>
        <p:txBody>
          <a:bodyPr>
            <a:noAutofit/>
          </a:bodyPr>
          <a:lstStyle/>
          <a:p>
            <a:pPr algn="l"/>
            <a:r>
              <a:rPr lang="tr-TR" sz="2400" b="1" dirty="0" err="1">
                <a:solidFill>
                  <a:schemeClr val="accent1"/>
                </a:solidFill>
                <a:latin typeface="Arial" pitchFamily="34" charset="0"/>
                <a:cs typeface="Arial" pitchFamily="34" charset="0"/>
              </a:rPr>
              <a:t>Caser</a:t>
            </a:r>
            <a:r>
              <a:rPr lang="tr-TR" sz="2400" b="1" dirty="0">
                <a:solidFill>
                  <a:schemeClr val="accent1"/>
                </a:solidFill>
                <a:latin typeface="Arial" pitchFamily="34" charset="0"/>
                <a:cs typeface="Arial" pitchFamily="34" charset="0"/>
              </a:rPr>
              <a:t> </a:t>
            </a:r>
            <a:r>
              <a:rPr lang="tr-TR" sz="2400" b="1" dirty="0" smtClean="0">
                <a:solidFill>
                  <a:schemeClr val="accent1"/>
                </a:solidFill>
                <a:latin typeface="Arial" pitchFamily="34" charset="0"/>
                <a:cs typeface="Arial" pitchFamily="34" charset="0"/>
              </a:rPr>
              <a:t>Modeli Mimarisi: İşleyiş</a:t>
            </a:r>
            <a:r>
              <a:rPr lang="tr-TR" sz="2400" b="1" dirty="0">
                <a:solidFill>
                  <a:schemeClr val="accent1"/>
                </a:solidFill>
              </a:rPr>
              <a:t/>
            </a:r>
            <a:br>
              <a:rPr lang="tr-TR" sz="2400" b="1" dirty="0">
                <a:solidFill>
                  <a:schemeClr val="accent1"/>
                </a:solidFill>
              </a:rPr>
            </a:br>
            <a:endParaRPr lang="tr-TR" sz="2400" b="1" dirty="0">
              <a:solidFill>
                <a:schemeClr val="accent1"/>
              </a:solidFill>
            </a:endParaRPr>
          </a:p>
        </p:txBody>
      </p:sp>
      <p:sp>
        <p:nvSpPr>
          <p:cNvPr id="3" name="İçerik Yer Tutucusu 2"/>
          <p:cNvSpPr>
            <a:spLocks noGrp="1"/>
          </p:cNvSpPr>
          <p:nvPr>
            <p:ph idx="1"/>
          </p:nvPr>
        </p:nvSpPr>
        <p:spPr>
          <a:xfrm>
            <a:off x="457200" y="1340768"/>
            <a:ext cx="8229600" cy="5040560"/>
          </a:xfrm>
        </p:spPr>
        <p:txBody>
          <a:bodyPr>
            <a:normAutofit/>
          </a:bodyPr>
          <a:lstStyle/>
          <a:p>
            <a:pPr marL="0" indent="0">
              <a:buNone/>
            </a:pPr>
            <a:endParaRPr lang="tr-TR" dirty="0" smtClean="0"/>
          </a:p>
          <a:p>
            <a:pPr marL="0" indent="0">
              <a:buNone/>
            </a:pPr>
            <a:r>
              <a:rPr lang="en-US" sz="2000" b="1" dirty="0" err="1">
                <a:solidFill>
                  <a:schemeClr val="tx1"/>
                </a:solidFill>
              </a:rPr>
              <a:t>İşleyiş</a:t>
            </a:r>
            <a:r>
              <a:rPr lang="en-US" sz="2000" b="1" dirty="0" smtClean="0">
                <a:solidFill>
                  <a:schemeClr val="tx1"/>
                </a:solidFill>
              </a:rPr>
              <a:t>:</a:t>
            </a:r>
            <a:endParaRPr lang="tr-TR" sz="2000" b="1" dirty="0">
              <a:solidFill>
                <a:schemeClr val="tx1"/>
              </a:solidFill>
            </a:endParaRPr>
          </a:p>
          <a:p>
            <a:pPr marL="0" indent="0">
              <a:buNone/>
            </a:pPr>
            <a:endParaRPr lang="tr-TR" sz="2000" b="1" dirty="0">
              <a:solidFill>
                <a:schemeClr val="tx1"/>
              </a:solidFill>
            </a:endParaRPr>
          </a:p>
          <a:p>
            <a:r>
              <a:rPr lang="tr-TR" sz="2000" b="1" dirty="0" smtClean="0">
                <a:solidFill>
                  <a:schemeClr val="tx1"/>
                </a:solidFill>
              </a:rPr>
              <a:t>Veri Girişi ve </a:t>
            </a:r>
            <a:r>
              <a:rPr lang="tr-TR" sz="2000" b="1" dirty="0" err="1" smtClean="0">
                <a:solidFill>
                  <a:schemeClr val="tx1"/>
                </a:solidFill>
              </a:rPr>
              <a:t>Evrişimsel</a:t>
            </a:r>
            <a:r>
              <a:rPr lang="tr-TR" sz="2000" b="1" dirty="0" smtClean="0">
                <a:solidFill>
                  <a:schemeClr val="tx1"/>
                </a:solidFill>
              </a:rPr>
              <a:t> Analiz:</a:t>
            </a:r>
          </a:p>
          <a:p>
            <a:pPr marL="0" indent="0">
              <a:buNone/>
            </a:pPr>
            <a:r>
              <a:rPr lang="en-US" sz="2000" dirty="0" err="1" smtClean="0">
                <a:solidFill>
                  <a:schemeClr val="tx1"/>
                </a:solidFill>
              </a:rPr>
              <a:t>Giriş</a:t>
            </a:r>
            <a:r>
              <a:rPr lang="en-US" sz="2000" dirty="0" smtClean="0">
                <a:solidFill>
                  <a:schemeClr val="tx1"/>
                </a:solidFill>
              </a:rPr>
              <a:t> </a:t>
            </a:r>
            <a:r>
              <a:rPr lang="en-US" sz="2000" dirty="0" err="1">
                <a:solidFill>
                  <a:schemeClr val="tx1"/>
                </a:solidFill>
              </a:rPr>
              <a:t>matrisine</a:t>
            </a:r>
            <a:r>
              <a:rPr lang="en-US" sz="2000" dirty="0">
                <a:solidFill>
                  <a:schemeClr val="tx1"/>
                </a:solidFill>
              </a:rPr>
              <a:t> </a:t>
            </a:r>
            <a:r>
              <a:rPr lang="en-US" sz="2000" dirty="0" err="1">
                <a:solidFill>
                  <a:schemeClr val="tx1"/>
                </a:solidFill>
              </a:rPr>
              <a:t>yatay</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dikey</a:t>
            </a:r>
            <a:r>
              <a:rPr lang="en-US" sz="2000" dirty="0">
                <a:solidFill>
                  <a:schemeClr val="tx1"/>
                </a:solidFill>
              </a:rPr>
              <a:t> </a:t>
            </a:r>
            <a:r>
              <a:rPr lang="en-US" sz="2000" dirty="0" err="1">
                <a:solidFill>
                  <a:schemeClr val="tx1"/>
                </a:solidFill>
              </a:rPr>
              <a:t>filtreler</a:t>
            </a:r>
            <a:r>
              <a:rPr lang="en-US" sz="2000" dirty="0">
                <a:solidFill>
                  <a:schemeClr val="tx1"/>
                </a:solidFill>
              </a:rPr>
              <a:t> </a:t>
            </a:r>
            <a:r>
              <a:rPr lang="en-US" sz="2000" dirty="0" err="1">
                <a:solidFill>
                  <a:schemeClr val="tx1"/>
                </a:solidFill>
              </a:rPr>
              <a:t>uygulanır</a:t>
            </a:r>
            <a:r>
              <a:rPr lang="en-US" sz="2000" dirty="0">
                <a:solidFill>
                  <a:schemeClr val="tx1"/>
                </a:solidFill>
              </a:rPr>
              <a:t>, </a:t>
            </a:r>
            <a:r>
              <a:rPr lang="en-US" sz="2000" dirty="0" err="1">
                <a:solidFill>
                  <a:schemeClr val="tx1"/>
                </a:solidFill>
              </a:rPr>
              <a:t>ardından</a:t>
            </a:r>
            <a:r>
              <a:rPr lang="en-US" sz="2000" dirty="0">
                <a:solidFill>
                  <a:schemeClr val="tx1"/>
                </a:solidFill>
              </a:rPr>
              <a:t> </a:t>
            </a:r>
            <a:r>
              <a:rPr lang="en-US" sz="2000" dirty="0" err="1">
                <a:solidFill>
                  <a:schemeClr val="tx1"/>
                </a:solidFill>
              </a:rPr>
              <a:t>evrişim</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havuzlama</a:t>
            </a:r>
            <a:r>
              <a:rPr lang="en-US" sz="2000" dirty="0">
                <a:solidFill>
                  <a:schemeClr val="tx1"/>
                </a:solidFill>
              </a:rPr>
              <a:t> </a:t>
            </a:r>
            <a:r>
              <a:rPr lang="en-US" sz="2000" dirty="0" err="1">
                <a:solidFill>
                  <a:schemeClr val="tx1"/>
                </a:solidFill>
              </a:rPr>
              <a:t>işlemleri</a:t>
            </a:r>
            <a:r>
              <a:rPr lang="en-US" sz="2000" dirty="0">
                <a:solidFill>
                  <a:schemeClr val="tx1"/>
                </a:solidFill>
              </a:rPr>
              <a:t> </a:t>
            </a:r>
            <a:r>
              <a:rPr lang="en-US" sz="2000" dirty="0" err="1">
                <a:solidFill>
                  <a:schemeClr val="tx1"/>
                </a:solidFill>
              </a:rPr>
              <a:t>yapılır</a:t>
            </a:r>
            <a:r>
              <a:rPr lang="en-US" sz="2000" dirty="0" smtClean="0">
                <a:solidFill>
                  <a:schemeClr val="tx1"/>
                </a:solidFill>
              </a:rPr>
              <a:t>.</a:t>
            </a:r>
            <a:endParaRPr lang="tr-TR" sz="2000" dirty="0" smtClean="0">
              <a:solidFill>
                <a:schemeClr val="tx1"/>
              </a:solidFill>
            </a:endParaRPr>
          </a:p>
          <a:p>
            <a:endParaRPr lang="tr-TR" sz="2000" dirty="0" smtClean="0">
              <a:solidFill>
                <a:schemeClr val="tx1"/>
              </a:solidFill>
            </a:endParaRPr>
          </a:p>
          <a:p>
            <a:r>
              <a:rPr lang="tr-TR" sz="2000" b="1" dirty="0" smtClean="0">
                <a:solidFill>
                  <a:schemeClr val="tx1"/>
                </a:solidFill>
              </a:rPr>
              <a:t>Birleştirme:</a:t>
            </a:r>
          </a:p>
          <a:p>
            <a:pPr marL="0" indent="0">
              <a:buNone/>
            </a:pPr>
            <a:r>
              <a:rPr lang="en-US" sz="2000" dirty="0" err="1" smtClean="0">
                <a:solidFill>
                  <a:schemeClr val="tx1"/>
                </a:solidFill>
              </a:rPr>
              <a:t>Çıktılar</a:t>
            </a:r>
            <a:r>
              <a:rPr lang="en-US" sz="2000" dirty="0" smtClean="0">
                <a:solidFill>
                  <a:schemeClr val="tx1"/>
                </a:solidFill>
              </a:rPr>
              <a:t> </a:t>
            </a:r>
            <a:r>
              <a:rPr lang="en-US" sz="2000" dirty="0" err="1">
                <a:solidFill>
                  <a:schemeClr val="tx1"/>
                </a:solidFill>
              </a:rPr>
              <a:t>birleştirilerek</a:t>
            </a:r>
            <a:r>
              <a:rPr lang="en-US" sz="2000" dirty="0">
                <a:solidFill>
                  <a:schemeClr val="tx1"/>
                </a:solidFill>
              </a:rPr>
              <a:t> </a:t>
            </a:r>
            <a:r>
              <a:rPr lang="en-US" sz="2000" dirty="0" err="1">
                <a:solidFill>
                  <a:schemeClr val="tx1"/>
                </a:solidFill>
              </a:rPr>
              <a:t>tamamen</a:t>
            </a:r>
            <a:r>
              <a:rPr lang="en-US" sz="2000" dirty="0">
                <a:solidFill>
                  <a:schemeClr val="tx1"/>
                </a:solidFill>
              </a:rPr>
              <a:t> </a:t>
            </a:r>
            <a:r>
              <a:rPr lang="en-US" sz="2000" dirty="0" err="1">
                <a:solidFill>
                  <a:schemeClr val="tx1"/>
                </a:solidFill>
              </a:rPr>
              <a:t>bağlı</a:t>
            </a:r>
            <a:r>
              <a:rPr lang="en-US" sz="2000" dirty="0">
                <a:solidFill>
                  <a:schemeClr val="tx1"/>
                </a:solidFill>
              </a:rPr>
              <a:t> </a:t>
            </a:r>
            <a:r>
              <a:rPr lang="en-US" sz="2000" dirty="0" err="1">
                <a:solidFill>
                  <a:schemeClr val="tx1"/>
                </a:solidFill>
              </a:rPr>
              <a:t>katmana</a:t>
            </a:r>
            <a:r>
              <a:rPr lang="en-US" sz="2000" dirty="0">
                <a:solidFill>
                  <a:schemeClr val="tx1"/>
                </a:solidFill>
              </a:rPr>
              <a:t> </a:t>
            </a:r>
            <a:r>
              <a:rPr lang="en-US" sz="2000" dirty="0" err="1">
                <a:solidFill>
                  <a:schemeClr val="tx1"/>
                </a:solidFill>
              </a:rPr>
              <a:t>beslenir</a:t>
            </a:r>
            <a:r>
              <a:rPr lang="en-US" sz="2000" dirty="0">
                <a:solidFill>
                  <a:schemeClr val="tx1"/>
                </a:solidFill>
              </a:rPr>
              <a:t>. </a:t>
            </a:r>
            <a:r>
              <a:rPr lang="en-US" sz="2000" dirty="0" err="1">
                <a:solidFill>
                  <a:schemeClr val="tx1"/>
                </a:solidFill>
              </a:rPr>
              <a:t>Buradan</a:t>
            </a:r>
            <a:r>
              <a:rPr lang="en-US" sz="2000" dirty="0">
                <a:solidFill>
                  <a:schemeClr val="tx1"/>
                </a:solidFill>
              </a:rPr>
              <a:t>, </a:t>
            </a:r>
            <a:r>
              <a:rPr lang="en-US" sz="2000" dirty="0" err="1">
                <a:solidFill>
                  <a:schemeClr val="tx1"/>
                </a:solidFill>
              </a:rPr>
              <a:t>kullanıcının</a:t>
            </a:r>
            <a:r>
              <a:rPr lang="en-US" sz="2000" dirty="0">
                <a:solidFill>
                  <a:schemeClr val="tx1"/>
                </a:solidFill>
              </a:rPr>
              <a:t> </a:t>
            </a:r>
            <a:r>
              <a:rPr lang="en-US" sz="2000" dirty="0" err="1">
                <a:solidFill>
                  <a:schemeClr val="tx1"/>
                </a:solidFill>
              </a:rPr>
              <a:t>kısa</a:t>
            </a:r>
            <a:r>
              <a:rPr lang="en-US" sz="2000" dirty="0">
                <a:solidFill>
                  <a:schemeClr val="tx1"/>
                </a:solidFill>
              </a:rPr>
              <a:t> </a:t>
            </a:r>
            <a:r>
              <a:rPr lang="en-US" sz="2000" dirty="0" err="1">
                <a:solidFill>
                  <a:schemeClr val="tx1"/>
                </a:solidFill>
              </a:rPr>
              <a:t>vadeli</a:t>
            </a:r>
            <a:r>
              <a:rPr lang="en-US" sz="2000" dirty="0">
                <a:solidFill>
                  <a:schemeClr val="tx1"/>
                </a:solidFill>
              </a:rPr>
              <a:t> </a:t>
            </a:r>
            <a:r>
              <a:rPr lang="en-US" sz="2000" dirty="0" err="1">
                <a:solidFill>
                  <a:schemeClr val="tx1"/>
                </a:solidFill>
              </a:rPr>
              <a:t>niyetini</a:t>
            </a:r>
            <a:r>
              <a:rPr lang="en-US" sz="2000" dirty="0">
                <a:solidFill>
                  <a:schemeClr val="tx1"/>
                </a:solidFill>
              </a:rPr>
              <a:t> </a:t>
            </a:r>
            <a:r>
              <a:rPr lang="en-US" sz="2000" dirty="0" err="1">
                <a:solidFill>
                  <a:schemeClr val="tx1"/>
                </a:solidFill>
              </a:rPr>
              <a:t>temsil</a:t>
            </a:r>
            <a:r>
              <a:rPr lang="en-US" sz="2000" dirty="0">
                <a:solidFill>
                  <a:schemeClr val="tx1"/>
                </a:solidFill>
              </a:rPr>
              <a:t> </a:t>
            </a:r>
            <a:r>
              <a:rPr lang="en-US" sz="2000" dirty="0" err="1">
                <a:solidFill>
                  <a:schemeClr val="tx1"/>
                </a:solidFill>
              </a:rPr>
              <a:t>eden</a:t>
            </a:r>
            <a:r>
              <a:rPr lang="en-US" sz="2000" dirty="0">
                <a:solidFill>
                  <a:schemeClr val="tx1"/>
                </a:solidFill>
              </a:rPr>
              <a:t> </a:t>
            </a:r>
            <a:r>
              <a:rPr lang="en-US" sz="2000" dirty="0" err="1">
                <a:solidFill>
                  <a:schemeClr val="tx1"/>
                </a:solidFill>
              </a:rPr>
              <a:t>bir</a:t>
            </a:r>
            <a:r>
              <a:rPr lang="en-US" sz="2000" dirty="0">
                <a:solidFill>
                  <a:schemeClr val="tx1"/>
                </a:solidFill>
              </a:rPr>
              <a:t> </a:t>
            </a:r>
            <a:r>
              <a:rPr lang="en-US" sz="2000" dirty="0" err="1">
                <a:solidFill>
                  <a:schemeClr val="tx1"/>
                </a:solidFill>
              </a:rPr>
              <a:t>vektör</a:t>
            </a:r>
            <a:r>
              <a:rPr lang="en-US" sz="2000" dirty="0">
                <a:solidFill>
                  <a:schemeClr val="tx1"/>
                </a:solidFill>
              </a:rPr>
              <a:t> </a:t>
            </a:r>
            <a:r>
              <a:rPr lang="en-US" sz="2000" dirty="0" err="1">
                <a:solidFill>
                  <a:schemeClr val="tx1"/>
                </a:solidFill>
              </a:rPr>
              <a:t>elde</a:t>
            </a:r>
            <a:r>
              <a:rPr lang="en-US" sz="2000" dirty="0">
                <a:solidFill>
                  <a:schemeClr val="tx1"/>
                </a:solidFill>
              </a:rPr>
              <a:t> </a:t>
            </a:r>
            <a:r>
              <a:rPr lang="en-US" sz="2000" dirty="0" err="1">
                <a:solidFill>
                  <a:schemeClr val="tx1"/>
                </a:solidFill>
              </a:rPr>
              <a:t>edilir</a:t>
            </a:r>
            <a:r>
              <a:rPr lang="en-US" sz="2000" dirty="0">
                <a:solidFill>
                  <a:schemeClr val="tx1"/>
                </a:solidFill>
              </a:rPr>
              <a:t>.</a:t>
            </a:r>
            <a:endParaRPr lang="tr-TR" sz="2000" dirty="0">
              <a:solidFill>
                <a:schemeClr val="tx1"/>
              </a:solidFill>
            </a:endParaRPr>
          </a:p>
          <a:p>
            <a:endParaRPr lang="tr-TR" sz="6200" dirty="0" smtClean="0">
              <a:solidFill>
                <a:schemeClr val="tx1"/>
              </a:solidFill>
            </a:endParaRPr>
          </a:p>
          <a:p>
            <a:pPr marL="0" indent="0">
              <a:buNone/>
            </a:pPr>
            <a:endParaRPr lang="tr-TR" sz="6200" dirty="0">
              <a:solidFill>
                <a:schemeClr val="tx1"/>
              </a:solidFill>
            </a:endParaRPr>
          </a:p>
          <a:p>
            <a:pPr marL="0" indent="0">
              <a:buNone/>
            </a:pPr>
            <a:endParaRPr lang="tr-TR" sz="6200" dirty="0" smtClean="0">
              <a:solidFill>
                <a:schemeClr val="tx1"/>
              </a:solidFill>
            </a:endParaRPr>
          </a:p>
          <a:p>
            <a:pPr marL="0" indent="0">
              <a:buNone/>
            </a:pPr>
            <a:endParaRPr lang="tr-TR" sz="6200" dirty="0">
              <a:solidFill>
                <a:schemeClr val="tx1"/>
              </a:solidFill>
            </a:endParaRPr>
          </a:p>
          <a:p>
            <a:pPr marL="0" indent="0">
              <a:buNone/>
            </a:pPr>
            <a:endParaRPr lang="tr-TR" dirty="0" smtClean="0"/>
          </a:p>
          <a:p>
            <a:pPr marL="0" indent="0">
              <a:buNone/>
            </a:pPr>
            <a:endParaRPr lang="tr-TR" dirty="0"/>
          </a:p>
          <a:p>
            <a:endParaRPr lang="tr-TR" b="1"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33</a:t>
            </a:fld>
            <a:endParaRPr lang="tr-TR" sz="3200" dirty="0">
              <a:solidFill>
                <a:schemeClr val="tx1"/>
              </a:solidFill>
            </a:endParaRPr>
          </a:p>
        </p:txBody>
      </p:sp>
    </p:spTree>
    <p:extLst>
      <p:ext uri="{BB962C8B-B14F-4D97-AF65-F5344CB8AC3E}">
        <p14:creationId xmlns:p14="http://schemas.microsoft.com/office/powerpoint/2010/main" val="39873865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59432"/>
            <a:ext cx="8229600" cy="1600200"/>
          </a:xfrm>
        </p:spPr>
        <p:txBody>
          <a:bodyPr/>
          <a:lstStyle/>
          <a:p>
            <a:pPr algn="l"/>
            <a:r>
              <a:rPr lang="tr-TR" sz="2400" b="1" dirty="0" err="1">
                <a:solidFill>
                  <a:schemeClr val="accent1"/>
                </a:solidFill>
                <a:latin typeface="Arial" pitchFamily="34" charset="0"/>
                <a:cs typeface="Arial" pitchFamily="34" charset="0"/>
              </a:rPr>
              <a:t>Caser</a:t>
            </a:r>
            <a:r>
              <a:rPr lang="tr-TR" sz="2400" b="1" dirty="0">
                <a:solidFill>
                  <a:schemeClr val="accent1"/>
                </a:solidFill>
                <a:latin typeface="Arial" pitchFamily="34" charset="0"/>
                <a:cs typeface="Arial" pitchFamily="34" charset="0"/>
              </a:rPr>
              <a:t> Modeli Mimarisi: İşleyiş</a:t>
            </a:r>
            <a:endParaRPr lang="tr-TR" sz="2400" dirty="0">
              <a:solidFill>
                <a:schemeClr val="accent1"/>
              </a:solidFill>
              <a:latin typeface="Arial" pitchFamily="34" charset="0"/>
              <a:cs typeface="Arial" pitchFamily="34" charset="0"/>
            </a:endParaRPr>
          </a:p>
        </p:txBody>
      </p:sp>
      <p:sp>
        <p:nvSpPr>
          <p:cNvPr id="3" name="İçerik Yer Tutucusu 2"/>
          <p:cNvSpPr>
            <a:spLocks noGrp="1"/>
          </p:cNvSpPr>
          <p:nvPr>
            <p:ph idx="1"/>
          </p:nvPr>
        </p:nvSpPr>
        <p:spPr/>
        <p:txBody>
          <a:bodyPr>
            <a:normAutofit/>
          </a:bodyPr>
          <a:lstStyle/>
          <a:p>
            <a:r>
              <a:rPr lang="tr-TR" sz="2000" b="1" dirty="0">
                <a:solidFill>
                  <a:schemeClr val="tx1"/>
                </a:solidFill>
              </a:rPr>
              <a:t>Tahmin:</a:t>
            </a:r>
          </a:p>
          <a:p>
            <a:pPr marL="0" indent="0">
              <a:buNone/>
            </a:pPr>
            <a:r>
              <a:rPr lang="en-US" sz="2000" dirty="0">
                <a:solidFill>
                  <a:schemeClr val="tx1"/>
                </a:solidFill>
              </a:rPr>
              <a:t>Son </a:t>
            </a:r>
            <a:r>
              <a:rPr lang="en-US" sz="2000" dirty="0" err="1">
                <a:solidFill>
                  <a:schemeClr val="tx1"/>
                </a:solidFill>
              </a:rPr>
              <a:t>aşamada</a:t>
            </a:r>
            <a:r>
              <a:rPr lang="en-US" sz="2000" dirty="0">
                <a:solidFill>
                  <a:schemeClr val="tx1"/>
                </a:solidFill>
              </a:rPr>
              <a:t>, </a:t>
            </a:r>
            <a:r>
              <a:rPr lang="en-US" sz="2000" dirty="0" err="1">
                <a:solidFill>
                  <a:schemeClr val="tx1"/>
                </a:solidFill>
              </a:rPr>
              <a:t>kısa</a:t>
            </a:r>
            <a:r>
              <a:rPr lang="en-US" sz="2000" dirty="0">
                <a:solidFill>
                  <a:schemeClr val="tx1"/>
                </a:solidFill>
              </a:rPr>
              <a:t> </a:t>
            </a:r>
            <a:r>
              <a:rPr lang="en-US" sz="2000" dirty="0" err="1">
                <a:solidFill>
                  <a:schemeClr val="tx1"/>
                </a:solidFill>
              </a:rPr>
              <a:t>vadeli</a:t>
            </a:r>
            <a:r>
              <a:rPr lang="en-US" sz="2000" dirty="0">
                <a:solidFill>
                  <a:schemeClr val="tx1"/>
                </a:solidFill>
              </a:rPr>
              <a:t> </a:t>
            </a:r>
            <a:r>
              <a:rPr lang="en-US" sz="2000" dirty="0" err="1">
                <a:solidFill>
                  <a:schemeClr val="tx1"/>
                </a:solidFill>
              </a:rPr>
              <a:t>niyet</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genel</a:t>
            </a:r>
            <a:r>
              <a:rPr lang="en-US" sz="2000" dirty="0">
                <a:solidFill>
                  <a:schemeClr val="tx1"/>
                </a:solidFill>
              </a:rPr>
              <a:t> </a:t>
            </a:r>
            <a:r>
              <a:rPr lang="en-US" sz="2000" dirty="0" err="1">
                <a:solidFill>
                  <a:schemeClr val="tx1"/>
                </a:solidFill>
              </a:rPr>
              <a:t>kullanıcı</a:t>
            </a:r>
            <a:r>
              <a:rPr lang="en-US" sz="2000" dirty="0">
                <a:solidFill>
                  <a:schemeClr val="tx1"/>
                </a:solidFill>
              </a:rPr>
              <a:t> </a:t>
            </a:r>
            <a:r>
              <a:rPr lang="en-US" sz="2000" dirty="0" err="1">
                <a:solidFill>
                  <a:schemeClr val="tx1"/>
                </a:solidFill>
              </a:rPr>
              <a:t>zevkleri</a:t>
            </a:r>
            <a:r>
              <a:rPr lang="en-US" sz="2000" dirty="0">
                <a:solidFill>
                  <a:schemeClr val="tx1"/>
                </a:solidFill>
              </a:rPr>
              <a:t> </a:t>
            </a:r>
            <a:r>
              <a:rPr lang="en-US" sz="2000" dirty="0" err="1">
                <a:solidFill>
                  <a:schemeClr val="tx1"/>
                </a:solidFill>
              </a:rPr>
              <a:t>birleştirilerek</a:t>
            </a:r>
            <a:r>
              <a:rPr lang="en-US" sz="2000" dirty="0">
                <a:solidFill>
                  <a:schemeClr val="tx1"/>
                </a:solidFill>
              </a:rPr>
              <a:t> </a:t>
            </a:r>
            <a:r>
              <a:rPr lang="en-US" sz="2000" dirty="0" err="1">
                <a:solidFill>
                  <a:schemeClr val="tx1"/>
                </a:solidFill>
              </a:rPr>
              <a:t>nihai</a:t>
            </a:r>
            <a:r>
              <a:rPr lang="en-US" sz="2000" dirty="0">
                <a:solidFill>
                  <a:schemeClr val="tx1"/>
                </a:solidFill>
              </a:rPr>
              <a:t> </a:t>
            </a:r>
            <a:r>
              <a:rPr lang="en-US" sz="2000" dirty="0" err="1">
                <a:solidFill>
                  <a:schemeClr val="tx1"/>
                </a:solidFill>
              </a:rPr>
              <a:t>öneri</a:t>
            </a:r>
            <a:r>
              <a:rPr lang="en-US" sz="2000" dirty="0">
                <a:solidFill>
                  <a:schemeClr val="tx1"/>
                </a:solidFill>
              </a:rPr>
              <a:t> </a:t>
            </a:r>
            <a:r>
              <a:rPr lang="en-US" sz="2000" dirty="0" err="1">
                <a:solidFill>
                  <a:schemeClr val="tx1"/>
                </a:solidFill>
              </a:rPr>
              <a:t>yapılır</a:t>
            </a:r>
            <a:r>
              <a:rPr lang="en-US" sz="2000" dirty="0">
                <a:solidFill>
                  <a:schemeClr val="tx1"/>
                </a:solidFill>
              </a:rPr>
              <a:t>.</a:t>
            </a:r>
            <a:endParaRPr lang="tr-TR" sz="2000" dirty="0">
              <a:solidFill>
                <a:schemeClr val="tx1"/>
              </a:solidFill>
            </a:endParaRPr>
          </a:p>
          <a:p>
            <a:endParaRPr lang="tr-TR" sz="2000" dirty="0">
              <a:solidFill>
                <a:schemeClr val="tx1"/>
              </a:solidFill>
            </a:endParaRPr>
          </a:p>
          <a:p>
            <a:r>
              <a:rPr lang="en-US" sz="2000" dirty="0" err="1">
                <a:solidFill>
                  <a:schemeClr val="tx1"/>
                </a:solidFill>
              </a:rPr>
              <a:t>Modelin</a:t>
            </a:r>
            <a:r>
              <a:rPr lang="en-US" sz="2000" dirty="0">
                <a:solidFill>
                  <a:schemeClr val="tx1"/>
                </a:solidFill>
              </a:rPr>
              <a:t> </a:t>
            </a:r>
            <a:r>
              <a:rPr lang="en-US" sz="2000" dirty="0" err="1">
                <a:solidFill>
                  <a:schemeClr val="tx1"/>
                </a:solidFill>
              </a:rPr>
              <a:t>öğrenimi</a:t>
            </a:r>
            <a:r>
              <a:rPr lang="en-US" sz="2000" dirty="0">
                <a:solidFill>
                  <a:schemeClr val="tx1"/>
                </a:solidFill>
              </a:rPr>
              <a:t>, BPR </a:t>
            </a:r>
            <a:r>
              <a:rPr lang="en-US" sz="2000" dirty="0" err="1">
                <a:solidFill>
                  <a:schemeClr val="tx1"/>
                </a:solidFill>
              </a:rPr>
              <a:t>veya</a:t>
            </a:r>
            <a:r>
              <a:rPr lang="en-US" sz="2000" dirty="0">
                <a:solidFill>
                  <a:schemeClr val="tx1"/>
                </a:solidFill>
              </a:rPr>
              <a:t> Hinge Loss </a:t>
            </a:r>
            <a:r>
              <a:rPr lang="en-US" sz="2000" dirty="0" err="1">
                <a:solidFill>
                  <a:schemeClr val="tx1"/>
                </a:solidFill>
              </a:rPr>
              <a:t>gibi</a:t>
            </a:r>
            <a:r>
              <a:rPr lang="en-US" sz="2000" dirty="0">
                <a:solidFill>
                  <a:schemeClr val="tx1"/>
                </a:solidFill>
              </a:rPr>
              <a:t> </a:t>
            </a:r>
            <a:r>
              <a:rPr lang="en-US" sz="2000" dirty="0" err="1">
                <a:solidFill>
                  <a:schemeClr val="tx1"/>
                </a:solidFill>
              </a:rPr>
              <a:t>kayıp</a:t>
            </a:r>
            <a:r>
              <a:rPr lang="en-US" sz="2000" dirty="0">
                <a:solidFill>
                  <a:schemeClr val="tx1"/>
                </a:solidFill>
              </a:rPr>
              <a:t> </a:t>
            </a:r>
            <a:r>
              <a:rPr lang="en-US" sz="2000" dirty="0" err="1">
                <a:solidFill>
                  <a:schemeClr val="tx1"/>
                </a:solidFill>
              </a:rPr>
              <a:t>fonksiyonlarıyla</a:t>
            </a:r>
            <a:r>
              <a:rPr lang="en-US" sz="2000" dirty="0">
                <a:solidFill>
                  <a:schemeClr val="tx1"/>
                </a:solidFill>
              </a:rPr>
              <a:t> </a:t>
            </a:r>
            <a:r>
              <a:rPr lang="en-US" sz="2000" dirty="0" err="1">
                <a:solidFill>
                  <a:schemeClr val="tx1"/>
                </a:solidFill>
              </a:rPr>
              <a:t>yapılır</a:t>
            </a:r>
            <a:r>
              <a:rPr lang="en-US" sz="2000" dirty="0">
                <a:solidFill>
                  <a:schemeClr val="tx1"/>
                </a:solidFill>
              </a:rPr>
              <a:t>. Caser, </a:t>
            </a:r>
            <a:r>
              <a:rPr lang="en-US" sz="2000" dirty="0" err="1">
                <a:solidFill>
                  <a:schemeClr val="tx1"/>
                </a:solidFill>
              </a:rPr>
              <a:t>kullanıcıların</a:t>
            </a:r>
            <a:r>
              <a:rPr lang="en-US" sz="2000" dirty="0">
                <a:solidFill>
                  <a:schemeClr val="tx1"/>
                </a:solidFill>
              </a:rPr>
              <a:t> </a:t>
            </a:r>
            <a:r>
              <a:rPr lang="en-US" sz="2000" dirty="0" err="1">
                <a:solidFill>
                  <a:schemeClr val="tx1"/>
                </a:solidFill>
              </a:rPr>
              <a:t>dinamik</a:t>
            </a:r>
            <a:r>
              <a:rPr lang="en-US" sz="2000" dirty="0">
                <a:solidFill>
                  <a:schemeClr val="tx1"/>
                </a:solidFill>
              </a:rPr>
              <a:t> </a:t>
            </a:r>
            <a:r>
              <a:rPr lang="en-US" sz="2000" dirty="0" err="1">
                <a:solidFill>
                  <a:schemeClr val="tx1"/>
                </a:solidFill>
              </a:rPr>
              <a:t>ilgi</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davranışlarını</a:t>
            </a:r>
            <a:r>
              <a:rPr lang="en-US" sz="2000" dirty="0">
                <a:solidFill>
                  <a:schemeClr val="tx1"/>
                </a:solidFill>
              </a:rPr>
              <a:t> </a:t>
            </a:r>
            <a:r>
              <a:rPr lang="en-US" sz="2000" dirty="0" err="1">
                <a:solidFill>
                  <a:schemeClr val="tx1"/>
                </a:solidFill>
              </a:rPr>
              <a:t>etkili</a:t>
            </a:r>
            <a:r>
              <a:rPr lang="en-US" sz="2000" dirty="0">
                <a:solidFill>
                  <a:schemeClr val="tx1"/>
                </a:solidFill>
              </a:rPr>
              <a:t> </a:t>
            </a:r>
            <a:r>
              <a:rPr lang="en-US" sz="2000" dirty="0" err="1">
                <a:solidFill>
                  <a:schemeClr val="tx1"/>
                </a:solidFill>
              </a:rPr>
              <a:t>bir</a:t>
            </a:r>
            <a:r>
              <a:rPr lang="en-US" sz="2000" dirty="0">
                <a:solidFill>
                  <a:schemeClr val="tx1"/>
                </a:solidFill>
              </a:rPr>
              <a:t> </a:t>
            </a:r>
            <a:r>
              <a:rPr lang="en-US" sz="2000" dirty="0" err="1">
                <a:solidFill>
                  <a:schemeClr val="tx1"/>
                </a:solidFill>
              </a:rPr>
              <a:t>şekilde</a:t>
            </a:r>
            <a:r>
              <a:rPr lang="en-US" sz="2000" dirty="0">
                <a:solidFill>
                  <a:schemeClr val="tx1"/>
                </a:solidFill>
              </a:rPr>
              <a:t> </a:t>
            </a:r>
            <a:r>
              <a:rPr lang="en-US" sz="2000" dirty="0" err="1">
                <a:solidFill>
                  <a:schemeClr val="tx1"/>
                </a:solidFill>
              </a:rPr>
              <a:t>modellemek</a:t>
            </a:r>
            <a:r>
              <a:rPr lang="en-US" sz="2000" dirty="0">
                <a:solidFill>
                  <a:schemeClr val="tx1"/>
                </a:solidFill>
              </a:rPr>
              <a:t> </a:t>
            </a:r>
            <a:r>
              <a:rPr lang="en-US" sz="2000" dirty="0" err="1">
                <a:solidFill>
                  <a:schemeClr val="tx1"/>
                </a:solidFill>
              </a:rPr>
              <a:t>için</a:t>
            </a:r>
            <a:r>
              <a:rPr lang="en-US" sz="2000" dirty="0">
                <a:solidFill>
                  <a:schemeClr val="tx1"/>
                </a:solidFill>
              </a:rPr>
              <a:t> </a:t>
            </a:r>
            <a:r>
              <a:rPr lang="en-US" sz="2000" dirty="0" err="1">
                <a:solidFill>
                  <a:schemeClr val="tx1"/>
                </a:solidFill>
              </a:rPr>
              <a:t>tasarlanmıştır</a:t>
            </a:r>
            <a:r>
              <a:rPr lang="en-US" sz="2000" dirty="0">
                <a:solidFill>
                  <a:schemeClr val="tx1"/>
                </a:solidFill>
              </a:rPr>
              <a:t>.</a:t>
            </a:r>
            <a:endParaRPr lang="tr-TR" sz="2000" dirty="0">
              <a:solidFill>
                <a:schemeClr val="tx1"/>
              </a:solidFill>
            </a:endParaRPr>
          </a:p>
          <a:p>
            <a:pPr marL="0"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34</a:t>
            </a:fld>
            <a:endParaRPr lang="tr-TR" sz="3200" dirty="0">
              <a:solidFill>
                <a:schemeClr val="tx1"/>
              </a:solidFill>
            </a:endParaRPr>
          </a:p>
        </p:txBody>
      </p:sp>
    </p:spTree>
    <p:extLst>
      <p:ext uri="{BB962C8B-B14F-4D97-AF65-F5344CB8AC3E}">
        <p14:creationId xmlns:p14="http://schemas.microsoft.com/office/powerpoint/2010/main" val="35101518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1560" y="620688"/>
            <a:ext cx="8229600" cy="936104"/>
          </a:xfrm>
        </p:spPr>
        <p:txBody>
          <a:bodyPr>
            <a:normAutofit fontScale="90000"/>
          </a:bodyPr>
          <a:lstStyle/>
          <a:p>
            <a:pPr algn="l"/>
            <a:r>
              <a:rPr lang="tr-TR" sz="2700" b="1" dirty="0" err="1">
                <a:solidFill>
                  <a:schemeClr val="accent1"/>
                </a:solidFill>
                <a:latin typeface="Arial" pitchFamily="34" charset="0"/>
                <a:cs typeface="Arial" pitchFamily="34" charset="0"/>
              </a:rPr>
              <a:t>Caser</a:t>
            </a:r>
            <a:r>
              <a:rPr lang="tr-TR" sz="2700" b="1" dirty="0">
                <a:solidFill>
                  <a:schemeClr val="accent1"/>
                </a:solidFill>
                <a:latin typeface="Arial" pitchFamily="34" charset="0"/>
                <a:cs typeface="Arial" pitchFamily="34" charset="0"/>
              </a:rPr>
              <a:t> Modeli Mimarisi</a:t>
            </a:r>
            <a:r>
              <a:rPr lang="tr-TR" b="1" dirty="0" smtClean="0"/>
              <a:t/>
            </a:r>
            <a:br>
              <a:rPr lang="tr-TR" b="1" dirty="0" smtClean="0"/>
            </a:br>
            <a:endParaRPr lang="tr-TR" dirty="0"/>
          </a:p>
        </p:txBody>
      </p:sp>
      <p:pic>
        <p:nvPicPr>
          <p:cNvPr id="5" name="İçerik Yer Tutucusu 4"/>
          <p:cNvPicPr>
            <a:picLocks noGrp="1"/>
          </p:cNvPicPr>
          <p:nvPr>
            <p:ph idx="1"/>
          </p:nvPr>
        </p:nvPicPr>
        <p:blipFill>
          <a:blip r:embed="rId2"/>
          <a:stretch>
            <a:fillRect/>
          </a:stretch>
        </p:blipFill>
        <p:spPr>
          <a:xfrm>
            <a:off x="683568" y="1052736"/>
            <a:ext cx="6624736" cy="5400600"/>
          </a:xfrm>
          <a:prstGeom prst="rect">
            <a:avLst/>
          </a:prstGeom>
        </p:spPr>
      </p:pic>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35</a:t>
            </a:fld>
            <a:endParaRPr lang="tr-TR" sz="3200" dirty="0">
              <a:solidFill>
                <a:schemeClr val="tx1"/>
              </a:solidFill>
            </a:endParaRPr>
          </a:p>
        </p:txBody>
      </p:sp>
    </p:spTree>
    <p:extLst>
      <p:ext uri="{BB962C8B-B14F-4D97-AF65-F5344CB8AC3E}">
        <p14:creationId xmlns:p14="http://schemas.microsoft.com/office/powerpoint/2010/main" val="1263449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15416"/>
            <a:ext cx="8229600" cy="1600200"/>
          </a:xfrm>
        </p:spPr>
        <p:txBody>
          <a:bodyPr/>
          <a:lstStyle/>
          <a:p>
            <a:pPr algn="l"/>
            <a:r>
              <a:rPr lang="en-US" sz="2400" b="1" dirty="0" err="1">
                <a:solidFill>
                  <a:schemeClr val="accent1"/>
                </a:solidFill>
              </a:rPr>
              <a:t>Özet</a:t>
            </a:r>
            <a:endParaRPr lang="tr-TR" sz="2400" b="1" dirty="0">
              <a:solidFill>
                <a:schemeClr val="accent1"/>
              </a:solidFill>
            </a:endParaRPr>
          </a:p>
        </p:txBody>
      </p:sp>
      <p:sp>
        <p:nvSpPr>
          <p:cNvPr id="3" name="İçerik Yer Tutucusu 2"/>
          <p:cNvSpPr>
            <a:spLocks noGrp="1"/>
          </p:cNvSpPr>
          <p:nvPr>
            <p:ph idx="1"/>
          </p:nvPr>
        </p:nvSpPr>
        <p:spPr>
          <a:xfrm>
            <a:off x="467544" y="1556792"/>
            <a:ext cx="8003232" cy="4525963"/>
          </a:xfrm>
        </p:spPr>
        <p:txBody>
          <a:bodyPr>
            <a:normAutofit/>
          </a:bodyPr>
          <a:lstStyle/>
          <a:p>
            <a:r>
              <a:rPr lang="en-US" sz="2000" dirty="0">
                <a:solidFill>
                  <a:schemeClr val="tx1"/>
                </a:solidFill>
              </a:rPr>
              <a:t>Caser </a:t>
            </a:r>
            <a:r>
              <a:rPr lang="en-US" sz="2000" dirty="0" err="1">
                <a:solidFill>
                  <a:schemeClr val="tx1"/>
                </a:solidFill>
              </a:rPr>
              <a:t>modelinde</a:t>
            </a:r>
            <a:r>
              <a:rPr lang="en-US" sz="2000" dirty="0">
                <a:solidFill>
                  <a:schemeClr val="tx1"/>
                </a:solidFill>
              </a:rPr>
              <a:t> </a:t>
            </a:r>
            <a:r>
              <a:rPr lang="en-US" sz="2000" dirty="0" err="1">
                <a:solidFill>
                  <a:schemeClr val="tx1"/>
                </a:solidFill>
              </a:rPr>
              <a:t>kullanıcıların</a:t>
            </a:r>
            <a:r>
              <a:rPr lang="en-US" sz="2000" dirty="0">
                <a:solidFill>
                  <a:schemeClr val="tx1"/>
                </a:solidFill>
              </a:rPr>
              <a:t> </a:t>
            </a:r>
            <a:r>
              <a:rPr lang="en-US" sz="2000" dirty="0" err="1">
                <a:solidFill>
                  <a:schemeClr val="tx1"/>
                </a:solidFill>
              </a:rPr>
              <a:t>kısa</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uzun</a:t>
            </a:r>
            <a:r>
              <a:rPr lang="en-US" sz="2000" dirty="0">
                <a:solidFill>
                  <a:schemeClr val="tx1"/>
                </a:solidFill>
              </a:rPr>
              <a:t> </a:t>
            </a:r>
            <a:r>
              <a:rPr lang="en-US" sz="2000" dirty="0" err="1">
                <a:solidFill>
                  <a:schemeClr val="tx1"/>
                </a:solidFill>
              </a:rPr>
              <a:t>vadeli</a:t>
            </a:r>
            <a:r>
              <a:rPr lang="en-US" sz="2000" dirty="0">
                <a:solidFill>
                  <a:schemeClr val="tx1"/>
                </a:solidFill>
              </a:rPr>
              <a:t> </a:t>
            </a:r>
            <a:r>
              <a:rPr lang="en-US" sz="2000" dirty="0" err="1">
                <a:solidFill>
                  <a:schemeClr val="tx1"/>
                </a:solidFill>
              </a:rPr>
              <a:t>etkileşimleri</a:t>
            </a:r>
            <a:r>
              <a:rPr lang="en-US" sz="2000" dirty="0">
                <a:solidFill>
                  <a:schemeClr val="tx1"/>
                </a:solidFill>
              </a:rPr>
              <a:t>, </a:t>
            </a:r>
            <a:r>
              <a:rPr lang="en-US" sz="2000" dirty="0" err="1">
                <a:solidFill>
                  <a:schemeClr val="tx1"/>
                </a:solidFill>
              </a:rPr>
              <a:t>sıralı</a:t>
            </a:r>
            <a:r>
              <a:rPr lang="en-US" sz="2000" dirty="0">
                <a:solidFill>
                  <a:schemeClr val="tx1"/>
                </a:solidFill>
              </a:rPr>
              <a:t> </a:t>
            </a:r>
            <a:r>
              <a:rPr lang="en-US" sz="2000" dirty="0" err="1">
                <a:solidFill>
                  <a:schemeClr val="tx1"/>
                </a:solidFill>
              </a:rPr>
              <a:t>verilerle</a:t>
            </a:r>
            <a:r>
              <a:rPr lang="en-US" sz="2000" dirty="0">
                <a:solidFill>
                  <a:schemeClr val="tx1"/>
                </a:solidFill>
              </a:rPr>
              <a:t> </a:t>
            </a:r>
            <a:r>
              <a:rPr lang="en-US" sz="2000" dirty="0" err="1">
                <a:solidFill>
                  <a:schemeClr val="tx1"/>
                </a:solidFill>
              </a:rPr>
              <a:t>etkili</a:t>
            </a:r>
            <a:r>
              <a:rPr lang="en-US" sz="2000" dirty="0">
                <a:solidFill>
                  <a:schemeClr val="tx1"/>
                </a:solidFill>
              </a:rPr>
              <a:t> </a:t>
            </a:r>
            <a:r>
              <a:rPr lang="en-US" sz="2000" dirty="0" err="1">
                <a:solidFill>
                  <a:schemeClr val="tx1"/>
                </a:solidFill>
              </a:rPr>
              <a:t>bir</a:t>
            </a:r>
            <a:r>
              <a:rPr lang="en-US" sz="2000" dirty="0">
                <a:solidFill>
                  <a:schemeClr val="tx1"/>
                </a:solidFill>
              </a:rPr>
              <a:t> </a:t>
            </a:r>
            <a:r>
              <a:rPr lang="en-US" sz="2000" dirty="0" err="1">
                <a:solidFill>
                  <a:schemeClr val="tx1"/>
                </a:solidFill>
              </a:rPr>
              <a:t>şekilde</a:t>
            </a:r>
            <a:r>
              <a:rPr lang="en-US" sz="2000" dirty="0">
                <a:solidFill>
                  <a:schemeClr val="tx1"/>
                </a:solidFill>
              </a:rPr>
              <a:t> </a:t>
            </a:r>
            <a:r>
              <a:rPr lang="en-US" sz="2000" dirty="0" err="1">
                <a:solidFill>
                  <a:schemeClr val="tx1"/>
                </a:solidFill>
              </a:rPr>
              <a:t>öğrenilir</a:t>
            </a:r>
            <a:r>
              <a:rPr lang="en-US" sz="2000" dirty="0">
                <a:solidFill>
                  <a:schemeClr val="tx1"/>
                </a:solidFill>
              </a:rPr>
              <a:t>. </a:t>
            </a:r>
            <a:r>
              <a:rPr lang="en-US" sz="2000" dirty="0" err="1">
                <a:solidFill>
                  <a:schemeClr val="tx1"/>
                </a:solidFill>
              </a:rPr>
              <a:t>Dikey</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yatay</a:t>
            </a:r>
            <a:r>
              <a:rPr lang="en-US" sz="2000" dirty="0">
                <a:solidFill>
                  <a:schemeClr val="tx1"/>
                </a:solidFill>
              </a:rPr>
              <a:t> </a:t>
            </a:r>
            <a:r>
              <a:rPr lang="en-US" sz="2000" dirty="0" err="1">
                <a:solidFill>
                  <a:schemeClr val="tx1"/>
                </a:solidFill>
              </a:rPr>
              <a:t>evrişim</a:t>
            </a:r>
            <a:r>
              <a:rPr lang="en-US" sz="2000" dirty="0">
                <a:solidFill>
                  <a:schemeClr val="tx1"/>
                </a:solidFill>
              </a:rPr>
              <a:t> </a:t>
            </a:r>
            <a:r>
              <a:rPr lang="en-US" sz="2000" dirty="0" err="1">
                <a:solidFill>
                  <a:schemeClr val="tx1"/>
                </a:solidFill>
              </a:rPr>
              <a:t>katmanları</a:t>
            </a:r>
            <a:r>
              <a:rPr lang="en-US" sz="2000" dirty="0">
                <a:solidFill>
                  <a:schemeClr val="tx1"/>
                </a:solidFill>
              </a:rPr>
              <a:t>, </a:t>
            </a:r>
            <a:r>
              <a:rPr lang="en-US" sz="2000" dirty="0" err="1">
                <a:solidFill>
                  <a:schemeClr val="tx1"/>
                </a:solidFill>
              </a:rPr>
              <a:t>kullanıcıların</a:t>
            </a:r>
            <a:r>
              <a:rPr lang="en-US" sz="2000" dirty="0">
                <a:solidFill>
                  <a:schemeClr val="tx1"/>
                </a:solidFill>
              </a:rPr>
              <a:t> </a:t>
            </a:r>
            <a:r>
              <a:rPr lang="en-US" sz="2000" dirty="0" err="1">
                <a:solidFill>
                  <a:schemeClr val="tx1"/>
                </a:solidFill>
              </a:rPr>
              <a:t>farklı</a:t>
            </a:r>
            <a:r>
              <a:rPr lang="en-US" sz="2000" dirty="0">
                <a:solidFill>
                  <a:schemeClr val="tx1"/>
                </a:solidFill>
              </a:rPr>
              <a:t> </a:t>
            </a:r>
            <a:r>
              <a:rPr lang="en-US" sz="2000" dirty="0" err="1">
                <a:solidFill>
                  <a:schemeClr val="tx1"/>
                </a:solidFill>
              </a:rPr>
              <a:t>etkileşim</a:t>
            </a:r>
            <a:r>
              <a:rPr lang="en-US" sz="2000" dirty="0">
                <a:solidFill>
                  <a:schemeClr val="tx1"/>
                </a:solidFill>
              </a:rPr>
              <a:t> </a:t>
            </a:r>
            <a:r>
              <a:rPr lang="en-US" sz="2000" dirty="0" err="1">
                <a:solidFill>
                  <a:schemeClr val="tx1"/>
                </a:solidFill>
              </a:rPr>
              <a:t>türlerini</a:t>
            </a:r>
            <a:r>
              <a:rPr lang="en-US" sz="2000" dirty="0">
                <a:solidFill>
                  <a:schemeClr val="tx1"/>
                </a:solidFill>
              </a:rPr>
              <a:t> </a:t>
            </a:r>
            <a:r>
              <a:rPr lang="en-US" sz="2000" dirty="0" err="1">
                <a:solidFill>
                  <a:schemeClr val="tx1"/>
                </a:solidFill>
              </a:rPr>
              <a:t>anlamasına</a:t>
            </a:r>
            <a:r>
              <a:rPr lang="en-US" sz="2000" dirty="0">
                <a:solidFill>
                  <a:schemeClr val="tx1"/>
                </a:solidFill>
              </a:rPr>
              <a:t> </a:t>
            </a:r>
            <a:r>
              <a:rPr lang="en-US" sz="2000" dirty="0" err="1">
                <a:solidFill>
                  <a:schemeClr val="tx1"/>
                </a:solidFill>
              </a:rPr>
              <a:t>yardımcı</a:t>
            </a:r>
            <a:r>
              <a:rPr lang="en-US" sz="2000" dirty="0">
                <a:solidFill>
                  <a:schemeClr val="tx1"/>
                </a:solidFill>
              </a:rPr>
              <a:t> </a:t>
            </a:r>
            <a:r>
              <a:rPr lang="en-US" sz="2000" dirty="0" err="1">
                <a:solidFill>
                  <a:schemeClr val="tx1"/>
                </a:solidFill>
              </a:rPr>
              <a:t>olur</a:t>
            </a:r>
            <a:r>
              <a:rPr lang="en-US" sz="2000" dirty="0" smtClean="0">
                <a:solidFill>
                  <a:schemeClr val="tx1"/>
                </a:solidFill>
              </a:rPr>
              <a:t>.</a:t>
            </a:r>
            <a:endParaRPr lang="tr-TR" sz="2000" dirty="0">
              <a:solidFill>
                <a:schemeClr val="tx1"/>
              </a:solidFill>
            </a:endParaRPr>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36</a:t>
            </a:fld>
            <a:endParaRPr lang="tr-TR" sz="3200" dirty="0">
              <a:solidFill>
                <a:schemeClr val="tx1"/>
              </a:solidFill>
            </a:endParaRPr>
          </a:p>
        </p:txBody>
      </p:sp>
    </p:spTree>
    <p:extLst>
      <p:ext uri="{BB962C8B-B14F-4D97-AF65-F5344CB8AC3E}">
        <p14:creationId xmlns:p14="http://schemas.microsoft.com/office/powerpoint/2010/main" val="1862206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8229600" cy="1600200"/>
          </a:xfrm>
        </p:spPr>
        <p:txBody>
          <a:bodyPr>
            <a:normAutofit/>
          </a:bodyPr>
          <a:lstStyle/>
          <a:p>
            <a:pPr algn="l"/>
            <a:r>
              <a:rPr lang="en-US" sz="2400" b="1" dirty="0" err="1">
                <a:solidFill>
                  <a:schemeClr val="accent1"/>
                </a:solidFill>
              </a:rPr>
              <a:t>Faktörizasyon</a:t>
            </a:r>
            <a:r>
              <a:rPr lang="en-US" sz="2400" b="1" dirty="0">
                <a:solidFill>
                  <a:schemeClr val="accent1"/>
                </a:solidFill>
              </a:rPr>
              <a:t> </a:t>
            </a:r>
            <a:r>
              <a:rPr lang="en-US" sz="2400" b="1" dirty="0" err="1">
                <a:solidFill>
                  <a:schemeClr val="accent1"/>
                </a:solidFill>
              </a:rPr>
              <a:t>Makineleri</a:t>
            </a:r>
            <a:r>
              <a:rPr lang="en-US" sz="2400" b="1" dirty="0">
                <a:solidFill>
                  <a:schemeClr val="accent1"/>
                </a:solidFill>
              </a:rPr>
              <a:t> (FM)</a:t>
            </a:r>
            <a:r>
              <a:rPr lang="tr-TR" sz="2400" b="1" dirty="0">
                <a:solidFill>
                  <a:schemeClr val="accent1"/>
                </a:solidFill>
              </a:rPr>
              <a:t/>
            </a:r>
            <a:br>
              <a:rPr lang="tr-TR" sz="2400" b="1" dirty="0">
                <a:solidFill>
                  <a:schemeClr val="accent1"/>
                </a:solidFill>
              </a:rPr>
            </a:br>
            <a:endParaRPr lang="tr-TR" sz="2400" b="1" dirty="0">
              <a:solidFill>
                <a:schemeClr val="accent1"/>
              </a:solidFill>
            </a:endParaRPr>
          </a:p>
        </p:txBody>
      </p:sp>
      <p:sp>
        <p:nvSpPr>
          <p:cNvPr id="3" name="İçerik Yer Tutucusu 2"/>
          <p:cNvSpPr>
            <a:spLocks noGrp="1"/>
          </p:cNvSpPr>
          <p:nvPr>
            <p:ph idx="1"/>
          </p:nvPr>
        </p:nvSpPr>
        <p:spPr/>
        <p:txBody>
          <a:bodyPr>
            <a:normAutofit fontScale="92500" lnSpcReduction="10000"/>
          </a:bodyPr>
          <a:lstStyle/>
          <a:p>
            <a:r>
              <a:rPr lang="tr-TR" b="1" dirty="0" err="1" smtClean="0">
                <a:solidFill>
                  <a:schemeClr val="tx1"/>
                </a:solidFill>
              </a:rPr>
              <a:t>Faktörizasyon</a:t>
            </a:r>
            <a:r>
              <a:rPr lang="tr-TR" b="1" dirty="0" smtClean="0">
                <a:solidFill>
                  <a:schemeClr val="tx1"/>
                </a:solidFill>
              </a:rPr>
              <a:t> </a:t>
            </a:r>
            <a:r>
              <a:rPr lang="tr-TR" b="1" dirty="0">
                <a:solidFill>
                  <a:schemeClr val="tx1"/>
                </a:solidFill>
              </a:rPr>
              <a:t>Makineleri (FM)</a:t>
            </a:r>
            <a:r>
              <a:rPr lang="tr-TR" dirty="0">
                <a:solidFill>
                  <a:schemeClr val="tx1"/>
                </a:solidFill>
              </a:rPr>
              <a:t>, özellikle sınıflandırma, regresyon ve sıralama gibi görevlerde kullanılan güçlü bir makine öğrenmesi modelidir.</a:t>
            </a:r>
          </a:p>
          <a:p>
            <a:r>
              <a:rPr lang="tr-TR" dirty="0" err="1">
                <a:solidFill>
                  <a:schemeClr val="tx1"/>
                </a:solidFill>
              </a:rPr>
              <a:t>Rendle</a:t>
            </a:r>
            <a:r>
              <a:rPr lang="tr-TR" dirty="0">
                <a:solidFill>
                  <a:schemeClr val="tx1"/>
                </a:solidFill>
              </a:rPr>
              <a:t> (2010) tarafından önerilmiştir ve özellikle yüksek boyutlu ve seyrek veri kümesi ile çalışırken etkili bir modeldir.</a:t>
            </a:r>
          </a:p>
          <a:p>
            <a:r>
              <a:rPr lang="tr-TR" dirty="0">
                <a:solidFill>
                  <a:schemeClr val="tx1"/>
                </a:solidFill>
              </a:rPr>
              <a:t>FM, doğrusal regresyon modelinin bir genellemesi olarak kabul edilir ve matris çarpanlarına ayırma yöntemlerini içerir</a:t>
            </a:r>
            <a:r>
              <a:rPr lang="tr-TR" dirty="0" smtClean="0">
                <a:solidFill>
                  <a:schemeClr val="tx1"/>
                </a:solidFill>
              </a:rPr>
              <a:t>.</a:t>
            </a:r>
          </a:p>
          <a:p>
            <a:pPr marL="0" indent="0">
              <a:buNone/>
            </a:pPr>
            <a:endParaRPr lang="tr-TR" dirty="0">
              <a:solidFill>
                <a:schemeClr val="tx1"/>
              </a:solidFill>
            </a:endParaRPr>
          </a:p>
          <a:p>
            <a:r>
              <a:rPr lang="tr-TR" b="1" dirty="0">
                <a:solidFill>
                  <a:schemeClr val="tx1"/>
                </a:solidFill>
              </a:rPr>
              <a:t>FM'nin Uygulama Alanları:</a:t>
            </a:r>
            <a:r>
              <a:rPr lang="tr-TR" dirty="0">
                <a:solidFill>
                  <a:schemeClr val="tx1"/>
                </a:solidFill>
              </a:rPr>
              <a:t> Öneri sistemleri, reklamcılık, kullanıcı davranışı tahmini gibi alanlarda yaygın olarak kullanılır.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37</a:t>
            </a:fld>
            <a:endParaRPr lang="tr-TR" sz="3200" dirty="0">
              <a:solidFill>
                <a:schemeClr val="tx1"/>
              </a:solidFill>
            </a:endParaRPr>
          </a:p>
        </p:txBody>
      </p:sp>
    </p:spTree>
    <p:extLst>
      <p:ext uri="{BB962C8B-B14F-4D97-AF65-F5344CB8AC3E}">
        <p14:creationId xmlns:p14="http://schemas.microsoft.com/office/powerpoint/2010/main" val="2077669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87424"/>
            <a:ext cx="8229600" cy="1600200"/>
          </a:xfrm>
        </p:spPr>
        <p:txBody>
          <a:bodyPr/>
          <a:lstStyle/>
          <a:p>
            <a:pPr algn="l"/>
            <a:r>
              <a:rPr lang="tr-TR" sz="2400" b="1" dirty="0">
                <a:solidFill>
                  <a:schemeClr val="accent1"/>
                </a:solidFill>
              </a:rPr>
              <a:t>F</a:t>
            </a:r>
            <a:r>
              <a:rPr lang="tr-TR" sz="2400" b="1" dirty="0" smtClean="0">
                <a:solidFill>
                  <a:schemeClr val="accent1"/>
                </a:solidFill>
              </a:rPr>
              <a:t>M’nin </a:t>
            </a:r>
            <a:r>
              <a:rPr lang="tr-TR" sz="2400" b="1" dirty="0">
                <a:solidFill>
                  <a:schemeClr val="accent1"/>
                </a:solidFill>
              </a:rPr>
              <a:t>Temel Özellikleri</a:t>
            </a:r>
          </a:p>
        </p:txBody>
      </p:sp>
      <p:sp>
        <p:nvSpPr>
          <p:cNvPr id="3" name="İçerik Yer Tutucusu 2"/>
          <p:cNvSpPr>
            <a:spLocks noGrp="1"/>
          </p:cNvSpPr>
          <p:nvPr>
            <p:ph idx="1"/>
          </p:nvPr>
        </p:nvSpPr>
        <p:spPr>
          <a:xfrm>
            <a:off x="467544" y="1700808"/>
            <a:ext cx="8229600" cy="4525963"/>
          </a:xfrm>
        </p:spPr>
        <p:txBody>
          <a:bodyPr>
            <a:normAutofit/>
          </a:bodyPr>
          <a:lstStyle/>
          <a:p>
            <a:r>
              <a:rPr lang="tr-TR" sz="2000" b="1" dirty="0">
                <a:solidFill>
                  <a:schemeClr val="tx1"/>
                </a:solidFill>
              </a:rPr>
              <a:t>Yüksek Boyutlu ve Seyrek Veri ile Verimlilik:</a:t>
            </a:r>
            <a:r>
              <a:rPr lang="tr-TR" sz="2000" dirty="0">
                <a:solidFill>
                  <a:schemeClr val="tx1"/>
                </a:solidFill>
              </a:rPr>
              <a:t> FM, çok büyük ve seyrek veri kümeleri üzerinde çalışırken verimli sonuçlar üretir</a:t>
            </a:r>
            <a:r>
              <a:rPr lang="tr-TR" sz="2000" dirty="0" smtClean="0">
                <a:solidFill>
                  <a:schemeClr val="tx1"/>
                </a:solidFill>
              </a:rPr>
              <a:t>.</a:t>
            </a:r>
          </a:p>
          <a:p>
            <a:pPr marL="0" indent="0">
              <a:buNone/>
            </a:pPr>
            <a:endParaRPr lang="tr-TR" sz="2000" dirty="0">
              <a:solidFill>
                <a:schemeClr val="tx1"/>
              </a:solidFill>
            </a:endParaRPr>
          </a:p>
          <a:p>
            <a:r>
              <a:rPr lang="tr-TR" sz="2000" b="1" dirty="0">
                <a:solidFill>
                  <a:schemeClr val="tx1"/>
                </a:solidFill>
              </a:rPr>
              <a:t>İkili Etkileşimleri Modelleme:</a:t>
            </a:r>
            <a:r>
              <a:rPr lang="tr-TR" sz="2000" dirty="0">
                <a:solidFill>
                  <a:schemeClr val="tx1"/>
                </a:solidFill>
              </a:rPr>
              <a:t> FM, özellikler arasındaki etkileşimleri etkili bir şekilde yakalar. Özellikle ikili etkileşimler çok önemlidir.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38</a:t>
            </a:fld>
            <a:endParaRPr lang="tr-TR" sz="3200" dirty="0">
              <a:solidFill>
                <a:schemeClr val="tx1"/>
              </a:solidFill>
            </a:endParaRPr>
          </a:p>
        </p:txBody>
      </p:sp>
    </p:spTree>
    <p:extLst>
      <p:ext uri="{BB962C8B-B14F-4D97-AF65-F5344CB8AC3E}">
        <p14:creationId xmlns:p14="http://schemas.microsoft.com/office/powerpoint/2010/main" val="23637046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a:xfrm>
            <a:off x="467544" y="-387424"/>
            <a:ext cx="8229600" cy="1600200"/>
          </a:xfrm>
        </p:spPr>
        <p:txBody>
          <a:bodyPr/>
          <a:lstStyle/>
          <a:p>
            <a:pPr algn="l"/>
            <a:r>
              <a:rPr lang="tr-TR" sz="2400" b="1" dirty="0">
                <a:solidFill>
                  <a:schemeClr val="accent1"/>
                </a:solidFill>
              </a:rPr>
              <a:t>FM’nin Temel Özellikleri</a:t>
            </a:r>
          </a:p>
        </p:txBody>
      </p:sp>
      <p:sp>
        <p:nvSpPr>
          <p:cNvPr id="2" name="İçerik Yer Tutucusu 1"/>
          <p:cNvSpPr>
            <a:spLocks noGrp="1"/>
          </p:cNvSpPr>
          <p:nvPr>
            <p:ph idx="1"/>
          </p:nvPr>
        </p:nvSpPr>
        <p:spPr/>
        <p:txBody>
          <a:bodyPr/>
          <a:lstStyle/>
          <a:p>
            <a:r>
              <a:rPr lang="tr-TR" sz="2000" b="1" dirty="0">
                <a:solidFill>
                  <a:schemeClr val="tx1"/>
                </a:solidFill>
              </a:rPr>
              <a:t>Verimli Optimizasyon:</a:t>
            </a:r>
            <a:r>
              <a:rPr lang="tr-TR" sz="2000" dirty="0">
                <a:solidFill>
                  <a:schemeClr val="tx1"/>
                </a:solidFill>
              </a:rPr>
              <a:t> Özellikler arasındaki etkileşimleri verimli bir şekilde hesaplar. Bu, hesaplama zamanını azaltır ve yalnızca sıfır olmayan değerler üzerinde işlem yapar</a:t>
            </a:r>
            <a:r>
              <a:rPr lang="tr-TR" sz="2000" dirty="0" smtClean="0">
                <a:solidFill>
                  <a:schemeClr val="tx1"/>
                </a:solidFill>
              </a:rPr>
              <a:t>.</a:t>
            </a:r>
          </a:p>
          <a:p>
            <a:pPr marL="0" indent="0">
              <a:buNone/>
            </a:pPr>
            <a:endParaRPr lang="tr-TR" sz="2000" dirty="0">
              <a:solidFill>
                <a:schemeClr val="tx1"/>
              </a:solidFill>
            </a:endParaRPr>
          </a:p>
          <a:p>
            <a:r>
              <a:rPr lang="tr-TR" sz="2000" b="1" dirty="0">
                <a:solidFill>
                  <a:schemeClr val="tx1"/>
                </a:solidFill>
              </a:rPr>
              <a:t>Genel Kullanım Alanları:</a:t>
            </a:r>
            <a:r>
              <a:rPr lang="tr-TR" sz="2000" dirty="0">
                <a:solidFill>
                  <a:schemeClr val="tx1"/>
                </a:solidFill>
              </a:rPr>
              <a:t> FM, sıralama (</a:t>
            </a:r>
            <a:r>
              <a:rPr lang="tr-TR" sz="2000" dirty="0" err="1">
                <a:solidFill>
                  <a:schemeClr val="tx1"/>
                </a:solidFill>
              </a:rPr>
              <a:t>ranking</a:t>
            </a:r>
            <a:r>
              <a:rPr lang="tr-TR" sz="2000" dirty="0">
                <a:solidFill>
                  <a:schemeClr val="tx1"/>
                </a:solidFill>
              </a:rPr>
              <a:t>), sınıflandırma (</a:t>
            </a:r>
            <a:r>
              <a:rPr lang="tr-TR" sz="2000" dirty="0" err="1">
                <a:solidFill>
                  <a:schemeClr val="tx1"/>
                </a:solidFill>
              </a:rPr>
              <a:t>classification</a:t>
            </a:r>
            <a:r>
              <a:rPr lang="tr-TR" sz="2000" dirty="0">
                <a:solidFill>
                  <a:schemeClr val="tx1"/>
                </a:solidFill>
              </a:rPr>
              <a:t>) ve regresyon (</a:t>
            </a:r>
            <a:r>
              <a:rPr lang="tr-TR" sz="2000" dirty="0" err="1">
                <a:solidFill>
                  <a:schemeClr val="tx1"/>
                </a:solidFill>
              </a:rPr>
              <a:t>regression</a:t>
            </a:r>
            <a:r>
              <a:rPr lang="tr-TR" sz="2000" dirty="0">
                <a:solidFill>
                  <a:schemeClr val="tx1"/>
                </a:solidFill>
              </a:rPr>
              <a:t>) gibi çok farklı görevlerde kullanılabilir.</a:t>
            </a:r>
          </a:p>
          <a:p>
            <a:endParaRPr lang="tr-TR" dirty="0"/>
          </a:p>
        </p:txBody>
      </p:sp>
      <p:sp>
        <p:nvSpPr>
          <p:cNvPr id="3" name="Slayt Numarası Yer Tutucusu 2"/>
          <p:cNvSpPr>
            <a:spLocks noGrp="1"/>
          </p:cNvSpPr>
          <p:nvPr>
            <p:ph type="sldNum" sz="quarter" idx="12"/>
          </p:nvPr>
        </p:nvSpPr>
        <p:spPr/>
        <p:txBody>
          <a:bodyPr/>
          <a:lstStyle/>
          <a:p>
            <a:fld id="{F302176B-0E47-46AC-8F43-DAB4B8A37D06}" type="slidenum">
              <a:rPr lang="tr-TR" sz="3200" smtClean="0">
                <a:solidFill>
                  <a:schemeClr val="tx1"/>
                </a:solidFill>
              </a:rPr>
              <a:t>39</a:t>
            </a:fld>
            <a:endParaRPr lang="tr-TR" sz="3200" dirty="0">
              <a:solidFill>
                <a:schemeClr val="tx1"/>
              </a:solidFill>
            </a:endParaRPr>
          </a:p>
        </p:txBody>
      </p:sp>
    </p:spTree>
    <p:extLst>
      <p:ext uri="{BB962C8B-B14F-4D97-AF65-F5344CB8AC3E}">
        <p14:creationId xmlns:p14="http://schemas.microsoft.com/office/powerpoint/2010/main" val="3942302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980729"/>
            <a:ext cx="8229600" cy="4248472"/>
          </a:xfrm>
        </p:spPr>
        <p:txBody>
          <a:bodyPr>
            <a:normAutofit/>
          </a:bodyPr>
          <a:lstStyle/>
          <a:p>
            <a:pPr marL="0" indent="0" algn="just">
              <a:buNone/>
            </a:pPr>
            <a:r>
              <a:rPr lang="tr-TR" sz="1800" dirty="0">
                <a:solidFill>
                  <a:schemeClr val="tx1"/>
                </a:solidFill>
                <a:latin typeface="Segoe UI Variable Small Semilig" pitchFamily="2" charset="0"/>
              </a:rPr>
              <a:t>Tercih ettiğimiz öğeleri keşfetmemize yardımcı olabilecek bir sistem gerektiriyor. Öneri sistemleri bu nedenle kişiselleştirilmiş hizmetleri kolaylaştırabilen ve bireysel kullanıcılara özel deneyimler sunabilen güçlü bilgi filtreleme araçlarıdır. Kısacası, öneri sistemleri seçimleri yönetilebilir hale getirmek için mevcut veri zenginliğini kullanmada önemli bir rol oynar. Kullanıcıların öğeleri bulma çabasını büyük ölçüde azaltabilir ve bilgi aşırı yüklenmesi sorununu hafifletebilir. </a:t>
            </a:r>
          </a:p>
          <a:p>
            <a:pPr marL="0" indent="0" algn="just">
              <a:buNone/>
            </a:pPr>
            <a:endParaRPr lang="tr-TR" sz="1800" dirty="0">
              <a:solidFill>
                <a:schemeClr val="tx1"/>
              </a:solidFill>
              <a:latin typeface="Segoe UI Variable Small Semilig" pitchFamily="2" charset="0"/>
            </a:endParaRPr>
          </a:p>
          <a:p>
            <a:pPr marL="0" indent="0" algn="just">
              <a:buNone/>
            </a:pPr>
            <a:r>
              <a:rPr lang="tr-TR" sz="1800" dirty="0">
                <a:solidFill>
                  <a:schemeClr val="tx1"/>
                </a:solidFill>
                <a:latin typeface="Segoe UI Variable Small Semilig" pitchFamily="2" charset="0"/>
              </a:rPr>
              <a:t>Özellikle, bir kullanıcının olası bir öğeye verebileceği puanı nasıl tahmin edeceğinizi, öğelerden oluşan bir öneri listesi nasıl oluşturulacağını ve bol miktarda özellikten tıklama oranını nasıl tahmin edileceğini anlatacağız.</a:t>
            </a:r>
          </a:p>
          <a:p>
            <a:pPr marL="0" indent="0">
              <a:buNone/>
            </a:pPr>
            <a:endParaRPr lang="tr-TR" sz="1800" dirty="0"/>
          </a:p>
        </p:txBody>
      </p:sp>
      <p:sp>
        <p:nvSpPr>
          <p:cNvPr id="6" name="Slayt Numarası Yer Tutucusu 5"/>
          <p:cNvSpPr>
            <a:spLocks noGrp="1"/>
          </p:cNvSpPr>
          <p:nvPr>
            <p:ph type="sldNum" sz="quarter" idx="12"/>
          </p:nvPr>
        </p:nvSpPr>
        <p:spPr/>
        <p:txBody>
          <a:bodyPr/>
          <a:lstStyle/>
          <a:p>
            <a:fld id="{F302176B-0E47-46AC-8F43-DAB4B8A37D06}" type="slidenum">
              <a:rPr lang="tr-TR" sz="3200" smtClean="0">
                <a:solidFill>
                  <a:schemeClr val="tx1"/>
                </a:solidFill>
              </a:rPr>
              <a:t>4</a:t>
            </a:fld>
            <a:endParaRPr lang="tr-TR" sz="3200" dirty="0">
              <a:solidFill>
                <a:schemeClr val="tx1"/>
              </a:solidFill>
            </a:endParaRPr>
          </a:p>
        </p:txBody>
      </p:sp>
    </p:spTree>
    <p:extLst>
      <p:ext uri="{BB962C8B-B14F-4D97-AF65-F5344CB8AC3E}">
        <p14:creationId xmlns:p14="http://schemas.microsoft.com/office/powerpoint/2010/main" val="4117044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31440"/>
            <a:ext cx="8229600" cy="1600200"/>
          </a:xfrm>
        </p:spPr>
        <p:txBody>
          <a:bodyPr>
            <a:normAutofit/>
          </a:bodyPr>
          <a:lstStyle/>
          <a:p>
            <a:pPr algn="l"/>
            <a:r>
              <a:rPr lang="en-US" sz="2400" b="1" dirty="0" err="1" smtClean="0">
                <a:solidFill>
                  <a:schemeClr val="accent1"/>
                </a:solidFill>
              </a:rPr>
              <a:t>İki</a:t>
            </a:r>
            <a:r>
              <a:rPr lang="en-US" sz="2400" b="1" dirty="0" smtClean="0">
                <a:solidFill>
                  <a:schemeClr val="accent1"/>
                </a:solidFill>
              </a:rPr>
              <a:t> </a:t>
            </a:r>
            <a:r>
              <a:rPr lang="en-US" sz="2400" b="1" dirty="0" err="1">
                <a:solidFill>
                  <a:schemeClr val="accent1"/>
                </a:solidFill>
              </a:rPr>
              <a:t>Yönlü</a:t>
            </a:r>
            <a:r>
              <a:rPr lang="en-US" sz="2400" b="1" dirty="0">
                <a:solidFill>
                  <a:schemeClr val="accent1"/>
                </a:solidFill>
              </a:rPr>
              <a:t> </a:t>
            </a:r>
            <a:r>
              <a:rPr lang="en-US" sz="2400" b="1" dirty="0" err="1">
                <a:solidFill>
                  <a:schemeClr val="accent1"/>
                </a:solidFill>
              </a:rPr>
              <a:t>Faktörizasyon</a:t>
            </a:r>
            <a:r>
              <a:rPr lang="en-US" sz="2400" b="1" dirty="0">
                <a:solidFill>
                  <a:schemeClr val="accent1"/>
                </a:solidFill>
              </a:rPr>
              <a:t> </a:t>
            </a:r>
            <a:r>
              <a:rPr lang="en-US" sz="2400" b="1" dirty="0" err="1">
                <a:solidFill>
                  <a:schemeClr val="accent1"/>
                </a:solidFill>
              </a:rPr>
              <a:t>Makineleri</a:t>
            </a:r>
            <a:endParaRPr lang="tr-TR" sz="2400" b="1" dirty="0">
              <a:solidFill>
                <a:schemeClr val="accent1"/>
              </a:solidFill>
            </a:endParaRPr>
          </a:p>
        </p:txBody>
      </p:sp>
      <p:sp>
        <p:nvSpPr>
          <p:cNvPr id="3" name="İçerik Yer Tutucusu 2"/>
          <p:cNvSpPr>
            <a:spLocks noGrp="1"/>
          </p:cNvSpPr>
          <p:nvPr>
            <p:ph idx="1"/>
          </p:nvPr>
        </p:nvSpPr>
        <p:spPr/>
        <p:txBody>
          <a:bodyPr>
            <a:normAutofit/>
          </a:bodyPr>
          <a:lstStyle/>
          <a:p>
            <a:r>
              <a:rPr lang="en-US" sz="2000" dirty="0">
                <a:solidFill>
                  <a:schemeClr val="tx1"/>
                </a:solidFill>
              </a:rPr>
              <a:t>FM </a:t>
            </a:r>
            <a:r>
              <a:rPr lang="en-US" sz="2000" dirty="0" err="1">
                <a:solidFill>
                  <a:schemeClr val="tx1"/>
                </a:solidFill>
              </a:rPr>
              <a:t>modelinde</a:t>
            </a:r>
            <a:r>
              <a:rPr lang="en-US" sz="2000" dirty="0">
                <a:solidFill>
                  <a:schemeClr val="tx1"/>
                </a:solidFill>
              </a:rPr>
              <a:t>, her </a:t>
            </a:r>
            <a:r>
              <a:rPr lang="en-US" sz="2000" dirty="0" err="1">
                <a:solidFill>
                  <a:schemeClr val="tx1"/>
                </a:solidFill>
              </a:rPr>
              <a:t>özellik</a:t>
            </a:r>
            <a:r>
              <a:rPr lang="en-US" sz="2000" dirty="0">
                <a:solidFill>
                  <a:schemeClr val="tx1"/>
                </a:solidFill>
              </a:rPr>
              <a:t> </a:t>
            </a:r>
            <a:r>
              <a:rPr lang="en-US" sz="2000" dirty="0" err="1">
                <a:solidFill>
                  <a:schemeClr val="tx1"/>
                </a:solidFill>
              </a:rPr>
              <a:t>bir</a:t>
            </a:r>
            <a:r>
              <a:rPr lang="en-US" sz="2000" dirty="0">
                <a:solidFill>
                  <a:schemeClr val="tx1"/>
                </a:solidFill>
              </a:rPr>
              <a:t> </a:t>
            </a:r>
            <a:r>
              <a:rPr lang="en-US" sz="2000" dirty="0" err="1">
                <a:solidFill>
                  <a:schemeClr val="tx1"/>
                </a:solidFill>
              </a:rPr>
              <a:t>vektör</a:t>
            </a:r>
            <a:r>
              <a:rPr lang="en-US" sz="2000" dirty="0">
                <a:solidFill>
                  <a:schemeClr val="tx1"/>
                </a:solidFill>
              </a:rPr>
              <a:t> </a:t>
            </a:r>
            <a:r>
              <a:rPr lang="en-US" sz="2000" dirty="0" err="1">
                <a:solidFill>
                  <a:schemeClr val="tx1"/>
                </a:solidFill>
              </a:rPr>
              <a:t>ile</a:t>
            </a:r>
            <a:r>
              <a:rPr lang="en-US" sz="2000" dirty="0">
                <a:solidFill>
                  <a:schemeClr val="tx1"/>
                </a:solidFill>
              </a:rPr>
              <a:t> </a:t>
            </a:r>
            <a:r>
              <a:rPr lang="en-US" sz="2000" dirty="0" err="1">
                <a:solidFill>
                  <a:schemeClr val="tx1"/>
                </a:solidFill>
              </a:rPr>
              <a:t>temsil</a:t>
            </a:r>
            <a:r>
              <a:rPr lang="en-US" sz="2000" dirty="0">
                <a:solidFill>
                  <a:schemeClr val="tx1"/>
                </a:solidFill>
              </a:rPr>
              <a:t> </a:t>
            </a:r>
            <a:r>
              <a:rPr lang="en-US" sz="2000" dirty="0" err="1">
                <a:solidFill>
                  <a:schemeClr val="tx1"/>
                </a:solidFill>
              </a:rPr>
              <a:t>edilir</a:t>
            </a:r>
            <a:r>
              <a:rPr lang="en-US" sz="2000" dirty="0">
                <a:solidFill>
                  <a:schemeClr val="tx1"/>
                </a:solidFill>
              </a:rPr>
              <a:t>. </a:t>
            </a:r>
            <a:r>
              <a:rPr lang="en-US" sz="2000" dirty="0" err="1">
                <a:solidFill>
                  <a:schemeClr val="tx1"/>
                </a:solidFill>
              </a:rPr>
              <a:t>Özellikler</a:t>
            </a:r>
            <a:r>
              <a:rPr lang="en-US" sz="2000" dirty="0">
                <a:solidFill>
                  <a:schemeClr val="tx1"/>
                </a:solidFill>
              </a:rPr>
              <a:t> </a:t>
            </a:r>
            <a:r>
              <a:rPr lang="en-US" sz="2000" dirty="0" err="1">
                <a:solidFill>
                  <a:schemeClr val="tx1"/>
                </a:solidFill>
              </a:rPr>
              <a:t>arasındaki</a:t>
            </a:r>
            <a:r>
              <a:rPr lang="en-US" sz="2000" dirty="0">
                <a:solidFill>
                  <a:schemeClr val="tx1"/>
                </a:solidFill>
              </a:rPr>
              <a:t> </a:t>
            </a:r>
            <a:r>
              <a:rPr lang="en-US" sz="2000" dirty="0" err="1">
                <a:solidFill>
                  <a:schemeClr val="tx1"/>
                </a:solidFill>
              </a:rPr>
              <a:t>etkileşimler</a:t>
            </a:r>
            <a:r>
              <a:rPr lang="en-US" sz="2000" dirty="0">
                <a:solidFill>
                  <a:schemeClr val="tx1"/>
                </a:solidFill>
              </a:rPr>
              <a:t>, </a:t>
            </a:r>
            <a:r>
              <a:rPr lang="en-US" sz="2000" dirty="0" err="1">
                <a:solidFill>
                  <a:schemeClr val="tx1"/>
                </a:solidFill>
              </a:rPr>
              <a:t>nokta</a:t>
            </a:r>
            <a:r>
              <a:rPr lang="en-US" sz="2000" dirty="0">
                <a:solidFill>
                  <a:schemeClr val="tx1"/>
                </a:solidFill>
              </a:rPr>
              <a:t> </a:t>
            </a:r>
            <a:r>
              <a:rPr lang="en-US" sz="2000" dirty="0" err="1">
                <a:solidFill>
                  <a:schemeClr val="tx1"/>
                </a:solidFill>
              </a:rPr>
              <a:t>çarpımı</a:t>
            </a:r>
            <a:r>
              <a:rPr lang="en-US" sz="2000" dirty="0">
                <a:solidFill>
                  <a:schemeClr val="tx1"/>
                </a:solidFill>
              </a:rPr>
              <a:t> (dot product) </a:t>
            </a:r>
            <a:r>
              <a:rPr lang="en-US" sz="2000" dirty="0" err="1">
                <a:solidFill>
                  <a:schemeClr val="tx1"/>
                </a:solidFill>
              </a:rPr>
              <a:t>kullanılarak</a:t>
            </a:r>
            <a:r>
              <a:rPr lang="en-US" sz="2000" dirty="0">
                <a:solidFill>
                  <a:schemeClr val="tx1"/>
                </a:solidFill>
              </a:rPr>
              <a:t> </a:t>
            </a:r>
            <a:r>
              <a:rPr lang="en-US" sz="2000" dirty="0" err="1">
                <a:solidFill>
                  <a:schemeClr val="tx1"/>
                </a:solidFill>
              </a:rPr>
              <a:t>hesaplanır</a:t>
            </a:r>
            <a:r>
              <a:rPr lang="en-US" sz="2000" dirty="0">
                <a:solidFill>
                  <a:schemeClr val="tx1"/>
                </a:solidFill>
              </a:rPr>
              <a:t>. Model </a:t>
            </a:r>
            <a:r>
              <a:rPr lang="en-US" sz="2000" dirty="0" err="1">
                <a:solidFill>
                  <a:schemeClr val="tx1"/>
                </a:solidFill>
              </a:rPr>
              <a:t>şu</a:t>
            </a:r>
            <a:r>
              <a:rPr lang="en-US" sz="2000" dirty="0">
                <a:solidFill>
                  <a:schemeClr val="tx1"/>
                </a:solidFill>
              </a:rPr>
              <a:t> </a:t>
            </a:r>
            <a:r>
              <a:rPr lang="en-US" sz="2000" dirty="0" err="1">
                <a:solidFill>
                  <a:schemeClr val="tx1"/>
                </a:solidFill>
              </a:rPr>
              <a:t>şekilde</a:t>
            </a:r>
            <a:r>
              <a:rPr lang="en-US" sz="2000" dirty="0">
                <a:solidFill>
                  <a:schemeClr val="tx1"/>
                </a:solidFill>
              </a:rPr>
              <a:t> </a:t>
            </a:r>
            <a:r>
              <a:rPr lang="en-US" sz="2000" dirty="0" err="1">
                <a:solidFill>
                  <a:schemeClr val="tx1"/>
                </a:solidFill>
              </a:rPr>
              <a:t>tanımlanır</a:t>
            </a:r>
            <a:r>
              <a:rPr lang="en-US" sz="2000" dirty="0" smtClean="0">
                <a:solidFill>
                  <a:schemeClr val="tx1"/>
                </a:solidFill>
              </a:rPr>
              <a:t>:</a:t>
            </a:r>
            <a:endParaRPr lang="tr-TR" sz="2000" dirty="0" smtClean="0">
              <a:solidFill>
                <a:schemeClr val="tx1"/>
              </a:solidFill>
            </a:endParaRPr>
          </a:p>
          <a:p>
            <a:pPr marL="0" indent="0">
              <a:buNone/>
            </a:pPr>
            <a:endParaRPr lang="tr-TR" sz="2000" dirty="0">
              <a:solidFill>
                <a:schemeClr val="tx1"/>
              </a:solidFill>
            </a:endParaRPr>
          </a:p>
          <a:p>
            <a:r>
              <a:rPr lang="en-US" sz="2000" dirty="0" err="1">
                <a:solidFill>
                  <a:schemeClr val="tx1"/>
                </a:solidFill>
              </a:rPr>
              <a:t>Eğitim</a:t>
            </a:r>
            <a:r>
              <a:rPr lang="en-US" sz="2000" dirty="0">
                <a:solidFill>
                  <a:schemeClr val="tx1"/>
                </a:solidFill>
              </a:rPr>
              <a:t> </a:t>
            </a:r>
            <a:r>
              <a:rPr lang="en-US" sz="2000" dirty="0" err="1">
                <a:solidFill>
                  <a:schemeClr val="tx1"/>
                </a:solidFill>
              </a:rPr>
              <a:t>verisi</a:t>
            </a:r>
            <a:r>
              <a:rPr lang="en-US" sz="2000" dirty="0">
                <a:solidFill>
                  <a:schemeClr val="tx1"/>
                </a:solidFill>
              </a:rPr>
              <a:t>: </a:t>
            </a:r>
            <a:r>
              <a:rPr lang="en-US" sz="2000" dirty="0" err="1">
                <a:solidFill>
                  <a:schemeClr val="tx1"/>
                </a:solidFill>
              </a:rPr>
              <a:t>Özellik</a:t>
            </a:r>
            <a:r>
              <a:rPr lang="en-US" sz="2000" dirty="0">
                <a:solidFill>
                  <a:schemeClr val="tx1"/>
                </a:solidFill>
              </a:rPr>
              <a:t> </a:t>
            </a:r>
            <a:r>
              <a:rPr lang="en-US" sz="2000" dirty="0" err="1">
                <a:solidFill>
                  <a:schemeClr val="tx1"/>
                </a:solidFill>
              </a:rPr>
              <a:t>vektörleri</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bunlara</a:t>
            </a:r>
            <a:r>
              <a:rPr lang="en-US" sz="2000" dirty="0">
                <a:solidFill>
                  <a:schemeClr val="tx1"/>
                </a:solidFill>
              </a:rPr>
              <a:t> </a:t>
            </a:r>
            <a:r>
              <a:rPr lang="en-US" sz="2000" dirty="0" err="1">
                <a:solidFill>
                  <a:schemeClr val="tx1"/>
                </a:solidFill>
              </a:rPr>
              <a:t>karşılık</a:t>
            </a:r>
            <a:r>
              <a:rPr lang="en-US" sz="2000" dirty="0">
                <a:solidFill>
                  <a:schemeClr val="tx1"/>
                </a:solidFill>
              </a:rPr>
              <a:t> </a:t>
            </a:r>
            <a:r>
              <a:rPr lang="en-US" sz="2000" dirty="0" err="1">
                <a:solidFill>
                  <a:schemeClr val="tx1"/>
                </a:solidFill>
              </a:rPr>
              <a:t>gelen</a:t>
            </a:r>
            <a:r>
              <a:rPr lang="en-US" sz="2000" dirty="0">
                <a:solidFill>
                  <a:schemeClr val="tx1"/>
                </a:solidFill>
              </a:rPr>
              <a:t> </a:t>
            </a:r>
            <a:r>
              <a:rPr lang="en-US" sz="2000" dirty="0" err="1">
                <a:solidFill>
                  <a:schemeClr val="tx1"/>
                </a:solidFill>
              </a:rPr>
              <a:t>etiketler</a:t>
            </a:r>
            <a:r>
              <a:rPr lang="en-US" sz="2000" dirty="0">
                <a:solidFill>
                  <a:schemeClr val="tx1"/>
                </a:solidFill>
              </a:rPr>
              <a:t> (</a:t>
            </a:r>
            <a:r>
              <a:rPr lang="en-US" sz="2000" dirty="0" err="1">
                <a:solidFill>
                  <a:schemeClr val="tx1"/>
                </a:solidFill>
              </a:rPr>
              <a:t>örneğin</a:t>
            </a:r>
            <a:r>
              <a:rPr lang="en-US" sz="2000" dirty="0">
                <a:solidFill>
                  <a:schemeClr val="tx1"/>
                </a:solidFill>
              </a:rPr>
              <a:t>, </a:t>
            </a:r>
            <a:r>
              <a:rPr lang="en-US" sz="2000" dirty="0" err="1">
                <a:solidFill>
                  <a:schemeClr val="tx1"/>
                </a:solidFill>
              </a:rPr>
              <a:t>kullanıcı</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öğe</a:t>
            </a:r>
            <a:r>
              <a:rPr lang="en-US" sz="2000" dirty="0">
                <a:solidFill>
                  <a:schemeClr val="tx1"/>
                </a:solidFill>
              </a:rPr>
              <a:t> </a:t>
            </a:r>
            <a:r>
              <a:rPr lang="en-US" sz="2000" dirty="0" err="1">
                <a:solidFill>
                  <a:schemeClr val="tx1"/>
                </a:solidFill>
              </a:rPr>
              <a:t>verisi</a:t>
            </a:r>
            <a:r>
              <a:rPr lang="en-US" sz="2000" dirty="0" smtClean="0">
                <a:solidFill>
                  <a:schemeClr val="tx1"/>
                </a:solidFill>
              </a:rPr>
              <a:t>).</a:t>
            </a:r>
            <a:endParaRPr lang="tr-TR" sz="2000" dirty="0" smtClean="0">
              <a:solidFill>
                <a:schemeClr val="tx1"/>
              </a:solidFill>
            </a:endParaRPr>
          </a:p>
          <a:p>
            <a:pPr marL="0" indent="0">
              <a:buNone/>
            </a:pPr>
            <a:endParaRPr lang="tr-TR" sz="2000" dirty="0">
              <a:solidFill>
                <a:schemeClr val="tx1"/>
              </a:solidFill>
            </a:endParaRPr>
          </a:p>
          <a:p>
            <a:r>
              <a:rPr lang="en-US" sz="2000" dirty="0" err="1">
                <a:solidFill>
                  <a:schemeClr val="tx1"/>
                </a:solidFill>
              </a:rPr>
              <a:t>Etkileşimler</a:t>
            </a:r>
            <a:r>
              <a:rPr lang="en-US" sz="2000" dirty="0">
                <a:solidFill>
                  <a:schemeClr val="tx1"/>
                </a:solidFill>
              </a:rPr>
              <a:t>: Model, </a:t>
            </a:r>
            <a:r>
              <a:rPr lang="en-US" sz="2000" dirty="0" err="1">
                <a:solidFill>
                  <a:schemeClr val="tx1"/>
                </a:solidFill>
              </a:rPr>
              <a:t>özellikler</a:t>
            </a:r>
            <a:r>
              <a:rPr lang="en-US" sz="2000" dirty="0">
                <a:solidFill>
                  <a:schemeClr val="tx1"/>
                </a:solidFill>
              </a:rPr>
              <a:t> </a:t>
            </a:r>
            <a:r>
              <a:rPr lang="en-US" sz="2000" dirty="0" err="1">
                <a:solidFill>
                  <a:schemeClr val="tx1"/>
                </a:solidFill>
              </a:rPr>
              <a:t>arasındaki</a:t>
            </a:r>
            <a:r>
              <a:rPr lang="en-US" sz="2000" dirty="0">
                <a:solidFill>
                  <a:schemeClr val="tx1"/>
                </a:solidFill>
              </a:rPr>
              <a:t> </a:t>
            </a:r>
            <a:r>
              <a:rPr lang="en-US" sz="2000" dirty="0" err="1">
                <a:solidFill>
                  <a:schemeClr val="tx1"/>
                </a:solidFill>
              </a:rPr>
              <a:t>gizli</a:t>
            </a:r>
            <a:r>
              <a:rPr lang="en-US" sz="2000" dirty="0">
                <a:solidFill>
                  <a:schemeClr val="tx1"/>
                </a:solidFill>
              </a:rPr>
              <a:t> </a:t>
            </a:r>
            <a:r>
              <a:rPr lang="en-US" sz="2000" dirty="0" err="1">
                <a:solidFill>
                  <a:schemeClr val="tx1"/>
                </a:solidFill>
              </a:rPr>
              <a:t>etkileşimleri</a:t>
            </a:r>
            <a:r>
              <a:rPr lang="en-US" sz="2000" dirty="0">
                <a:solidFill>
                  <a:schemeClr val="tx1"/>
                </a:solidFill>
              </a:rPr>
              <a:t> </a:t>
            </a:r>
            <a:r>
              <a:rPr lang="en-US" sz="2000" dirty="0" err="1">
                <a:solidFill>
                  <a:schemeClr val="tx1"/>
                </a:solidFill>
              </a:rPr>
              <a:t>öğrenir</a:t>
            </a:r>
            <a:r>
              <a:rPr lang="en-US" sz="2000" dirty="0">
                <a:solidFill>
                  <a:schemeClr val="tx1"/>
                </a:solidFill>
              </a:rPr>
              <a:t>, </a:t>
            </a:r>
            <a:r>
              <a:rPr lang="en-US" sz="2000" dirty="0" err="1">
                <a:solidFill>
                  <a:schemeClr val="tx1"/>
                </a:solidFill>
              </a:rPr>
              <a:t>bu</a:t>
            </a:r>
            <a:r>
              <a:rPr lang="en-US" sz="2000" dirty="0">
                <a:solidFill>
                  <a:schemeClr val="tx1"/>
                </a:solidFill>
              </a:rPr>
              <a:t> da </a:t>
            </a:r>
            <a:r>
              <a:rPr lang="en-US" sz="2000" dirty="0" err="1">
                <a:solidFill>
                  <a:schemeClr val="tx1"/>
                </a:solidFill>
              </a:rPr>
              <a:t>özellik</a:t>
            </a:r>
            <a:r>
              <a:rPr lang="en-US" sz="2000" dirty="0">
                <a:solidFill>
                  <a:schemeClr val="tx1"/>
                </a:solidFill>
              </a:rPr>
              <a:t> </a:t>
            </a:r>
            <a:r>
              <a:rPr lang="en-US" sz="2000" dirty="0" err="1">
                <a:solidFill>
                  <a:schemeClr val="tx1"/>
                </a:solidFill>
              </a:rPr>
              <a:t>mühendisliğini</a:t>
            </a:r>
            <a:r>
              <a:rPr lang="en-US" sz="2000" dirty="0">
                <a:solidFill>
                  <a:schemeClr val="tx1"/>
                </a:solidFill>
              </a:rPr>
              <a:t> </a:t>
            </a:r>
            <a:r>
              <a:rPr lang="en-US" sz="2000" dirty="0" err="1">
                <a:solidFill>
                  <a:schemeClr val="tx1"/>
                </a:solidFill>
              </a:rPr>
              <a:t>otomatikleştirir</a:t>
            </a:r>
            <a:r>
              <a:rPr lang="en-US" sz="2000" dirty="0" smtClean="0">
                <a:solidFill>
                  <a:schemeClr val="tx1"/>
                </a:solidFill>
              </a:rPr>
              <a:t>.</a:t>
            </a:r>
            <a:endParaRPr lang="tr-TR" sz="2000" dirty="0" smtClean="0">
              <a:solidFill>
                <a:schemeClr val="tx1"/>
              </a:solidFill>
            </a:endParaRPr>
          </a:p>
          <a:p>
            <a:pPr marL="0" indent="0">
              <a:buNone/>
            </a:pPr>
            <a:endParaRPr lang="tr-TR" sz="2000" dirty="0">
              <a:solidFill>
                <a:schemeClr val="tx1"/>
              </a:solidFill>
            </a:endParaRPr>
          </a:p>
          <a:p>
            <a:r>
              <a:rPr lang="en-US" sz="2000" dirty="0">
                <a:solidFill>
                  <a:schemeClr val="tx1"/>
                </a:solidFill>
              </a:rPr>
              <a:t>FM, </a:t>
            </a:r>
            <a:r>
              <a:rPr lang="en-US" sz="2000" dirty="0" err="1">
                <a:solidFill>
                  <a:schemeClr val="tx1"/>
                </a:solidFill>
              </a:rPr>
              <a:t>doğrusal</a:t>
            </a:r>
            <a:r>
              <a:rPr lang="en-US" sz="2000" dirty="0">
                <a:solidFill>
                  <a:schemeClr val="tx1"/>
                </a:solidFill>
              </a:rPr>
              <a:t> </a:t>
            </a:r>
            <a:r>
              <a:rPr lang="en-US" sz="2000" dirty="0" err="1">
                <a:solidFill>
                  <a:schemeClr val="tx1"/>
                </a:solidFill>
              </a:rPr>
              <a:t>regresyonun</a:t>
            </a:r>
            <a:r>
              <a:rPr lang="en-US" sz="2000" dirty="0">
                <a:solidFill>
                  <a:schemeClr val="tx1"/>
                </a:solidFill>
              </a:rPr>
              <a:t> </a:t>
            </a:r>
            <a:r>
              <a:rPr lang="en-US" sz="2000" dirty="0" err="1">
                <a:solidFill>
                  <a:schemeClr val="tx1"/>
                </a:solidFill>
              </a:rPr>
              <a:t>bir</a:t>
            </a:r>
            <a:r>
              <a:rPr lang="en-US" sz="2000" dirty="0">
                <a:solidFill>
                  <a:schemeClr val="tx1"/>
                </a:solidFill>
              </a:rPr>
              <a:t> </a:t>
            </a:r>
            <a:r>
              <a:rPr lang="en-US" sz="2000" dirty="0" err="1">
                <a:solidFill>
                  <a:schemeClr val="tx1"/>
                </a:solidFill>
              </a:rPr>
              <a:t>genellemesi</a:t>
            </a:r>
            <a:r>
              <a:rPr lang="en-US" sz="2000" dirty="0">
                <a:solidFill>
                  <a:schemeClr val="tx1"/>
                </a:solidFill>
              </a:rPr>
              <a:t> </a:t>
            </a:r>
            <a:r>
              <a:rPr lang="en-US" sz="2000" dirty="0" err="1">
                <a:solidFill>
                  <a:schemeClr val="tx1"/>
                </a:solidFill>
              </a:rPr>
              <a:t>olup</a:t>
            </a:r>
            <a:r>
              <a:rPr lang="en-US" sz="2000" dirty="0">
                <a:solidFill>
                  <a:schemeClr val="tx1"/>
                </a:solidFill>
              </a:rPr>
              <a:t>, her </a:t>
            </a:r>
            <a:r>
              <a:rPr lang="en-US" sz="2000" dirty="0" err="1">
                <a:solidFill>
                  <a:schemeClr val="tx1"/>
                </a:solidFill>
              </a:rPr>
              <a:t>iki</a:t>
            </a:r>
            <a:r>
              <a:rPr lang="en-US" sz="2000" dirty="0">
                <a:solidFill>
                  <a:schemeClr val="tx1"/>
                </a:solidFill>
              </a:rPr>
              <a:t> </a:t>
            </a:r>
            <a:r>
              <a:rPr lang="en-US" sz="2000" dirty="0" err="1">
                <a:solidFill>
                  <a:schemeClr val="tx1"/>
                </a:solidFill>
              </a:rPr>
              <a:t>terim</a:t>
            </a:r>
            <a:r>
              <a:rPr lang="en-US" sz="2000" dirty="0">
                <a:solidFill>
                  <a:schemeClr val="tx1"/>
                </a:solidFill>
              </a:rPr>
              <a:t> </a:t>
            </a:r>
            <a:r>
              <a:rPr lang="en-US" sz="2000" dirty="0" err="1">
                <a:solidFill>
                  <a:schemeClr val="tx1"/>
                </a:solidFill>
              </a:rPr>
              <a:t>doğrusal</a:t>
            </a:r>
            <a:r>
              <a:rPr lang="en-US" sz="2000" dirty="0">
                <a:solidFill>
                  <a:schemeClr val="tx1"/>
                </a:solidFill>
              </a:rPr>
              <a:t> </a:t>
            </a:r>
            <a:r>
              <a:rPr lang="en-US" sz="2000" dirty="0" err="1">
                <a:solidFill>
                  <a:schemeClr val="tx1"/>
                </a:solidFill>
              </a:rPr>
              <a:t>regresyon</a:t>
            </a:r>
            <a:r>
              <a:rPr lang="en-US" sz="2000" dirty="0">
                <a:solidFill>
                  <a:schemeClr val="tx1"/>
                </a:solidFill>
              </a:rPr>
              <a:t> </a:t>
            </a:r>
            <a:r>
              <a:rPr lang="en-US" sz="2000" dirty="0" err="1">
                <a:solidFill>
                  <a:schemeClr val="tx1"/>
                </a:solidFill>
              </a:rPr>
              <a:t>ve</a:t>
            </a:r>
            <a:r>
              <a:rPr lang="en-US" sz="2000" dirty="0">
                <a:solidFill>
                  <a:schemeClr val="tx1"/>
                </a:solidFill>
              </a:rPr>
              <a:t> son </a:t>
            </a:r>
            <a:r>
              <a:rPr lang="en-US" sz="2000" dirty="0" err="1">
                <a:solidFill>
                  <a:schemeClr val="tx1"/>
                </a:solidFill>
              </a:rPr>
              <a:t>terim</a:t>
            </a:r>
            <a:r>
              <a:rPr lang="en-US" sz="2000" dirty="0">
                <a:solidFill>
                  <a:schemeClr val="tx1"/>
                </a:solidFill>
              </a:rPr>
              <a:t> </a:t>
            </a:r>
            <a:r>
              <a:rPr lang="en-US" sz="2000" dirty="0" err="1">
                <a:solidFill>
                  <a:schemeClr val="tx1"/>
                </a:solidFill>
              </a:rPr>
              <a:t>matris</a:t>
            </a:r>
            <a:r>
              <a:rPr lang="en-US" sz="2000" dirty="0">
                <a:solidFill>
                  <a:schemeClr val="tx1"/>
                </a:solidFill>
              </a:rPr>
              <a:t> </a:t>
            </a:r>
            <a:r>
              <a:rPr lang="en-US" sz="2000" dirty="0" err="1">
                <a:solidFill>
                  <a:schemeClr val="tx1"/>
                </a:solidFill>
              </a:rPr>
              <a:t>çarpanlarına</a:t>
            </a:r>
            <a:r>
              <a:rPr lang="en-US" sz="2000" dirty="0">
                <a:solidFill>
                  <a:schemeClr val="tx1"/>
                </a:solidFill>
              </a:rPr>
              <a:t> </a:t>
            </a:r>
            <a:r>
              <a:rPr lang="en-US" sz="2000" dirty="0" err="1">
                <a:solidFill>
                  <a:schemeClr val="tx1"/>
                </a:solidFill>
              </a:rPr>
              <a:t>ayırma</a:t>
            </a:r>
            <a:r>
              <a:rPr lang="en-US" sz="2000" dirty="0">
                <a:solidFill>
                  <a:schemeClr val="tx1"/>
                </a:solidFill>
              </a:rPr>
              <a:t> </a:t>
            </a:r>
            <a:r>
              <a:rPr lang="en-US" sz="2000" dirty="0" err="1">
                <a:solidFill>
                  <a:schemeClr val="tx1"/>
                </a:solidFill>
              </a:rPr>
              <a:t>işlemini</a:t>
            </a:r>
            <a:r>
              <a:rPr lang="en-US" sz="2000" dirty="0">
                <a:solidFill>
                  <a:schemeClr val="tx1"/>
                </a:solidFill>
              </a:rPr>
              <a:t> </a:t>
            </a:r>
            <a:r>
              <a:rPr lang="en-US" sz="2000" dirty="0" err="1">
                <a:solidFill>
                  <a:schemeClr val="tx1"/>
                </a:solidFill>
              </a:rPr>
              <a:t>içerir</a:t>
            </a:r>
            <a:r>
              <a:rPr lang="en-US" sz="2000" dirty="0">
                <a:solidFill>
                  <a:schemeClr val="tx1"/>
                </a:solidFill>
              </a:rPr>
              <a:t>.</a:t>
            </a:r>
            <a:endParaRPr lang="tr-TR" sz="2000" dirty="0">
              <a:solidFill>
                <a:schemeClr val="tx1"/>
              </a:solidFill>
            </a:endParaRPr>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40</a:t>
            </a:fld>
            <a:endParaRPr lang="tr-TR" sz="3200" dirty="0">
              <a:solidFill>
                <a:schemeClr val="tx1"/>
              </a:solidFill>
            </a:endParaRPr>
          </a:p>
        </p:txBody>
      </p:sp>
    </p:spTree>
    <p:extLst>
      <p:ext uri="{BB962C8B-B14F-4D97-AF65-F5344CB8AC3E}">
        <p14:creationId xmlns:p14="http://schemas.microsoft.com/office/powerpoint/2010/main" val="2778315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p:cNvPicPr>
          <p:nvPr>
            <p:ph idx="1"/>
          </p:nvPr>
        </p:nvPicPr>
        <p:blipFill>
          <a:blip r:embed="rId2"/>
          <a:stretch>
            <a:fillRect/>
          </a:stretch>
        </p:blipFill>
        <p:spPr>
          <a:xfrm>
            <a:off x="683568" y="692696"/>
            <a:ext cx="7704856" cy="5184575"/>
          </a:xfrm>
          <a:prstGeom prst="rect">
            <a:avLst/>
          </a:prstGeom>
        </p:spPr>
      </p:pic>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41</a:t>
            </a:fld>
            <a:endParaRPr lang="tr-TR" sz="3200" dirty="0">
              <a:solidFill>
                <a:schemeClr val="tx1"/>
              </a:solidFill>
            </a:endParaRPr>
          </a:p>
        </p:txBody>
      </p:sp>
    </p:spTree>
    <p:extLst>
      <p:ext uri="{BB962C8B-B14F-4D97-AF65-F5344CB8AC3E}">
        <p14:creationId xmlns:p14="http://schemas.microsoft.com/office/powerpoint/2010/main" val="4188533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en-US" sz="2400" b="1" dirty="0" err="1">
                <a:solidFill>
                  <a:schemeClr val="accent1"/>
                </a:solidFill>
              </a:rPr>
              <a:t>Verimli</a:t>
            </a:r>
            <a:r>
              <a:rPr lang="en-US" sz="2400" b="1" dirty="0">
                <a:solidFill>
                  <a:schemeClr val="accent1"/>
                </a:solidFill>
              </a:rPr>
              <a:t> </a:t>
            </a:r>
            <a:r>
              <a:rPr lang="en-US" sz="2400" b="1" dirty="0" err="1">
                <a:solidFill>
                  <a:schemeClr val="accent1"/>
                </a:solidFill>
              </a:rPr>
              <a:t>Bir</a:t>
            </a:r>
            <a:r>
              <a:rPr lang="en-US" sz="2400" b="1" dirty="0">
                <a:solidFill>
                  <a:schemeClr val="accent1"/>
                </a:solidFill>
              </a:rPr>
              <a:t> </a:t>
            </a:r>
            <a:r>
              <a:rPr lang="en-US" sz="2400" b="1" dirty="0" err="1">
                <a:solidFill>
                  <a:schemeClr val="accent1"/>
                </a:solidFill>
              </a:rPr>
              <a:t>Optimizasyon</a:t>
            </a:r>
            <a:r>
              <a:rPr lang="en-US" sz="2400" b="1" dirty="0">
                <a:solidFill>
                  <a:schemeClr val="accent1"/>
                </a:solidFill>
              </a:rPr>
              <a:t> </a:t>
            </a:r>
            <a:r>
              <a:rPr lang="en-US" sz="2400" b="1" dirty="0" err="1">
                <a:solidFill>
                  <a:schemeClr val="accent1"/>
                </a:solidFill>
              </a:rPr>
              <a:t>Kriteri</a:t>
            </a:r>
            <a:r>
              <a:rPr lang="tr-TR" sz="2400" b="1" dirty="0">
                <a:solidFill>
                  <a:schemeClr val="accent1"/>
                </a:solidFill>
              </a:rPr>
              <a:t/>
            </a:r>
            <a:br>
              <a:rPr lang="tr-TR" sz="2400" b="1" dirty="0">
                <a:solidFill>
                  <a:schemeClr val="accent1"/>
                </a:solidFill>
              </a:rPr>
            </a:br>
            <a:endParaRPr lang="tr-TR" sz="2400" b="1" dirty="0">
              <a:solidFill>
                <a:schemeClr val="accent1"/>
              </a:solidFill>
            </a:endParaRPr>
          </a:p>
        </p:txBody>
      </p:sp>
      <p:sp>
        <p:nvSpPr>
          <p:cNvPr id="3" name="İçerik Yer Tutucusu 2"/>
          <p:cNvSpPr>
            <a:spLocks noGrp="1"/>
          </p:cNvSpPr>
          <p:nvPr>
            <p:ph idx="1"/>
          </p:nvPr>
        </p:nvSpPr>
        <p:spPr/>
        <p:txBody>
          <a:bodyPr>
            <a:normAutofit/>
          </a:bodyPr>
          <a:lstStyle/>
          <a:p>
            <a:r>
              <a:rPr lang="en-US" sz="2000" dirty="0" err="1">
                <a:solidFill>
                  <a:schemeClr val="tx1"/>
                </a:solidFill>
              </a:rPr>
              <a:t>FM'nin</a:t>
            </a:r>
            <a:r>
              <a:rPr lang="en-US" sz="2000" dirty="0">
                <a:solidFill>
                  <a:schemeClr val="tx1"/>
                </a:solidFill>
              </a:rPr>
              <a:t> optimize </a:t>
            </a:r>
            <a:r>
              <a:rPr lang="en-US" sz="2000" dirty="0" err="1">
                <a:solidFill>
                  <a:schemeClr val="tx1"/>
                </a:solidFill>
              </a:rPr>
              <a:t>edilmesi</a:t>
            </a:r>
            <a:r>
              <a:rPr lang="en-US" sz="2000" dirty="0">
                <a:solidFill>
                  <a:schemeClr val="tx1"/>
                </a:solidFill>
              </a:rPr>
              <a:t> </a:t>
            </a:r>
            <a:r>
              <a:rPr lang="en-US" sz="2000" dirty="0" err="1">
                <a:solidFill>
                  <a:schemeClr val="tx1"/>
                </a:solidFill>
              </a:rPr>
              <a:t>için</a:t>
            </a:r>
            <a:r>
              <a:rPr lang="en-US" sz="2000" dirty="0">
                <a:solidFill>
                  <a:schemeClr val="tx1"/>
                </a:solidFill>
              </a:rPr>
              <a:t>, </a:t>
            </a:r>
            <a:r>
              <a:rPr lang="en-US" sz="2000" dirty="0" err="1">
                <a:solidFill>
                  <a:schemeClr val="tx1"/>
                </a:solidFill>
              </a:rPr>
              <a:t>tüm</a:t>
            </a:r>
            <a:r>
              <a:rPr lang="en-US" sz="2000" dirty="0">
                <a:solidFill>
                  <a:schemeClr val="tx1"/>
                </a:solidFill>
              </a:rPr>
              <a:t> </a:t>
            </a:r>
            <a:r>
              <a:rPr lang="en-US" sz="2000" dirty="0" err="1">
                <a:solidFill>
                  <a:schemeClr val="tx1"/>
                </a:solidFill>
              </a:rPr>
              <a:t>ikili</a:t>
            </a:r>
            <a:r>
              <a:rPr lang="en-US" sz="2000" dirty="0">
                <a:solidFill>
                  <a:schemeClr val="tx1"/>
                </a:solidFill>
              </a:rPr>
              <a:t> </a:t>
            </a:r>
            <a:r>
              <a:rPr lang="en-US" sz="2000" dirty="0" err="1">
                <a:solidFill>
                  <a:schemeClr val="tx1"/>
                </a:solidFill>
              </a:rPr>
              <a:t>etkileşimlerin</a:t>
            </a:r>
            <a:r>
              <a:rPr lang="en-US" sz="2000" dirty="0">
                <a:solidFill>
                  <a:schemeClr val="tx1"/>
                </a:solidFill>
              </a:rPr>
              <a:t> </a:t>
            </a:r>
            <a:r>
              <a:rPr lang="en-US" sz="2000" dirty="0" err="1">
                <a:solidFill>
                  <a:schemeClr val="tx1"/>
                </a:solidFill>
              </a:rPr>
              <a:t>hesaplanması</a:t>
            </a:r>
            <a:r>
              <a:rPr lang="en-US" sz="2000" dirty="0">
                <a:solidFill>
                  <a:schemeClr val="tx1"/>
                </a:solidFill>
              </a:rPr>
              <a:t> </a:t>
            </a:r>
            <a:r>
              <a:rPr lang="en-US" sz="2000" dirty="0" err="1">
                <a:solidFill>
                  <a:schemeClr val="tx1"/>
                </a:solidFill>
              </a:rPr>
              <a:t>gerekir</a:t>
            </a:r>
            <a:r>
              <a:rPr lang="en-US" sz="2000" dirty="0">
                <a:solidFill>
                  <a:schemeClr val="tx1"/>
                </a:solidFill>
              </a:rPr>
              <a:t>. </a:t>
            </a:r>
            <a:r>
              <a:rPr lang="en-US" sz="2000" dirty="0" err="1">
                <a:solidFill>
                  <a:schemeClr val="tx1"/>
                </a:solidFill>
              </a:rPr>
              <a:t>Ancak</a:t>
            </a:r>
            <a:r>
              <a:rPr lang="en-US" sz="2000" dirty="0">
                <a:solidFill>
                  <a:schemeClr val="tx1"/>
                </a:solidFill>
              </a:rPr>
              <a:t> </a:t>
            </a:r>
            <a:r>
              <a:rPr lang="en-US" sz="2000" dirty="0" err="1">
                <a:solidFill>
                  <a:schemeClr val="tx1"/>
                </a:solidFill>
              </a:rPr>
              <a:t>bu</a:t>
            </a:r>
            <a:r>
              <a:rPr lang="en-US" sz="2000" dirty="0">
                <a:solidFill>
                  <a:schemeClr val="tx1"/>
                </a:solidFill>
              </a:rPr>
              <a:t> </a:t>
            </a:r>
            <a:r>
              <a:rPr lang="en-US" sz="2000" dirty="0" err="1">
                <a:solidFill>
                  <a:schemeClr val="tx1"/>
                </a:solidFill>
              </a:rPr>
              <a:t>işlem</a:t>
            </a:r>
            <a:r>
              <a:rPr lang="en-US" sz="2000" dirty="0">
                <a:solidFill>
                  <a:schemeClr val="tx1"/>
                </a:solidFill>
              </a:rPr>
              <a:t> </a:t>
            </a:r>
            <a:r>
              <a:rPr lang="en-US" sz="2000" dirty="0" err="1">
                <a:solidFill>
                  <a:schemeClr val="tx1"/>
                </a:solidFill>
              </a:rPr>
              <a:t>çok</a:t>
            </a:r>
            <a:r>
              <a:rPr lang="en-US" sz="2000" dirty="0">
                <a:solidFill>
                  <a:schemeClr val="tx1"/>
                </a:solidFill>
              </a:rPr>
              <a:t> </a:t>
            </a:r>
            <a:r>
              <a:rPr lang="en-US" sz="2000" dirty="0" err="1">
                <a:solidFill>
                  <a:schemeClr val="tx1"/>
                </a:solidFill>
              </a:rPr>
              <a:t>verimsiz</a:t>
            </a:r>
            <a:r>
              <a:rPr lang="en-US" sz="2000" dirty="0">
                <a:solidFill>
                  <a:schemeClr val="tx1"/>
                </a:solidFill>
              </a:rPr>
              <a:t> </a:t>
            </a:r>
            <a:r>
              <a:rPr lang="en-US" sz="2000" dirty="0" err="1">
                <a:solidFill>
                  <a:schemeClr val="tx1"/>
                </a:solidFill>
              </a:rPr>
              <a:t>olabilir</a:t>
            </a:r>
            <a:r>
              <a:rPr lang="en-US" sz="2000" dirty="0">
                <a:solidFill>
                  <a:schemeClr val="tx1"/>
                </a:solidFill>
              </a:rPr>
              <a:t>. Bu </a:t>
            </a:r>
            <a:r>
              <a:rPr lang="en-US" sz="2000" dirty="0" err="1">
                <a:solidFill>
                  <a:schemeClr val="tx1"/>
                </a:solidFill>
              </a:rPr>
              <a:t>sorunu</a:t>
            </a:r>
            <a:r>
              <a:rPr lang="en-US" sz="2000" dirty="0">
                <a:solidFill>
                  <a:schemeClr val="tx1"/>
                </a:solidFill>
              </a:rPr>
              <a:t> </a:t>
            </a:r>
            <a:r>
              <a:rPr lang="en-US" sz="2000" dirty="0" err="1">
                <a:solidFill>
                  <a:schemeClr val="tx1"/>
                </a:solidFill>
              </a:rPr>
              <a:t>çözmek</a:t>
            </a:r>
            <a:r>
              <a:rPr lang="en-US" sz="2000" dirty="0">
                <a:solidFill>
                  <a:schemeClr val="tx1"/>
                </a:solidFill>
              </a:rPr>
              <a:t> </a:t>
            </a:r>
            <a:r>
              <a:rPr lang="en-US" sz="2000" dirty="0" err="1">
                <a:solidFill>
                  <a:schemeClr val="tx1"/>
                </a:solidFill>
              </a:rPr>
              <a:t>için</a:t>
            </a:r>
            <a:r>
              <a:rPr lang="en-US" sz="2000" dirty="0">
                <a:solidFill>
                  <a:schemeClr val="tx1"/>
                </a:solidFill>
              </a:rPr>
              <a:t>, </a:t>
            </a:r>
            <a:r>
              <a:rPr lang="en-US" sz="2000" dirty="0" err="1">
                <a:solidFill>
                  <a:schemeClr val="tx1"/>
                </a:solidFill>
              </a:rPr>
              <a:t>etkileşimlerin</a:t>
            </a:r>
            <a:r>
              <a:rPr lang="en-US" sz="2000" dirty="0">
                <a:solidFill>
                  <a:schemeClr val="tx1"/>
                </a:solidFill>
              </a:rPr>
              <a:t> </a:t>
            </a:r>
            <a:r>
              <a:rPr lang="en-US" sz="2000" dirty="0" err="1">
                <a:solidFill>
                  <a:schemeClr val="tx1"/>
                </a:solidFill>
              </a:rPr>
              <a:t>hesaplanması</a:t>
            </a:r>
            <a:r>
              <a:rPr lang="en-US" sz="2000" dirty="0">
                <a:solidFill>
                  <a:schemeClr val="tx1"/>
                </a:solidFill>
              </a:rPr>
              <a:t> </a:t>
            </a:r>
            <a:r>
              <a:rPr lang="en-US" sz="2000" dirty="0" err="1">
                <a:solidFill>
                  <a:schemeClr val="tx1"/>
                </a:solidFill>
              </a:rPr>
              <a:t>daha</a:t>
            </a:r>
            <a:r>
              <a:rPr lang="en-US" sz="2000" dirty="0">
                <a:solidFill>
                  <a:schemeClr val="tx1"/>
                </a:solidFill>
              </a:rPr>
              <a:t> </a:t>
            </a:r>
            <a:r>
              <a:rPr lang="en-US" sz="2000" dirty="0" err="1">
                <a:solidFill>
                  <a:schemeClr val="tx1"/>
                </a:solidFill>
              </a:rPr>
              <a:t>verimli</a:t>
            </a:r>
            <a:r>
              <a:rPr lang="en-US" sz="2000" dirty="0">
                <a:solidFill>
                  <a:schemeClr val="tx1"/>
                </a:solidFill>
              </a:rPr>
              <a:t> </a:t>
            </a:r>
            <a:r>
              <a:rPr lang="en-US" sz="2000" dirty="0" err="1">
                <a:solidFill>
                  <a:schemeClr val="tx1"/>
                </a:solidFill>
              </a:rPr>
              <a:t>bir</a:t>
            </a:r>
            <a:r>
              <a:rPr lang="en-US" sz="2000" dirty="0">
                <a:solidFill>
                  <a:schemeClr val="tx1"/>
                </a:solidFill>
              </a:rPr>
              <a:t> </a:t>
            </a:r>
            <a:r>
              <a:rPr lang="en-US" sz="2000" dirty="0" err="1">
                <a:solidFill>
                  <a:schemeClr val="tx1"/>
                </a:solidFill>
              </a:rPr>
              <a:t>şekilde</a:t>
            </a:r>
            <a:r>
              <a:rPr lang="en-US" sz="2000" dirty="0">
                <a:solidFill>
                  <a:schemeClr val="tx1"/>
                </a:solidFill>
              </a:rPr>
              <a:t> </a:t>
            </a:r>
            <a:r>
              <a:rPr lang="en-US" sz="2000" dirty="0" err="1">
                <a:solidFill>
                  <a:schemeClr val="tx1"/>
                </a:solidFill>
              </a:rPr>
              <a:t>yeniden</a:t>
            </a:r>
            <a:r>
              <a:rPr lang="en-US" sz="2000" dirty="0">
                <a:solidFill>
                  <a:schemeClr val="tx1"/>
                </a:solidFill>
              </a:rPr>
              <a:t> </a:t>
            </a:r>
            <a:r>
              <a:rPr lang="en-US" sz="2000" dirty="0" err="1">
                <a:solidFill>
                  <a:schemeClr val="tx1"/>
                </a:solidFill>
              </a:rPr>
              <a:t>formüle</a:t>
            </a:r>
            <a:r>
              <a:rPr lang="en-US" sz="2000" dirty="0">
                <a:solidFill>
                  <a:schemeClr val="tx1"/>
                </a:solidFill>
              </a:rPr>
              <a:t> </a:t>
            </a:r>
            <a:r>
              <a:rPr lang="en-US" sz="2000" dirty="0" err="1">
                <a:solidFill>
                  <a:schemeClr val="tx1"/>
                </a:solidFill>
              </a:rPr>
              <a:t>edilebilir</a:t>
            </a:r>
            <a:r>
              <a:rPr lang="en-US" sz="2000" dirty="0">
                <a:solidFill>
                  <a:schemeClr val="tx1"/>
                </a:solidFill>
              </a:rPr>
              <a:t>. Bu, </a:t>
            </a:r>
            <a:r>
              <a:rPr lang="en-US" sz="2000" dirty="0" err="1">
                <a:solidFill>
                  <a:schemeClr val="tx1"/>
                </a:solidFill>
              </a:rPr>
              <a:t>modelin</a:t>
            </a:r>
            <a:r>
              <a:rPr lang="en-US" sz="2000" dirty="0">
                <a:solidFill>
                  <a:schemeClr val="tx1"/>
                </a:solidFill>
              </a:rPr>
              <a:t> </a:t>
            </a:r>
            <a:r>
              <a:rPr lang="en-US" sz="2000" dirty="0" err="1">
                <a:solidFill>
                  <a:schemeClr val="tx1"/>
                </a:solidFill>
              </a:rPr>
              <a:t>karmaşıklığını</a:t>
            </a:r>
            <a:r>
              <a:rPr lang="en-US" sz="2000" dirty="0">
                <a:solidFill>
                  <a:schemeClr val="tx1"/>
                </a:solidFill>
              </a:rPr>
              <a:t> </a:t>
            </a:r>
            <a:r>
              <a:rPr lang="en-US" sz="2000" dirty="0" err="1">
                <a:solidFill>
                  <a:schemeClr val="tx1"/>
                </a:solidFill>
              </a:rPr>
              <a:t>önemli</a:t>
            </a:r>
            <a:r>
              <a:rPr lang="en-US" sz="2000" dirty="0">
                <a:solidFill>
                  <a:schemeClr val="tx1"/>
                </a:solidFill>
              </a:rPr>
              <a:t> </a:t>
            </a:r>
            <a:r>
              <a:rPr lang="en-US" sz="2000" dirty="0" err="1">
                <a:solidFill>
                  <a:schemeClr val="tx1"/>
                </a:solidFill>
              </a:rPr>
              <a:t>ölçüde</a:t>
            </a:r>
            <a:r>
              <a:rPr lang="en-US" sz="2000" dirty="0">
                <a:solidFill>
                  <a:schemeClr val="tx1"/>
                </a:solidFill>
              </a:rPr>
              <a:t> </a:t>
            </a:r>
            <a:r>
              <a:rPr lang="en-US" sz="2000" dirty="0" err="1">
                <a:solidFill>
                  <a:schemeClr val="tx1"/>
                </a:solidFill>
              </a:rPr>
              <a:t>azaltır</a:t>
            </a:r>
            <a:r>
              <a:rPr lang="en-US" sz="2000" dirty="0">
                <a:solidFill>
                  <a:schemeClr val="tx1"/>
                </a:solidFill>
              </a:rPr>
              <a:t> </a:t>
            </a:r>
            <a:r>
              <a:rPr lang="en-US" sz="2000" dirty="0" err="1">
                <a:solidFill>
                  <a:schemeClr val="tx1"/>
                </a:solidFill>
              </a:rPr>
              <a:t>ve</a:t>
            </a:r>
            <a:r>
              <a:rPr lang="en-US" sz="2000" dirty="0">
                <a:solidFill>
                  <a:schemeClr val="tx1"/>
                </a:solidFill>
              </a:rPr>
              <a:t> </a:t>
            </a:r>
            <a:r>
              <a:rPr lang="en-US" sz="2000" dirty="0" err="1">
                <a:solidFill>
                  <a:schemeClr val="tx1"/>
                </a:solidFill>
              </a:rPr>
              <a:t>özellikle</a:t>
            </a:r>
            <a:r>
              <a:rPr lang="en-US" sz="2000" dirty="0">
                <a:solidFill>
                  <a:schemeClr val="tx1"/>
                </a:solidFill>
              </a:rPr>
              <a:t> </a:t>
            </a:r>
            <a:r>
              <a:rPr lang="en-US" sz="2000" dirty="0" err="1">
                <a:solidFill>
                  <a:schemeClr val="tx1"/>
                </a:solidFill>
              </a:rPr>
              <a:t>seyrek</a:t>
            </a:r>
            <a:r>
              <a:rPr lang="en-US" sz="2000" dirty="0">
                <a:solidFill>
                  <a:schemeClr val="tx1"/>
                </a:solidFill>
              </a:rPr>
              <a:t> </a:t>
            </a:r>
            <a:r>
              <a:rPr lang="en-US" sz="2000" dirty="0" err="1">
                <a:solidFill>
                  <a:schemeClr val="tx1"/>
                </a:solidFill>
              </a:rPr>
              <a:t>verilerle</a:t>
            </a:r>
            <a:r>
              <a:rPr lang="en-US" sz="2000" dirty="0">
                <a:solidFill>
                  <a:schemeClr val="tx1"/>
                </a:solidFill>
              </a:rPr>
              <a:t> </a:t>
            </a:r>
            <a:r>
              <a:rPr lang="en-US" sz="2000" dirty="0" err="1">
                <a:solidFill>
                  <a:schemeClr val="tx1"/>
                </a:solidFill>
              </a:rPr>
              <a:t>çalışırken</a:t>
            </a:r>
            <a:r>
              <a:rPr lang="en-US" sz="2000" dirty="0">
                <a:solidFill>
                  <a:schemeClr val="tx1"/>
                </a:solidFill>
              </a:rPr>
              <a:t> </a:t>
            </a:r>
            <a:r>
              <a:rPr lang="en-US" sz="2000" dirty="0" err="1">
                <a:solidFill>
                  <a:schemeClr val="tx1"/>
                </a:solidFill>
              </a:rPr>
              <a:t>doğrusal</a:t>
            </a:r>
            <a:r>
              <a:rPr lang="en-US" sz="2000" dirty="0">
                <a:solidFill>
                  <a:schemeClr val="tx1"/>
                </a:solidFill>
              </a:rPr>
              <a:t> zaman </a:t>
            </a:r>
            <a:r>
              <a:rPr lang="en-US" sz="2000" dirty="0" err="1">
                <a:solidFill>
                  <a:schemeClr val="tx1"/>
                </a:solidFill>
              </a:rPr>
              <a:t>karmaşıklığı</a:t>
            </a:r>
            <a:r>
              <a:rPr lang="en-US" sz="2000" dirty="0">
                <a:solidFill>
                  <a:schemeClr val="tx1"/>
                </a:solidFill>
              </a:rPr>
              <a:t> </a:t>
            </a:r>
            <a:r>
              <a:rPr lang="en-US" sz="2000" dirty="0" err="1">
                <a:solidFill>
                  <a:schemeClr val="tx1"/>
                </a:solidFill>
              </a:rPr>
              <a:t>sağlar</a:t>
            </a:r>
            <a:r>
              <a:rPr lang="en-US" sz="2000" dirty="0" smtClean="0">
                <a:solidFill>
                  <a:schemeClr val="tx1"/>
                </a:solidFill>
              </a:rPr>
              <a:t>.</a:t>
            </a:r>
            <a:endParaRPr lang="tr-TR" sz="2000" dirty="0" smtClean="0">
              <a:solidFill>
                <a:schemeClr val="tx1"/>
              </a:solidFill>
            </a:endParaRPr>
          </a:p>
          <a:p>
            <a:endParaRPr lang="tr-TR" sz="2000" dirty="0">
              <a:solidFill>
                <a:schemeClr val="tx1"/>
              </a:solidFill>
            </a:endParaRPr>
          </a:p>
          <a:p>
            <a:r>
              <a:rPr lang="en-US" sz="2000" dirty="0" err="1">
                <a:solidFill>
                  <a:schemeClr val="tx1"/>
                </a:solidFill>
              </a:rPr>
              <a:t>Optimizasyon</a:t>
            </a:r>
            <a:r>
              <a:rPr lang="en-US" sz="2000" dirty="0">
                <a:solidFill>
                  <a:schemeClr val="tx1"/>
                </a:solidFill>
              </a:rPr>
              <a:t> </a:t>
            </a:r>
            <a:r>
              <a:rPr lang="en-US" sz="2000" dirty="0" err="1">
                <a:solidFill>
                  <a:schemeClr val="tx1"/>
                </a:solidFill>
              </a:rPr>
              <a:t>için</a:t>
            </a:r>
            <a:r>
              <a:rPr lang="en-US" sz="2000" dirty="0">
                <a:solidFill>
                  <a:schemeClr val="tx1"/>
                </a:solidFill>
              </a:rPr>
              <a:t>, </a:t>
            </a:r>
            <a:r>
              <a:rPr lang="en-US" sz="2000" dirty="0" err="1">
                <a:solidFill>
                  <a:schemeClr val="tx1"/>
                </a:solidFill>
              </a:rPr>
              <a:t>stokastik</a:t>
            </a:r>
            <a:r>
              <a:rPr lang="en-US" sz="2000" dirty="0">
                <a:solidFill>
                  <a:schemeClr val="tx1"/>
                </a:solidFill>
              </a:rPr>
              <a:t> </a:t>
            </a:r>
            <a:r>
              <a:rPr lang="en-US" sz="2000" dirty="0" err="1">
                <a:solidFill>
                  <a:schemeClr val="tx1"/>
                </a:solidFill>
              </a:rPr>
              <a:t>gradyan</a:t>
            </a:r>
            <a:r>
              <a:rPr lang="en-US" sz="2000" dirty="0">
                <a:solidFill>
                  <a:schemeClr val="tx1"/>
                </a:solidFill>
              </a:rPr>
              <a:t> </a:t>
            </a:r>
            <a:r>
              <a:rPr lang="en-US" sz="2000" dirty="0" err="1">
                <a:solidFill>
                  <a:schemeClr val="tx1"/>
                </a:solidFill>
              </a:rPr>
              <a:t>inişi</a:t>
            </a:r>
            <a:r>
              <a:rPr lang="en-US" sz="2000" dirty="0">
                <a:solidFill>
                  <a:schemeClr val="tx1"/>
                </a:solidFill>
              </a:rPr>
              <a:t> (SGD) </a:t>
            </a:r>
            <a:r>
              <a:rPr lang="en-US" sz="2000" dirty="0" err="1">
                <a:solidFill>
                  <a:schemeClr val="tx1"/>
                </a:solidFill>
              </a:rPr>
              <a:t>ve</a:t>
            </a:r>
            <a:r>
              <a:rPr lang="en-US" sz="2000" dirty="0">
                <a:solidFill>
                  <a:schemeClr val="tx1"/>
                </a:solidFill>
              </a:rPr>
              <a:t> Adam </a:t>
            </a:r>
            <a:r>
              <a:rPr lang="en-US" sz="2000" dirty="0" err="1">
                <a:solidFill>
                  <a:schemeClr val="tx1"/>
                </a:solidFill>
              </a:rPr>
              <a:t>optimizasyonu</a:t>
            </a:r>
            <a:r>
              <a:rPr lang="en-US" sz="2000" dirty="0">
                <a:solidFill>
                  <a:schemeClr val="tx1"/>
                </a:solidFill>
              </a:rPr>
              <a:t> </a:t>
            </a:r>
            <a:r>
              <a:rPr lang="en-US" sz="2000" dirty="0" err="1">
                <a:solidFill>
                  <a:schemeClr val="tx1"/>
                </a:solidFill>
              </a:rPr>
              <a:t>gibi</a:t>
            </a:r>
            <a:r>
              <a:rPr lang="en-US" sz="2000" dirty="0">
                <a:solidFill>
                  <a:schemeClr val="tx1"/>
                </a:solidFill>
              </a:rPr>
              <a:t> </a:t>
            </a:r>
            <a:r>
              <a:rPr lang="en-US" sz="2000" dirty="0" err="1">
                <a:solidFill>
                  <a:schemeClr val="tx1"/>
                </a:solidFill>
              </a:rPr>
              <a:t>standart</a:t>
            </a:r>
            <a:r>
              <a:rPr lang="en-US" sz="2000" dirty="0">
                <a:solidFill>
                  <a:schemeClr val="tx1"/>
                </a:solidFill>
              </a:rPr>
              <a:t> </a:t>
            </a:r>
            <a:r>
              <a:rPr lang="en-US" sz="2000" dirty="0" err="1">
                <a:solidFill>
                  <a:schemeClr val="tx1"/>
                </a:solidFill>
              </a:rPr>
              <a:t>optimizasyon</a:t>
            </a:r>
            <a:r>
              <a:rPr lang="en-US" sz="2000" dirty="0">
                <a:solidFill>
                  <a:schemeClr val="tx1"/>
                </a:solidFill>
              </a:rPr>
              <a:t> </a:t>
            </a:r>
            <a:r>
              <a:rPr lang="en-US" sz="2000" dirty="0" err="1">
                <a:solidFill>
                  <a:schemeClr val="tx1"/>
                </a:solidFill>
              </a:rPr>
              <a:t>teknikleri</a:t>
            </a:r>
            <a:r>
              <a:rPr lang="en-US" sz="2000" dirty="0">
                <a:solidFill>
                  <a:schemeClr val="tx1"/>
                </a:solidFill>
              </a:rPr>
              <a:t> </a:t>
            </a:r>
            <a:r>
              <a:rPr lang="en-US" sz="2000" dirty="0" err="1">
                <a:solidFill>
                  <a:schemeClr val="tx1"/>
                </a:solidFill>
              </a:rPr>
              <a:t>kullanılabilir</a:t>
            </a:r>
            <a:r>
              <a:rPr lang="en-US" sz="2000" dirty="0">
                <a:solidFill>
                  <a:schemeClr val="tx1"/>
                </a:solidFill>
              </a:rPr>
              <a:t>.</a:t>
            </a:r>
            <a:endParaRPr lang="tr-TR" sz="2000" dirty="0">
              <a:solidFill>
                <a:schemeClr val="tx1"/>
              </a:solidFill>
            </a:endParaRPr>
          </a:p>
          <a:p>
            <a:pPr marL="0"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42</a:t>
            </a:fld>
            <a:endParaRPr lang="tr-TR" sz="3200" dirty="0">
              <a:solidFill>
                <a:schemeClr val="tx1"/>
              </a:solidFill>
            </a:endParaRPr>
          </a:p>
        </p:txBody>
      </p:sp>
    </p:spTree>
    <p:extLst>
      <p:ext uri="{BB962C8B-B14F-4D97-AF65-F5344CB8AC3E}">
        <p14:creationId xmlns:p14="http://schemas.microsoft.com/office/powerpoint/2010/main" val="34919445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548680"/>
            <a:ext cx="8229600" cy="1143000"/>
          </a:xfrm>
        </p:spPr>
        <p:txBody>
          <a:bodyPr>
            <a:normAutofit fontScale="90000"/>
          </a:bodyPr>
          <a:lstStyle/>
          <a:p>
            <a:pPr algn="l"/>
            <a:r>
              <a:rPr lang="tr-TR" sz="2700" b="1" dirty="0">
                <a:solidFill>
                  <a:schemeClr val="accent1"/>
                </a:solidFill>
              </a:rPr>
              <a:t>FM'nin Avantajları ve Kullanım Alanları</a:t>
            </a:r>
            <a:r>
              <a:rPr lang="tr-TR" b="1" dirty="0"/>
              <a:t/>
            </a:r>
            <a:br>
              <a:rPr lang="tr-TR" b="1" dirty="0"/>
            </a:br>
            <a:endParaRPr lang="tr-TR" dirty="0"/>
          </a:p>
        </p:txBody>
      </p:sp>
      <p:sp>
        <p:nvSpPr>
          <p:cNvPr id="3" name="İçerik Yer Tutucusu 2"/>
          <p:cNvSpPr>
            <a:spLocks noGrp="1"/>
          </p:cNvSpPr>
          <p:nvPr>
            <p:ph idx="1"/>
          </p:nvPr>
        </p:nvSpPr>
        <p:spPr/>
        <p:txBody>
          <a:bodyPr>
            <a:normAutofit/>
          </a:bodyPr>
          <a:lstStyle/>
          <a:p>
            <a:r>
              <a:rPr lang="tr-TR" sz="2200" b="1" dirty="0" smtClean="0">
                <a:solidFill>
                  <a:schemeClr val="tx1"/>
                </a:solidFill>
              </a:rPr>
              <a:t>Yüksek </a:t>
            </a:r>
            <a:r>
              <a:rPr lang="tr-TR" sz="2200" b="1" dirty="0">
                <a:solidFill>
                  <a:schemeClr val="tx1"/>
                </a:solidFill>
              </a:rPr>
              <a:t>Verimlilik:</a:t>
            </a:r>
            <a:r>
              <a:rPr lang="tr-TR" sz="2200" dirty="0">
                <a:solidFill>
                  <a:schemeClr val="tx1"/>
                </a:solidFill>
              </a:rPr>
              <a:t> Özelliklerin etkileşimlerinin otomatik bir şekilde modellenmesi sayesinde daha az manuel müdahale gerektirir.</a:t>
            </a:r>
          </a:p>
          <a:p>
            <a:r>
              <a:rPr lang="tr-TR" sz="2200" b="1" dirty="0">
                <a:solidFill>
                  <a:schemeClr val="tx1"/>
                </a:solidFill>
              </a:rPr>
              <a:t>Özellik Etkileşimlerinin Otomatik Modellenmesi:</a:t>
            </a:r>
            <a:r>
              <a:rPr lang="tr-TR" sz="2200" dirty="0">
                <a:solidFill>
                  <a:schemeClr val="tx1"/>
                </a:solidFill>
              </a:rPr>
              <a:t> Özellik mühendisliği ve etkileşimlerin elle tanımlanması gerekmemektedir.</a:t>
            </a:r>
          </a:p>
          <a:p>
            <a:r>
              <a:rPr lang="tr-TR" sz="2200" b="1" dirty="0">
                <a:solidFill>
                  <a:schemeClr val="tx1"/>
                </a:solidFill>
              </a:rPr>
              <a:t>Reklamcılık ve Öneri Sistemlerinde Yaygın Kullanım:</a:t>
            </a:r>
            <a:r>
              <a:rPr lang="tr-TR" sz="2200" dirty="0">
                <a:solidFill>
                  <a:schemeClr val="tx1"/>
                </a:solidFill>
              </a:rPr>
              <a:t> FM, özellikle reklamcılık ve öneri sistemleri gibi alanlarda son derece etkilidir.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43</a:t>
            </a:fld>
            <a:endParaRPr lang="tr-TR" sz="3200" dirty="0">
              <a:solidFill>
                <a:schemeClr val="tx1"/>
              </a:solidFill>
            </a:endParaRPr>
          </a:p>
        </p:txBody>
      </p:sp>
    </p:spTree>
    <p:extLst>
      <p:ext uri="{BB962C8B-B14F-4D97-AF65-F5344CB8AC3E}">
        <p14:creationId xmlns:p14="http://schemas.microsoft.com/office/powerpoint/2010/main" val="19872802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en-US" sz="2400" b="1" dirty="0" err="1">
                <a:solidFill>
                  <a:schemeClr val="accent1"/>
                </a:solidFill>
              </a:rPr>
              <a:t>Özet</a:t>
            </a:r>
            <a:r>
              <a:rPr lang="tr-TR" sz="2400" b="1" dirty="0">
                <a:solidFill>
                  <a:schemeClr val="accent1"/>
                </a:solidFill>
              </a:rPr>
              <a:t/>
            </a:r>
            <a:br>
              <a:rPr lang="tr-TR" sz="2400" b="1" dirty="0">
                <a:solidFill>
                  <a:schemeClr val="accent1"/>
                </a:solidFill>
              </a:rPr>
            </a:br>
            <a:endParaRPr lang="tr-TR" sz="2400" b="1" dirty="0">
              <a:solidFill>
                <a:schemeClr val="accent1"/>
              </a:solidFill>
            </a:endParaRPr>
          </a:p>
        </p:txBody>
      </p:sp>
      <p:sp>
        <p:nvSpPr>
          <p:cNvPr id="3" name="İçerik Yer Tutucusu 2"/>
          <p:cNvSpPr>
            <a:spLocks noGrp="1"/>
          </p:cNvSpPr>
          <p:nvPr>
            <p:ph idx="1"/>
          </p:nvPr>
        </p:nvSpPr>
        <p:spPr>
          <a:xfrm>
            <a:off x="467544" y="1412776"/>
            <a:ext cx="8229600" cy="4525963"/>
          </a:xfrm>
        </p:spPr>
        <p:txBody>
          <a:bodyPr>
            <a:normAutofit fontScale="92500"/>
          </a:bodyPr>
          <a:lstStyle/>
          <a:p>
            <a:r>
              <a:rPr lang="en-US" dirty="0" err="1" smtClean="0">
                <a:solidFill>
                  <a:schemeClr val="tx1"/>
                </a:solidFill>
              </a:rPr>
              <a:t>Faktörizasyon</a:t>
            </a:r>
            <a:r>
              <a:rPr lang="en-US" dirty="0" smtClean="0">
                <a:solidFill>
                  <a:schemeClr val="tx1"/>
                </a:solidFill>
              </a:rPr>
              <a:t> </a:t>
            </a:r>
            <a:r>
              <a:rPr lang="en-US" dirty="0" err="1">
                <a:solidFill>
                  <a:schemeClr val="tx1"/>
                </a:solidFill>
              </a:rPr>
              <a:t>Makineleri</a:t>
            </a:r>
            <a:r>
              <a:rPr lang="en-US" dirty="0">
                <a:solidFill>
                  <a:schemeClr val="tx1"/>
                </a:solidFill>
              </a:rPr>
              <a:t>, </a:t>
            </a:r>
            <a:r>
              <a:rPr lang="en-US" dirty="0" err="1">
                <a:solidFill>
                  <a:schemeClr val="tx1"/>
                </a:solidFill>
              </a:rPr>
              <a:t>özellikle</a:t>
            </a:r>
            <a:r>
              <a:rPr lang="en-US" dirty="0">
                <a:solidFill>
                  <a:schemeClr val="tx1"/>
                </a:solidFill>
              </a:rPr>
              <a:t> </a:t>
            </a:r>
            <a:r>
              <a:rPr lang="en-US" dirty="0" err="1">
                <a:solidFill>
                  <a:schemeClr val="tx1"/>
                </a:solidFill>
              </a:rPr>
              <a:t>büyük</a:t>
            </a:r>
            <a:r>
              <a:rPr lang="en-US" dirty="0">
                <a:solidFill>
                  <a:schemeClr val="tx1"/>
                </a:solidFill>
              </a:rPr>
              <a:t> </a:t>
            </a:r>
            <a:r>
              <a:rPr lang="en-US" dirty="0" err="1">
                <a:solidFill>
                  <a:schemeClr val="tx1"/>
                </a:solidFill>
              </a:rPr>
              <a:t>veri</a:t>
            </a:r>
            <a:r>
              <a:rPr lang="en-US" dirty="0">
                <a:solidFill>
                  <a:schemeClr val="tx1"/>
                </a:solidFill>
              </a:rPr>
              <a:t> </a:t>
            </a:r>
            <a:r>
              <a:rPr lang="en-US" dirty="0" err="1">
                <a:solidFill>
                  <a:schemeClr val="tx1"/>
                </a:solidFill>
              </a:rPr>
              <a:t>setlerinde</a:t>
            </a:r>
            <a:r>
              <a:rPr lang="en-US" dirty="0">
                <a:solidFill>
                  <a:schemeClr val="tx1"/>
                </a:solidFill>
              </a:rPr>
              <a:t> </a:t>
            </a:r>
            <a:r>
              <a:rPr lang="en-US" dirty="0" err="1">
                <a:solidFill>
                  <a:schemeClr val="tx1"/>
                </a:solidFill>
              </a:rPr>
              <a:t>özellik</a:t>
            </a:r>
            <a:r>
              <a:rPr lang="en-US" dirty="0">
                <a:solidFill>
                  <a:schemeClr val="tx1"/>
                </a:solidFill>
              </a:rPr>
              <a:t> </a:t>
            </a:r>
            <a:r>
              <a:rPr lang="en-US" dirty="0" err="1">
                <a:solidFill>
                  <a:schemeClr val="tx1"/>
                </a:solidFill>
              </a:rPr>
              <a:t>etkileşimlerini</a:t>
            </a:r>
            <a:r>
              <a:rPr lang="en-US" dirty="0">
                <a:solidFill>
                  <a:schemeClr val="tx1"/>
                </a:solidFill>
              </a:rPr>
              <a:t> </a:t>
            </a:r>
            <a:r>
              <a:rPr lang="en-US" dirty="0" err="1">
                <a:solidFill>
                  <a:schemeClr val="tx1"/>
                </a:solidFill>
              </a:rPr>
              <a:t>modellemek</a:t>
            </a:r>
            <a:r>
              <a:rPr lang="en-US" dirty="0">
                <a:solidFill>
                  <a:schemeClr val="tx1"/>
                </a:solidFill>
              </a:rPr>
              <a:t> </a:t>
            </a:r>
            <a:r>
              <a:rPr lang="en-US" dirty="0" err="1">
                <a:solidFill>
                  <a:schemeClr val="tx1"/>
                </a:solidFill>
              </a:rPr>
              <a:t>için</a:t>
            </a:r>
            <a:r>
              <a:rPr lang="en-US" dirty="0">
                <a:solidFill>
                  <a:schemeClr val="tx1"/>
                </a:solidFill>
              </a:rPr>
              <a:t> son </a:t>
            </a:r>
            <a:r>
              <a:rPr lang="en-US" dirty="0" err="1">
                <a:solidFill>
                  <a:schemeClr val="tx1"/>
                </a:solidFill>
              </a:rPr>
              <a:t>derece</a:t>
            </a:r>
            <a:r>
              <a:rPr lang="en-US" dirty="0">
                <a:solidFill>
                  <a:schemeClr val="tx1"/>
                </a:solidFill>
              </a:rPr>
              <a:t> </a:t>
            </a:r>
            <a:r>
              <a:rPr lang="en-US" dirty="0" err="1">
                <a:solidFill>
                  <a:schemeClr val="tx1"/>
                </a:solidFill>
              </a:rPr>
              <a:t>etkilidir</a:t>
            </a:r>
            <a:r>
              <a:rPr lang="en-US" dirty="0">
                <a:solidFill>
                  <a:schemeClr val="tx1"/>
                </a:solidFill>
              </a:rPr>
              <a:t>. FM, </a:t>
            </a:r>
            <a:r>
              <a:rPr lang="en-US" dirty="0" err="1">
                <a:solidFill>
                  <a:schemeClr val="tx1"/>
                </a:solidFill>
              </a:rPr>
              <a:t>doğrusal</a:t>
            </a:r>
            <a:r>
              <a:rPr lang="en-US" dirty="0">
                <a:solidFill>
                  <a:schemeClr val="tx1"/>
                </a:solidFill>
              </a:rPr>
              <a:t> </a:t>
            </a:r>
            <a:r>
              <a:rPr lang="en-US" dirty="0" err="1">
                <a:solidFill>
                  <a:schemeClr val="tx1"/>
                </a:solidFill>
              </a:rPr>
              <a:t>regresyon</a:t>
            </a:r>
            <a:r>
              <a:rPr lang="en-US" dirty="0">
                <a:solidFill>
                  <a:schemeClr val="tx1"/>
                </a:solidFill>
              </a:rPr>
              <a:t> </a:t>
            </a:r>
            <a:r>
              <a:rPr lang="en-US" dirty="0" err="1">
                <a:solidFill>
                  <a:schemeClr val="tx1"/>
                </a:solidFill>
              </a:rPr>
              <a:t>ve</a:t>
            </a:r>
            <a:r>
              <a:rPr lang="en-US" dirty="0">
                <a:solidFill>
                  <a:schemeClr val="tx1"/>
                </a:solidFill>
              </a:rPr>
              <a:t> </a:t>
            </a:r>
            <a:r>
              <a:rPr lang="en-US" dirty="0" err="1">
                <a:solidFill>
                  <a:schemeClr val="tx1"/>
                </a:solidFill>
              </a:rPr>
              <a:t>matris</a:t>
            </a:r>
            <a:r>
              <a:rPr lang="en-US" dirty="0">
                <a:solidFill>
                  <a:schemeClr val="tx1"/>
                </a:solidFill>
              </a:rPr>
              <a:t> </a:t>
            </a:r>
            <a:r>
              <a:rPr lang="en-US" dirty="0" err="1">
                <a:solidFill>
                  <a:schemeClr val="tx1"/>
                </a:solidFill>
              </a:rPr>
              <a:t>çarpanlarına</a:t>
            </a:r>
            <a:r>
              <a:rPr lang="en-US" dirty="0">
                <a:solidFill>
                  <a:schemeClr val="tx1"/>
                </a:solidFill>
              </a:rPr>
              <a:t> </a:t>
            </a:r>
            <a:r>
              <a:rPr lang="en-US" dirty="0" err="1">
                <a:solidFill>
                  <a:schemeClr val="tx1"/>
                </a:solidFill>
              </a:rPr>
              <a:t>ayırma</a:t>
            </a:r>
            <a:r>
              <a:rPr lang="en-US" dirty="0">
                <a:solidFill>
                  <a:schemeClr val="tx1"/>
                </a:solidFill>
              </a:rPr>
              <a:t> </a:t>
            </a:r>
            <a:r>
              <a:rPr lang="en-US" dirty="0" err="1">
                <a:solidFill>
                  <a:schemeClr val="tx1"/>
                </a:solidFill>
              </a:rPr>
              <a:t>gibi</a:t>
            </a:r>
            <a:r>
              <a:rPr lang="en-US" dirty="0">
                <a:solidFill>
                  <a:schemeClr val="tx1"/>
                </a:solidFill>
              </a:rPr>
              <a:t> </a:t>
            </a:r>
            <a:r>
              <a:rPr lang="en-US" dirty="0" err="1">
                <a:solidFill>
                  <a:schemeClr val="tx1"/>
                </a:solidFill>
              </a:rPr>
              <a:t>yöntemlerin</a:t>
            </a:r>
            <a:r>
              <a:rPr lang="en-US" dirty="0">
                <a:solidFill>
                  <a:schemeClr val="tx1"/>
                </a:solidFill>
              </a:rPr>
              <a:t> </a:t>
            </a:r>
            <a:r>
              <a:rPr lang="en-US" dirty="0" err="1">
                <a:solidFill>
                  <a:schemeClr val="tx1"/>
                </a:solidFill>
              </a:rPr>
              <a:t>birleşimidir</a:t>
            </a:r>
            <a:r>
              <a:rPr lang="en-US" dirty="0">
                <a:solidFill>
                  <a:schemeClr val="tx1"/>
                </a:solidFill>
              </a:rPr>
              <a:t>. Bu model, </a:t>
            </a:r>
            <a:r>
              <a:rPr lang="en-US" dirty="0" err="1">
                <a:solidFill>
                  <a:schemeClr val="tx1"/>
                </a:solidFill>
              </a:rPr>
              <a:t>sıralama</a:t>
            </a:r>
            <a:r>
              <a:rPr lang="en-US" dirty="0">
                <a:solidFill>
                  <a:schemeClr val="tx1"/>
                </a:solidFill>
              </a:rPr>
              <a:t>, </a:t>
            </a:r>
            <a:r>
              <a:rPr lang="en-US" dirty="0" err="1">
                <a:solidFill>
                  <a:schemeClr val="tx1"/>
                </a:solidFill>
              </a:rPr>
              <a:t>sınıflandırma</a:t>
            </a:r>
            <a:r>
              <a:rPr lang="en-US" dirty="0">
                <a:solidFill>
                  <a:schemeClr val="tx1"/>
                </a:solidFill>
              </a:rPr>
              <a:t> </a:t>
            </a:r>
            <a:r>
              <a:rPr lang="en-US" dirty="0" err="1">
                <a:solidFill>
                  <a:schemeClr val="tx1"/>
                </a:solidFill>
              </a:rPr>
              <a:t>ve</a:t>
            </a:r>
            <a:r>
              <a:rPr lang="en-US" dirty="0">
                <a:solidFill>
                  <a:schemeClr val="tx1"/>
                </a:solidFill>
              </a:rPr>
              <a:t> </a:t>
            </a:r>
            <a:r>
              <a:rPr lang="en-US" dirty="0" err="1">
                <a:solidFill>
                  <a:schemeClr val="tx1"/>
                </a:solidFill>
              </a:rPr>
              <a:t>regresyon</a:t>
            </a:r>
            <a:r>
              <a:rPr lang="en-US" dirty="0">
                <a:solidFill>
                  <a:schemeClr val="tx1"/>
                </a:solidFill>
              </a:rPr>
              <a:t> </a:t>
            </a:r>
            <a:r>
              <a:rPr lang="en-US" dirty="0" err="1">
                <a:solidFill>
                  <a:schemeClr val="tx1"/>
                </a:solidFill>
              </a:rPr>
              <a:t>gibi</a:t>
            </a:r>
            <a:r>
              <a:rPr lang="en-US" dirty="0">
                <a:solidFill>
                  <a:schemeClr val="tx1"/>
                </a:solidFill>
              </a:rPr>
              <a:t> </a:t>
            </a:r>
            <a:r>
              <a:rPr lang="en-US" dirty="0" err="1">
                <a:solidFill>
                  <a:schemeClr val="tx1"/>
                </a:solidFill>
              </a:rPr>
              <a:t>pek</a:t>
            </a:r>
            <a:r>
              <a:rPr lang="en-US" dirty="0">
                <a:solidFill>
                  <a:schemeClr val="tx1"/>
                </a:solidFill>
              </a:rPr>
              <a:t> </a:t>
            </a:r>
            <a:r>
              <a:rPr lang="en-US" dirty="0" err="1">
                <a:solidFill>
                  <a:schemeClr val="tx1"/>
                </a:solidFill>
              </a:rPr>
              <a:t>çok</a:t>
            </a:r>
            <a:r>
              <a:rPr lang="en-US" dirty="0">
                <a:solidFill>
                  <a:schemeClr val="tx1"/>
                </a:solidFill>
              </a:rPr>
              <a:t> </a:t>
            </a:r>
            <a:r>
              <a:rPr lang="en-US" dirty="0" err="1">
                <a:solidFill>
                  <a:schemeClr val="tx1"/>
                </a:solidFill>
              </a:rPr>
              <a:t>farklı</a:t>
            </a:r>
            <a:r>
              <a:rPr lang="en-US" dirty="0">
                <a:solidFill>
                  <a:schemeClr val="tx1"/>
                </a:solidFill>
              </a:rPr>
              <a:t> </a:t>
            </a:r>
            <a:r>
              <a:rPr lang="en-US" dirty="0" err="1">
                <a:solidFill>
                  <a:schemeClr val="tx1"/>
                </a:solidFill>
              </a:rPr>
              <a:t>görevde</a:t>
            </a:r>
            <a:r>
              <a:rPr lang="en-US" dirty="0">
                <a:solidFill>
                  <a:schemeClr val="tx1"/>
                </a:solidFill>
              </a:rPr>
              <a:t> </a:t>
            </a:r>
            <a:r>
              <a:rPr lang="en-US" dirty="0" err="1">
                <a:solidFill>
                  <a:schemeClr val="tx1"/>
                </a:solidFill>
              </a:rPr>
              <a:t>kullanılabilir</a:t>
            </a:r>
            <a:r>
              <a:rPr lang="en-US" dirty="0">
                <a:solidFill>
                  <a:schemeClr val="tx1"/>
                </a:solidFill>
              </a:rPr>
              <a:t>.</a:t>
            </a:r>
            <a:endParaRPr lang="tr-TR" dirty="0">
              <a:solidFill>
                <a:schemeClr val="tx1"/>
              </a:solidFill>
            </a:endParaRPr>
          </a:p>
          <a:p>
            <a:r>
              <a:rPr lang="en-US" dirty="0" err="1">
                <a:solidFill>
                  <a:schemeClr val="tx1"/>
                </a:solidFill>
              </a:rPr>
              <a:t>FM'nin</a:t>
            </a:r>
            <a:r>
              <a:rPr lang="en-US" dirty="0">
                <a:solidFill>
                  <a:schemeClr val="tx1"/>
                </a:solidFill>
              </a:rPr>
              <a:t> </a:t>
            </a:r>
            <a:r>
              <a:rPr lang="en-US" dirty="0" err="1">
                <a:solidFill>
                  <a:schemeClr val="tx1"/>
                </a:solidFill>
              </a:rPr>
              <a:t>avantajları</a:t>
            </a:r>
            <a:r>
              <a:rPr lang="en-US" dirty="0">
                <a:solidFill>
                  <a:schemeClr val="tx1"/>
                </a:solidFill>
              </a:rPr>
              <a:t>:</a:t>
            </a:r>
            <a:endParaRPr lang="tr-TR" dirty="0">
              <a:solidFill>
                <a:schemeClr val="tx1"/>
              </a:solidFill>
            </a:endParaRPr>
          </a:p>
          <a:p>
            <a:r>
              <a:rPr lang="en-US" dirty="0" err="1">
                <a:solidFill>
                  <a:schemeClr val="tx1"/>
                </a:solidFill>
              </a:rPr>
              <a:t>Yüksek</a:t>
            </a:r>
            <a:r>
              <a:rPr lang="en-US" dirty="0">
                <a:solidFill>
                  <a:schemeClr val="tx1"/>
                </a:solidFill>
              </a:rPr>
              <a:t> </a:t>
            </a:r>
            <a:r>
              <a:rPr lang="en-US" dirty="0" err="1">
                <a:solidFill>
                  <a:schemeClr val="tx1"/>
                </a:solidFill>
              </a:rPr>
              <a:t>verimlilik</a:t>
            </a:r>
            <a:endParaRPr lang="tr-TR" dirty="0">
              <a:solidFill>
                <a:schemeClr val="tx1"/>
              </a:solidFill>
            </a:endParaRPr>
          </a:p>
          <a:p>
            <a:r>
              <a:rPr lang="en-US" dirty="0" err="1">
                <a:solidFill>
                  <a:schemeClr val="tx1"/>
                </a:solidFill>
              </a:rPr>
              <a:t>Özellik</a:t>
            </a:r>
            <a:r>
              <a:rPr lang="en-US" dirty="0">
                <a:solidFill>
                  <a:schemeClr val="tx1"/>
                </a:solidFill>
              </a:rPr>
              <a:t> </a:t>
            </a:r>
            <a:r>
              <a:rPr lang="en-US" dirty="0" err="1">
                <a:solidFill>
                  <a:schemeClr val="tx1"/>
                </a:solidFill>
              </a:rPr>
              <a:t>etkileşimlerinin</a:t>
            </a:r>
            <a:r>
              <a:rPr lang="en-US" dirty="0">
                <a:solidFill>
                  <a:schemeClr val="tx1"/>
                </a:solidFill>
              </a:rPr>
              <a:t> </a:t>
            </a:r>
            <a:r>
              <a:rPr lang="en-US" dirty="0" err="1">
                <a:solidFill>
                  <a:schemeClr val="tx1"/>
                </a:solidFill>
              </a:rPr>
              <a:t>otomatik</a:t>
            </a:r>
            <a:r>
              <a:rPr lang="en-US" dirty="0">
                <a:solidFill>
                  <a:schemeClr val="tx1"/>
                </a:solidFill>
              </a:rPr>
              <a:t> </a:t>
            </a:r>
            <a:r>
              <a:rPr lang="en-US" dirty="0" err="1">
                <a:solidFill>
                  <a:schemeClr val="tx1"/>
                </a:solidFill>
              </a:rPr>
              <a:t>olarak</a:t>
            </a:r>
            <a:r>
              <a:rPr lang="en-US" dirty="0">
                <a:solidFill>
                  <a:schemeClr val="tx1"/>
                </a:solidFill>
              </a:rPr>
              <a:t> </a:t>
            </a:r>
            <a:r>
              <a:rPr lang="en-US" dirty="0" err="1">
                <a:solidFill>
                  <a:schemeClr val="tx1"/>
                </a:solidFill>
              </a:rPr>
              <a:t>modellenmesi</a:t>
            </a:r>
            <a:endParaRPr lang="tr-TR" dirty="0">
              <a:solidFill>
                <a:schemeClr val="tx1"/>
              </a:solidFill>
            </a:endParaRPr>
          </a:p>
          <a:p>
            <a:r>
              <a:rPr lang="en-US" dirty="0" err="1">
                <a:solidFill>
                  <a:schemeClr val="tx1"/>
                </a:solidFill>
              </a:rPr>
              <a:t>Düşük</a:t>
            </a:r>
            <a:r>
              <a:rPr lang="en-US" dirty="0">
                <a:solidFill>
                  <a:schemeClr val="tx1"/>
                </a:solidFill>
              </a:rPr>
              <a:t> </a:t>
            </a:r>
            <a:r>
              <a:rPr lang="en-US" dirty="0" err="1">
                <a:solidFill>
                  <a:schemeClr val="tx1"/>
                </a:solidFill>
              </a:rPr>
              <a:t>hesaplama</a:t>
            </a:r>
            <a:r>
              <a:rPr lang="en-US" dirty="0">
                <a:solidFill>
                  <a:schemeClr val="tx1"/>
                </a:solidFill>
              </a:rPr>
              <a:t> </a:t>
            </a:r>
            <a:r>
              <a:rPr lang="en-US" dirty="0" err="1">
                <a:solidFill>
                  <a:schemeClr val="tx1"/>
                </a:solidFill>
              </a:rPr>
              <a:t>maliyeti</a:t>
            </a:r>
            <a:r>
              <a:rPr lang="en-US" dirty="0">
                <a:solidFill>
                  <a:schemeClr val="tx1"/>
                </a:solidFill>
              </a:rPr>
              <a:t> </a:t>
            </a:r>
            <a:r>
              <a:rPr lang="en-US" dirty="0" err="1">
                <a:solidFill>
                  <a:schemeClr val="tx1"/>
                </a:solidFill>
              </a:rPr>
              <a:t>için</a:t>
            </a:r>
            <a:r>
              <a:rPr lang="en-US" dirty="0">
                <a:solidFill>
                  <a:schemeClr val="tx1"/>
                </a:solidFill>
              </a:rPr>
              <a:t> </a:t>
            </a:r>
            <a:r>
              <a:rPr lang="en-US" dirty="0" err="1">
                <a:solidFill>
                  <a:schemeClr val="tx1"/>
                </a:solidFill>
              </a:rPr>
              <a:t>optimizasyon</a:t>
            </a:r>
            <a:r>
              <a:rPr lang="en-US" dirty="0">
                <a:solidFill>
                  <a:schemeClr val="tx1"/>
                </a:solidFill>
              </a:rPr>
              <a:t> </a:t>
            </a:r>
            <a:r>
              <a:rPr lang="en-US" dirty="0" err="1">
                <a:solidFill>
                  <a:schemeClr val="tx1"/>
                </a:solidFill>
              </a:rPr>
              <a:t>teknikleri</a:t>
            </a:r>
            <a:endParaRPr lang="tr-TR" dirty="0">
              <a:solidFill>
                <a:schemeClr val="tx1"/>
              </a:solidFill>
            </a:endParaRPr>
          </a:p>
          <a:p>
            <a:r>
              <a:rPr lang="en-US" dirty="0">
                <a:solidFill>
                  <a:schemeClr val="tx1"/>
                </a:solidFill>
              </a:rPr>
              <a:t>FM, </a:t>
            </a:r>
            <a:r>
              <a:rPr lang="en-US" dirty="0" err="1">
                <a:solidFill>
                  <a:schemeClr val="tx1"/>
                </a:solidFill>
              </a:rPr>
              <a:t>özellikle</a:t>
            </a:r>
            <a:r>
              <a:rPr lang="en-US" dirty="0">
                <a:solidFill>
                  <a:schemeClr val="tx1"/>
                </a:solidFill>
              </a:rPr>
              <a:t> </a:t>
            </a:r>
            <a:r>
              <a:rPr lang="en-US" dirty="0" err="1">
                <a:solidFill>
                  <a:schemeClr val="tx1"/>
                </a:solidFill>
              </a:rPr>
              <a:t>öneri</a:t>
            </a:r>
            <a:r>
              <a:rPr lang="en-US" dirty="0">
                <a:solidFill>
                  <a:schemeClr val="tx1"/>
                </a:solidFill>
              </a:rPr>
              <a:t> </a:t>
            </a:r>
            <a:r>
              <a:rPr lang="en-US" dirty="0" err="1">
                <a:solidFill>
                  <a:schemeClr val="tx1"/>
                </a:solidFill>
              </a:rPr>
              <a:t>sistemleri</a:t>
            </a:r>
            <a:r>
              <a:rPr lang="en-US" dirty="0">
                <a:solidFill>
                  <a:schemeClr val="tx1"/>
                </a:solidFill>
              </a:rPr>
              <a:t> </a:t>
            </a:r>
            <a:r>
              <a:rPr lang="en-US" dirty="0" err="1">
                <a:solidFill>
                  <a:schemeClr val="tx1"/>
                </a:solidFill>
              </a:rPr>
              <a:t>ve</a:t>
            </a:r>
            <a:r>
              <a:rPr lang="en-US" dirty="0">
                <a:solidFill>
                  <a:schemeClr val="tx1"/>
                </a:solidFill>
              </a:rPr>
              <a:t> </a:t>
            </a:r>
            <a:r>
              <a:rPr lang="en-US" dirty="0" err="1">
                <a:solidFill>
                  <a:schemeClr val="tx1"/>
                </a:solidFill>
              </a:rPr>
              <a:t>çevrimiçi</a:t>
            </a:r>
            <a:r>
              <a:rPr lang="en-US" dirty="0">
                <a:solidFill>
                  <a:schemeClr val="tx1"/>
                </a:solidFill>
              </a:rPr>
              <a:t> </a:t>
            </a:r>
            <a:r>
              <a:rPr lang="en-US" dirty="0" err="1">
                <a:solidFill>
                  <a:schemeClr val="tx1"/>
                </a:solidFill>
              </a:rPr>
              <a:t>reklamcılık</a:t>
            </a:r>
            <a:r>
              <a:rPr lang="en-US" dirty="0">
                <a:solidFill>
                  <a:schemeClr val="tx1"/>
                </a:solidFill>
              </a:rPr>
              <a:t> </a:t>
            </a:r>
            <a:r>
              <a:rPr lang="en-US" dirty="0" err="1">
                <a:solidFill>
                  <a:schemeClr val="tx1"/>
                </a:solidFill>
              </a:rPr>
              <a:t>gibi</a:t>
            </a:r>
            <a:r>
              <a:rPr lang="en-US" dirty="0">
                <a:solidFill>
                  <a:schemeClr val="tx1"/>
                </a:solidFill>
              </a:rPr>
              <a:t> </a:t>
            </a:r>
            <a:r>
              <a:rPr lang="en-US" dirty="0" err="1">
                <a:solidFill>
                  <a:schemeClr val="tx1"/>
                </a:solidFill>
              </a:rPr>
              <a:t>alanlarda</a:t>
            </a:r>
            <a:r>
              <a:rPr lang="en-US" dirty="0">
                <a:solidFill>
                  <a:schemeClr val="tx1"/>
                </a:solidFill>
              </a:rPr>
              <a:t> </a:t>
            </a:r>
            <a:r>
              <a:rPr lang="en-US" dirty="0" err="1">
                <a:solidFill>
                  <a:schemeClr val="tx1"/>
                </a:solidFill>
              </a:rPr>
              <a:t>yaygın</a:t>
            </a:r>
            <a:r>
              <a:rPr lang="en-US" dirty="0">
                <a:solidFill>
                  <a:schemeClr val="tx1"/>
                </a:solidFill>
              </a:rPr>
              <a:t> </a:t>
            </a:r>
            <a:r>
              <a:rPr lang="en-US" dirty="0" err="1">
                <a:solidFill>
                  <a:schemeClr val="tx1"/>
                </a:solidFill>
              </a:rPr>
              <a:t>olarak</a:t>
            </a:r>
            <a:r>
              <a:rPr lang="en-US" dirty="0">
                <a:solidFill>
                  <a:schemeClr val="tx1"/>
                </a:solidFill>
              </a:rPr>
              <a:t> </a:t>
            </a:r>
            <a:r>
              <a:rPr lang="en-US" dirty="0" err="1">
                <a:solidFill>
                  <a:schemeClr val="tx1"/>
                </a:solidFill>
              </a:rPr>
              <a:t>kullanılmaktadır</a:t>
            </a:r>
            <a:r>
              <a:rPr lang="en-US" dirty="0">
                <a:solidFill>
                  <a:schemeClr val="tx1"/>
                </a:solidFill>
              </a:rPr>
              <a:t>.</a:t>
            </a:r>
            <a:endParaRPr lang="tr-TR" dirty="0">
              <a:solidFill>
                <a:schemeClr val="tx1"/>
              </a:solidFill>
            </a:endParaRP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44</a:t>
            </a:fld>
            <a:endParaRPr lang="tr-TR" sz="3200" dirty="0">
              <a:solidFill>
                <a:schemeClr val="tx1"/>
              </a:solidFill>
            </a:endParaRPr>
          </a:p>
        </p:txBody>
      </p:sp>
    </p:spTree>
    <p:extLst>
      <p:ext uri="{BB962C8B-B14F-4D97-AF65-F5344CB8AC3E}">
        <p14:creationId xmlns:p14="http://schemas.microsoft.com/office/powerpoint/2010/main" val="300403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87424"/>
            <a:ext cx="8229600" cy="1600200"/>
          </a:xfrm>
        </p:spPr>
        <p:txBody>
          <a:bodyPr>
            <a:normAutofit/>
          </a:bodyPr>
          <a:lstStyle/>
          <a:p>
            <a:pPr algn="l"/>
            <a:r>
              <a:rPr lang="en-US" sz="2400" b="1" dirty="0" err="1">
                <a:solidFill>
                  <a:schemeClr val="accent1"/>
                </a:solidFill>
              </a:rPr>
              <a:t>Derin</a:t>
            </a:r>
            <a:r>
              <a:rPr lang="en-US" sz="2400" b="1" dirty="0">
                <a:solidFill>
                  <a:schemeClr val="accent1"/>
                </a:solidFill>
              </a:rPr>
              <a:t> </a:t>
            </a:r>
            <a:r>
              <a:rPr lang="en-US" sz="2400" b="1" dirty="0" err="1">
                <a:solidFill>
                  <a:schemeClr val="accent1"/>
                </a:solidFill>
              </a:rPr>
              <a:t>Çarpanlara</a:t>
            </a:r>
            <a:r>
              <a:rPr lang="en-US" sz="2400" b="1" dirty="0">
                <a:solidFill>
                  <a:schemeClr val="accent1"/>
                </a:solidFill>
              </a:rPr>
              <a:t> </a:t>
            </a:r>
            <a:r>
              <a:rPr lang="en-US" sz="2400" b="1" dirty="0" err="1">
                <a:solidFill>
                  <a:schemeClr val="accent1"/>
                </a:solidFill>
              </a:rPr>
              <a:t>Ayırma</a:t>
            </a:r>
            <a:r>
              <a:rPr lang="en-US" sz="2400" b="1" dirty="0">
                <a:solidFill>
                  <a:schemeClr val="accent1"/>
                </a:solidFill>
              </a:rPr>
              <a:t> </a:t>
            </a:r>
            <a:r>
              <a:rPr lang="en-US" sz="2400" b="1" dirty="0" err="1">
                <a:solidFill>
                  <a:schemeClr val="accent1"/>
                </a:solidFill>
              </a:rPr>
              <a:t>Makineleri</a:t>
            </a:r>
            <a:r>
              <a:rPr lang="en-US" sz="2400" b="1" dirty="0">
                <a:solidFill>
                  <a:schemeClr val="accent1"/>
                </a:solidFill>
              </a:rPr>
              <a:t> (</a:t>
            </a:r>
            <a:r>
              <a:rPr lang="en-US" sz="2400" b="1" dirty="0" err="1">
                <a:solidFill>
                  <a:schemeClr val="accent1"/>
                </a:solidFill>
              </a:rPr>
              <a:t>DeepFM</a:t>
            </a:r>
            <a:r>
              <a:rPr lang="en-US" sz="2400" b="1" dirty="0">
                <a:solidFill>
                  <a:schemeClr val="accent1"/>
                </a:solidFill>
              </a:rPr>
              <a:t>)</a:t>
            </a:r>
            <a:endParaRPr lang="tr-TR" sz="2400" b="1" dirty="0">
              <a:solidFill>
                <a:schemeClr val="accent1"/>
              </a:solidFill>
            </a:endParaRPr>
          </a:p>
        </p:txBody>
      </p:sp>
      <p:sp>
        <p:nvSpPr>
          <p:cNvPr id="3" name="İçerik Yer Tutucusu 2"/>
          <p:cNvSpPr>
            <a:spLocks noGrp="1"/>
          </p:cNvSpPr>
          <p:nvPr>
            <p:ph idx="1"/>
          </p:nvPr>
        </p:nvSpPr>
        <p:spPr/>
        <p:txBody>
          <a:bodyPr>
            <a:normAutofit/>
          </a:bodyPr>
          <a:lstStyle/>
          <a:p>
            <a:r>
              <a:rPr lang="tr-TR" sz="2200" dirty="0" err="1">
                <a:solidFill>
                  <a:schemeClr val="tx1"/>
                </a:solidFill>
              </a:rPr>
              <a:t>DeepFM</a:t>
            </a:r>
            <a:r>
              <a:rPr lang="tr-TR" sz="2200" dirty="0">
                <a:solidFill>
                  <a:schemeClr val="tx1"/>
                </a:solidFill>
              </a:rPr>
              <a:t>, </a:t>
            </a:r>
            <a:r>
              <a:rPr lang="tr-TR" sz="2200" dirty="0" err="1">
                <a:solidFill>
                  <a:schemeClr val="tx1"/>
                </a:solidFill>
              </a:rPr>
              <a:t>Faktörizasyon</a:t>
            </a:r>
            <a:r>
              <a:rPr lang="tr-TR" sz="2200" dirty="0">
                <a:solidFill>
                  <a:schemeClr val="tx1"/>
                </a:solidFill>
              </a:rPr>
              <a:t> Makinelerinin gelişmiş bir versiyonu olarak </a:t>
            </a:r>
            <a:r>
              <a:rPr lang="tr-TR" sz="2200" dirty="0" smtClean="0">
                <a:solidFill>
                  <a:schemeClr val="tx1"/>
                </a:solidFill>
              </a:rPr>
              <a:t>düşünülebilir.</a:t>
            </a:r>
          </a:p>
          <a:p>
            <a:r>
              <a:rPr lang="tr-TR" sz="2200" dirty="0">
                <a:solidFill>
                  <a:schemeClr val="tx1"/>
                </a:solidFill>
              </a:rPr>
              <a:t>FM (</a:t>
            </a:r>
            <a:r>
              <a:rPr lang="tr-TR" sz="2200" dirty="0" err="1">
                <a:solidFill>
                  <a:schemeClr val="tx1"/>
                </a:solidFill>
              </a:rPr>
              <a:t>Factorization</a:t>
            </a:r>
            <a:r>
              <a:rPr lang="tr-TR" sz="2200" dirty="0">
                <a:solidFill>
                  <a:schemeClr val="tx1"/>
                </a:solidFill>
              </a:rPr>
              <a:t> </a:t>
            </a:r>
            <a:r>
              <a:rPr lang="tr-TR" sz="2200" dirty="0" err="1">
                <a:solidFill>
                  <a:schemeClr val="tx1"/>
                </a:solidFill>
              </a:rPr>
              <a:t>Machines</a:t>
            </a:r>
            <a:r>
              <a:rPr lang="tr-TR" sz="2200" dirty="0">
                <a:solidFill>
                  <a:schemeClr val="tx1"/>
                </a:solidFill>
              </a:rPr>
              <a:t>) ve DNN (</a:t>
            </a:r>
            <a:r>
              <a:rPr lang="tr-TR" sz="2200" dirty="0" err="1">
                <a:solidFill>
                  <a:schemeClr val="tx1"/>
                </a:solidFill>
              </a:rPr>
              <a:t>Deep</a:t>
            </a:r>
            <a:r>
              <a:rPr lang="tr-TR" sz="2200" dirty="0">
                <a:solidFill>
                  <a:schemeClr val="tx1"/>
                </a:solidFill>
              </a:rPr>
              <a:t> </a:t>
            </a:r>
            <a:r>
              <a:rPr lang="tr-TR" sz="2200" dirty="0" err="1">
                <a:solidFill>
                  <a:schemeClr val="tx1"/>
                </a:solidFill>
              </a:rPr>
              <a:t>Neural</a:t>
            </a:r>
            <a:r>
              <a:rPr lang="tr-TR" sz="2200" dirty="0">
                <a:solidFill>
                  <a:schemeClr val="tx1"/>
                </a:solidFill>
              </a:rPr>
              <a:t> Networks) bileşenlerini birleştiren bir modeldir</a:t>
            </a:r>
            <a:r>
              <a:rPr lang="tr-TR" sz="2200" dirty="0" smtClean="0">
                <a:solidFill>
                  <a:schemeClr val="tx1"/>
                </a:solidFill>
              </a:rPr>
              <a:t>.</a:t>
            </a:r>
          </a:p>
          <a:p>
            <a:r>
              <a:rPr lang="tr-TR" sz="2200" dirty="0" smtClean="0">
                <a:solidFill>
                  <a:schemeClr val="tx1"/>
                </a:solidFill>
              </a:rPr>
              <a:t>Özellik </a:t>
            </a:r>
            <a:r>
              <a:rPr lang="tr-TR" sz="2200" dirty="0">
                <a:solidFill>
                  <a:schemeClr val="tx1"/>
                </a:solidFill>
              </a:rPr>
              <a:t>etkileşimlerini etkili bir şekilde öğrenmek ve tahmin </a:t>
            </a:r>
            <a:r>
              <a:rPr lang="tr-TR" sz="2200" dirty="0" smtClean="0">
                <a:solidFill>
                  <a:schemeClr val="tx1"/>
                </a:solidFill>
              </a:rPr>
              <a:t>yapmak</a:t>
            </a:r>
            <a:r>
              <a:rPr lang="tr-TR" sz="2200" dirty="0">
                <a:solidFill>
                  <a:schemeClr val="tx1"/>
                </a:solidFill>
              </a:rPr>
              <a:t> </a:t>
            </a:r>
            <a:r>
              <a:rPr lang="tr-TR" sz="2200" dirty="0" smtClean="0">
                <a:solidFill>
                  <a:schemeClr val="tx1"/>
                </a:solidFill>
              </a:rPr>
              <a:t>için kullanılır.</a:t>
            </a:r>
          </a:p>
          <a:p>
            <a:r>
              <a:rPr lang="tr-TR" sz="2200" dirty="0" smtClean="0">
                <a:solidFill>
                  <a:schemeClr val="tx1"/>
                </a:solidFill>
              </a:rPr>
              <a:t>Hem </a:t>
            </a:r>
            <a:r>
              <a:rPr lang="tr-TR" sz="2200" dirty="0">
                <a:solidFill>
                  <a:schemeClr val="tx1"/>
                </a:solidFill>
              </a:rPr>
              <a:t>düşük dereceli (FM) hem de yüksek dereceli (DNN) etkileşimleri öğrenme kapasitesine sahiptir.</a:t>
            </a:r>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45</a:t>
            </a:fld>
            <a:endParaRPr lang="tr-TR" sz="3200" dirty="0">
              <a:solidFill>
                <a:schemeClr val="tx1"/>
              </a:solidFill>
            </a:endParaRPr>
          </a:p>
        </p:txBody>
      </p:sp>
    </p:spTree>
    <p:extLst>
      <p:ext uri="{BB962C8B-B14F-4D97-AF65-F5344CB8AC3E}">
        <p14:creationId xmlns:p14="http://schemas.microsoft.com/office/powerpoint/2010/main" val="379714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15416"/>
            <a:ext cx="8229600" cy="1600200"/>
          </a:xfrm>
        </p:spPr>
        <p:txBody>
          <a:bodyPr/>
          <a:lstStyle/>
          <a:p>
            <a:pPr algn="l"/>
            <a:r>
              <a:rPr lang="tr-TR" sz="2400" b="1" dirty="0">
                <a:solidFill>
                  <a:schemeClr val="accent1"/>
                </a:solidFill>
              </a:rPr>
              <a:t>Model Mimarisi</a:t>
            </a:r>
          </a:p>
        </p:txBody>
      </p:sp>
      <p:sp>
        <p:nvSpPr>
          <p:cNvPr id="3" name="İçerik Yer Tutucusu 2"/>
          <p:cNvSpPr>
            <a:spLocks noGrp="1"/>
          </p:cNvSpPr>
          <p:nvPr>
            <p:ph idx="1"/>
          </p:nvPr>
        </p:nvSpPr>
        <p:spPr/>
        <p:txBody>
          <a:bodyPr>
            <a:normAutofit/>
          </a:bodyPr>
          <a:lstStyle/>
          <a:p>
            <a:r>
              <a:rPr lang="tr-TR" b="1" dirty="0" err="1">
                <a:solidFill>
                  <a:schemeClr val="tx1"/>
                </a:solidFill>
              </a:rPr>
              <a:t>DeepFM'in</a:t>
            </a:r>
            <a:r>
              <a:rPr lang="tr-TR" b="1" dirty="0">
                <a:solidFill>
                  <a:schemeClr val="tx1"/>
                </a:solidFill>
              </a:rPr>
              <a:t> İki Ana Bileşeni</a:t>
            </a:r>
            <a:endParaRPr lang="tr-TR" dirty="0">
              <a:solidFill>
                <a:schemeClr val="tx1"/>
              </a:solidFill>
            </a:endParaRPr>
          </a:p>
          <a:p>
            <a:r>
              <a:rPr lang="tr-TR" b="1" dirty="0">
                <a:solidFill>
                  <a:schemeClr val="tx1"/>
                </a:solidFill>
              </a:rPr>
              <a:t>FM Bileşeni:</a:t>
            </a:r>
            <a:endParaRPr lang="tr-TR" dirty="0">
              <a:solidFill>
                <a:schemeClr val="tx1"/>
              </a:solidFill>
            </a:endParaRPr>
          </a:p>
          <a:p>
            <a:pPr lvl="1"/>
            <a:r>
              <a:rPr lang="tr-TR" sz="2200" dirty="0">
                <a:solidFill>
                  <a:schemeClr val="tx1"/>
                </a:solidFill>
              </a:rPr>
              <a:t>Düşük dereceli özellik etkileşimlerini modellemek için.</a:t>
            </a:r>
          </a:p>
          <a:p>
            <a:pPr lvl="1"/>
            <a:r>
              <a:rPr lang="tr-TR" sz="2200" dirty="0">
                <a:solidFill>
                  <a:schemeClr val="tx1"/>
                </a:solidFill>
              </a:rPr>
              <a:t>Doğrusal ilişkileri ele alır.</a:t>
            </a:r>
          </a:p>
          <a:p>
            <a:r>
              <a:rPr lang="tr-TR" b="1" dirty="0">
                <a:solidFill>
                  <a:schemeClr val="tx1"/>
                </a:solidFill>
              </a:rPr>
              <a:t>DNN (Derin Sinir Ağı) Bileşeni:</a:t>
            </a:r>
            <a:endParaRPr lang="tr-TR" dirty="0">
              <a:solidFill>
                <a:schemeClr val="tx1"/>
              </a:solidFill>
            </a:endParaRPr>
          </a:p>
          <a:p>
            <a:pPr lvl="1"/>
            <a:r>
              <a:rPr lang="tr-TR" sz="2200" dirty="0">
                <a:solidFill>
                  <a:schemeClr val="tx1"/>
                </a:solidFill>
              </a:rPr>
              <a:t>Yüksek dereceli ve doğrusal olmayan etkileşimleri öğrenir.</a:t>
            </a:r>
          </a:p>
          <a:p>
            <a:pPr lvl="1"/>
            <a:r>
              <a:rPr lang="tr-TR" sz="2200" dirty="0">
                <a:solidFill>
                  <a:schemeClr val="tx1"/>
                </a:solidFill>
              </a:rPr>
              <a:t>Daha karmaşık özellik ilişkilerini keşfeder.</a:t>
            </a:r>
          </a:p>
          <a:p>
            <a:endParaRPr lang="tr-TR" sz="2200"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46</a:t>
            </a:fld>
            <a:endParaRPr lang="tr-TR" sz="3200" dirty="0">
              <a:solidFill>
                <a:schemeClr val="tx1"/>
              </a:solidFill>
            </a:endParaRPr>
          </a:p>
        </p:txBody>
      </p:sp>
    </p:spTree>
    <p:extLst>
      <p:ext uri="{BB962C8B-B14F-4D97-AF65-F5344CB8AC3E}">
        <p14:creationId xmlns:p14="http://schemas.microsoft.com/office/powerpoint/2010/main" val="2971052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412776" y="-747464"/>
            <a:ext cx="8229600" cy="1600200"/>
          </a:xfrm>
        </p:spPr>
        <p:txBody>
          <a:bodyPr/>
          <a:lstStyle/>
          <a:p>
            <a:r>
              <a:rPr lang="en-US" sz="2400" b="1" dirty="0">
                <a:solidFill>
                  <a:schemeClr val="accent1"/>
                </a:solidFill>
              </a:rPr>
              <a:t>Model </a:t>
            </a:r>
            <a:r>
              <a:rPr lang="en-US" sz="2400" b="1" dirty="0" err="1">
                <a:solidFill>
                  <a:schemeClr val="accent1"/>
                </a:solidFill>
              </a:rPr>
              <a:t>Mimarisi</a:t>
            </a:r>
            <a:endParaRPr lang="tr-TR" sz="2400" b="1" dirty="0">
              <a:solidFill>
                <a:schemeClr val="accent1"/>
              </a:solidFill>
            </a:endParaRPr>
          </a:p>
        </p:txBody>
      </p:sp>
      <p:sp>
        <p:nvSpPr>
          <p:cNvPr id="3" name="İçerik Yer Tutucusu 2"/>
          <p:cNvSpPr>
            <a:spLocks noGrp="1"/>
          </p:cNvSpPr>
          <p:nvPr>
            <p:ph idx="1"/>
          </p:nvPr>
        </p:nvSpPr>
        <p:spPr>
          <a:xfrm>
            <a:off x="467544" y="1052736"/>
            <a:ext cx="8229600" cy="4525963"/>
          </a:xfrm>
        </p:spPr>
        <p:txBody>
          <a:bodyPr>
            <a:normAutofit/>
          </a:bodyPr>
          <a:lstStyle/>
          <a:p>
            <a:r>
              <a:rPr lang="en-US" sz="2200" dirty="0" err="1">
                <a:solidFill>
                  <a:schemeClr val="tx1"/>
                </a:solidFill>
              </a:rPr>
              <a:t>DeepFM</a:t>
            </a:r>
            <a:r>
              <a:rPr lang="en-US" sz="2200" dirty="0">
                <a:solidFill>
                  <a:schemeClr val="tx1"/>
                </a:solidFill>
              </a:rPr>
              <a:t>, </a:t>
            </a:r>
            <a:r>
              <a:rPr lang="en-US" sz="2200" dirty="0" err="1">
                <a:solidFill>
                  <a:schemeClr val="tx1"/>
                </a:solidFill>
              </a:rPr>
              <a:t>iki</a:t>
            </a:r>
            <a:r>
              <a:rPr lang="en-US" sz="2200" dirty="0">
                <a:solidFill>
                  <a:schemeClr val="tx1"/>
                </a:solidFill>
              </a:rPr>
              <a:t> </a:t>
            </a:r>
            <a:r>
              <a:rPr lang="en-US" sz="2200" dirty="0" err="1">
                <a:solidFill>
                  <a:schemeClr val="tx1"/>
                </a:solidFill>
              </a:rPr>
              <a:t>ana</a:t>
            </a:r>
            <a:r>
              <a:rPr lang="en-US" sz="2200" dirty="0">
                <a:solidFill>
                  <a:schemeClr val="tx1"/>
                </a:solidFill>
              </a:rPr>
              <a:t> </a:t>
            </a:r>
            <a:r>
              <a:rPr lang="en-US" sz="2200" dirty="0" err="1">
                <a:solidFill>
                  <a:schemeClr val="tx1"/>
                </a:solidFill>
              </a:rPr>
              <a:t>bileşenden</a:t>
            </a:r>
            <a:r>
              <a:rPr lang="en-US" sz="2200" dirty="0">
                <a:solidFill>
                  <a:schemeClr val="tx1"/>
                </a:solidFill>
              </a:rPr>
              <a:t> </a:t>
            </a:r>
            <a:r>
              <a:rPr lang="en-US" sz="2200" dirty="0" err="1">
                <a:solidFill>
                  <a:schemeClr val="tx1"/>
                </a:solidFill>
              </a:rPr>
              <a:t>oluşur</a:t>
            </a:r>
            <a:r>
              <a:rPr lang="en-US" sz="2200" dirty="0">
                <a:solidFill>
                  <a:schemeClr val="tx1"/>
                </a:solidFill>
              </a:rPr>
              <a:t>:</a:t>
            </a:r>
            <a:endParaRPr lang="tr-TR" sz="2200" dirty="0">
              <a:solidFill>
                <a:schemeClr val="tx1"/>
              </a:solidFill>
            </a:endParaRPr>
          </a:p>
          <a:p>
            <a:pPr marL="0" indent="0">
              <a:buNone/>
            </a:pPr>
            <a:endParaRPr lang="tr-TR" sz="2200"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47</a:t>
            </a:fld>
            <a:endParaRPr lang="tr-TR" sz="3200" dirty="0">
              <a:solidFill>
                <a:schemeClr val="tx1"/>
              </a:solidFill>
            </a:endParaRPr>
          </a:p>
        </p:txBody>
      </p:sp>
      <p:pic>
        <p:nvPicPr>
          <p:cNvPr id="5" name="Resim 4"/>
          <p:cNvPicPr/>
          <p:nvPr/>
        </p:nvPicPr>
        <p:blipFill>
          <a:blip r:embed="rId2"/>
          <a:stretch>
            <a:fillRect/>
          </a:stretch>
        </p:blipFill>
        <p:spPr>
          <a:xfrm>
            <a:off x="611560" y="1700808"/>
            <a:ext cx="7704856" cy="4581128"/>
          </a:xfrm>
          <a:prstGeom prst="rect">
            <a:avLst/>
          </a:prstGeom>
        </p:spPr>
      </p:pic>
    </p:spTree>
    <p:extLst>
      <p:ext uri="{BB962C8B-B14F-4D97-AF65-F5344CB8AC3E}">
        <p14:creationId xmlns:p14="http://schemas.microsoft.com/office/powerpoint/2010/main" val="993483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59432"/>
            <a:ext cx="8229600" cy="1600200"/>
          </a:xfrm>
        </p:spPr>
        <p:txBody>
          <a:bodyPr/>
          <a:lstStyle/>
          <a:p>
            <a:pPr algn="l"/>
            <a:r>
              <a:rPr lang="tr-TR" sz="2400" b="1" dirty="0">
                <a:solidFill>
                  <a:schemeClr val="accent1"/>
                </a:solidFill>
              </a:rPr>
              <a:t>Modelin Çalışma Yapısı</a:t>
            </a:r>
          </a:p>
        </p:txBody>
      </p:sp>
      <p:sp>
        <p:nvSpPr>
          <p:cNvPr id="3" name="İçerik Yer Tutucusu 2"/>
          <p:cNvSpPr>
            <a:spLocks noGrp="1"/>
          </p:cNvSpPr>
          <p:nvPr>
            <p:ph idx="1"/>
          </p:nvPr>
        </p:nvSpPr>
        <p:spPr/>
        <p:txBody>
          <a:bodyPr>
            <a:normAutofit/>
          </a:bodyPr>
          <a:lstStyle/>
          <a:p>
            <a:r>
              <a:rPr lang="en-US" sz="2200" dirty="0">
                <a:solidFill>
                  <a:schemeClr val="tx1"/>
                </a:solidFill>
              </a:rPr>
              <a:t>FM </a:t>
            </a:r>
            <a:r>
              <a:rPr lang="en-US" sz="2200" dirty="0" err="1">
                <a:solidFill>
                  <a:schemeClr val="tx1"/>
                </a:solidFill>
              </a:rPr>
              <a:t>Bileşeni</a:t>
            </a:r>
            <a:r>
              <a:rPr lang="en-US" sz="2200" dirty="0">
                <a:solidFill>
                  <a:schemeClr val="tx1"/>
                </a:solidFill>
              </a:rPr>
              <a:t>: Bu </a:t>
            </a:r>
            <a:r>
              <a:rPr lang="en-US" sz="2200" dirty="0" err="1">
                <a:solidFill>
                  <a:schemeClr val="tx1"/>
                </a:solidFill>
              </a:rPr>
              <a:t>bileşen</a:t>
            </a:r>
            <a:r>
              <a:rPr lang="en-US" sz="2200" dirty="0">
                <a:solidFill>
                  <a:schemeClr val="tx1"/>
                </a:solidFill>
              </a:rPr>
              <a:t>, </a:t>
            </a:r>
            <a:r>
              <a:rPr lang="en-US" sz="2200" dirty="0" err="1">
                <a:solidFill>
                  <a:schemeClr val="tx1"/>
                </a:solidFill>
              </a:rPr>
              <a:t>düşük</a:t>
            </a:r>
            <a:r>
              <a:rPr lang="en-US" sz="2200" dirty="0">
                <a:solidFill>
                  <a:schemeClr val="tx1"/>
                </a:solidFill>
              </a:rPr>
              <a:t> </a:t>
            </a:r>
            <a:r>
              <a:rPr lang="en-US" sz="2200" dirty="0" err="1">
                <a:solidFill>
                  <a:schemeClr val="tx1"/>
                </a:solidFill>
              </a:rPr>
              <a:t>dereceli</a:t>
            </a:r>
            <a:r>
              <a:rPr lang="en-US" sz="2200" dirty="0">
                <a:solidFill>
                  <a:schemeClr val="tx1"/>
                </a:solidFill>
              </a:rPr>
              <a:t> (2. </a:t>
            </a:r>
            <a:r>
              <a:rPr lang="en-US" sz="2200" dirty="0" err="1">
                <a:solidFill>
                  <a:schemeClr val="tx1"/>
                </a:solidFill>
              </a:rPr>
              <a:t>dereceden</a:t>
            </a:r>
            <a:r>
              <a:rPr lang="en-US" sz="2200" dirty="0">
                <a:solidFill>
                  <a:schemeClr val="tx1"/>
                </a:solidFill>
              </a:rPr>
              <a:t>) </a:t>
            </a:r>
            <a:r>
              <a:rPr lang="en-US" sz="2200" dirty="0" err="1">
                <a:solidFill>
                  <a:schemeClr val="tx1"/>
                </a:solidFill>
              </a:rPr>
              <a:t>özellik</a:t>
            </a:r>
            <a:r>
              <a:rPr lang="en-US" sz="2200" dirty="0">
                <a:solidFill>
                  <a:schemeClr val="tx1"/>
                </a:solidFill>
              </a:rPr>
              <a:t> </a:t>
            </a:r>
            <a:r>
              <a:rPr lang="en-US" sz="2200" dirty="0" err="1">
                <a:solidFill>
                  <a:schemeClr val="tx1"/>
                </a:solidFill>
              </a:rPr>
              <a:t>etkileşimlerini</a:t>
            </a:r>
            <a:r>
              <a:rPr lang="en-US" sz="2200" dirty="0">
                <a:solidFill>
                  <a:schemeClr val="tx1"/>
                </a:solidFill>
              </a:rPr>
              <a:t> </a:t>
            </a:r>
            <a:r>
              <a:rPr lang="en-US" sz="2200" dirty="0" err="1">
                <a:solidFill>
                  <a:schemeClr val="tx1"/>
                </a:solidFill>
              </a:rPr>
              <a:t>modellemek</a:t>
            </a:r>
            <a:r>
              <a:rPr lang="en-US" sz="2200" dirty="0">
                <a:solidFill>
                  <a:schemeClr val="tx1"/>
                </a:solidFill>
              </a:rPr>
              <a:t> </a:t>
            </a:r>
            <a:r>
              <a:rPr lang="en-US" sz="2200" dirty="0" err="1">
                <a:solidFill>
                  <a:schemeClr val="tx1"/>
                </a:solidFill>
              </a:rPr>
              <a:t>için</a:t>
            </a:r>
            <a:r>
              <a:rPr lang="en-US" sz="2200" dirty="0">
                <a:solidFill>
                  <a:schemeClr val="tx1"/>
                </a:solidFill>
              </a:rPr>
              <a:t> </a:t>
            </a:r>
            <a:r>
              <a:rPr lang="en-US" sz="2200" dirty="0" err="1">
                <a:solidFill>
                  <a:schemeClr val="tx1"/>
                </a:solidFill>
              </a:rPr>
              <a:t>kullanılır</a:t>
            </a:r>
            <a:r>
              <a:rPr lang="en-US" sz="2200" dirty="0">
                <a:solidFill>
                  <a:schemeClr val="tx1"/>
                </a:solidFill>
              </a:rPr>
              <a:t>. Bu, </a:t>
            </a:r>
            <a:r>
              <a:rPr lang="en-US" sz="2200" dirty="0" err="1">
                <a:solidFill>
                  <a:schemeClr val="tx1"/>
                </a:solidFill>
              </a:rPr>
              <a:t>FM'nin</a:t>
            </a:r>
            <a:r>
              <a:rPr lang="en-US" sz="2200" dirty="0">
                <a:solidFill>
                  <a:schemeClr val="tx1"/>
                </a:solidFill>
              </a:rPr>
              <a:t> </a:t>
            </a:r>
            <a:r>
              <a:rPr lang="en-US" sz="2200" dirty="0" err="1">
                <a:solidFill>
                  <a:schemeClr val="tx1"/>
                </a:solidFill>
              </a:rPr>
              <a:t>temel</a:t>
            </a:r>
            <a:r>
              <a:rPr lang="en-US" sz="2200" dirty="0">
                <a:solidFill>
                  <a:schemeClr val="tx1"/>
                </a:solidFill>
              </a:rPr>
              <a:t> </a:t>
            </a:r>
            <a:r>
              <a:rPr lang="en-US" sz="2200" dirty="0" err="1">
                <a:solidFill>
                  <a:schemeClr val="tx1"/>
                </a:solidFill>
              </a:rPr>
              <a:t>işlevidir</a:t>
            </a:r>
            <a:r>
              <a:rPr lang="en-US" sz="2200" dirty="0">
                <a:solidFill>
                  <a:schemeClr val="tx1"/>
                </a:solidFill>
              </a:rPr>
              <a:t> </a:t>
            </a:r>
            <a:r>
              <a:rPr lang="en-US" sz="2200" dirty="0" err="1">
                <a:solidFill>
                  <a:schemeClr val="tx1"/>
                </a:solidFill>
              </a:rPr>
              <a:t>ve</a:t>
            </a:r>
            <a:r>
              <a:rPr lang="en-US" sz="2200" dirty="0">
                <a:solidFill>
                  <a:schemeClr val="tx1"/>
                </a:solidFill>
              </a:rPr>
              <a:t> </a:t>
            </a:r>
            <a:r>
              <a:rPr lang="en-US" sz="2200" dirty="0" err="1">
                <a:solidFill>
                  <a:schemeClr val="tx1"/>
                </a:solidFill>
              </a:rPr>
              <a:t>doğrusal</a:t>
            </a:r>
            <a:r>
              <a:rPr lang="en-US" sz="2200" dirty="0">
                <a:solidFill>
                  <a:schemeClr val="tx1"/>
                </a:solidFill>
              </a:rPr>
              <a:t> </a:t>
            </a:r>
            <a:r>
              <a:rPr lang="en-US" sz="2200" dirty="0" err="1">
                <a:solidFill>
                  <a:schemeClr val="tx1"/>
                </a:solidFill>
              </a:rPr>
              <a:t>etkileşimleri</a:t>
            </a:r>
            <a:r>
              <a:rPr lang="en-US" sz="2200" dirty="0">
                <a:solidFill>
                  <a:schemeClr val="tx1"/>
                </a:solidFill>
              </a:rPr>
              <a:t> </a:t>
            </a:r>
            <a:r>
              <a:rPr lang="en-US" sz="2200" dirty="0" err="1">
                <a:solidFill>
                  <a:schemeClr val="tx1"/>
                </a:solidFill>
              </a:rPr>
              <a:t>ele</a:t>
            </a:r>
            <a:r>
              <a:rPr lang="en-US" sz="2200" dirty="0">
                <a:solidFill>
                  <a:schemeClr val="tx1"/>
                </a:solidFill>
              </a:rPr>
              <a:t> </a:t>
            </a:r>
            <a:r>
              <a:rPr lang="en-US" sz="2200" dirty="0" err="1">
                <a:solidFill>
                  <a:schemeClr val="tx1"/>
                </a:solidFill>
              </a:rPr>
              <a:t>alır</a:t>
            </a:r>
            <a:r>
              <a:rPr lang="en-US" sz="2200" dirty="0" smtClean="0">
                <a:solidFill>
                  <a:schemeClr val="tx1"/>
                </a:solidFill>
              </a:rPr>
              <a:t>.</a:t>
            </a:r>
            <a:endParaRPr lang="tr-TR" sz="2200" dirty="0" smtClean="0">
              <a:solidFill>
                <a:schemeClr val="tx1"/>
              </a:solidFill>
            </a:endParaRPr>
          </a:p>
          <a:p>
            <a:endParaRPr lang="tr-TR" sz="2200" dirty="0">
              <a:solidFill>
                <a:schemeClr val="tx1"/>
              </a:solidFill>
            </a:endParaRPr>
          </a:p>
          <a:p>
            <a:r>
              <a:rPr lang="en-US" sz="2200" dirty="0" err="1">
                <a:solidFill>
                  <a:schemeClr val="tx1"/>
                </a:solidFill>
              </a:rPr>
              <a:t>Derin</a:t>
            </a:r>
            <a:r>
              <a:rPr lang="en-US" sz="2200" dirty="0">
                <a:solidFill>
                  <a:schemeClr val="tx1"/>
                </a:solidFill>
              </a:rPr>
              <a:t> </a:t>
            </a:r>
            <a:r>
              <a:rPr lang="en-US" sz="2200" dirty="0" err="1">
                <a:solidFill>
                  <a:schemeClr val="tx1"/>
                </a:solidFill>
              </a:rPr>
              <a:t>Bileşen</a:t>
            </a:r>
            <a:r>
              <a:rPr lang="en-US" sz="2200" dirty="0">
                <a:solidFill>
                  <a:schemeClr val="tx1"/>
                </a:solidFill>
              </a:rPr>
              <a:t>: </a:t>
            </a:r>
            <a:r>
              <a:rPr lang="en-US" sz="2200" dirty="0" err="1">
                <a:solidFill>
                  <a:schemeClr val="tx1"/>
                </a:solidFill>
              </a:rPr>
              <a:t>Derin</a:t>
            </a:r>
            <a:r>
              <a:rPr lang="en-US" sz="2200" dirty="0">
                <a:solidFill>
                  <a:schemeClr val="tx1"/>
                </a:solidFill>
              </a:rPr>
              <a:t> </a:t>
            </a:r>
            <a:r>
              <a:rPr lang="en-US" sz="2200" dirty="0" err="1">
                <a:solidFill>
                  <a:schemeClr val="tx1"/>
                </a:solidFill>
              </a:rPr>
              <a:t>sinir</a:t>
            </a:r>
            <a:r>
              <a:rPr lang="en-US" sz="2200" dirty="0">
                <a:solidFill>
                  <a:schemeClr val="tx1"/>
                </a:solidFill>
              </a:rPr>
              <a:t> </a:t>
            </a:r>
            <a:r>
              <a:rPr lang="en-US" sz="2200" dirty="0" err="1">
                <a:solidFill>
                  <a:schemeClr val="tx1"/>
                </a:solidFill>
              </a:rPr>
              <a:t>ağları</a:t>
            </a:r>
            <a:r>
              <a:rPr lang="en-US" sz="2200" dirty="0">
                <a:solidFill>
                  <a:schemeClr val="tx1"/>
                </a:solidFill>
              </a:rPr>
              <a:t> (MLP) </a:t>
            </a:r>
            <a:r>
              <a:rPr lang="en-US" sz="2200" dirty="0" err="1">
                <a:solidFill>
                  <a:schemeClr val="tx1"/>
                </a:solidFill>
              </a:rPr>
              <a:t>kullanarak</a:t>
            </a:r>
            <a:r>
              <a:rPr lang="en-US" sz="2200" dirty="0">
                <a:solidFill>
                  <a:schemeClr val="tx1"/>
                </a:solidFill>
              </a:rPr>
              <a:t> </a:t>
            </a:r>
            <a:r>
              <a:rPr lang="en-US" sz="2200" dirty="0" err="1">
                <a:solidFill>
                  <a:schemeClr val="tx1"/>
                </a:solidFill>
              </a:rPr>
              <a:t>yüksek</a:t>
            </a:r>
            <a:r>
              <a:rPr lang="en-US" sz="2200" dirty="0">
                <a:solidFill>
                  <a:schemeClr val="tx1"/>
                </a:solidFill>
              </a:rPr>
              <a:t> </a:t>
            </a:r>
            <a:r>
              <a:rPr lang="en-US" sz="2200" dirty="0" err="1">
                <a:solidFill>
                  <a:schemeClr val="tx1"/>
                </a:solidFill>
              </a:rPr>
              <a:t>dereceli</a:t>
            </a:r>
            <a:r>
              <a:rPr lang="en-US" sz="2200" dirty="0">
                <a:solidFill>
                  <a:schemeClr val="tx1"/>
                </a:solidFill>
              </a:rPr>
              <a:t> </a:t>
            </a:r>
            <a:r>
              <a:rPr lang="en-US" sz="2200" dirty="0" err="1">
                <a:solidFill>
                  <a:schemeClr val="tx1"/>
                </a:solidFill>
              </a:rPr>
              <a:t>özellik</a:t>
            </a:r>
            <a:r>
              <a:rPr lang="en-US" sz="2200" dirty="0">
                <a:solidFill>
                  <a:schemeClr val="tx1"/>
                </a:solidFill>
              </a:rPr>
              <a:t> </a:t>
            </a:r>
            <a:r>
              <a:rPr lang="en-US" sz="2200" dirty="0" err="1">
                <a:solidFill>
                  <a:schemeClr val="tx1"/>
                </a:solidFill>
              </a:rPr>
              <a:t>etkileşimlerini</a:t>
            </a:r>
            <a:r>
              <a:rPr lang="en-US" sz="2200" dirty="0">
                <a:solidFill>
                  <a:schemeClr val="tx1"/>
                </a:solidFill>
              </a:rPr>
              <a:t> </a:t>
            </a:r>
            <a:r>
              <a:rPr lang="en-US" sz="2200" dirty="0" err="1">
                <a:solidFill>
                  <a:schemeClr val="tx1"/>
                </a:solidFill>
              </a:rPr>
              <a:t>ve</a:t>
            </a:r>
            <a:r>
              <a:rPr lang="en-US" sz="2200" dirty="0">
                <a:solidFill>
                  <a:schemeClr val="tx1"/>
                </a:solidFill>
              </a:rPr>
              <a:t> </a:t>
            </a:r>
            <a:r>
              <a:rPr lang="en-US" sz="2200" dirty="0" err="1">
                <a:solidFill>
                  <a:schemeClr val="tx1"/>
                </a:solidFill>
              </a:rPr>
              <a:t>doğrusal</a:t>
            </a:r>
            <a:r>
              <a:rPr lang="en-US" sz="2200" dirty="0">
                <a:solidFill>
                  <a:schemeClr val="tx1"/>
                </a:solidFill>
              </a:rPr>
              <a:t> </a:t>
            </a:r>
            <a:r>
              <a:rPr lang="en-US" sz="2200" dirty="0" err="1">
                <a:solidFill>
                  <a:schemeClr val="tx1"/>
                </a:solidFill>
              </a:rPr>
              <a:t>olmayan</a:t>
            </a:r>
            <a:r>
              <a:rPr lang="en-US" sz="2200" dirty="0">
                <a:solidFill>
                  <a:schemeClr val="tx1"/>
                </a:solidFill>
              </a:rPr>
              <a:t> </a:t>
            </a:r>
            <a:r>
              <a:rPr lang="en-US" sz="2200" dirty="0" err="1">
                <a:solidFill>
                  <a:schemeClr val="tx1"/>
                </a:solidFill>
              </a:rPr>
              <a:t>etkileşimleri</a:t>
            </a:r>
            <a:r>
              <a:rPr lang="en-US" sz="2200" dirty="0">
                <a:solidFill>
                  <a:schemeClr val="tx1"/>
                </a:solidFill>
              </a:rPr>
              <a:t> </a:t>
            </a:r>
            <a:r>
              <a:rPr lang="en-US" sz="2200" dirty="0" err="1">
                <a:solidFill>
                  <a:schemeClr val="tx1"/>
                </a:solidFill>
              </a:rPr>
              <a:t>modellemek</a:t>
            </a:r>
            <a:r>
              <a:rPr lang="en-US" sz="2200" dirty="0">
                <a:solidFill>
                  <a:schemeClr val="tx1"/>
                </a:solidFill>
              </a:rPr>
              <a:t> </a:t>
            </a:r>
            <a:r>
              <a:rPr lang="en-US" sz="2200" dirty="0" err="1">
                <a:solidFill>
                  <a:schemeClr val="tx1"/>
                </a:solidFill>
              </a:rPr>
              <a:t>için</a:t>
            </a:r>
            <a:r>
              <a:rPr lang="en-US" sz="2200" dirty="0">
                <a:solidFill>
                  <a:schemeClr val="tx1"/>
                </a:solidFill>
              </a:rPr>
              <a:t> </a:t>
            </a:r>
            <a:r>
              <a:rPr lang="en-US" sz="2200" dirty="0" err="1">
                <a:solidFill>
                  <a:schemeClr val="tx1"/>
                </a:solidFill>
              </a:rPr>
              <a:t>kullanılır</a:t>
            </a:r>
            <a:r>
              <a:rPr lang="en-US" sz="2200" dirty="0" smtClean="0">
                <a:solidFill>
                  <a:schemeClr val="tx1"/>
                </a:solidFill>
              </a:rPr>
              <a:t>.</a:t>
            </a:r>
            <a:endParaRPr lang="tr-TR" sz="2200" dirty="0" smtClean="0">
              <a:solidFill>
                <a:schemeClr val="tx1"/>
              </a:solidFill>
            </a:endParaRPr>
          </a:p>
          <a:p>
            <a:endParaRPr lang="tr-TR" sz="2200" dirty="0">
              <a:solidFill>
                <a:schemeClr val="tx1"/>
              </a:solidFill>
            </a:endParaRPr>
          </a:p>
          <a:p>
            <a:r>
              <a:rPr lang="en-US" sz="2200" dirty="0" err="1">
                <a:solidFill>
                  <a:schemeClr val="tx1"/>
                </a:solidFill>
              </a:rPr>
              <a:t>DeepFM</a:t>
            </a:r>
            <a:r>
              <a:rPr lang="en-US" sz="2200" dirty="0">
                <a:solidFill>
                  <a:schemeClr val="tx1"/>
                </a:solidFill>
              </a:rPr>
              <a:t>, FM </a:t>
            </a:r>
            <a:r>
              <a:rPr lang="en-US" sz="2200" dirty="0" err="1">
                <a:solidFill>
                  <a:schemeClr val="tx1"/>
                </a:solidFill>
              </a:rPr>
              <a:t>bileşeni</a:t>
            </a:r>
            <a:r>
              <a:rPr lang="en-US" sz="2200" dirty="0">
                <a:solidFill>
                  <a:schemeClr val="tx1"/>
                </a:solidFill>
              </a:rPr>
              <a:t> </a:t>
            </a:r>
            <a:r>
              <a:rPr lang="en-US" sz="2200" dirty="0" err="1">
                <a:solidFill>
                  <a:schemeClr val="tx1"/>
                </a:solidFill>
              </a:rPr>
              <a:t>ve</a:t>
            </a:r>
            <a:r>
              <a:rPr lang="en-US" sz="2200" dirty="0">
                <a:solidFill>
                  <a:schemeClr val="tx1"/>
                </a:solidFill>
              </a:rPr>
              <a:t> DNN </a:t>
            </a:r>
            <a:r>
              <a:rPr lang="en-US" sz="2200" dirty="0" err="1">
                <a:solidFill>
                  <a:schemeClr val="tx1"/>
                </a:solidFill>
              </a:rPr>
              <a:t>bileşeninin</a:t>
            </a:r>
            <a:r>
              <a:rPr lang="en-US" sz="2200" dirty="0">
                <a:solidFill>
                  <a:schemeClr val="tx1"/>
                </a:solidFill>
              </a:rPr>
              <a:t> </a:t>
            </a:r>
            <a:r>
              <a:rPr lang="en-US" sz="2200" dirty="0" err="1">
                <a:solidFill>
                  <a:schemeClr val="tx1"/>
                </a:solidFill>
              </a:rPr>
              <a:t>çıktılarının</a:t>
            </a:r>
            <a:r>
              <a:rPr lang="en-US" sz="2200" dirty="0">
                <a:solidFill>
                  <a:schemeClr val="tx1"/>
                </a:solidFill>
              </a:rPr>
              <a:t> </a:t>
            </a:r>
            <a:r>
              <a:rPr lang="en-US" sz="2200" dirty="0" err="1">
                <a:solidFill>
                  <a:schemeClr val="tx1"/>
                </a:solidFill>
              </a:rPr>
              <a:t>toplamını</a:t>
            </a:r>
            <a:r>
              <a:rPr lang="en-US" sz="2200" dirty="0">
                <a:solidFill>
                  <a:schemeClr val="tx1"/>
                </a:solidFill>
              </a:rPr>
              <a:t> </a:t>
            </a:r>
            <a:r>
              <a:rPr lang="en-US" sz="2200" dirty="0" err="1">
                <a:solidFill>
                  <a:schemeClr val="tx1"/>
                </a:solidFill>
              </a:rPr>
              <a:t>kullanarak</a:t>
            </a:r>
            <a:r>
              <a:rPr lang="en-US" sz="2200" dirty="0">
                <a:solidFill>
                  <a:schemeClr val="tx1"/>
                </a:solidFill>
              </a:rPr>
              <a:t> son </a:t>
            </a:r>
            <a:r>
              <a:rPr lang="en-US" sz="2200" dirty="0" err="1">
                <a:solidFill>
                  <a:schemeClr val="tx1"/>
                </a:solidFill>
              </a:rPr>
              <a:t>tahminleri</a:t>
            </a:r>
            <a:r>
              <a:rPr lang="en-US" sz="2200" dirty="0">
                <a:solidFill>
                  <a:schemeClr val="tx1"/>
                </a:solidFill>
              </a:rPr>
              <a:t> </a:t>
            </a:r>
            <a:r>
              <a:rPr lang="en-US" sz="2200" dirty="0" err="1">
                <a:solidFill>
                  <a:schemeClr val="tx1"/>
                </a:solidFill>
              </a:rPr>
              <a:t>yapar</a:t>
            </a:r>
            <a:r>
              <a:rPr lang="en-US" sz="2200" dirty="0">
                <a:solidFill>
                  <a:schemeClr val="tx1"/>
                </a:solidFill>
              </a:rPr>
              <a:t>. Bu </a:t>
            </a:r>
            <a:r>
              <a:rPr lang="en-US" sz="2200" dirty="0" err="1">
                <a:solidFill>
                  <a:schemeClr val="tx1"/>
                </a:solidFill>
              </a:rPr>
              <a:t>yapı</a:t>
            </a:r>
            <a:r>
              <a:rPr lang="en-US" sz="2200" dirty="0">
                <a:solidFill>
                  <a:schemeClr val="tx1"/>
                </a:solidFill>
              </a:rPr>
              <a:t>, hem </a:t>
            </a:r>
            <a:r>
              <a:rPr lang="en-US" sz="2200" dirty="0" err="1">
                <a:solidFill>
                  <a:schemeClr val="tx1"/>
                </a:solidFill>
              </a:rPr>
              <a:t>ezberlemeyi</a:t>
            </a:r>
            <a:r>
              <a:rPr lang="en-US" sz="2200" dirty="0">
                <a:solidFill>
                  <a:schemeClr val="tx1"/>
                </a:solidFill>
              </a:rPr>
              <a:t> (</a:t>
            </a:r>
            <a:r>
              <a:rPr lang="en-US" sz="2200" dirty="0" err="1">
                <a:solidFill>
                  <a:schemeClr val="tx1"/>
                </a:solidFill>
              </a:rPr>
              <a:t>overfitting</a:t>
            </a:r>
            <a:r>
              <a:rPr lang="en-US" sz="2200" dirty="0">
                <a:solidFill>
                  <a:schemeClr val="tx1"/>
                </a:solidFill>
              </a:rPr>
              <a:t>) hem de </a:t>
            </a:r>
            <a:r>
              <a:rPr lang="en-US" sz="2200" dirty="0" err="1">
                <a:solidFill>
                  <a:schemeClr val="tx1"/>
                </a:solidFill>
              </a:rPr>
              <a:t>genelleme</a:t>
            </a:r>
            <a:r>
              <a:rPr lang="en-US" sz="2200" dirty="0">
                <a:solidFill>
                  <a:schemeClr val="tx1"/>
                </a:solidFill>
              </a:rPr>
              <a:t> </a:t>
            </a:r>
            <a:r>
              <a:rPr lang="en-US" sz="2200" dirty="0" err="1">
                <a:solidFill>
                  <a:schemeClr val="tx1"/>
                </a:solidFill>
              </a:rPr>
              <a:t>yapmayı</a:t>
            </a:r>
            <a:r>
              <a:rPr lang="en-US" sz="2200" dirty="0">
                <a:solidFill>
                  <a:schemeClr val="tx1"/>
                </a:solidFill>
              </a:rPr>
              <a:t> </a:t>
            </a:r>
            <a:r>
              <a:rPr lang="en-US" sz="2200" dirty="0" err="1">
                <a:solidFill>
                  <a:schemeClr val="tx1"/>
                </a:solidFill>
              </a:rPr>
              <a:t>destekler</a:t>
            </a:r>
            <a:r>
              <a:rPr lang="en-US" sz="2200" dirty="0">
                <a:solidFill>
                  <a:schemeClr val="tx1"/>
                </a:solidFill>
              </a:rPr>
              <a:t>.</a:t>
            </a:r>
            <a:endParaRPr lang="tr-TR" sz="2200" dirty="0">
              <a:solidFill>
                <a:schemeClr val="tx1"/>
              </a:solidFill>
            </a:endParaRP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48</a:t>
            </a:fld>
            <a:endParaRPr lang="tr-TR" sz="3200" dirty="0">
              <a:solidFill>
                <a:schemeClr val="tx1"/>
              </a:solidFill>
            </a:endParaRPr>
          </a:p>
        </p:txBody>
      </p:sp>
    </p:spTree>
    <p:extLst>
      <p:ext uri="{BB962C8B-B14F-4D97-AF65-F5344CB8AC3E}">
        <p14:creationId xmlns:p14="http://schemas.microsoft.com/office/powerpoint/2010/main" val="11330155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87424"/>
            <a:ext cx="8229600" cy="1600200"/>
          </a:xfrm>
        </p:spPr>
        <p:txBody>
          <a:bodyPr/>
          <a:lstStyle/>
          <a:p>
            <a:pPr algn="l"/>
            <a:r>
              <a:rPr lang="tr-TR" sz="2400" b="1" dirty="0" err="1">
                <a:solidFill>
                  <a:schemeClr val="accent1"/>
                </a:solidFill>
              </a:rPr>
              <a:t>DeepFM'in</a:t>
            </a:r>
            <a:r>
              <a:rPr lang="tr-TR" sz="2400" b="1" dirty="0">
                <a:solidFill>
                  <a:schemeClr val="accent1"/>
                </a:solidFill>
              </a:rPr>
              <a:t> Avantajları</a:t>
            </a:r>
          </a:p>
        </p:txBody>
      </p:sp>
      <p:sp>
        <p:nvSpPr>
          <p:cNvPr id="3" name="İçerik Yer Tutucusu 2"/>
          <p:cNvSpPr>
            <a:spLocks noGrp="1"/>
          </p:cNvSpPr>
          <p:nvPr>
            <p:ph idx="1"/>
          </p:nvPr>
        </p:nvSpPr>
        <p:spPr/>
        <p:txBody>
          <a:bodyPr>
            <a:noAutofit/>
          </a:bodyPr>
          <a:lstStyle/>
          <a:p>
            <a:pPr lvl="1"/>
            <a:r>
              <a:rPr lang="tr-TR" sz="2200" dirty="0" smtClean="0">
                <a:solidFill>
                  <a:schemeClr val="tx1"/>
                </a:solidFill>
                <a:latin typeface="Arial" pitchFamily="34" charset="0"/>
                <a:cs typeface="Arial" pitchFamily="34" charset="0"/>
              </a:rPr>
              <a:t>Özel </a:t>
            </a:r>
            <a:r>
              <a:rPr lang="tr-TR" sz="2200" dirty="0">
                <a:solidFill>
                  <a:schemeClr val="tx1"/>
                </a:solidFill>
                <a:latin typeface="Arial" pitchFamily="34" charset="0"/>
                <a:cs typeface="Arial" pitchFamily="34" charset="0"/>
              </a:rPr>
              <a:t>etkileşimleri manuel olarak tasarlamaya gerek kalmaz</a:t>
            </a:r>
            <a:r>
              <a:rPr lang="tr-TR" sz="2200" dirty="0" smtClean="0">
                <a:solidFill>
                  <a:schemeClr val="tx1"/>
                </a:solidFill>
                <a:latin typeface="Arial" pitchFamily="34" charset="0"/>
                <a:cs typeface="Arial" pitchFamily="34" charset="0"/>
              </a:rPr>
              <a:t>.</a:t>
            </a:r>
          </a:p>
          <a:p>
            <a:pPr lvl="1"/>
            <a:endParaRPr lang="tr-TR" sz="2200" dirty="0">
              <a:solidFill>
                <a:schemeClr val="tx1"/>
              </a:solidFill>
              <a:latin typeface="Arial" pitchFamily="34" charset="0"/>
              <a:cs typeface="Arial" pitchFamily="34" charset="0"/>
            </a:endParaRPr>
          </a:p>
          <a:p>
            <a:pPr lvl="1"/>
            <a:r>
              <a:rPr lang="tr-TR" sz="2200" dirty="0" smtClean="0">
                <a:solidFill>
                  <a:schemeClr val="tx1"/>
                </a:solidFill>
                <a:latin typeface="Arial" pitchFamily="34" charset="0"/>
                <a:cs typeface="Arial" pitchFamily="34" charset="0"/>
              </a:rPr>
              <a:t>FM'e </a:t>
            </a:r>
            <a:r>
              <a:rPr lang="tr-TR" sz="2200" dirty="0">
                <a:solidFill>
                  <a:schemeClr val="tx1"/>
                </a:solidFill>
                <a:latin typeface="Arial" pitchFamily="34" charset="0"/>
                <a:cs typeface="Arial" pitchFamily="34" charset="0"/>
              </a:rPr>
              <a:t>kıyasla daha hızlı öğrenir</a:t>
            </a:r>
            <a:r>
              <a:rPr lang="tr-TR" sz="2200" dirty="0" smtClean="0">
                <a:solidFill>
                  <a:schemeClr val="tx1"/>
                </a:solidFill>
                <a:latin typeface="Arial" pitchFamily="34" charset="0"/>
                <a:cs typeface="Arial" pitchFamily="34" charset="0"/>
              </a:rPr>
              <a:t>.</a:t>
            </a:r>
          </a:p>
          <a:p>
            <a:pPr marL="393192" lvl="1" indent="0">
              <a:buNone/>
            </a:pPr>
            <a:endParaRPr lang="tr-TR" sz="2200" dirty="0">
              <a:solidFill>
                <a:schemeClr val="tx1"/>
              </a:solidFill>
              <a:latin typeface="Arial" pitchFamily="34" charset="0"/>
              <a:cs typeface="Arial" pitchFamily="34" charset="0"/>
            </a:endParaRPr>
          </a:p>
          <a:p>
            <a:pPr lvl="1"/>
            <a:r>
              <a:rPr lang="tr-TR" sz="2200" dirty="0">
                <a:solidFill>
                  <a:schemeClr val="tx1"/>
                </a:solidFill>
                <a:latin typeface="Arial" pitchFamily="34" charset="0"/>
                <a:cs typeface="Arial" pitchFamily="34" charset="0"/>
              </a:rPr>
              <a:t>Daha karmaşık uygulamalarda etkilidir</a:t>
            </a:r>
            <a:r>
              <a:rPr lang="tr-TR" sz="2200" dirty="0" smtClean="0">
                <a:solidFill>
                  <a:schemeClr val="tx1"/>
                </a:solidFill>
                <a:latin typeface="Arial" pitchFamily="34" charset="0"/>
                <a:cs typeface="Arial" pitchFamily="34" charset="0"/>
              </a:rPr>
              <a:t>.</a:t>
            </a:r>
          </a:p>
          <a:p>
            <a:pPr lvl="1"/>
            <a:endParaRPr lang="tr-TR" sz="2200" dirty="0">
              <a:solidFill>
                <a:schemeClr val="tx1"/>
              </a:solidFill>
              <a:latin typeface="Arial" pitchFamily="34" charset="0"/>
              <a:cs typeface="Arial" pitchFamily="34" charset="0"/>
            </a:endParaRPr>
          </a:p>
          <a:p>
            <a:pPr lvl="1"/>
            <a:r>
              <a:rPr lang="tr-TR" sz="2200" dirty="0" smtClean="0">
                <a:solidFill>
                  <a:schemeClr val="tx1"/>
                </a:solidFill>
                <a:latin typeface="Arial" pitchFamily="34" charset="0"/>
                <a:cs typeface="Arial" pitchFamily="34" charset="0"/>
              </a:rPr>
              <a:t>Reklam </a:t>
            </a:r>
            <a:r>
              <a:rPr lang="tr-TR" sz="2200" dirty="0">
                <a:solidFill>
                  <a:schemeClr val="tx1"/>
                </a:solidFill>
                <a:latin typeface="Arial" pitchFamily="34" charset="0"/>
                <a:cs typeface="Arial" pitchFamily="34" charset="0"/>
              </a:rPr>
              <a:t>tıklama oranı tahmini, öneri sistemleri gibi birçok alanda kullanılabilir</a:t>
            </a:r>
            <a:r>
              <a:rPr lang="tr-TR" sz="2200" dirty="0" smtClean="0">
                <a:solidFill>
                  <a:schemeClr val="tx1"/>
                </a:solidFill>
                <a:latin typeface="Arial" pitchFamily="34" charset="0"/>
                <a:cs typeface="Arial" pitchFamily="34" charset="0"/>
              </a:rPr>
              <a:t>.</a:t>
            </a:r>
            <a:endParaRPr lang="tr-TR" sz="2200" dirty="0">
              <a:solidFill>
                <a:schemeClr val="tx1"/>
              </a:solidFill>
              <a:latin typeface="Arial" pitchFamily="34" charset="0"/>
              <a:cs typeface="Arial" pitchFamily="34" charset="0"/>
            </a:endParaRPr>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49</a:t>
            </a:fld>
            <a:endParaRPr lang="tr-TR" sz="3200" dirty="0">
              <a:solidFill>
                <a:schemeClr val="tx1"/>
              </a:solidFill>
            </a:endParaRPr>
          </a:p>
        </p:txBody>
      </p:sp>
    </p:spTree>
    <p:extLst>
      <p:ext uri="{BB962C8B-B14F-4D97-AF65-F5344CB8AC3E}">
        <p14:creationId xmlns:p14="http://schemas.microsoft.com/office/powerpoint/2010/main" val="3599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29288" y="116632"/>
            <a:ext cx="5057086" cy="4005064"/>
          </a:xfrm>
          <a:prstGeom prst="rect">
            <a:avLst/>
          </a:prstGeom>
        </p:spPr>
      </p:pic>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5</a:t>
            </a:fld>
            <a:endParaRPr lang="tr-TR" sz="3200" dirty="0">
              <a:solidFill>
                <a:schemeClr val="tx1"/>
              </a:solidFill>
            </a:endParaRPr>
          </a:p>
        </p:txBody>
      </p:sp>
      <p:sp>
        <p:nvSpPr>
          <p:cNvPr id="6" name="Dikdörtgen 5"/>
          <p:cNvSpPr/>
          <p:nvPr/>
        </p:nvSpPr>
        <p:spPr>
          <a:xfrm>
            <a:off x="381367" y="5661248"/>
            <a:ext cx="8208912" cy="830997"/>
          </a:xfrm>
          <a:prstGeom prst="rect">
            <a:avLst/>
          </a:prstGeom>
        </p:spPr>
        <p:txBody>
          <a:bodyPr wrap="square">
            <a:spAutoFit/>
          </a:bodyPr>
          <a:lstStyle/>
          <a:p>
            <a:pPr algn="just"/>
            <a:r>
              <a:rPr lang="tr-TR" sz="1600" dirty="0">
                <a:latin typeface="Segoe UI Variable Small Semilig" pitchFamily="2" charset="0"/>
              </a:rPr>
              <a:t>Genel olarak, CF teknikleri şu şekilde kategorize edilebilir: bellek tabanlı CF, model tabanlı CF </a:t>
            </a:r>
            <a:r>
              <a:rPr lang="tr-TR" sz="1600" dirty="0" smtClean="0">
                <a:latin typeface="Segoe UI Variable Small Semilig" pitchFamily="2" charset="0"/>
              </a:rPr>
              <a:t>.kullanıcı </a:t>
            </a:r>
            <a:r>
              <a:rPr lang="tr-TR" sz="1600" dirty="0">
                <a:latin typeface="Segoe UI Variable Small Semilig" pitchFamily="2" charset="0"/>
              </a:rPr>
              <a:t>tabanlı CF ve öğe tabanlı </a:t>
            </a:r>
            <a:r>
              <a:rPr lang="tr-TR" sz="1600" dirty="0" smtClean="0">
                <a:latin typeface="Segoe UI Variable Small Semilig" pitchFamily="2" charset="0"/>
              </a:rPr>
              <a:t>CF. Matris </a:t>
            </a:r>
            <a:r>
              <a:rPr lang="tr-TR" sz="1600" dirty="0" err="1">
                <a:latin typeface="Segoe UI Variable Small Semilig" pitchFamily="2" charset="0"/>
              </a:rPr>
              <a:t>faktörizasyonu</a:t>
            </a:r>
            <a:r>
              <a:rPr lang="tr-TR" sz="1600" dirty="0">
                <a:latin typeface="Segoe UI Variable Small Semilig" pitchFamily="2" charset="0"/>
              </a:rPr>
              <a:t> gibi gizli faktör modelleri, model tabanlı </a:t>
            </a:r>
            <a:r>
              <a:rPr lang="tr-TR" sz="1600" dirty="0" err="1">
                <a:latin typeface="Segoe UI Variable Small Semilig" pitchFamily="2" charset="0"/>
              </a:rPr>
              <a:t>CF'ye</a:t>
            </a:r>
            <a:r>
              <a:rPr lang="tr-TR" sz="1600" dirty="0">
                <a:latin typeface="Segoe UI Variable Small Semilig" pitchFamily="2" charset="0"/>
              </a:rPr>
              <a:t> örnektir.</a:t>
            </a:r>
          </a:p>
        </p:txBody>
      </p:sp>
      <p:sp>
        <p:nvSpPr>
          <p:cNvPr id="7" name="Dikdörtgen 6"/>
          <p:cNvSpPr/>
          <p:nvPr/>
        </p:nvSpPr>
        <p:spPr>
          <a:xfrm>
            <a:off x="381367" y="3933056"/>
            <a:ext cx="8352928" cy="1569660"/>
          </a:xfrm>
          <a:prstGeom prst="rect">
            <a:avLst/>
          </a:prstGeom>
        </p:spPr>
        <p:txBody>
          <a:bodyPr wrap="square">
            <a:spAutoFit/>
          </a:bodyPr>
          <a:lstStyle/>
          <a:p>
            <a:pPr lvl="0"/>
            <a:r>
              <a:rPr lang="tr-TR" sz="1600" dirty="0" smtClean="0">
                <a:latin typeface="Segoe UI Variable Small Semilig" pitchFamily="2" charset="0"/>
                <a:cs typeface="Arial" panose="020B0604020202020204" pitchFamily="34" charset="0"/>
              </a:rPr>
              <a:t>Öneri Sistemleri</a:t>
            </a:r>
          </a:p>
          <a:p>
            <a:pPr lvl="0"/>
            <a:endParaRPr lang="tr-TR" sz="1600" dirty="0" smtClean="0">
              <a:latin typeface="Segoe UI Variable Small Semilig" pitchFamily="2" charset="0"/>
              <a:cs typeface="Arial" panose="020B0604020202020204" pitchFamily="34" charset="0"/>
            </a:endParaRPr>
          </a:p>
          <a:p>
            <a:pPr marL="285750" lvl="0" indent="-285750">
              <a:buFont typeface="Arial" panose="020B0604020202020204" pitchFamily="34" charset="0"/>
              <a:buChar char="•"/>
            </a:pPr>
            <a:r>
              <a:rPr lang="tr-TR" sz="1600" dirty="0" smtClean="0">
                <a:latin typeface="Segoe UI Variable Small Semilig" pitchFamily="2" charset="0"/>
                <a:cs typeface="Arial" panose="020B0604020202020204" pitchFamily="34" charset="0"/>
              </a:rPr>
              <a:t>İçeriğe </a:t>
            </a:r>
            <a:r>
              <a:rPr lang="tr-TR" sz="1600" dirty="0">
                <a:latin typeface="Segoe UI Variable Small Semilig" pitchFamily="2" charset="0"/>
                <a:cs typeface="Arial" panose="020B0604020202020204" pitchFamily="34" charset="0"/>
              </a:rPr>
              <a:t>Dayalı Filtreleme Sistemleri (Content-</a:t>
            </a:r>
            <a:r>
              <a:rPr lang="tr-TR" sz="1600" dirty="0" err="1">
                <a:latin typeface="Segoe UI Variable Small Semilig" pitchFamily="2" charset="0"/>
                <a:cs typeface="Arial" panose="020B0604020202020204" pitchFamily="34" charset="0"/>
              </a:rPr>
              <a:t>Based</a:t>
            </a:r>
            <a:r>
              <a:rPr lang="tr-TR" sz="1600" dirty="0">
                <a:latin typeface="Segoe UI Variable Small Semilig" pitchFamily="2" charset="0"/>
                <a:cs typeface="Arial" panose="020B0604020202020204" pitchFamily="34" charset="0"/>
              </a:rPr>
              <a:t> </a:t>
            </a:r>
            <a:r>
              <a:rPr lang="tr-TR" sz="1600" dirty="0" err="1">
                <a:latin typeface="Segoe UI Variable Small Semilig" pitchFamily="2" charset="0"/>
                <a:cs typeface="Arial" panose="020B0604020202020204" pitchFamily="34" charset="0"/>
              </a:rPr>
              <a:t>Filtering</a:t>
            </a:r>
            <a:r>
              <a:rPr lang="tr-TR" sz="1600" dirty="0">
                <a:latin typeface="Segoe UI Variable Small Semilig" pitchFamily="2" charset="0"/>
                <a:cs typeface="Arial" panose="020B0604020202020204" pitchFamily="34" charset="0"/>
              </a:rPr>
              <a:t> </a:t>
            </a:r>
            <a:r>
              <a:rPr lang="tr-TR" sz="1600" dirty="0" err="1">
                <a:latin typeface="Segoe UI Variable Small Semilig" pitchFamily="2" charset="0"/>
                <a:cs typeface="Arial" panose="020B0604020202020204" pitchFamily="34" charset="0"/>
              </a:rPr>
              <a:t>Systems</a:t>
            </a:r>
            <a:r>
              <a:rPr lang="tr-TR" sz="1600" dirty="0" smtClean="0">
                <a:latin typeface="Segoe UI Variable Small Semilig" pitchFamily="2" charset="0"/>
                <a:cs typeface="Arial" panose="020B0604020202020204" pitchFamily="34" charset="0"/>
              </a:rPr>
              <a:t>)</a:t>
            </a:r>
            <a:endParaRPr lang="tr-TR" sz="1600" dirty="0">
              <a:latin typeface="Segoe UI Variable Small Semilig" pitchFamily="2" charset="0"/>
              <a:cs typeface="Arial" panose="020B0604020202020204" pitchFamily="34" charset="0"/>
            </a:endParaRPr>
          </a:p>
          <a:p>
            <a:pPr marL="285750" indent="-285750">
              <a:buFont typeface="Arial" panose="020B0604020202020204" pitchFamily="34" charset="0"/>
              <a:buChar char="•"/>
            </a:pPr>
            <a:r>
              <a:rPr lang="tr-TR" sz="1600" dirty="0">
                <a:latin typeface="Segoe UI Variable Small Semilig" pitchFamily="2" charset="0"/>
                <a:cs typeface="Arial" panose="020B0604020202020204" pitchFamily="34" charset="0"/>
              </a:rPr>
              <a:t>İşbirliğine Dayalı Filtreleme Sistemleri (</a:t>
            </a:r>
            <a:r>
              <a:rPr lang="tr-TR" sz="1600" dirty="0" err="1">
                <a:latin typeface="Segoe UI Variable Small Semilig" pitchFamily="2" charset="0"/>
                <a:cs typeface="Arial" panose="020B0604020202020204" pitchFamily="34" charset="0"/>
              </a:rPr>
              <a:t>Collaborative</a:t>
            </a:r>
            <a:r>
              <a:rPr lang="tr-TR" sz="1600" dirty="0">
                <a:latin typeface="Segoe UI Variable Small Semilig" pitchFamily="2" charset="0"/>
                <a:cs typeface="Arial" panose="020B0604020202020204" pitchFamily="34" charset="0"/>
              </a:rPr>
              <a:t> </a:t>
            </a:r>
            <a:r>
              <a:rPr lang="tr-TR" sz="1600" dirty="0" err="1">
                <a:latin typeface="Segoe UI Variable Small Semilig" pitchFamily="2" charset="0"/>
                <a:cs typeface="Arial" panose="020B0604020202020204" pitchFamily="34" charset="0"/>
              </a:rPr>
              <a:t>Filtering</a:t>
            </a:r>
            <a:r>
              <a:rPr lang="tr-TR" sz="1600" dirty="0">
                <a:latin typeface="Segoe UI Variable Small Semilig" pitchFamily="2" charset="0"/>
                <a:cs typeface="Arial" panose="020B0604020202020204" pitchFamily="34" charset="0"/>
              </a:rPr>
              <a:t> </a:t>
            </a:r>
            <a:r>
              <a:rPr lang="tr-TR" sz="1600" dirty="0" err="1">
                <a:latin typeface="Segoe UI Variable Small Semilig" pitchFamily="2" charset="0"/>
                <a:cs typeface="Arial" panose="020B0604020202020204" pitchFamily="34" charset="0"/>
              </a:rPr>
              <a:t>Systems</a:t>
            </a:r>
            <a:r>
              <a:rPr lang="tr-TR" sz="1600" dirty="0" smtClean="0">
                <a:latin typeface="Segoe UI Variable Small Semilig" pitchFamily="2" charset="0"/>
                <a:cs typeface="Arial" panose="020B0604020202020204" pitchFamily="34" charset="0"/>
              </a:rPr>
              <a:t>)(CF)</a:t>
            </a:r>
          </a:p>
          <a:p>
            <a:pPr marL="285750" indent="-285750">
              <a:buFont typeface="Arial" panose="020B0604020202020204" pitchFamily="34" charset="0"/>
              <a:buChar char="•"/>
            </a:pPr>
            <a:r>
              <a:rPr lang="tr-TR" sz="1600" dirty="0" err="1" smtClean="0">
                <a:latin typeface="Segoe UI Variable Small Semilig" pitchFamily="2" charset="0"/>
                <a:cs typeface="Arial" panose="020B0604020202020204" pitchFamily="34" charset="0"/>
              </a:rPr>
              <a:t>Hibrit</a:t>
            </a:r>
            <a:r>
              <a:rPr lang="tr-TR" sz="1600" dirty="0" smtClean="0">
                <a:latin typeface="Segoe UI Variable Small Semilig" pitchFamily="2" charset="0"/>
                <a:cs typeface="Arial" panose="020B0604020202020204" pitchFamily="34" charset="0"/>
              </a:rPr>
              <a:t> Sistemler </a:t>
            </a:r>
            <a:r>
              <a:rPr lang="tr-TR" sz="1600" dirty="0" err="1" smtClean="0">
                <a:latin typeface="Segoe UI Variable Small Semilig" pitchFamily="2" charset="0"/>
                <a:cs typeface="Arial" panose="020B0604020202020204" pitchFamily="34" charset="0"/>
              </a:rPr>
              <a:t>Sistemler</a:t>
            </a:r>
            <a:r>
              <a:rPr lang="tr-TR" sz="1600" dirty="0" smtClean="0">
                <a:latin typeface="Segoe UI Variable Small Semilig" pitchFamily="2" charset="0"/>
                <a:cs typeface="Arial" panose="020B0604020202020204" pitchFamily="34" charset="0"/>
              </a:rPr>
              <a:t> (</a:t>
            </a:r>
            <a:r>
              <a:rPr lang="tr-TR" sz="1600" dirty="0" err="1" smtClean="0">
                <a:latin typeface="Segoe UI Variable Small Semilig" pitchFamily="2" charset="0"/>
                <a:cs typeface="Arial" panose="020B0604020202020204" pitchFamily="34" charset="0"/>
              </a:rPr>
              <a:t>Hybrid</a:t>
            </a:r>
            <a:r>
              <a:rPr lang="tr-TR" sz="1600" dirty="0" smtClean="0">
                <a:latin typeface="Segoe UI Variable Small Semilig" pitchFamily="2" charset="0"/>
                <a:cs typeface="Arial" panose="020B0604020202020204" pitchFamily="34" charset="0"/>
              </a:rPr>
              <a:t> </a:t>
            </a:r>
            <a:r>
              <a:rPr lang="tr-TR" sz="1600" dirty="0" err="1" smtClean="0">
                <a:latin typeface="Segoe UI Variable Small Semilig" pitchFamily="2" charset="0"/>
                <a:cs typeface="Arial" panose="020B0604020202020204" pitchFamily="34" charset="0"/>
              </a:rPr>
              <a:t>Based</a:t>
            </a:r>
            <a:r>
              <a:rPr lang="tr-TR" sz="1600" dirty="0" smtClean="0">
                <a:latin typeface="Segoe UI Variable Small Semilig" pitchFamily="2" charset="0"/>
                <a:cs typeface="Arial" panose="020B0604020202020204" pitchFamily="34" charset="0"/>
              </a:rPr>
              <a:t>)</a:t>
            </a:r>
          </a:p>
          <a:p>
            <a:r>
              <a:rPr lang="tr-TR" sz="1600" dirty="0" smtClean="0">
                <a:latin typeface="Segoe UI Variable Small Semilig" pitchFamily="2" charset="0"/>
                <a:cs typeface="Arial" panose="020B0604020202020204" pitchFamily="34" charset="0"/>
              </a:rPr>
              <a:t>Olmak üzere üçe ayrılmaktadır.</a:t>
            </a:r>
            <a:endParaRPr lang="tr-TR" sz="1600" dirty="0">
              <a:latin typeface="Segoe UI Variable Small Semilig" pitchFamily="2" charset="0"/>
              <a:cs typeface="Arial" panose="020B0604020202020204" pitchFamily="34" charset="0"/>
            </a:endParaRPr>
          </a:p>
        </p:txBody>
      </p:sp>
    </p:spTree>
    <p:extLst>
      <p:ext uri="{BB962C8B-B14F-4D97-AF65-F5344CB8AC3E}">
        <p14:creationId xmlns:p14="http://schemas.microsoft.com/office/powerpoint/2010/main" val="664294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8229600" cy="1600200"/>
          </a:xfrm>
        </p:spPr>
        <p:txBody>
          <a:bodyPr>
            <a:normAutofit/>
          </a:bodyPr>
          <a:lstStyle/>
          <a:p>
            <a:pPr algn="l"/>
            <a:r>
              <a:rPr lang="en-US" sz="2400" b="1" dirty="0" err="1" smtClean="0">
                <a:solidFill>
                  <a:schemeClr val="accent1"/>
                </a:solidFill>
              </a:rPr>
              <a:t>Sonuç</a:t>
            </a:r>
            <a:r>
              <a:rPr lang="tr-TR" sz="2400" b="1" dirty="0">
                <a:solidFill>
                  <a:schemeClr val="accent1"/>
                </a:solidFill>
              </a:rPr>
              <a:t/>
            </a:r>
            <a:br>
              <a:rPr lang="tr-TR" sz="2400" b="1" dirty="0">
                <a:solidFill>
                  <a:schemeClr val="accent1"/>
                </a:solidFill>
              </a:rPr>
            </a:br>
            <a:endParaRPr lang="tr-TR" sz="2400" b="1" dirty="0">
              <a:solidFill>
                <a:schemeClr val="accent1"/>
              </a:solidFill>
            </a:endParaRPr>
          </a:p>
        </p:txBody>
      </p:sp>
      <p:sp>
        <p:nvSpPr>
          <p:cNvPr id="3" name="İçerik Yer Tutucusu 2"/>
          <p:cNvSpPr>
            <a:spLocks noGrp="1"/>
          </p:cNvSpPr>
          <p:nvPr>
            <p:ph idx="1"/>
          </p:nvPr>
        </p:nvSpPr>
        <p:spPr/>
        <p:txBody>
          <a:bodyPr>
            <a:normAutofit fontScale="70000" lnSpcReduction="20000"/>
          </a:bodyPr>
          <a:lstStyle/>
          <a:p>
            <a:r>
              <a:rPr lang="en-US" sz="2800" dirty="0" err="1">
                <a:solidFill>
                  <a:schemeClr val="tx1"/>
                </a:solidFill>
              </a:rPr>
              <a:t>DeepFM</a:t>
            </a:r>
            <a:r>
              <a:rPr lang="en-US" sz="2800" dirty="0">
                <a:solidFill>
                  <a:schemeClr val="tx1"/>
                </a:solidFill>
              </a:rPr>
              <a:t>, </a:t>
            </a:r>
            <a:r>
              <a:rPr lang="en-US" sz="2800" dirty="0" err="1">
                <a:solidFill>
                  <a:schemeClr val="tx1"/>
                </a:solidFill>
              </a:rPr>
              <a:t>FM'den</a:t>
            </a:r>
            <a:r>
              <a:rPr lang="en-US" sz="2800" dirty="0">
                <a:solidFill>
                  <a:schemeClr val="tx1"/>
                </a:solidFill>
              </a:rPr>
              <a:t> </a:t>
            </a:r>
            <a:r>
              <a:rPr lang="en-US" sz="2800" dirty="0" err="1">
                <a:solidFill>
                  <a:schemeClr val="tx1"/>
                </a:solidFill>
              </a:rPr>
              <a:t>daha</a:t>
            </a:r>
            <a:r>
              <a:rPr lang="en-US" sz="2800" dirty="0">
                <a:solidFill>
                  <a:schemeClr val="tx1"/>
                </a:solidFill>
              </a:rPr>
              <a:t> </a:t>
            </a:r>
            <a:r>
              <a:rPr lang="en-US" sz="2800" dirty="0" err="1">
                <a:solidFill>
                  <a:schemeClr val="tx1"/>
                </a:solidFill>
              </a:rPr>
              <a:t>hızlı</a:t>
            </a:r>
            <a:r>
              <a:rPr lang="en-US" sz="2800" dirty="0">
                <a:solidFill>
                  <a:schemeClr val="tx1"/>
                </a:solidFill>
              </a:rPr>
              <a:t> </a:t>
            </a:r>
            <a:r>
              <a:rPr lang="en-US" sz="2800" dirty="0" err="1">
                <a:solidFill>
                  <a:schemeClr val="tx1"/>
                </a:solidFill>
              </a:rPr>
              <a:t>öğrenir</a:t>
            </a:r>
            <a:r>
              <a:rPr lang="en-US" sz="2800" dirty="0">
                <a:solidFill>
                  <a:schemeClr val="tx1"/>
                </a:solidFill>
              </a:rPr>
              <a:t> </a:t>
            </a:r>
            <a:r>
              <a:rPr lang="en-US" sz="2800" dirty="0" err="1">
                <a:solidFill>
                  <a:schemeClr val="tx1"/>
                </a:solidFill>
              </a:rPr>
              <a:t>ve</a:t>
            </a:r>
            <a:r>
              <a:rPr lang="en-US" sz="2800" dirty="0">
                <a:solidFill>
                  <a:schemeClr val="tx1"/>
                </a:solidFill>
              </a:rPr>
              <a:t> </a:t>
            </a:r>
            <a:r>
              <a:rPr lang="en-US" sz="2800" dirty="0" err="1">
                <a:solidFill>
                  <a:schemeClr val="tx1"/>
                </a:solidFill>
              </a:rPr>
              <a:t>genellikle</a:t>
            </a:r>
            <a:r>
              <a:rPr lang="en-US" sz="2800" dirty="0">
                <a:solidFill>
                  <a:schemeClr val="tx1"/>
                </a:solidFill>
              </a:rPr>
              <a:t> </a:t>
            </a:r>
            <a:r>
              <a:rPr lang="en-US" sz="2800" dirty="0" err="1">
                <a:solidFill>
                  <a:schemeClr val="tx1"/>
                </a:solidFill>
              </a:rPr>
              <a:t>daha</a:t>
            </a:r>
            <a:r>
              <a:rPr lang="en-US" sz="2800" dirty="0">
                <a:solidFill>
                  <a:schemeClr val="tx1"/>
                </a:solidFill>
              </a:rPr>
              <a:t> </a:t>
            </a:r>
            <a:r>
              <a:rPr lang="en-US" sz="2800" dirty="0" err="1">
                <a:solidFill>
                  <a:schemeClr val="tx1"/>
                </a:solidFill>
              </a:rPr>
              <a:t>iyi</a:t>
            </a:r>
            <a:r>
              <a:rPr lang="en-US" sz="2800" dirty="0">
                <a:solidFill>
                  <a:schemeClr val="tx1"/>
                </a:solidFill>
              </a:rPr>
              <a:t> </a:t>
            </a:r>
            <a:r>
              <a:rPr lang="en-US" sz="2800" dirty="0" err="1">
                <a:solidFill>
                  <a:schemeClr val="tx1"/>
                </a:solidFill>
              </a:rPr>
              <a:t>performans</a:t>
            </a:r>
            <a:r>
              <a:rPr lang="en-US" sz="2800" dirty="0">
                <a:solidFill>
                  <a:schemeClr val="tx1"/>
                </a:solidFill>
              </a:rPr>
              <a:t> </a:t>
            </a:r>
            <a:r>
              <a:rPr lang="en-US" sz="2800" dirty="0" err="1">
                <a:solidFill>
                  <a:schemeClr val="tx1"/>
                </a:solidFill>
              </a:rPr>
              <a:t>sergiler</a:t>
            </a:r>
            <a:r>
              <a:rPr lang="en-US" sz="2800" dirty="0">
                <a:solidFill>
                  <a:schemeClr val="tx1"/>
                </a:solidFill>
              </a:rPr>
              <a:t>. Bu model, </a:t>
            </a:r>
            <a:r>
              <a:rPr lang="en-US" sz="2800" dirty="0" err="1">
                <a:solidFill>
                  <a:schemeClr val="tx1"/>
                </a:solidFill>
              </a:rPr>
              <a:t>reklam</a:t>
            </a:r>
            <a:r>
              <a:rPr lang="en-US" sz="2800" dirty="0">
                <a:solidFill>
                  <a:schemeClr val="tx1"/>
                </a:solidFill>
              </a:rPr>
              <a:t> </a:t>
            </a:r>
            <a:r>
              <a:rPr lang="en-US" sz="2800" dirty="0" err="1">
                <a:solidFill>
                  <a:schemeClr val="tx1"/>
                </a:solidFill>
              </a:rPr>
              <a:t>tıklama</a:t>
            </a:r>
            <a:r>
              <a:rPr lang="en-US" sz="2800" dirty="0">
                <a:solidFill>
                  <a:schemeClr val="tx1"/>
                </a:solidFill>
              </a:rPr>
              <a:t> </a:t>
            </a:r>
            <a:r>
              <a:rPr lang="en-US" sz="2800" dirty="0" err="1">
                <a:solidFill>
                  <a:schemeClr val="tx1"/>
                </a:solidFill>
              </a:rPr>
              <a:t>oranı</a:t>
            </a:r>
            <a:r>
              <a:rPr lang="en-US" sz="2800" dirty="0">
                <a:solidFill>
                  <a:schemeClr val="tx1"/>
                </a:solidFill>
              </a:rPr>
              <a:t> </a:t>
            </a:r>
            <a:r>
              <a:rPr lang="en-US" sz="2800" dirty="0" err="1">
                <a:solidFill>
                  <a:schemeClr val="tx1"/>
                </a:solidFill>
              </a:rPr>
              <a:t>tahmini</a:t>
            </a:r>
            <a:r>
              <a:rPr lang="en-US" sz="2800" dirty="0">
                <a:solidFill>
                  <a:schemeClr val="tx1"/>
                </a:solidFill>
              </a:rPr>
              <a:t> </a:t>
            </a:r>
            <a:r>
              <a:rPr lang="en-US" sz="2800" dirty="0" err="1">
                <a:solidFill>
                  <a:schemeClr val="tx1"/>
                </a:solidFill>
              </a:rPr>
              <a:t>gibi</a:t>
            </a:r>
            <a:r>
              <a:rPr lang="en-US" sz="2800" dirty="0">
                <a:solidFill>
                  <a:schemeClr val="tx1"/>
                </a:solidFill>
              </a:rPr>
              <a:t> </a:t>
            </a:r>
            <a:r>
              <a:rPr lang="en-US" sz="2800" dirty="0" err="1">
                <a:solidFill>
                  <a:schemeClr val="tx1"/>
                </a:solidFill>
              </a:rPr>
              <a:t>uygulamalarda</a:t>
            </a:r>
            <a:r>
              <a:rPr lang="en-US" sz="2800" dirty="0">
                <a:solidFill>
                  <a:schemeClr val="tx1"/>
                </a:solidFill>
              </a:rPr>
              <a:t> </a:t>
            </a:r>
            <a:r>
              <a:rPr lang="en-US" sz="2800" dirty="0" err="1">
                <a:solidFill>
                  <a:schemeClr val="tx1"/>
                </a:solidFill>
              </a:rPr>
              <a:t>daha</a:t>
            </a:r>
            <a:r>
              <a:rPr lang="en-US" sz="2800" dirty="0">
                <a:solidFill>
                  <a:schemeClr val="tx1"/>
                </a:solidFill>
              </a:rPr>
              <a:t> </a:t>
            </a:r>
            <a:r>
              <a:rPr lang="en-US" sz="2800" dirty="0" err="1">
                <a:solidFill>
                  <a:schemeClr val="tx1"/>
                </a:solidFill>
              </a:rPr>
              <a:t>etkili</a:t>
            </a:r>
            <a:r>
              <a:rPr lang="en-US" sz="2800" dirty="0">
                <a:solidFill>
                  <a:schemeClr val="tx1"/>
                </a:solidFill>
              </a:rPr>
              <a:t> </a:t>
            </a:r>
            <a:r>
              <a:rPr lang="en-US" sz="2800" dirty="0" err="1">
                <a:solidFill>
                  <a:schemeClr val="tx1"/>
                </a:solidFill>
              </a:rPr>
              <a:t>sonuçlar</a:t>
            </a:r>
            <a:r>
              <a:rPr lang="en-US" sz="2800" dirty="0">
                <a:solidFill>
                  <a:schemeClr val="tx1"/>
                </a:solidFill>
              </a:rPr>
              <a:t> </a:t>
            </a:r>
            <a:r>
              <a:rPr lang="en-US" sz="2800" dirty="0" err="1">
                <a:solidFill>
                  <a:schemeClr val="tx1"/>
                </a:solidFill>
              </a:rPr>
              <a:t>verebilir</a:t>
            </a:r>
            <a:r>
              <a:rPr lang="en-US" sz="2800" dirty="0" smtClean="0">
                <a:solidFill>
                  <a:schemeClr val="tx1"/>
                </a:solidFill>
              </a:rPr>
              <a:t>.</a:t>
            </a:r>
            <a:endParaRPr lang="tr-TR" sz="2800" dirty="0" smtClean="0">
              <a:solidFill>
                <a:schemeClr val="tx1"/>
              </a:solidFill>
            </a:endParaRPr>
          </a:p>
          <a:p>
            <a:endParaRPr lang="tr-TR" sz="2800" dirty="0">
              <a:solidFill>
                <a:schemeClr val="tx1"/>
              </a:solidFill>
            </a:endParaRPr>
          </a:p>
          <a:p>
            <a:r>
              <a:rPr lang="en-US" sz="2800" dirty="0" err="1" smtClean="0">
                <a:solidFill>
                  <a:schemeClr val="tx1"/>
                </a:solidFill>
              </a:rPr>
              <a:t>DeepFM</a:t>
            </a:r>
            <a:r>
              <a:rPr lang="en-US" sz="2800" dirty="0">
                <a:solidFill>
                  <a:schemeClr val="tx1"/>
                </a:solidFill>
              </a:rPr>
              <a:t>, FM </a:t>
            </a:r>
            <a:r>
              <a:rPr lang="en-US" sz="2800" dirty="0" err="1">
                <a:solidFill>
                  <a:schemeClr val="tx1"/>
                </a:solidFill>
              </a:rPr>
              <a:t>ve</a:t>
            </a:r>
            <a:r>
              <a:rPr lang="en-US" sz="2800" dirty="0">
                <a:solidFill>
                  <a:schemeClr val="tx1"/>
                </a:solidFill>
              </a:rPr>
              <a:t> DNN </a:t>
            </a:r>
            <a:r>
              <a:rPr lang="en-US" sz="2800" dirty="0" err="1">
                <a:solidFill>
                  <a:schemeClr val="tx1"/>
                </a:solidFill>
              </a:rPr>
              <a:t>bileşenlerinin</a:t>
            </a:r>
            <a:r>
              <a:rPr lang="en-US" sz="2800" dirty="0">
                <a:solidFill>
                  <a:schemeClr val="tx1"/>
                </a:solidFill>
              </a:rPr>
              <a:t> </a:t>
            </a:r>
            <a:r>
              <a:rPr lang="en-US" sz="2800" dirty="0" err="1">
                <a:solidFill>
                  <a:schemeClr val="tx1"/>
                </a:solidFill>
              </a:rPr>
              <a:t>birleşimiyle</a:t>
            </a:r>
            <a:r>
              <a:rPr lang="en-US" sz="2800" dirty="0">
                <a:solidFill>
                  <a:schemeClr val="tx1"/>
                </a:solidFill>
              </a:rPr>
              <a:t> </a:t>
            </a:r>
            <a:r>
              <a:rPr lang="en-US" sz="2800" dirty="0" err="1">
                <a:solidFill>
                  <a:schemeClr val="tx1"/>
                </a:solidFill>
              </a:rPr>
              <a:t>daha</a:t>
            </a:r>
            <a:r>
              <a:rPr lang="en-US" sz="2800" dirty="0">
                <a:solidFill>
                  <a:schemeClr val="tx1"/>
                </a:solidFill>
              </a:rPr>
              <a:t> </a:t>
            </a:r>
            <a:r>
              <a:rPr lang="en-US" sz="2800" dirty="0" err="1">
                <a:solidFill>
                  <a:schemeClr val="tx1"/>
                </a:solidFill>
              </a:rPr>
              <a:t>güçlü</a:t>
            </a:r>
            <a:r>
              <a:rPr lang="en-US" sz="2800" dirty="0">
                <a:solidFill>
                  <a:schemeClr val="tx1"/>
                </a:solidFill>
              </a:rPr>
              <a:t> </a:t>
            </a:r>
            <a:r>
              <a:rPr lang="en-US" sz="2800" dirty="0" err="1">
                <a:solidFill>
                  <a:schemeClr val="tx1"/>
                </a:solidFill>
              </a:rPr>
              <a:t>bir</a:t>
            </a:r>
            <a:r>
              <a:rPr lang="en-US" sz="2800" dirty="0">
                <a:solidFill>
                  <a:schemeClr val="tx1"/>
                </a:solidFill>
              </a:rPr>
              <a:t> model </a:t>
            </a:r>
            <a:r>
              <a:rPr lang="en-US" sz="2800" dirty="0" err="1">
                <a:solidFill>
                  <a:schemeClr val="tx1"/>
                </a:solidFill>
              </a:rPr>
              <a:t>sunar</a:t>
            </a:r>
            <a:r>
              <a:rPr lang="en-US" sz="2800" dirty="0" smtClean="0">
                <a:solidFill>
                  <a:schemeClr val="tx1"/>
                </a:solidFill>
              </a:rPr>
              <a:t>.</a:t>
            </a:r>
            <a:endParaRPr lang="tr-TR" sz="2800" dirty="0" smtClean="0">
              <a:solidFill>
                <a:schemeClr val="tx1"/>
              </a:solidFill>
            </a:endParaRPr>
          </a:p>
          <a:p>
            <a:endParaRPr lang="tr-TR" sz="2800" dirty="0">
              <a:solidFill>
                <a:schemeClr val="tx1"/>
              </a:solidFill>
            </a:endParaRPr>
          </a:p>
          <a:p>
            <a:r>
              <a:rPr lang="en-US" sz="2800" dirty="0">
                <a:solidFill>
                  <a:schemeClr val="tx1"/>
                </a:solidFill>
              </a:rPr>
              <a:t>FM, </a:t>
            </a:r>
            <a:r>
              <a:rPr lang="en-US" sz="2800" dirty="0" err="1">
                <a:solidFill>
                  <a:schemeClr val="tx1"/>
                </a:solidFill>
              </a:rPr>
              <a:t>doğrusal</a:t>
            </a:r>
            <a:r>
              <a:rPr lang="en-US" sz="2800" dirty="0">
                <a:solidFill>
                  <a:schemeClr val="tx1"/>
                </a:solidFill>
              </a:rPr>
              <a:t> </a:t>
            </a:r>
            <a:r>
              <a:rPr lang="en-US" sz="2800" dirty="0" err="1">
                <a:solidFill>
                  <a:schemeClr val="tx1"/>
                </a:solidFill>
              </a:rPr>
              <a:t>etkileşimleri</a:t>
            </a:r>
            <a:r>
              <a:rPr lang="en-US" sz="2800" dirty="0">
                <a:solidFill>
                  <a:schemeClr val="tx1"/>
                </a:solidFill>
              </a:rPr>
              <a:t> </a:t>
            </a:r>
            <a:r>
              <a:rPr lang="en-US" sz="2800" dirty="0" err="1">
                <a:solidFill>
                  <a:schemeClr val="tx1"/>
                </a:solidFill>
              </a:rPr>
              <a:t>modellerken</a:t>
            </a:r>
            <a:r>
              <a:rPr lang="en-US" sz="2800" dirty="0">
                <a:solidFill>
                  <a:schemeClr val="tx1"/>
                </a:solidFill>
              </a:rPr>
              <a:t>, DNN, </a:t>
            </a:r>
            <a:r>
              <a:rPr lang="en-US" sz="2800" dirty="0" err="1">
                <a:solidFill>
                  <a:schemeClr val="tx1"/>
                </a:solidFill>
              </a:rPr>
              <a:t>doğrusal</a:t>
            </a:r>
            <a:r>
              <a:rPr lang="en-US" sz="2800" dirty="0">
                <a:solidFill>
                  <a:schemeClr val="tx1"/>
                </a:solidFill>
              </a:rPr>
              <a:t> </a:t>
            </a:r>
            <a:r>
              <a:rPr lang="en-US" sz="2800" dirty="0" err="1">
                <a:solidFill>
                  <a:schemeClr val="tx1"/>
                </a:solidFill>
              </a:rPr>
              <a:t>olmayan</a:t>
            </a:r>
            <a:r>
              <a:rPr lang="en-US" sz="2800" dirty="0">
                <a:solidFill>
                  <a:schemeClr val="tx1"/>
                </a:solidFill>
              </a:rPr>
              <a:t> </a:t>
            </a:r>
            <a:r>
              <a:rPr lang="en-US" sz="2800" dirty="0" err="1">
                <a:solidFill>
                  <a:schemeClr val="tx1"/>
                </a:solidFill>
              </a:rPr>
              <a:t>etkileşimleri</a:t>
            </a:r>
            <a:r>
              <a:rPr lang="en-US" sz="2800" dirty="0">
                <a:solidFill>
                  <a:schemeClr val="tx1"/>
                </a:solidFill>
              </a:rPr>
              <a:t> </a:t>
            </a:r>
            <a:r>
              <a:rPr lang="en-US" sz="2800" dirty="0" err="1">
                <a:solidFill>
                  <a:schemeClr val="tx1"/>
                </a:solidFill>
              </a:rPr>
              <a:t>yakalar</a:t>
            </a:r>
            <a:r>
              <a:rPr lang="en-US" sz="2800" dirty="0" smtClean="0">
                <a:solidFill>
                  <a:schemeClr val="tx1"/>
                </a:solidFill>
              </a:rPr>
              <a:t>.</a:t>
            </a:r>
            <a:endParaRPr lang="tr-TR" sz="2800" dirty="0" smtClean="0">
              <a:solidFill>
                <a:schemeClr val="tx1"/>
              </a:solidFill>
            </a:endParaRPr>
          </a:p>
          <a:p>
            <a:endParaRPr lang="tr-TR" sz="2800" dirty="0">
              <a:solidFill>
                <a:schemeClr val="tx1"/>
              </a:solidFill>
            </a:endParaRPr>
          </a:p>
          <a:p>
            <a:r>
              <a:rPr lang="en-US" sz="2800" dirty="0" err="1">
                <a:solidFill>
                  <a:schemeClr val="tx1"/>
                </a:solidFill>
              </a:rPr>
              <a:t>DeepFM</a:t>
            </a:r>
            <a:r>
              <a:rPr lang="en-US" sz="2800" dirty="0">
                <a:solidFill>
                  <a:schemeClr val="tx1"/>
                </a:solidFill>
              </a:rPr>
              <a:t>, </a:t>
            </a:r>
            <a:r>
              <a:rPr lang="en-US" sz="2800" dirty="0" err="1">
                <a:solidFill>
                  <a:schemeClr val="tx1"/>
                </a:solidFill>
              </a:rPr>
              <a:t>özellik</a:t>
            </a:r>
            <a:r>
              <a:rPr lang="en-US" sz="2800" dirty="0">
                <a:solidFill>
                  <a:schemeClr val="tx1"/>
                </a:solidFill>
              </a:rPr>
              <a:t> </a:t>
            </a:r>
            <a:r>
              <a:rPr lang="en-US" sz="2800" dirty="0" err="1">
                <a:solidFill>
                  <a:schemeClr val="tx1"/>
                </a:solidFill>
              </a:rPr>
              <a:t>mühendisliği</a:t>
            </a:r>
            <a:r>
              <a:rPr lang="en-US" sz="2800" dirty="0">
                <a:solidFill>
                  <a:schemeClr val="tx1"/>
                </a:solidFill>
              </a:rPr>
              <a:t> </a:t>
            </a:r>
            <a:r>
              <a:rPr lang="en-US" sz="2800" dirty="0" err="1">
                <a:solidFill>
                  <a:schemeClr val="tx1"/>
                </a:solidFill>
              </a:rPr>
              <a:t>gereksinimini</a:t>
            </a:r>
            <a:r>
              <a:rPr lang="en-US" sz="2800" dirty="0">
                <a:solidFill>
                  <a:schemeClr val="tx1"/>
                </a:solidFill>
              </a:rPr>
              <a:t> </a:t>
            </a:r>
            <a:r>
              <a:rPr lang="en-US" sz="2800" dirty="0" err="1">
                <a:solidFill>
                  <a:schemeClr val="tx1"/>
                </a:solidFill>
              </a:rPr>
              <a:t>azaltır</a:t>
            </a:r>
            <a:r>
              <a:rPr lang="en-US" sz="2800" dirty="0">
                <a:solidFill>
                  <a:schemeClr val="tx1"/>
                </a:solidFill>
              </a:rPr>
              <a:t> </a:t>
            </a:r>
            <a:r>
              <a:rPr lang="en-US" sz="2800" dirty="0" err="1">
                <a:solidFill>
                  <a:schemeClr val="tx1"/>
                </a:solidFill>
              </a:rPr>
              <a:t>ve</a:t>
            </a:r>
            <a:r>
              <a:rPr lang="en-US" sz="2800" dirty="0">
                <a:solidFill>
                  <a:schemeClr val="tx1"/>
                </a:solidFill>
              </a:rPr>
              <a:t> </a:t>
            </a:r>
            <a:r>
              <a:rPr lang="en-US" sz="2800" dirty="0" err="1">
                <a:solidFill>
                  <a:schemeClr val="tx1"/>
                </a:solidFill>
              </a:rPr>
              <a:t>daha</a:t>
            </a:r>
            <a:r>
              <a:rPr lang="en-US" sz="2800" dirty="0">
                <a:solidFill>
                  <a:schemeClr val="tx1"/>
                </a:solidFill>
              </a:rPr>
              <a:t> </a:t>
            </a:r>
            <a:r>
              <a:rPr lang="en-US" sz="2800" dirty="0" err="1">
                <a:solidFill>
                  <a:schemeClr val="tx1"/>
                </a:solidFill>
              </a:rPr>
              <a:t>karmaşık</a:t>
            </a:r>
            <a:r>
              <a:rPr lang="en-US" sz="2800" dirty="0">
                <a:solidFill>
                  <a:schemeClr val="tx1"/>
                </a:solidFill>
              </a:rPr>
              <a:t> </a:t>
            </a:r>
            <a:r>
              <a:rPr lang="en-US" sz="2800" dirty="0" err="1">
                <a:solidFill>
                  <a:schemeClr val="tx1"/>
                </a:solidFill>
              </a:rPr>
              <a:t>etkileşimleri</a:t>
            </a:r>
            <a:r>
              <a:rPr lang="en-US" sz="2800" dirty="0">
                <a:solidFill>
                  <a:schemeClr val="tx1"/>
                </a:solidFill>
              </a:rPr>
              <a:t> </a:t>
            </a:r>
            <a:r>
              <a:rPr lang="en-US" sz="2800" dirty="0" err="1">
                <a:solidFill>
                  <a:schemeClr val="tx1"/>
                </a:solidFill>
              </a:rPr>
              <a:t>öğrenir</a:t>
            </a:r>
            <a:r>
              <a:rPr lang="en-US" sz="2800" dirty="0" smtClean="0">
                <a:solidFill>
                  <a:schemeClr val="tx1"/>
                </a:solidFill>
              </a:rPr>
              <a:t>.</a:t>
            </a:r>
            <a:endParaRPr lang="tr-TR" sz="2800" dirty="0" smtClean="0">
              <a:solidFill>
                <a:schemeClr val="tx1"/>
              </a:solidFill>
            </a:endParaRPr>
          </a:p>
          <a:p>
            <a:endParaRPr lang="tr-TR" sz="2800" dirty="0">
              <a:solidFill>
                <a:schemeClr val="tx1"/>
              </a:solidFill>
            </a:endParaRPr>
          </a:p>
          <a:p>
            <a:r>
              <a:rPr lang="en-US" sz="2800" dirty="0">
                <a:solidFill>
                  <a:schemeClr val="tx1"/>
                </a:solidFill>
              </a:rPr>
              <a:t>Bu model, </a:t>
            </a:r>
            <a:r>
              <a:rPr lang="en-US" sz="2800" dirty="0" err="1">
                <a:solidFill>
                  <a:schemeClr val="tx1"/>
                </a:solidFill>
              </a:rPr>
              <a:t>reklam</a:t>
            </a:r>
            <a:r>
              <a:rPr lang="en-US" sz="2800" dirty="0">
                <a:solidFill>
                  <a:schemeClr val="tx1"/>
                </a:solidFill>
              </a:rPr>
              <a:t> </a:t>
            </a:r>
            <a:r>
              <a:rPr lang="en-US" sz="2800" dirty="0" err="1">
                <a:solidFill>
                  <a:schemeClr val="tx1"/>
                </a:solidFill>
              </a:rPr>
              <a:t>tahminleri</a:t>
            </a:r>
            <a:r>
              <a:rPr lang="en-US" sz="2800" dirty="0">
                <a:solidFill>
                  <a:schemeClr val="tx1"/>
                </a:solidFill>
              </a:rPr>
              <a:t> </a:t>
            </a:r>
            <a:r>
              <a:rPr lang="en-US" sz="2800" dirty="0" err="1">
                <a:solidFill>
                  <a:schemeClr val="tx1"/>
                </a:solidFill>
              </a:rPr>
              <a:t>gibi</a:t>
            </a:r>
            <a:r>
              <a:rPr lang="en-US" sz="2800" dirty="0">
                <a:solidFill>
                  <a:schemeClr val="tx1"/>
                </a:solidFill>
              </a:rPr>
              <a:t> </a:t>
            </a:r>
            <a:r>
              <a:rPr lang="en-US" sz="2800" dirty="0" err="1">
                <a:solidFill>
                  <a:schemeClr val="tx1"/>
                </a:solidFill>
              </a:rPr>
              <a:t>problemlerde</a:t>
            </a:r>
            <a:r>
              <a:rPr lang="en-US" sz="2800" dirty="0">
                <a:solidFill>
                  <a:schemeClr val="tx1"/>
                </a:solidFill>
              </a:rPr>
              <a:t> </a:t>
            </a:r>
            <a:r>
              <a:rPr lang="en-US" sz="2800" dirty="0" err="1">
                <a:solidFill>
                  <a:schemeClr val="tx1"/>
                </a:solidFill>
              </a:rPr>
              <a:t>FM'den</a:t>
            </a:r>
            <a:r>
              <a:rPr lang="en-US" sz="2800" dirty="0">
                <a:solidFill>
                  <a:schemeClr val="tx1"/>
                </a:solidFill>
              </a:rPr>
              <a:t> </a:t>
            </a:r>
            <a:r>
              <a:rPr lang="en-US" sz="2800" dirty="0" err="1">
                <a:solidFill>
                  <a:schemeClr val="tx1"/>
                </a:solidFill>
              </a:rPr>
              <a:t>daha</a:t>
            </a:r>
            <a:r>
              <a:rPr lang="en-US" sz="2800" dirty="0">
                <a:solidFill>
                  <a:schemeClr val="tx1"/>
                </a:solidFill>
              </a:rPr>
              <a:t> </a:t>
            </a:r>
            <a:r>
              <a:rPr lang="en-US" sz="2800" dirty="0" err="1">
                <a:solidFill>
                  <a:schemeClr val="tx1"/>
                </a:solidFill>
              </a:rPr>
              <a:t>iyi</a:t>
            </a:r>
            <a:r>
              <a:rPr lang="en-US" sz="2800" dirty="0">
                <a:solidFill>
                  <a:schemeClr val="tx1"/>
                </a:solidFill>
              </a:rPr>
              <a:t> </a:t>
            </a:r>
            <a:r>
              <a:rPr lang="en-US" sz="2800" dirty="0" err="1">
                <a:solidFill>
                  <a:schemeClr val="tx1"/>
                </a:solidFill>
              </a:rPr>
              <a:t>sonuçlar</a:t>
            </a:r>
            <a:r>
              <a:rPr lang="en-US" sz="2800" dirty="0">
                <a:solidFill>
                  <a:schemeClr val="tx1"/>
                </a:solidFill>
              </a:rPr>
              <a:t> </a:t>
            </a:r>
            <a:r>
              <a:rPr lang="en-US" sz="2800" dirty="0" err="1">
                <a:solidFill>
                  <a:schemeClr val="tx1"/>
                </a:solidFill>
              </a:rPr>
              <a:t>verebilir</a:t>
            </a:r>
            <a:r>
              <a:rPr lang="en-US" sz="2800" dirty="0">
                <a:solidFill>
                  <a:schemeClr val="tx1"/>
                </a:solidFill>
              </a:rPr>
              <a:t>.</a:t>
            </a:r>
            <a:endParaRPr lang="tr-TR" sz="2800" dirty="0">
              <a:solidFill>
                <a:schemeClr val="tx1"/>
              </a:solidFill>
            </a:endParaRP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50</a:t>
            </a:fld>
            <a:endParaRPr lang="tr-TR" sz="3200" dirty="0">
              <a:solidFill>
                <a:schemeClr val="tx1"/>
              </a:solidFill>
            </a:endParaRPr>
          </a:p>
        </p:txBody>
      </p:sp>
    </p:spTree>
    <p:extLst>
      <p:ext uri="{BB962C8B-B14F-4D97-AF65-F5344CB8AC3E}">
        <p14:creationId xmlns:p14="http://schemas.microsoft.com/office/powerpoint/2010/main" val="539800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43408"/>
            <a:ext cx="8229600" cy="1600200"/>
          </a:xfrm>
        </p:spPr>
        <p:txBody>
          <a:bodyPr/>
          <a:lstStyle/>
          <a:p>
            <a:pPr algn="l"/>
            <a:r>
              <a:rPr lang="tr-TR" sz="2400" b="1" dirty="0" smtClean="0">
                <a:solidFill>
                  <a:schemeClr val="accent1"/>
                </a:solidFill>
              </a:rPr>
              <a:t>KAYNAKÇA</a:t>
            </a:r>
            <a:endParaRPr lang="tr-TR" sz="2400" b="1" dirty="0">
              <a:solidFill>
                <a:schemeClr val="accent1"/>
              </a:solidFill>
            </a:endParaRPr>
          </a:p>
        </p:txBody>
      </p:sp>
      <p:sp>
        <p:nvSpPr>
          <p:cNvPr id="3" name="İçerik Yer Tutucusu 2"/>
          <p:cNvSpPr>
            <a:spLocks noGrp="1"/>
          </p:cNvSpPr>
          <p:nvPr>
            <p:ph idx="1"/>
          </p:nvPr>
        </p:nvSpPr>
        <p:spPr>
          <a:xfrm>
            <a:off x="467544" y="1988840"/>
            <a:ext cx="8229600" cy="4525963"/>
          </a:xfrm>
        </p:spPr>
        <p:txBody>
          <a:bodyPr>
            <a:normAutofit/>
          </a:bodyPr>
          <a:lstStyle/>
          <a:p>
            <a:r>
              <a:rPr lang="tr-TR" sz="1700" dirty="0" smtClean="0">
                <a:solidFill>
                  <a:schemeClr val="tx1"/>
                </a:solidFill>
                <a:hlinkClick r:id="rId2"/>
              </a:rPr>
              <a:t>https://medium.com/@iremcilingir/%C3%B6neri-sistemleri-recommendation-systems-28a3f341c0a9</a:t>
            </a:r>
            <a:endParaRPr lang="tr-TR" sz="1700" dirty="0" smtClean="0">
              <a:solidFill>
                <a:schemeClr val="tx1"/>
              </a:solidFill>
            </a:endParaRPr>
          </a:p>
          <a:p>
            <a:r>
              <a:rPr lang="tr-TR" sz="1700" dirty="0" smtClean="0">
                <a:solidFill>
                  <a:schemeClr val="tx1"/>
                </a:solidFill>
                <a:hlinkClick r:id="rId3"/>
              </a:rPr>
              <a:t>https://towardsdatascience.com/recommender-systems-a-complete-guide-to-machine-learning-models-96d3f94ea748</a:t>
            </a:r>
            <a:endParaRPr lang="tr-TR" sz="1700" dirty="0" smtClean="0">
              <a:solidFill>
                <a:schemeClr val="tx1"/>
              </a:solidFill>
            </a:endParaRPr>
          </a:p>
          <a:p>
            <a:r>
              <a:rPr lang="tr-TR" sz="1700" dirty="0" smtClean="0">
                <a:solidFill>
                  <a:schemeClr val="tx1"/>
                </a:solidFill>
                <a:hlinkClick r:id="rId4"/>
              </a:rPr>
              <a:t>https://medium.com/@khang.pham.exxact/what-are-recommendation-systems-6bb5036042db</a:t>
            </a:r>
            <a:endParaRPr lang="tr-TR" sz="1700" dirty="0" smtClean="0">
              <a:solidFill>
                <a:schemeClr val="tx1"/>
              </a:solidFill>
            </a:endParaRPr>
          </a:p>
          <a:p>
            <a:r>
              <a:rPr lang="tr-TR" sz="1700" dirty="0" smtClean="0">
                <a:solidFill>
                  <a:schemeClr val="tx1"/>
                </a:solidFill>
                <a:hlinkClick r:id="rId5"/>
              </a:rPr>
              <a:t>https://www.d2l.ai/chapter_recommender-systems/index.html</a:t>
            </a:r>
            <a:endParaRPr lang="tr-TR" sz="1700" dirty="0" smtClean="0">
              <a:solidFill>
                <a:schemeClr val="tx1"/>
              </a:solidFill>
            </a:endParaRPr>
          </a:p>
          <a:p>
            <a:r>
              <a:rPr lang="tr-TR" sz="1700" dirty="0" smtClean="0">
                <a:solidFill>
                  <a:schemeClr val="tx1"/>
                </a:solidFill>
                <a:hlinkClick r:id="rId6"/>
              </a:rPr>
              <a:t>https://miuul.com/blog/veri-bilimi-ile-tavsiye-sistemleri</a:t>
            </a:r>
            <a:endParaRPr lang="tr-TR" sz="1700" dirty="0" smtClean="0">
              <a:solidFill>
                <a:schemeClr val="tx1"/>
              </a:solidFill>
            </a:endParaRPr>
          </a:p>
          <a:p>
            <a:r>
              <a:rPr lang="tr-TR" sz="1700" dirty="0" smtClean="0">
                <a:solidFill>
                  <a:schemeClr val="tx1"/>
                </a:solidFill>
                <a:hlinkClick r:id="rId7"/>
              </a:rPr>
              <a:t>https://mustafaserdarkonca.medium.com/matrix-factorization-part-2-%C3%B6neri-sistemleri-28f65a69a01d</a:t>
            </a:r>
            <a:endParaRPr lang="tr-TR" sz="1700" dirty="0" smtClean="0">
              <a:solidFill>
                <a:schemeClr val="tx1"/>
              </a:solidFill>
            </a:endParaRP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51</a:t>
            </a:fld>
            <a:endParaRPr lang="tr-TR" sz="3200" dirty="0">
              <a:solidFill>
                <a:schemeClr val="tx1"/>
              </a:solidFill>
            </a:endParaRPr>
          </a:p>
        </p:txBody>
      </p:sp>
    </p:spTree>
    <p:extLst>
      <p:ext uri="{BB962C8B-B14F-4D97-AF65-F5344CB8AC3E}">
        <p14:creationId xmlns:p14="http://schemas.microsoft.com/office/powerpoint/2010/main" val="3434248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1917" y="548680"/>
            <a:ext cx="8676456" cy="1143000"/>
          </a:xfrm>
        </p:spPr>
        <p:txBody>
          <a:bodyPr>
            <a:normAutofit fontScale="90000"/>
          </a:bodyPr>
          <a:lstStyle/>
          <a:p>
            <a:pPr algn="l"/>
            <a:r>
              <a:rPr lang="tr-TR" sz="2000" b="1" dirty="0">
                <a:solidFill>
                  <a:schemeClr val="accent1"/>
                </a:solidFill>
                <a:latin typeface="Arial" panose="020B0604020202020204" pitchFamily="34" charset="0"/>
                <a:cs typeface="Arial" panose="020B0604020202020204" pitchFamily="34" charset="0"/>
              </a:rPr>
              <a:t>İçeriğe Dayalı Filtreleme </a:t>
            </a:r>
            <a:r>
              <a:rPr lang="tr-TR" sz="2000" b="1" dirty="0" smtClean="0">
                <a:solidFill>
                  <a:schemeClr val="accent1"/>
                </a:solidFill>
                <a:latin typeface="Arial" panose="020B0604020202020204" pitchFamily="34" charset="0"/>
                <a:cs typeface="Arial" panose="020B0604020202020204" pitchFamily="34" charset="0"/>
              </a:rPr>
              <a:t>Sistemleri(Content-</a:t>
            </a:r>
            <a:r>
              <a:rPr lang="tr-TR" sz="2000" b="1" dirty="0" err="1" smtClean="0">
                <a:solidFill>
                  <a:schemeClr val="accent1"/>
                </a:solidFill>
                <a:latin typeface="Arial" panose="020B0604020202020204" pitchFamily="34" charset="0"/>
                <a:cs typeface="Arial" panose="020B0604020202020204" pitchFamily="34" charset="0"/>
              </a:rPr>
              <a:t>Based</a:t>
            </a:r>
            <a:r>
              <a:rPr lang="tr-TR" sz="2000" b="1" dirty="0" smtClean="0">
                <a:solidFill>
                  <a:schemeClr val="accent1"/>
                </a:solidFill>
                <a:latin typeface="Arial" panose="020B0604020202020204" pitchFamily="34" charset="0"/>
                <a:cs typeface="Arial" panose="020B0604020202020204" pitchFamily="34" charset="0"/>
              </a:rPr>
              <a:t> </a:t>
            </a:r>
            <a:r>
              <a:rPr lang="tr-TR" sz="2000" b="1" dirty="0" err="1">
                <a:solidFill>
                  <a:schemeClr val="accent1"/>
                </a:solidFill>
                <a:latin typeface="Arial" panose="020B0604020202020204" pitchFamily="34" charset="0"/>
                <a:cs typeface="Arial" panose="020B0604020202020204" pitchFamily="34" charset="0"/>
              </a:rPr>
              <a:t>Filtering</a:t>
            </a:r>
            <a:r>
              <a:rPr lang="tr-TR" sz="2000" b="1" dirty="0">
                <a:solidFill>
                  <a:schemeClr val="accent1"/>
                </a:solidFill>
                <a:latin typeface="Arial" panose="020B0604020202020204" pitchFamily="34" charset="0"/>
                <a:cs typeface="Arial" panose="020B0604020202020204" pitchFamily="34" charset="0"/>
              </a:rPr>
              <a:t> </a:t>
            </a:r>
            <a:r>
              <a:rPr lang="tr-TR" sz="2000" b="1" dirty="0" err="1" smtClean="0">
                <a:solidFill>
                  <a:schemeClr val="accent1"/>
                </a:solidFill>
                <a:latin typeface="Arial" panose="020B0604020202020204" pitchFamily="34" charset="0"/>
                <a:cs typeface="Arial" panose="020B0604020202020204" pitchFamily="34" charset="0"/>
              </a:rPr>
              <a:t>Systems</a:t>
            </a:r>
            <a:r>
              <a:rPr lang="tr-TR" sz="2000" b="1" dirty="0" smtClean="0">
                <a:solidFill>
                  <a:schemeClr val="accent1"/>
                </a:solidFill>
                <a:latin typeface="Arial" panose="020B0604020202020204" pitchFamily="34" charset="0"/>
                <a:cs typeface="Arial" panose="020B0604020202020204" pitchFamily="34" charset="0"/>
              </a:rPr>
              <a:t>)</a:t>
            </a:r>
            <a:r>
              <a:rPr lang="tr-TR" sz="2000" b="1" dirty="0">
                <a:solidFill>
                  <a:schemeClr val="accent1"/>
                </a:solidFill>
                <a:latin typeface="Arial" panose="020B0604020202020204" pitchFamily="34" charset="0"/>
                <a:cs typeface="Arial" panose="020B0604020202020204" pitchFamily="34" charset="0"/>
              </a:rPr>
              <a:t/>
            </a:r>
            <a:br>
              <a:rPr lang="tr-TR" sz="2000" b="1" dirty="0">
                <a:solidFill>
                  <a:schemeClr val="accent1"/>
                </a:solidFill>
                <a:latin typeface="Arial" panose="020B0604020202020204" pitchFamily="34" charset="0"/>
                <a:cs typeface="Arial" panose="020B0604020202020204" pitchFamily="34" charset="0"/>
              </a:rPr>
            </a:br>
            <a:endParaRPr lang="tr-TR" sz="2000"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a:bodyPr>
          <a:lstStyle/>
          <a:p>
            <a:pPr fontAlgn="base"/>
            <a:r>
              <a:rPr lang="tr-TR" sz="1900" dirty="0">
                <a:solidFill>
                  <a:schemeClr val="tx1"/>
                </a:solidFill>
              </a:rPr>
              <a:t>İçeriğe dayalı filtreleme yöntemi, bir ürünün açıklamasına ve kullanıcının tercih ettiği seçeneklerin içeriğine dayanmaktadır. İçerik tabanlı bir öneri sisteminde, anahtar kelimeler ürünü tanımlamak için kullanılmaktadır. Algoritmalar,</a:t>
            </a:r>
            <a:r>
              <a:rPr lang="tr-TR" sz="1900" b="1" dirty="0">
                <a:solidFill>
                  <a:schemeClr val="tx1"/>
                </a:solidFill>
              </a:rPr>
              <a:t> </a:t>
            </a:r>
            <a:r>
              <a:rPr lang="tr-TR" sz="1900" dirty="0">
                <a:solidFill>
                  <a:schemeClr val="tx1"/>
                </a:solidFill>
              </a:rPr>
              <a:t>bir kullanıcının geçmişte beğendiklerine benzer ürünler önermeye çalışır. </a:t>
            </a:r>
            <a:endParaRPr lang="tr-TR" sz="1900" b="1" dirty="0">
              <a:solidFill>
                <a:schemeClr val="tx1"/>
              </a:solidFill>
            </a:endParaRPr>
          </a:p>
          <a:p>
            <a:pPr fontAlgn="base"/>
            <a:endParaRPr lang="tr-TR" sz="1900" dirty="0">
              <a:solidFill>
                <a:schemeClr val="tx1"/>
              </a:solidFill>
            </a:endParaRPr>
          </a:p>
          <a:p>
            <a:pPr fontAlgn="base"/>
            <a:r>
              <a:rPr lang="tr-TR" sz="1900" dirty="0">
                <a:solidFill>
                  <a:schemeClr val="tx1"/>
                </a:solidFill>
              </a:rPr>
              <a:t>Bilim kurgu kategorisinden dizi/film seven biriyseniz bir sonraki dizi/film önerisinin yine bilim kurgu altyapılı bir dizi/film olması örnek olarak verilebilir. Burada önemli olan nokta, ürünlerin içerik kaynağından kullanıcı tercihlerinin öğrenip öğrenilemeyeceğidir. Kullanılacak yöntem mevcut probleme göre değişir. E-ticaret özelinde örnekleyecek olursak, bir telefon aldığınızda telefon kılıfı önerisinin yapılması, bu ürünlere ait içeriklerin iyi bir şekilde tanımlanması ile gerçekleşebilir.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6</a:t>
            </a:fld>
            <a:endParaRPr lang="tr-TR" sz="3200" dirty="0">
              <a:solidFill>
                <a:schemeClr val="tx1"/>
              </a:solidFill>
            </a:endParaRPr>
          </a:p>
        </p:txBody>
      </p:sp>
    </p:spTree>
    <p:extLst>
      <p:ext uri="{BB962C8B-B14F-4D97-AF65-F5344CB8AC3E}">
        <p14:creationId xmlns:p14="http://schemas.microsoft.com/office/powerpoint/2010/main" val="597648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32656"/>
            <a:ext cx="8229600" cy="5793507"/>
          </a:xfrm>
        </p:spPr>
        <p:txBody>
          <a:bodyPr>
            <a:normAutofit/>
          </a:bodyPr>
          <a:lstStyle/>
          <a:p>
            <a:r>
              <a:rPr lang="tr-TR" sz="1900" dirty="0">
                <a:solidFill>
                  <a:schemeClr val="tx1"/>
                </a:solidFill>
              </a:rPr>
              <a:t>Genel olarak </a:t>
            </a:r>
            <a:r>
              <a:rPr lang="tr-TR" sz="1900" b="1" dirty="0">
                <a:solidFill>
                  <a:schemeClr val="tx1"/>
                </a:solidFill>
              </a:rPr>
              <a:t>İçeriğe Dayalı Filtreleme Sistemi</a:t>
            </a:r>
            <a:r>
              <a:rPr lang="tr-TR" sz="1900" dirty="0">
                <a:solidFill>
                  <a:schemeClr val="tx1"/>
                </a:solidFill>
              </a:rPr>
              <a:t>nin fikri, bir ürünü beğendiyseniz bu ürüne benzer başka bir ürünü de beğeneceğinize dayanmaktadır.</a:t>
            </a:r>
          </a:p>
          <a:p>
            <a:pPr marL="0" indent="0">
              <a:buNone/>
            </a:pPr>
            <a:endParaRPr lang="tr-TR" sz="1900" dirty="0" smtClean="0"/>
          </a:p>
          <a:p>
            <a:pPr marL="0" indent="0">
              <a:buNone/>
            </a:pPr>
            <a:endParaRPr lang="tr-TR" sz="1900" dirty="0"/>
          </a:p>
          <a:p>
            <a:pPr marL="0" indent="0">
              <a:buNone/>
            </a:pPr>
            <a:endParaRPr lang="tr-TR" sz="1900"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7</a:t>
            </a:fld>
            <a:endParaRPr lang="tr-TR" sz="3200" dirty="0">
              <a:solidFill>
                <a:schemeClr val="tx1"/>
              </a:solidFill>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2987824" y="1340768"/>
            <a:ext cx="2880320" cy="3168352"/>
          </a:xfrm>
          <a:prstGeom prst="rect">
            <a:avLst/>
          </a:prstGeom>
        </p:spPr>
      </p:pic>
      <p:pic>
        <p:nvPicPr>
          <p:cNvPr id="6" name="Resim 5"/>
          <p:cNvPicPr/>
          <p:nvPr/>
        </p:nvPicPr>
        <p:blipFill>
          <a:blip r:embed="rId3">
            <a:extLst>
              <a:ext uri="{28A0092B-C50C-407E-A947-70E740481C1C}">
                <a14:useLocalDpi xmlns:a14="http://schemas.microsoft.com/office/drawing/2010/main" val="0"/>
              </a:ext>
            </a:extLst>
          </a:blip>
          <a:stretch>
            <a:fillRect/>
          </a:stretch>
        </p:blipFill>
        <p:spPr>
          <a:xfrm>
            <a:off x="1115616" y="4509120"/>
            <a:ext cx="6574790" cy="2076450"/>
          </a:xfrm>
          <a:prstGeom prst="rect">
            <a:avLst/>
          </a:prstGeom>
        </p:spPr>
      </p:pic>
    </p:spTree>
    <p:extLst>
      <p:ext uri="{BB962C8B-B14F-4D97-AF65-F5344CB8AC3E}">
        <p14:creationId xmlns:p14="http://schemas.microsoft.com/office/powerpoint/2010/main" val="349193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45617" y="404664"/>
            <a:ext cx="8229600" cy="619472"/>
          </a:xfrm>
        </p:spPr>
        <p:txBody>
          <a:bodyPr>
            <a:normAutofit fontScale="90000"/>
          </a:bodyPr>
          <a:lstStyle/>
          <a:p>
            <a:pPr algn="l"/>
            <a:r>
              <a:rPr lang="tr-TR" sz="2000" b="1" dirty="0">
                <a:solidFill>
                  <a:schemeClr val="accent1"/>
                </a:solidFill>
                <a:latin typeface="Arial" panose="020B0604020202020204" pitchFamily="34" charset="0"/>
                <a:cs typeface="Arial" panose="020B0604020202020204" pitchFamily="34" charset="0"/>
              </a:rPr>
              <a:t>İşbirliğine Dayalı Filtreleme </a:t>
            </a:r>
            <a:r>
              <a:rPr lang="tr-TR" sz="2000" b="1" dirty="0" smtClean="0">
                <a:solidFill>
                  <a:schemeClr val="accent1"/>
                </a:solidFill>
                <a:latin typeface="Arial" panose="020B0604020202020204" pitchFamily="34" charset="0"/>
                <a:cs typeface="Arial" panose="020B0604020202020204" pitchFamily="34" charset="0"/>
              </a:rPr>
              <a:t>Sistemleri(</a:t>
            </a:r>
            <a:r>
              <a:rPr lang="tr-TR" sz="2000" b="1" dirty="0" err="1" smtClean="0">
                <a:solidFill>
                  <a:schemeClr val="accent1"/>
                </a:solidFill>
                <a:latin typeface="Arial" panose="020B0604020202020204" pitchFamily="34" charset="0"/>
                <a:cs typeface="Arial" panose="020B0604020202020204" pitchFamily="34" charset="0"/>
              </a:rPr>
              <a:t>Collaborative</a:t>
            </a:r>
            <a:r>
              <a:rPr lang="tr-TR" sz="2000" b="1" dirty="0" smtClean="0">
                <a:solidFill>
                  <a:schemeClr val="accent1"/>
                </a:solidFill>
                <a:latin typeface="Arial" panose="020B0604020202020204" pitchFamily="34" charset="0"/>
                <a:cs typeface="Arial" panose="020B0604020202020204" pitchFamily="34" charset="0"/>
              </a:rPr>
              <a:t> </a:t>
            </a:r>
            <a:r>
              <a:rPr lang="tr-TR" sz="2000" b="1" dirty="0" err="1" smtClean="0">
                <a:solidFill>
                  <a:schemeClr val="accent1"/>
                </a:solidFill>
                <a:latin typeface="Arial" panose="020B0604020202020204" pitchFamily="34" charset="0"/>
                <a:cs typeface="Arial" panose="020B0604020202020204" pitchFamily="34" charset="0"/>
              </a:rPr>
              <a:t>Filtering</a:t>
            </a:r>
            <a:r>
              <a:rPr lang="tr-TR" sz="2000" b="1" dirty="0" smtClean="0">
                <a:solidFill>
                  <a:schemeClr val="accent1"/>
                </a:solidFill>
                <a:latin typeface="Arial" panose="020B0604020202020204" pitchFamily="34" charset="0"/>
                <a:cs typeface="Arial" panose="020B0604020202020204" pitchFamily="34" charset="0"/>
              </a:rPr>
              <a:t>)(</a:t>
            </a:r>
            <a:r>
              <a:rPr lang="tr-TR" sz="2000" b="1" dirty="0">
                <a:solidFill>
                  <a:schemeClr val="accent1"/>
                </a:solidFill>
                <a:latin typeface="Arial" panose="020B0604020202020204" pitchFamily="34" charset="0"/>
                <a:cs typeface="Arial" panose="020B0604020202020204" pitchFamily="34" charset="0"/>
              </a:rPr>
              <a:t>CF</a:t>
            </a:r>
            <a:r>
              <a:rPr lang="tr-TR" sz="2000" b="1" dirty="0" smtClean="0">
                <a:solidFill>
                  <a:schemeClr val="accent1"/>
                </a:solidFill>
                <a:latin typeface="Arial" panose="020B0604020202020204" pitchFamily="34" charset="0"/>
                <a:cs typeface="Arial" panose="020B0604020202020204" pitchFamily="34" charset="0"/>
              </a:rPr>
              <a:t>)</a:t>
            </a:r>
            <a:endParaRPr lang="tr-TR" sz="2000" b="1" dirty="0">
              <a:solidFill>
                <a:schemeClr val="accent1"/>
              </a:solidFill>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67544" y="980728"/>
            <a:ext cx="8352928" cy="1368152"/>
          </a:xfrm>
        </p:spPr>
        <p:txBody>
          <a:bodyPr>
            <a:normAutofit fontScale="92500" lnSpcReduction="20000"/>
          </a:bodyPr>
          <a:lstStyle/>
          <a:p>
            <a:pPr marL="0" indent="0" algn="just">
              <a:buNone/>
            </a:pPr>
            <a:endParaRPr lang="tr-TR" sz="2100" dirty="0">
              <a:latin typeface="Segoe UI Variable Small Semilig" pitchFamily="2" charset="0"/>
            </a:endParaRPr>
          </a:p>
          <a:p>
            <a:pPr marL="0" indent="0" algn="just">
              <a:buNone/>
            </a:pPr>
            <a:r>
              <a:rPr lang="tr-TR" sz="2100" dirty="0">
                <a:solidFill>
                  <a:schemeClr val="tx1"/>
                </a:solidFill>
                <a:latin typeface="Segoe UI Variable Small Semilig" pitchFamily="2" charset="0"/>
              </a:rPr>
              <a:t>Kullanıcının davranışları hakkında bilgi toplayarak diğer kullanıcılarla olan benzerliği temel alarak neleri seveceğini tahmin etmeye dayanmaktadır. Bu sistemde </a:t>
            </a:r>
            <a:r>
              <a:rPr lang="tr-TR" sz="2100" b="1" dirty="0">
                <a:solidFill>
                  <a:schemeClr val="tx1"/>
                </a:solidFill>
                <a:latin typeface="Segoe UI Variable Small Semilig" pitchFamily="2" charset="0"/>
              </a:rPr>
              <a:t>geçmişte benzer tercihlere sahip olan kullanıcıların gelecekte de benzer tercihler yapacakları varsayılır. </a:t>
            </a:r>
            <a:endParaRPr lang="tr-TR" sz="2100" dirty="0">
              <a:solidFill>
                <a:schemeClr val="tx1"/>
              </a:solidFill>
              <a:latin typeface="Segoe UI Variable Small Semilig" pitchFamily="2" charset="0"/>
            </a:endParaRPr>
          </a:p>
          <a:p>
            <a:pPr marL="0" indent="0">
              <a:buNone/>
            </a:pP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8</a:t>
            </a:fld>
            <a:endParaRPr lang="tr-TR" sz="3200" dirty="0">
              <a:solidFill>
                <a:schemeClr val="tx1"/>
              </a:solidFill>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3059832" y="2348880"/>
            <a:ext cx="3145470" cy="4320480"/>
          </a:xfrm>
          <a:prstGeom prst="rect">
            <a:avLst/>
          </a:prstGeom>
        </p:spPr>
      </p:pic>
    </p:spTree>
    <p:extLst>
      <p:ext uri="{BB962C8B-B14F-4D97-AF65-F5344CB8AC3E}">
        <p14:creationId xmlns:p14="http://schemas.microsoft.com/office/powerpoint/2010/main" val="1842151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620688"/>
            <a:ext cx="8229600" cy="5577483"/>
          </a:xfrm>
        </p:spPr>
        <p:txBody>
          <a:bodyPr>
            <a:normAutofit/>
          </a:bodyPr>
          <a:lstStyle/>
          <a:p>
            <a:pPr marL="0" indent="0" fontAlgn="base">
              <a:buNone/>
            </a:pPr>
            <a:r>
              <a:rPr lang="tr-TR" sz="1800" dirty="0" smtClean="0">
                <a:solidFill>
                  <a:schemeClr val="tx1"/>
                </a:solidFill>
                <a:latin typeface="Segoe UI Variable Small Semilig" pitchFamily="2" charset="0"/>
              </a:rPr>
              <a:t>İşbirlikçi filtreleme tekniği, kullanıcılar tarafından öğeler için bir tercihler </a:t>
            </a:r>
            <a:r>
              <a:rPr lang="tr-TR" sz="1800" dirty="0" err="1" smtClean="0">
                <a:solidFill>
                  <a:schemeClr val="tx1"/>
                </a:solidFill>
                <a:latin typeface="Segoe UI Variable Small Semilig" pitchFamily="2" charset="0"/>
              </a:rPr>
              <a:t>veritabanı</a:t>
            </a:r>
            <a:r>
              <a:rPr lang="tr-TR" sz="1800" dirty="0" smtClean="0">
                <a:solidFill>
                  <a:schemeClr val="tx1"/>
                </a:solidFill>
                <a:latin typeface="Segoe UI Variable Small Semilig" pitchFamily="2" charset="0"/>
              </a:rPr>
              <a:t> (kullanıcı-öğe matrisi) oluşturarak çalışır. Daha sonra, önerilerde bulunmak için profilleri arasındaki benzerlikleri hesaplayarak kullanıcıları alakalı ilgi ve tercihlerle eşleştirir. ‘Bunu alanlar bunu da aldı, bunu beğenenler bunu da beğendi, buna bakanlar buna da baktı’ gibi öneriler verilebilir. </a:t>
            </a:r>
          </a:p>
          <a:p>
            <a:pPr marL="0" indent="0" fontAlgn="base">
              <a:buNone/>
            </a:pPr>
            <a:r>
              <a:rPr lang="tr-TR" sz="1800" dirty="0" smtClean="0">
                <a:solidFill>
                  <a:schemeClr val="tx1"/>
                </a:solidFill>
                <a:latin typeface="Segoe UI Variable Small Semilig" pitchFamily="2" charset="0"/>
              </a:rPr>
              <a:t> </a:t>
            </a:r>
          </a:p>
          <a:p>
            <a:pPr marL="0" indent="0" fontAlgn="base">
              <a:buNone/>
            </a:pPr>
            <a:r>
              <a:rPr lang="tr-TR" sz="1800" dirty="0" smtClean="0">
                <a:solidFill>
                  <a:schemeClr val="tx1"/>
                </a:solidFill>
                <a:latin typeface="Segoe UI Variable Small Semilig" pitchFamily="2" charset="0"/>
              </a:rPr>
              <a:t>En önemli avantajlarından biri analiz için içeriğe ihtiyaç duymaması ve bu nedenle nesnenin kendisini anlamasını gerektirmeden karmaşık öğeleri doğru bir şekilde önerebilmesidir. </a:t>
            </a:r>
          </a:p>
          <a:p>
            <a:pPr marL="0" indent="0" fontAlgn="base">
              <a:buNone/>
            </a:pPr>
            <a:endParaRPr lang="tr-TR" sz="1900" b="1" dirty="0" smtClean="0">
              <a:latin typeface="Segoe UI Variable Small Semilig" pitchFamily="2" charset="0"/>
            </a:endParaRP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z="3200" smtClean="0">
                <a:solidFill>
                  <a:schemeClr val="tx1"/>
                </a:solidFill>
              </a:rPr>
              <a:t>9</a:t>
            </a:fld>
            <a:endParaRPr lang="tr-TR" sz="3200" dirty="0">
              <a:solidFill>
                <a:schemeClr val="tx1"/>
              </a:solidFill>
            </a:endParaRPr>
          </a:p>
        </p:txBody>
      </p:sp>
      <p:pic>
        <p:nvPicPr>
          <p:cNvPr id="5" name="Resim 4"/>
          <p:cNvPicPr/>
          <p:nvPr/>
        </p:nvPicPr>
        <p:blipFill>
          <a:blip r:embed="rId2">
            <a:extLst>
              <a:ext uri="{28A0092B-C50C-407E-A947-70E740481C1C}">
                <a14:useLocalDpi xmlns:a14="http://schemas.microsoft.com/office/drawing/2010/main" val="0"/>
              </a:ext>
            </a:extLst>
          </a:blip>
          <a:stretch>
            <a:fillRect/>
          </a:stretch>
        </p:blipFill>
        <p:spPr>
          <a:xfrm>
            <a:off x="1619672" y="3789040"/>
            <a:ext cx="5760720" cy="2144395"/>
          </a:xfrm>
          <a:prstGeom prst="rect">
            <a:avLst/>
          </a:prstGeom>
        </p:spPr>
      </p:pic>
    </p:spTree>
    <p:extLst>
      <p:ext uri="{BB962C8B-B14F-4D97-AF65-F5344CB8AC3E}">
        <p14:creationId xmlns:p14="http://schemas.microsoft.com/office/powerpoint/2010/main" val="11772189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Üst Düzey">
  <a:themeElements>
    <a:clrScheme name="Üst Düzey">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Üst Düzey">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Üst Düze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1224</TotalTime>
  <Words>3105</Words>
  <Application>Microsoft Office PowerPoint</Application>
  <PresentationFormat>Ekran Gösterisi (4:3)</PresentationFormat>
  <Paragraphs>326</Paragraphs>
  <Slides>51</Slides>
  <Notes>1</Notes>
  <HiddenSlides>0</HiddenSlides>
  <MMClips>0</MMClips>
  <ScaleCrop>false</ScaleCrop>
  <HeadingPairs>
    <vt:vector size="4" baseType="variant">
      <vt:variant>
        <vt:lpstr>Tema</vt:lpstr>
      </vt:variant>
      <vt:variant>
        <vt:i4>1</vt:i4>
      </vt:variant>
      <vt:variant>
        <vt:lpstr>Slayt Başlıkları</vt:lpstr>
      </vt:variant>
      <vt:variant>
        <vt:i4>51</vt:i4>
      </vt:variant>
    </vt:vector>
  </HeadingPairs>
  <TitlesOfParts>
    <vt:vector size="52" baseType="lpstr">
      <vt:lpstr>Üst Düzey</vt:lpstr>
      <vt:lpstr>RECOMMENDER SYSTEMS (ÖNERİ SİSTEMLERİ)</vt:lpstr>
      <vt:lpstr>PowerPoint Sunusu</vt:lpstr>
      <vt:lpstr>Recommender Systems Nedir?</vt:lpstr>
      <vt:lpstr>PowerPoint Sunusu</vt:lpstr>
      <vt:lpstr>PowerPoint Sunusu</vt:lpstr>
      <vt:lpstr>İçeriğe Dayalı Filtreleme Sistemleri(Content-Based Filtering Systems) </vt:lpstr>
      <vt:lpstr>PowerPoint Sunusu</vt:lpstr>
      <vt:lpstr>İşbirliğine Dayalı Filtreleme Sistemleri(Collaborative Filtering)(CF)</vt:lpstr>
      <vt:lpstr>PowerPoint Sunusu</vt:lpstr>
      <vt:lpstr>Explicit Feedback and Implicit Feedback </vt:lpstr>
      <vt:lpstr>PowerPoint Sunusu</vt:lpstr>
      <vt:lpstr>Matrix Factorization </vt:lpstr>
      <vt:lpstr>PowerPoint Sunusu</vt:lpstr>
      <vt:lpstr>Neden Gizli Faktörler(Latent Feature) Kullanılır? </vt:lpstr>
      <vt:lpstr>Matrix Factorization’nın çalışma mantığını inceleyelim</vt:lpstr>
      <vt:lpstr>PowerPoint Sunusu</vt:lpstr>
      <vt:lpstr>PowerPoint Sunusu</vt:lpstr>
      <vt:lpstr>PowerPoint Sunusu</vt:lpstr>
      <vt:lpstr>PowerPoint Sunusu</vt:lpstr>
      <vt:lpstr>AutoRec </vt:lpstr>
      <vt:lpstr>Personalized Ranking for Recommender Systems </vt:lpstr>
      <vt:lpstr>PowerPoint Sunusu</vt:lpstr>
      <vt:lpstr>PowerPoint Sunusu</vt:lpstr>
      <vt:lpstr>Bayesian Personalized Ranking Loss (BPR) </vt:lpstr>
      <vt:lpstr>Hinge Loss </vt:lpstr>
      <vt:lpstr>Neural Collaborative Filtering for Personalized Ranking </vt:lpstr>
      <vt:lpstr>PowerPoint Sunusu</vt:lpstr>
      <vt:lpstr>PowerPoint Sunusu</vt:lpstr>
      <vt:lpstr>Sıra Farkındalıklı Öneri Sistemleri </vt:lpstr>
      <vt:lpstr> Giriş: Sıra Farkındalıklı Öneri Sistemleri </vt:lpstr>
      <vt:lpstr>Caser Modeli Mimarisi </vt:lpstr>
      <vt:lpstr>Caser Modeli Mimarisi</vt:lpstr>
      <vt:lpstr>Caser Modeli Mimarisi: İşleyiş </vt:lpstr>
      <vt:lpstr>Caser Modeli Mimarisi: İşleyiş</vt:lpstr>
      <vt:lpstr>Caser Modeli Mimarisi </vt:lpstr>
      <vt:lpstr>Özet</vt:lpstr>
      <vt:lpstr>Faktörizasyon Makineleri (FM) </vt:lpstr>
      <vt:lpstr>FM’nin Temel Özellikleri</vt:lpstr>
      <vt:lpstr>FM’nin Temel Özellikleri</vt:lpstr>
      <vt:lpstr>İki Yönlü Faktörizasyon Makineleri</vt:lpstr>
      <vt:lpstr>PowerPoint Sunusu</vt:lpstr>
      <vt:lpstr>Verimli Bir Optimizasyon Kriteri </vt:lpstr>
      <vt:lpstr>FM'nin Avantajları ve Kullanım Alanları </vt:lpstr>
      <vt:lpstr>Özet </vt:lpstr>
      <vt:lpstr>Derin Çarpanlara Ayırma Makineleri (DeepFM)</vt:lpstr>
      <vt:lpstr>Model Mimarisi</vt:lpstr>
      <vt:lpstr>Model Mimarisi</vt:lpstr>
      <vt:lpstr>Modelin Çalışma Yapısı</vt:lpstr>
      <vt:lpstr>DeepFM'in Avantajları</vt:lpstr>
      <vt:lpstr>Sonuç </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Rabia Ebrar Dal</dc:creator>
  <cp:lastModifiedBy>AVSAR</cp:lastModifiedBy>
  <cp:revision>239</cp:revision>
  <dcterms:created xsi:type="dcterms:W3CDTF">2024-11-01T08:35:58Z</dcterms:created>
  <dcterms:modified xsi:type="dcterms:W3CDTF">2024-12-29T10:15:13Z</dcterms:modified>
</cp:coreProperties>
</file>