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4A288-795B-4FE8-9FFE-AC6B4868C0C2}" v="376" dt="2021-11-10T16:56:51.568"/>
    <p1510:client id="{35FA8B96-8EE5-45EC-8E00-E65D17E91A90}" v="127" dt="2021-11-10T15:55:22.456"/>
    <p1510:client id="{59939342-9000-4794-9A9F-C195F0F0296A}" v="32" dt="2021-11-10T15:33:06.463"/>
    <p1510:client id="{748E72B8-C397-4E42-83CD-895FA6A9B39C}" v="7" dt="2021-11-10T15:57:38.194"/>
    <p1510:client id="{A6248D2E-8042-4C3D-8D91-FA2907E84B0A}" v="10" dt="2021-11-10T15:37:29.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Forbes_30_Under_30" TargetMode="External"/><Relationship Id="rId3" Type="http://schemas.openxmlformats.org/officeDocument/2006/relationships/image" Target="../media/image3.png"/><Relationship Id="rId7" Type="http://schemas.openxmlformats.org/officeDocument/2006/relationships/hyperlink" Target="https://en.wikipedia.org/wiki/BBC"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en.wikipedia.org/wiki/100_Women_(BBC)" TargetMode="External"/><Relationship Id="rId5" Type="http://schemas.openxmlformats.org/officeDocument/2006/relationships/hyperlink" Target="https://en.wikipedia.org/wiki/UN_Women" TargetMode="External"/><Relationship Id="rId4" Type="http://schemas.openxmlformats.org/officeDocument/2006/relationships/hyperlink" Target="https://en.wikipedia.org/wiki/Pakistan" TargetMode="External"/><Relationship Id="rId9" Type="http://schemas.openxmlformats.org/officeDocument/2006/relationships/hyperlink" Target="https://en.wikipedia.org/wiki/Hum_New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rmy_Public_School_Peshawar" TargetMode="External"/><Relationship Id="rId3" Type="http://schemas.openxmlformats.org/officeDocument/2006/relationships/image" Target="../media/image3.png"/><Relationship Id="rId7" Type="http://schemas.openxmlformats.org/officeDocument/2006/relationships/hyperlink" Target="https://en.wikipedia.org/wiki/Pakistan"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en.wikipedia.org/wiki/Rahim_Yar_Khan" TargetMode="External"/><Relationship Id="rId5" Type="http://schemas.openxmlformats.org/officeDocument/2006/relationships/hyperlink" Target="https://en.wikipedia.org/wiki/Mazari_(Baloch_tribe)" TargetMode="External"/><Relationship Id="rId4" Type="http://schemas.openxmlformats.org/officeDocument/2006/relationships/hyperlink" Target="https://en.wikipedia.org/wiki/Baloch_people" TargetMode="External"/><Relationship Id="rId9" Type="http://schemas.openxmlformats.org/officeDocument/2006/relationships/hyperlink" Target="https://en.wikipedia.org/wiki/BFA_degre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Lungs" TargetMode="External"/><Relationship Id="rId3" Type="http://schemas.openxmlformats.org/officeDocument/2006/relationships/image" Target="../media/image3.png"/><Relationship Id="rId7" Type="http://schemas.openxmlformats.org/officeDocument/2006/relationships/hyperlink" Target="https://en.wikipedia.org/wiki/Ulna"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en.wikipedia.org/wiki/Radius_(bone)" TargetMode="External"/><Relationship Id="rId11" Type="http://schemas.openxmlformats.org/officeDocument/2006/relationships/hyperlink" Target="https://en.wikipedia.org/wiki/Karachi" TargetMode="External"/><Relationship Id="rId5" Type="http://schemas.openxmlformats.org/officeDocument/2006/relationships/hyperlink" Target="https://en.wikipedia.org/wiki/Rahim_Yar_Khan_District" TargetMode="External"/><Relationship Id="rId10" Type="http://schemas.openxmlformats.org/officeDocument/2006/relationships/hyperlink" Target="https://en.wikipedia.org/w/index.php?title=Karachi_Hospital_,_Karachi&amp;action=edit&amp;redlink=1" TargetMode="External"/><Relationship Id="rId4" Type="http://schemas.openxmlformats.org/officeDocument/2006/relationships/hyperlink" Target="https://en.wikipedia.org/wiki/Quetta" TargetMode="External"/><Relationship Id="rId9" Type="http://schemas.openxmlformats.org/officeDocument/2006/relationships/hyperlink" Target="https://en.wikipedia.org/wiki/Liv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en.wikipedia.org/wiki/Rawalpind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en.wikipedia.org/wiki/Pakistan_Television_Corporation" TargetMode="External"/><Relationship Id="rId4" Type="http://schemas.openxmlformats.org/officeDocument/2006/relationships/hyperlink" Target="https://en.wikipedia.org/wiki/Urd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hyperlink" Target="https://en.wikipedia.org/wiki/Islamabad" TargetMode="External"/><Relationship Id="rId4" Type="http://schemas.openxmlformats.org/officeDocument/2006/relationships/hyperlink" Target="https://en.wikipedia.org/wiki/Duba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ED_(conference)"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en.wikipedia.org/wiki/Islamabad"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Forbes_30_Under_30" TargetMode="External"/><Relationship Id="rId3" Type="http://schemas.openxmlformats.org/officeDocument/2006/relationships/image" Target="../media/image3.png"/><Relationship Id="rId7" Type="http://schemas.openxmlformats.org/officeDocument/2006/relationships/hyperlink" Target="https://en.wikipedia.org/wiki/UN_Women"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s://en.wikipedia.org/wiki/UN_Goodwill_Ambassador" TargetMode="External"/><Relationship Id="rId5" Type="http://schemas.openxmlformats.org/officeDocument/2006/relationships/hyperlink" Target="https://en.wikipedia.org/wiki/500_most_influential_Muslims" TargetMode="External"/><Relationship Id="rId10" Type="http://schemas.openxmlformats.org/officeDocument/2006/relationships/hyperlink" Target="https://en.wikipedia.org/wiki/Serbia" TargetMode="External"/><Relationship Id="rId4" Type="http://schemas.openxmlformats.org/officeDocument/2006/relationships/hyperlink" Target="https://en.wikipedia.org/wiki/100_Women_(BBC)" TargetMode="External"/><Relationship Id="rId9" Type="http://schemas.openxmlformats.org/officeDocument/2006/relationships/hyperlink" Target="https://en.wikipedia.org/wiki/Belgra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803992"/>
            <a:ext cx="8689976" cy="3601892"/>
          </a:xfrm>
        </p:spPr>
        <p:txBody>
          <a:bodyPr>
            <a:normAutofit fontScale="90000"/>
          </a:bodyPr>
          <a:lstStyle/>
          <a:p>
            <a:br>
              <a:rPr lang="en-US" b="1" dirty="0">
                <a:latin typeface="Times New Roman"/>
                <a:cs typeface="Times New Roman"/>
              </a:rPr>
            </a:br>
            <a:br>
              <a:rPr lang="en-US" b="1" dirty="0">
                <a:latin typeface="Times New Roman"/>
                <a:cs typeface="Times New Roman"/>
              </a:rPr>
            </a:br>
            <a:r>
              <a:rPr lang="en-US" b="1" dirty="0">
                <a:solidFill>
                  <a:schemeClr val="accent1">
                    <a:lumMod val="50000"/>
                  </a:schemeClr>
                </a:solidFill>
                <a:latin typeface="Times New Roman"/>
                <a:cs typeface="Times New Roman"/>
              </a:rPr>
              <a:t>Presentation    </a:t>
            </a:r>
            <a:r>
              <a:rPr lang="en-US" b="1" dirty="0">
                <a:solidFill>
                  <a:srgbClr val="C00000"/>
                </a:solidFill>
                <a:latin typeface="Times New Roman"/>
                <a:cs typeface="Times New Roman"/>
              </a:rPr>
              <a:t>              </a:t>
            </a:r>
            <a:br>
              <a:rPr lang="en-US" b="1" dirty="0">
                <a:latin typeface="Times New Roman"/>
                <a:cs typeface="Times New Roman"/>
              </a:rPr>
            </a:br>
            <a:r>
              <a:rPr lang="en-US" sz="4000" b="1" dirty="0">
                <a:solidFill>
                  <a:schemeClr val="accent3">
                    <a:lumMod val="50000"/>
                  </a:schemeClr>
                </a:solidFill>
                <a:latin typeface="Times New Roman"/>
                <a:cs typeface="Times New Roman"/>
              </a:rPr>
              <a:t>            </a:t>
            </a:r>
            <a:r>
              <a:rPr lang="en-US" sz="4000" b="1" dirty="0">
                <a:solidFill>
                  <a:schemeClr val="tx1">
                    <a:lumMod val="85000"/>
                    <a:lumOff val="15000"/>
                  </a:schemeClr>
                </a:solidFill>
                <a:latin typeface="Times New Roman"/>
                <a:cs typeface="Times New Roman"/>
              </a:rPr>
              <a:t>Muniba mazari</a:t>
            </a:r>
            <a:r>
              <a:rPr lang="en-US" b="1" dirty="0">
                <a:latin typeface="Times New Roman"/>
                <a:cs typeface="Times New Roman"/>
              </a:rPr>
              <a:t> </a:t>
            </a:r>
            <a:br>
              <a:rPr lang="en-US" b="1" dirty="0">
                <a:latin typeface="Times New Roman"/>
              </a:rPr>
            </a:br>
            <a:r>
              <a:rPr lang="en-US" b="1" dirty="0">
                <a:solidFill>
                  <a:schemeClr val="accent1">
                    <a:lumMod val="50000"/>
                  </a:schemeClr>
                </a:solidFill>
                <a:latin typeface="Times New Roman"/>
                <a:cs typeface="Times New Roman"/>
              </a:rPr>
              <a:t>Presented by  </a:t>
            </a:r>
            <a:r>
              <a:rPr lang="en-US" b="1" dirty="0">
                <a:solidFill>
                  <a:srgbClr val="C00000"/>
                </a:solidFill>
                <a:latin typeface="Times New Roman"/>
                <a:cs typeface="Times New Roman"/>
              </a:rPr>
              <a:t>                </a:t>
            </a:r>
            <a:br>
              <a:rPr lang="en-US" b="1" dirty="0">
                <a:latin typeface="Times New Roman"/>
                <a:cs typeface="Times New Roman"/>
              </a:rPr>
            </a:br>
            <a:r>
              <a:rPr lang="en-US" sz="4000" b="1" dirty="0">
                <a:solidFill>
                  <a:schemeClr val="accent3">
                    <a:lumMod val="50000"/>
                  </a:schemeClr>
                </a:solidFill>
                <a:latin typeface="Times New Roman"/>
                <a:cs typeface="Times New Roman"/>
              </a:rPr>
              <a:t>                       </a:t>
            </a:r>
            <a:r>
              <a:rPr lang="en-US" sz="4000" b="1" dirty="0">
                <a:solidFill>
                  <a:schemeClr val="tx1">
                    <a:lumMod val="85000"/>
                    <a:lumOff val="15000"/>
                  </a:schemeClr>
                </a:solidFill>
                <a:latin typeface="Times New Roman"/>
                <a:cs typeface="Times New Roman"/>
              </a:rPr>
              <a:t>Rafay Iftikhar khan</a:t>
            </a:r>
            <a:br>
              <a:rPr lang="en-US" b="1" dirty="0">
                <a:latin typeface="Times New Roman"/>
                <a:cs typeface="Times New Roman"/>
              </a:rPr>
            </a:br>
            <a:r>
              <a:rPr lang="en-US" b="1" dirty="0">
                <a:solidFill>
                  <a:schemeClr val="accent1">
                    <a:lumMod val="50000"/>
                  </a:schemeClr>
                </a:solidFill>
                <a:latin typeface="Times New Roman"/>
                <a:cs typeface="Times New Roman"/>
              </a:rPr>
              <a:t>Presented to </a:t>
            </a:r>
            <a:r>
              <a:rPr lang="en-US" b="1" dirty="0">
                <a:solidFill>
                  <a:srgbClr val="C00000"/>
                </a:solidFill>
                <a:latin typeface="Times New Roman"/>
                <a:cs typeface="Times New Roman"/>
              </a:rPr>
              <a:t>                </a:t>
            </a:r>
            <a:br>
              <a:rPr lang="en-US" b="1" dirty="0">
                <a:solidFill>
                  <a:srgbClr val="C00000"/>
                </a:solidFill>
                <a:latin typeface="Times New Roman"/>
                <a:cs typeface="Times New Roman"/>
              </a:rPr>
            </a:br>
            <a:r>
              <a:rPr lang="en-US" sz="4000" b="1" dirty="0">
                <a:solidFill>
                  <a:schemeClr val="tx1">
                    <a:lumMod val="85000"/>
                    <a:lumOff val="15000"/>
                  </a:schemeClr>
                </a:solidFill>
                <a:latin typeface="Times New Roman"/>
                <a:cs typeface="Times New Roman"/>
              </a:rPr>
              <a:t>miss </a:t>
            </a:r>
            <a:r>
              <a:rPr lang="en-US" sz="4000" b="1" dirty="0" err="1">
                <a:solidFill>
                  <a:schemeClr val="tx1">
                    <a:lumMod val="85000"/>
                    <a:lumOff val="15000"/>
                  </a:schemeClr>
                </a:solidFill>
                <a:latin typeface="Times New Roman"/>
                <a:cs typeface="Times New Roman"/>
              </a:rPr>
              <a:t>qaisra</a:t>
            </a:r>
            <a:br>
              <a:rPr lang="en-US" dirty="0">
                <a:solidFill>
                  <a:schemeClr val="tx1">
                    <a:lumMod val="85000"/>
                    <a:lumOff val="15000"/>
                  </a:schemeClr>
                </a:solidFill>
              </a:rPr>
            </a:br>
            <a:endParaRPr lang="en-US" dirty="0"/>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D49301-BD4A-4FE3-A2FC-B147456853FF}"/>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b="1" dirty="0">
                <a:latin typeface="Times New Roman"/>
                <a:cs typeface="Times New Roman"/>
              </a:rPr>
              <a:t>Thank you</a:t>
            </a:r>
          </a:p>
        </p:txBody>
      </p:sp>
      <p:pic>
        <p:nvPicPr>
          <p:cNvPr id="18" name="Picture 17">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20" name="Picture 19">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7" name="Picture 7">
            <a:extLst>
              <a:ext uri="{FF2B5EF4-FFF2-40B4-BE49-F238E27FC236}">
                <a16:creationId xmlns:a16="http://schemas.microsoft.com/office/drawing/2014/main" id="{1E457EBE-6A97-4519-A53C-D4954581A4A8}"/>
              </a:ext>
            </a:extLst>
          </p:cNvPr>
          <p:cNvPicPr>
            <a:picLocks noChangeAspect="1"/>
          </p:cNvPicPr>
          <p:nvPr/>
        </p:nvPicPr>
        <p:blipFill>
          <a:blip r:embed="rId5"/>
          <a:stretch>
            <a:fillRect/>
          </a:stretch>
        </p:blipFill>
        <p:spPr>
          <a:xfrm>
            <a:off x="6096000" y="1896218"/>
            <a:ext cx="5132324" cy="2847502"/>
          </a:xfrm>
          <a:prstGeom prst="rect">
            <a:avLst/>
          </a:prstGeom>
        </p:spPr>
      </p:pic>
      <p:pic>
        <p:nvPicPr>
          <p:cNvPr id="22" name="Picture 21">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23519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0EF05B-48CD-41DE-82FE-C25A5A300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2">
            <a:extLst>
              <a:ext uri="{FF2B5EF4-FFF2-40B4-BE49-F238E27FC236}">
                <a16:creationId xmlns:a16="http://schemas.microsoft.com/office/drawing/2014/main" id="{C9DFF8EB-B522-4773-B8CF-C10622C1F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4" name="Picture 4" descr="A picture containing person, transport&#10;&#10;Description automatically generated">
            <a:extLst>
              <a:ext uri="{FF2B5EF4-FFF2-40B4-BE49-F238E27FC236}">
                <a16:creationId xmlns:a16="http://schemas.microsoft.com/office/drawing/2014/main" id="{D8FC5061-B5C9-4744-ADBF-687951E95F6B}"/>
              </a:ext>
            </a:extLst>
          </p:cNvPr>
          <p:cNvPicPr>
            <a:picLocks noChangeAspect="1"/>
          </p:cNvPicPr>
          <p:nvPr/>
        </p:nvPicPr>
        <p:blipFill rotWithShape="1">
          <a:blip r:embed="rId2"/>
          <a:srcRect l="2308" r="7305" b="-3"/>
          <a:stretch/>
        </p:blipFill>
        <p:spPr>
          <a:xfrm>
            <a:off x="7770825" y="1349992"/>
            <a:ext cx="3140989" cy="4014710"/>
          </a:xfrm>
          <a:prstGeom prst="rect">
            <a:avLst/>
          </a:prstGeom>
        </p:spPr>
      </p:pic>
      <p:pic>
        <p:nvPicPr>
          <p:cNvPr id="13" name="Picture 12">
            <a:extLst>
              <a:ext uri="{FF2B5EF4-FFF2-40B4-BE49-F238E27FC236}">
                <a16:creationId xmlns:a16="http://schemas.microsoft.com/office/drawing/2014/main" id="{6EA99E25-F57B-4182-929C-D5A100153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B471E28-9BE0-4740-A120-C07F1DA5EB82}"/>
              </a:ext>
            </a:extLst>
          </p:cNvPr>
          <p:cNvSpPr>
            <a:spLocks noGrp="1"/>
          </p:cNvSpPr>
          <p:nvPr>
            <p:ph type="title"/>
          </p:nvPr>
        </p:nvSpPr>
        <p:spPr>
          <a:xfrm>
            <a:off x="1172568" y="244706"/>
            <a:ext cx="5910272" cy="1596177"/>
          </a:xfrm>
        </p:spPr>
        <p:txBody>
          <a:bodyPr>
            <a:normAutofit/>
          </a:bodyPr>
          <a:lstStyle/>
          <a:p>
            <a:r>
              <a:rPr lang="en-US" b="1">
                <a:latin typeface="Times New Roman"/>
                <a:cs typeface="Times New Roman"/>
              </a:rPr>
              <a:t>Who is </a:t>
            </a:r>
            <a:r>
              <a:rPr lang="en-US" b="1" err="1">
                <a:latin typeface="Times New Roman"/>
                <a:cs typeface="Times New Roman"/>
              </a:rPr>
              <a:t>muniba</a:t>
            </a:r>
            <a:r>
              <a:rPr lang="en-US" b="1">
                <a:latin typeface="Times New Roman"/>
                <a:cs typeface="Times New Roman"/>
              </a:rPr>
              <a:t> </a:t>
            </a:r>
            <a:r>
              <a:rPr lang="en-US" b="1" err="1">
                <a:latin typeface="Times New Roman"/>
                <a:cs typeface="Times New Roman"/>
              </a:rPr>
              <a:t>mazari</a:t>
            </a:r>
            <a:r>
              <a:rPr lang="en-US" b="1">
                <a:latin typeface="Times New Roman"/>
                <a:cs typeface="Times New Roman"/>
              </a:rPr>
              <a:t> ?</a:t>
            </a:r>
          </a:p>
        </p:txBody>
      </p:sp>
      <p:sp>
        <p:nvSpPr>
          <p:cNvPr id="3" name="Content Placeholder 2">
            <a:extLst>
              <a:ext uri="{FF2B5EF4-FFF2-40B4-BE49-F238E27FC236}">
                <a16:creationId xmlns:a16="http://schemas.microsoft.com/office/drawing/2014/main" id="{C1927599-AF11-435F-8F2E-083DA9AF55D6}"/>
              </a:ext>
            </a:extLst>
          </p:cNvPr>
          <p:cNvSpPr>
            <a:spLocks noGrp="1"/>
          </p:cNvSpPr>
          <p:nvPr>
            <p:ph sz="quarter" idx="13"/>
          </p:nvPr>
        </p:nvSpPr>
        <p:spPr>
          <a:xfrm>
            <a:off x="525585" y="1791999"/>
            <a:ext cx="6251902" cy="4646180"/>
          </a:xfrm>
        </p:spPr>
        <p:txBody>
          <a:bodyPr vert="horz" lIns="91440" tIns="45720" rIns="91440" bIns="45720" rtlCol="0" anchor="t">
            <a:normAutofit/>
          </a:bodyPr>
          <a:lstStyle/>
          <a:p>
            <a:pPr>
              <a:lnSpc>
                <a:spcPct val="110000"/>
              </a:lnSpc>
            </a:pPr>
            <a:r>
              <a:rPr lang="en-US" sz="1800" dirty="0">
                <a:latin typeface="Times New Roman"/>
                <a:ea typeface="+mn-lt"/>
                <a:cs typeface="+mn-lt"/>
              </a:rPr>
              <a:t>Muniba Mazari Baloch (born 3 March 1987) is a </a:t>
            </a:r>
            <a:r>
              <a:rPr lang="en-US" sz="1800" dirty="0">
                <a:solidFill>
                  <a:schemeClr val="bg2">
                    <a:lumMod val="50000"/>
                  </a:schemeClr>
                </a:solidFill>
                <a:latin typeface="Times New Roman"/>
                <a:ea typeface="+mn-lt"/>
                <a:cs typeface="+mn-lt"/>
                <a:hlinkClick r:id="rId4">
                  <a:extLst>
                    <a:ext uri="{A12FA001-AC4F-418D-AE19-62706E023703}">
                      <ahyp:hlinkClr xmlns:ahyp="http://schemas.microsoft.com/office/drawing/2018/hyperlinkcolor" val="tx"/>
                    </a:ext>
                  </a:extLst>
                </a:hlinkClick>
              </a:rPr>
              <a:t>Pakistani</a:t>
            </a:r>
            <a:r>
              <a:rPr lang="en-US" sz="1800" dirty="0">
                <a:solidFill>
                  <a:schemeClr val="bg2">
                    <a:lumMod val="50000"/>
                  </a:schemeClr>
                </a:solidFill>
                <a:latin typeface="Times New Roman"/>
                <a:ea typeface="+mn-lt"/>
                <a:cs typeface="+mn-lt"/>
              </a:rPr>
              <a:t> </a:t>
            </a:r>
            <a:r>
              <a:rPr lang="en-US" sz="1800" dirty="0">
                <a:latin typeface="Times New Roman"/>
                <a:ea typeface="+mn-lt"/>
                <a:cs typeface="+mn-lt"/>
              </a:rPr>
              <a:t>activist, anchor artist, model, singer and motivational speaker. </a:t>
            </a:r>
          </a:p>
          <a:p>
            <a:pPr>
              <a:lnSpc>
                <a:spcPct val="110000"/>
              </a:lnSpc>
              <a:buClr>
                <a:srgbClr val="000000"/>
              </a:buClr>
            </a:pPr>
            <a:r>
              <a:rPr lang="en-US" sz="1800" dirty="0">
                <a:latin typeface="Times New Roman"/>
                <a:ea typeface="+mn-lt"/>
                <a:cs typeface="+mn-lt"/>
              </a:rPr>
              <a:t>She became the National Ambassador for </a:t>
            </a:r>
            <a:r>
              <a:rPr lang="en-US" sz="1800" dirty="0">
                <a:latin typeface="Times New Roman"/>
                <a:ea typeface="+mn-lt"/>
                <a:cs typeface="+mn-lt"/>
                <a:hlinkClick r:id="rId5">
                  <a:extLst>
                    <a:ext uri="{A12FA001-AC4F-418D-AE19-62706E023703}">
                      <ahyp:hlinkClr xmlns:ahyp="http://schemas.microsoft.com/office/drawing/2018/hyperlinkcolor" val="tx"/>
                    </a:ext>
                  </a:extLst>
                </a:hlinkClick>
              </a:rPr>
              <a:t>UN Women Pakistan</a:t>
            </a:r>
            <a:r>
              <a:rPr lang="en-US" sz="1800" dirty="0">
                <a:latin typeface="Times New Roman"/>
                <a:ea typeface="+mn-lt"/>
                <a:cs typeface="+mn-lt"/>
              </a:rPr>
              <a:t> after being shortlisted in the </a:t>
            </a:r>
            <a:r>
              <a:rPr lang="en-US" sz="1800" dirty="0">
                <a:latin typeface="Times New Roman"/>
                <a:ea typeface="+mn-lt"/>
                <a:cs typeface="+mn-lt"/>
                <a:hlinkClick r:id="rId6">
                  <a:extLst>
                    <a:ext uri="{A12FA001-AC4F-418D-AE19-62706E023703}">
                      <ahyp:hlinkClr xmlns:ahyp="http://schemas.microsoft.com/office/drawing/2018/hyperlinkcolor" val="tx"/>
                    </a:ext>
                  </a:extLst>
                </a:hlinkClick>
              </a:rPr>
              <a:t>100 Inspirational Women of 2015</a:t>
            </a:r>
            <a:r>
              <a:rPr lang="en-US" sz="1800" dirty="0">
                <a:latin typeface="Times New Roman"/>
                <a:ea typeface="+mn-lt"/>
                <a:cs typeface="+mn-lt"/>
              </a:rPr>
              <a:t> by </a:t>
            </a:r>
            <a:r>
              <a:rPr lang="en-US" sz="1800" dirty="0">
                <a:latin typeface="Times New Roman"/>
                <a:ea typeface="+mn-lt"/>
                <a:cs typeface="+mn-lt"/>
                <a:hlinkClick r:id="rId7">
                  <a:extLst>
                    <a:ext uri="{A12FA001-AC4F-418D-AE19-62706E023703}">
                      <ahyp:hlinkClr xmlns:ahyp="http://schemas.microsoft.com/office/drawing/2018/hyperlinkcolor" val="tx"/>
                    </a:ext>
                  </a:extLst>
                </a:hlinkClick>
              </a:rPr>
              <a:t>BBC</a:t>
            </a:r>
            <a:r>
              <a:rPr lang="en-US" sz="1800" dirty="0">
                <a:latin typeface="Times New Roman"/>
                <a:ea typeface="+mn-lt"/>
                <a:cs typeface="+mn-lt"/>
              </a:rPr>
              <a:t>. She also made it to the </a:t>
            </a:r>
            <a:r>
              <a:rPr lang="en-US" sz="1800" dirty="0">
                <a:latin typeface="Times New Roman"/>
                <a:ea typeface="+mn-lt"/>
                <a:cs typeface="+mn-lt"/>
                <a:hlinkClick r:id="rId8">
                  <a:extLst>
                    <a:ext uri="{A12FA001-AC4F-418D-AE19-62706E023703}">
                      <ahyp:hlinkClr xmlns:ahyp="http://schemas.microsoft.com/office/drawing/2018/hyperlinkcolor" val="tx"/>
                    </a:ext>
                  </a:extLst>
                </a:hlinkClick>
              </a:rPr>
              <a:t>Forbes 30 under 30</a:t>
            </a:r>
            <a:r>
              <a:rPr lang="en-US" sz="1800" dirty="0">
                <a:latin typeface="Times New Roman"/>
                <a:ea typeface="+mn-lt"/>
                <a:cs typeface="+mn-lt"/>
              </a:rPr>
              <a:t> list for 2016.</a:t>
            </a:r>
            <a:endParaRPr lang="en-US" sz="1800">
              <a:latin typeface="Times New Roman"/>
              <a:cs typeface="Times New Roman"/>
            </a:endParaRPr>
          </a:p>
          <a:p>
            <a:pPr>
              <a:lnSpc>
                <a:spcPct val="110000"/>
              </a:lnSpc>
              <a:buClr>
                <a:srgbClr val="000000"/>
              </a:buClr>
            </a:pPr>
            <a:r>
              <a:rPr lang="en-US" sz="1800" dirty="0">
                <a:latin typeface="Times New Roman"/>
                <a:ea typeface="+mn-lt"/>
                <a:cs typeface="+mn-lt"/>
              </a:rPr>
              <a:t>Muniba Baloch is also Pakistan's first model and anchor who uses a wheelchair. She uses a wheelchair due to injuries sustained in a car accident at the age of 21. She appeared as a host on </a:t>
            </a:r>
            <a:r>
              <a:rPr lang="en-US" sz="1800" dirty="0">
                <a:latin typeface="Times New Roman"/>
                <a:ea typeface="+mn-lt"/>
                <a:cs typeface="+mn-lt"/>
                <a:hlinkClick r:id="rId9">
                  <a:extLst>
                    <a:ext uri="{A12FA001-AC4F-418D-AE19-62706E023703}">
                      <ahyp:hlinkClr xmlns:ahyp="http://schemas.microsoft.com/office/drawing/2018/hyperlinkcolor" val="tx"/>
                    </a:ext>
                  </a:extLst>
                </a:hlinkClick>
              </a:rPr>
              <a:t>Hum News</a:t>
            </a:r>
            <a:r>
              <a:rPr lang="en-US" sz="1800" dirty="0">
                <a:latin typeface="Times New Roman"/>
                <a:ea typeface="+mn-lt"/>
                <a:cs typeface="+mn-lt"/>
              </a:rPr>
              <a:t>'s social show </a:t>
            </a:r>
            <a:r>
              <a:rPr lang="en-US" sz="1800" i="1" dirty="0">
                <a:latin typeface="Times New Roman"/>
                <a:ea typeface="+mn-lt"/>
                <a:cs typeface="+mn-lt"/>
              </a:rPr>
              <a:t>Main Nahi Hum.</a:t>
            </a:r>
            <a:endParaRPr lang="en-US" sz="1800" dirty="0">
              <a:latin typeface="Tw Cen MT" panose="020B0602020104020603"/>
            </a:endParaRPr>
          </a:p>
          <a:p>
            <a:pPr>
              <a:lnSpc>
                <a:spcPct val="110000"/>
              </a:lnSpc>
              <a:buClr>
                <a:srgbClr val="000000"/>
              </a:buClr>
            </a:pPr>
            <a:endParaRPr lang="en-US" sz="1400"/>
          </a:p>
        </p:txBody>
      </p:sp>
    </p:spTree>
    <p:extLst>
      <p:ext uri="{BB962C8B-B14F-4D97-AF65-F5344CB8AC3E}">
        <p14:creationId xmlns:p14="http://schemas.microsoft.com/office/powerpoint/2010/main" val="192797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6">
            <a:extLst>
              <a:ext uri="{FF2B5EF4-FFF2-40B4-BE49-F238E27FC236}">
                <a16:creationId xmlns:a16="http://schemas.microsoft.com/office/drawing/2014/main" id="{E7EED3F2-2344-4D9B-BA39-78740B6B56E1}"/>
              </a:ext>
            </a:extLst>
          </p:cNvPr>
          <p:cNvPicPr>
            <a:picLocks noChangeAspect="1"/>
          </p:cNvPicPr>
          <p:nvPr/>
        </p:nvPicPr>
        <p:blipFill rotWithShape="1">
          <a:blip r:embed="rId2"/>
          <a:srcRect r="1" b="4579"/>
          <a:stretch/>
        </p:blipFill>
        <p:spPr>
          <a:xfrm>
            <a:off x="20" y="10"/>
            <a:ext cx="4024741" cy="6857990"/>
          </a:xfrm>
          <a:prstGeom prst="rect">
            <a:avLst/>
          </a:prstGeom>
        </p:spPr>
      </p:pic>
      <p:sp>
        <p:nvSpPr>
          <p:cNvPr id="23" name="Rectangle 22">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EBEA29-2719-4CD5-A23E-CF376E53F1E2}"/>
              </a:ext>
            </a:extLst>
          </p:cNvPr>
          <p:cNvSpPr>
            <a:spLocks noGrp="1"/>
          </p:cNvSpPr>
          <p:nvPr>
            <p:ph type="title"/>
          </p:nvPr>
        </p:nvSpPr>
        <p:spPr>
          <a:xfrm>
            <a:off x="4465050" y="618517"/>
            <a:ext cx="6672886" cy="1596177"/>
          </a:xfrm>
        </p:spPr>
        <p:txBody>
          <a:bodyPr>
            <a:normAutofit/>
          </a:bodyPr>
          <a:lstStyle/>
          <a:p>
            <a:r>
              <a:rPr lang="en-US" b="1" dirty="0">
                <a:latin typeface="Times New Roman"/>
                <a:cs typeface="Times New Roman"/>
              </a:rPr>
              <a:t>Personal life</a:t>
            </a:r>
          </a:p>
        </p:txBody>
      </p:sp>
      <p:sp>
        <p:nvSpPr>
          <p:cNvPr id="3" name="Content Placeholder 2">
            <a:extLst>
              <a:ext uri="{FF2B5EF4-FFF2-40B4-BE49-F238E27FC236}">
                <a16:creationId xmlns:a16="http://schemas.microsoft.com/office/drawing/2014/main" id="{3D4BC01F-AF97-4BF5-BD43-916DB29AFE7E}"/>
              </a:ext>
            </a:extLst>
          </p:cNvPr>
          <p:cNvSpPr>
            <a:spLocks noGrp="1"/>
          </p:cNvSpPr>
          <p:nvPr>
            <p:ph sz="quarter" idx="13"/>
          </p:nvPr>
        </p:nvSpPr>
        <p:spPr>
          <a:xfrm>
            <a:off x="4465048" y="2367092"/>
            <a:ext cx="6672887" cy="3424107"/>
          </a:xfrm>
        </p:spPr>
        <p:txBody>
          <a:bodyPr vert="horz" lIns="91440" tIns="45720" rIns="91440" bIns="45720" rtlCol="0">
            <a:normAutofit/>
          </a:bodyPr>
          <a:lstStyle/>
          <a:p>
            <a:pPr marL="0" indent="0">
              <a:lnSpc>
                <a:spcPct val="110000"/>
              </a:lnSpc>
              <a:buNone/>
            </a:pPr>
            <a:endParaRPr lang="en-US" sz="1400"/>
          </a:p>
          <a:p>
            <a:pPr>
              <a:lnSpc>
                <a:spcPct val="110000"/>
              </a:lnSpc>
              <a:buClr>
                <a:srgbClr val="000000"/>
              </a:buClr>
            </a:pPr>
            <a:r>
              <a:rPr lang="en-US" sz="1400">
                <a:latin typeface="Times New Roman"/>
                <a:ea typeface="+mn-lt"/>
                <a:cs typeface="+mn-lt"/>
              </a:rPr>
              <a:t>Muniba Mazari is from a </a:t>
            </a:r>
            <a:r>
              <a:rPr lang="en-US" sz="1400">
                <a:latin typeface="Times New Roman"/>
                <a:ea typeface="+mn-lt"/>
                <a:cs typeface="+mn-lt"/>
                <a:hlinkClick r:id="rId4"/>
              </a:rPr>
              <a:t>Baloch</a:t>
            </a:r>
            <a:r>
              <a:rPr lang="en-US" sz="1400">
                <a:latin typeface="Times New Roman"/>
                <a:ea typeface="+mn-lt"/>
                <a:cs typeface="+mn-lt"/>
              </a:rPr>
              <a:t> background, belonging to the tribe of </a:t>
            </a:r>
            <a:r>
              <a:rPr lang="en-US" sz="1400">
                <a:latin typeface="Times New Roman"/>
                <a:ea typeface="+mn-lt"/>
                <a:cs typeface="+mn-lt"/>
                <a:hlinkClick r:id="rId5"/>
              </a:rPr>
              <a:t>Mazari</a:t>
            </a:r>
            <a:r>
              <a:rPr lang="en-US" sz="1400">
                <a:latin typeface="Times New Roman"/>
                <a:ea typeface="+mn-lt"/>
                <a:cs typeface="+mn-lt"/>
              </a:rPr>
              <a:t>.</a:t>
            </a:r>
            <a:endParaRPr lang="en-US" sz="1400">
              <a:latin typeface="Times New Roman"/>
              <a:ea typeface="+mn-lt"/>
              <a:cs typeface="Times New Roman"/>
            </a:endParaRPr>
          </a:p>
          <a:p>
            <a:pPr>
              <a:lnSpc>
                <a:spcPct val="110000"/>
              </a:lnSpc>
              <a:buClr>
                <a:srgbClr val="000000"/>
              </a:buClr>
            </a:pPr>
            <a:r>
              <a:rPr lang="en-US" sz="1400">
                <a:latin typeface="Times New Roman"/>
                <a:ea typeface="+mn-lt"/>
                <a:cs typeface="+mn-lt"/>
              </a:rPr>
              <a:t>She was born in </a:t>
            </a:r>
            <a:r>
              <a:rPr lang="en-US" sz="1400">
                <a:latin typeface="Times New Roman"/>
                <a:ea typeface="+mn-lt"/>
                <a:cs typeface="+mn-lt"/>
                <a:hlinkClick r:id="rId6"/>
              </a:rPr>
              <a:t>Rahim Yar Khan</a:t>
            </a:r>
            <a:r>
              <a:rPr lang="en-US" sz="1400">
                <a:latin typeface="Times New Roman"/>
                <a:ea typeface="+mn-lt"/>
                <a:cs typeface="+mn-lt"/>
              </a:rPr>
              <a:t> which is in southern </a:t>
            </a:r>
            <a:r>
              <a:rPr lang="en-US" sz="1400">
                <a:latin typeface="Times New Roman"/>
                <a:ea typeface="+mn-lt"/>
                <a:cs typeface="+mn-lt"/>
                <a:hlinkClick r:id="rId7"/>
              </a:rPr>
              <a:t>Punjab</a:t>
            </a:r>
            <a:r>
              <a:rPr lang="en-US" sz="1400">
                <a:latin typeface="Times New Roman"/>
                <a:ea typeface="+mn-lt"/>
                <a:cs typeface="+mn-lt"/>
              </a:rPr>
              <a:t> on 3 March 1987.</a:t>
            </a:r>
            <a:endParaRPr lang="en-US" sz="1400">
              <a:latin typeface="Times New Roman"/>
              <a:ea typeface="+mn-lt"/>
              <a:cs typeface="Times New Roman"/>
            </a:endParaRPr>
          </a:p>
          <a:p>
            <a:pPr>
              <a:lnSpc>
                <a:spcPct val="110000"/>
              </a:lnSpc>
              <a:buClr>
                <a:srgbClr val="000000"/>
              </a:buClr>
            </a:pPr>
            <a:r>
              <a:rPr lang="en-US" sz="1400">
                <a:latin typeface="Times New Roman"/>
                <a:ea typeface="+mn-lt"/>
                <a:cs typeface="+mn-lt"/>
              </a:rPr>
              <a:t> Muniba went to the </a:t>
            </a:r>
            <a:r>
              <a:rPr lang="en-US" sz="1400">
                <a:latin typeface="Times New Roman"/>
                <a:ea typeface="+mn-lt"/>
                <a:cs typeface="+mn-lt"/>
                <a:hlinkClick r:id="rId8"/>
              </a:rPr>
              <a:t>Army Public School</a:t>
            </a:r>
            <a:r>
              <a:rPr lang="en-US" sz="1400">
                <a:latin typeface="Times New Roman"/>
                <a:ea typeface="+mn-lt"/>
                <a:cs typeface="+mn-lt"/>
              </a:rPr>
              <a:t>, and later attended college in her native home town for a </a:t>
            </a:r>
            <a:r>
              <a:rPr lang="en-US" sz="1400">
                <a:latin typeface="Times New Roman"/>
                <a:ea typeface="+mn-lt"/>
                <a:cs typeface="+mn-lt"/>
                <a:hlinkClick r:id="rId9"/>
              </a:rPr>
              <a:t>BFA.</a:t>
            </a:r>
            <a:endParaRPr lang="en-US" sz="1400">
              <a:latin typeface="Times New Roman"/>
              <a:ea typeface="+mn-lt"/>
              <a:cs typeface="Times New Roman"/>
            </a:endParaRPr>
          </a:p>
          <a:p>
            <a:pPr>
              <a:lnSpc>
                <a:spcPct val="110000"/>
              </a:lnSpc>
              <a:buClr>
                <a:srgbClr val="000000"/>
              </a:buClr>
            </a:pPr>
            <a:r>
              <a:rPr lang="en-US" sz="1400">
                <a:latin typeface="Times New Roman"/>
                <a:ea typeface="+mn-lt"/>
                <a:cs typeface="+mn-lt"/>
              </a:rPr>
              <a:t>At the age of 18, before she could complete her studies, she was married. </a:t>
            </a:r>
            <a:endParaRPr lang="en-US" sz="1400">
              <a:latin typeface="Times New Roman"/>
              <a:ea typeface="+mn-lt"/>
              <a:cs typeface="Times New Roman"/>
            </a:endParaRPr>
          </a:p>
          <a:p>
            <a:pPr>
              <a:lnSpc>
                <a:spcPct val="110000"/>
              </a:lnSpc>
              <a:buClr>
                <a:srgbClr val="000000"/>
              </a:buClr>
            </a:pPr>
            <a:r>
              <a:rPr lang="en-US" sz="1400">
                <a:latin typeface="Times New Roman"/>
                <a:ea typeface="+mn-lt"/>
                <a:cs typeface="+mn-lt"/>
              </a:rPr>
              <a:t>In 2008, she was involved in an accident, which left her paraplegic.</a:t>
            </a:r>
            <a:endParaRPr lang="en-US" sz="1400">
              <a:latin typeface="Times New Roman"/>
              <a:cs typeface="Times New Roman"/>
            </a:endParaRPr>
          </a:p>
          <a:p>
            <a:pPr>
              <a:lnSpc>
                <a:spcPct val="110000"/>
              </a:lnSpc>
              <a:buClr>
                <a:srgbClr val="000000"/>
              </a:buClr>
            </a:pPr>
            <a:endParaRPr lang="en-US" sz="1400"/>
          </a:p>
        </p:txBody>
      </p:sp>
    </p:spTree>
    <p:extLst>
      <p:ext uri="{BB962C8B-B14F-4D97-AF65-F5344CB8AC3E}">
        <p14:creationId xmlns:p14="http://schemas.microsoft.com/office/powerpoint/2010/main" val="192737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0EF05B-48CD-41DE-82FE-C25A5A300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2">
            <a:extLst>
              <a:ext uri="{FF2B5EF4-FFF2-40B4-BE49-F238E27FC236}">
                <a16:creationId xmlns:a16="http://schemas.microsoft.com/office/drawing/2014/main" id="{C9DFF8EB-B522-4773-B8CF-C10622C1F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4" name="Picture 4">
            <a:extLst>
              <a:ext uri="{FF2B5EF4-FFF2-40B4-BE49-F238E27FC236}">
                <a16:creationId xmlns:a16="http://schemas.microsoft.com/office/drawing/2014/main" id="{3804A561-A01F-4D6C-AA96-E0421BD164F9}"/>
              </a:ext>
            </a:extLst>
          </p:cNvPr>
          <p:cNvPicPr>
            <a:picLocks noChangeAspect="1"/>
          </p:cNvPicPr>
          <p:nvPr/>
        </p:nvPicPr>
        <p:blipFill rotWithShape="1">
          <a:blip r:embed="rId2"/>
          <a:srcRect l="25125" r="30862"/>
          <a:stretch/>
        </p:blipFill>
        <p:spPr>
          <a:xfrm>
            <a:off x="7756448" y="1349992"/>
            <a:ext cx="3155366" cy="4014710"/>
          </a:xfrm>
          <a:prstGeom prst="rect">
            <a:avLst/>
          </a:prstGeom>
        </p:spPr>
      </p:pic>
      <p:pic>
        <p:nvPicPr>
          <p:cNvPr id="22" name="Picture 21">
            <a:extLst>
              <a:ext uri="{FF2B5EF4-FFF2-40B4-BE49-F238E27FC236}">
                <a16:creationId xmlns:a16="http://schemas.microsoft.com/office/drawing/2014/main" id="{6EA99E25-F57B-4182-929C-D5A100153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2EF8B5-6955-4230-9E7A-2EFEE578CE69}"/>
              </a:ext>
            </a:extLst>
          </p:cNvPr>
          <p:cNvSpPr>
            <a:spLocks noGrp="1"/>
          </p:cNvSpPr>
          <p:nvPr>
            <p:ph type="title"/>
          </p:nvPr>
        </p:nvSpPr>
        <p:spPr>
          <a:xfrm>
            <a:off x="899399" y="273460"/>
            <a:ext cx="5910272" cy="1265498"/>
          </a:xfrm>
        </p:spPr>
        <p:txBody>
          <a:bodyPr>
            <a:normAutofit/>
          </a:bodyPr>
          <a:lstStyle/>
          <a:p>
            <a:r>
              <a:rPr lang="en-US" b="1" dirty="0">
                <a:latin typeface="Times New Roman"/>
                <a:ea typeface="+mj-lt"/>
                <a:cs typeface="+mj-lt"/>
              </a:rPr>
              <a:t>Accident and recovery</a:t>
            </a:r>
            <a:endParaRPr lang="en-US" dirty="0">
              <a:latin typeface="Tw Cen MT" panose="020B0602020104020603"/>
              <a:ea typeface="+mj-lt"/>
              <a:cs typeface="+mj-lt"/>
            </a:endParaRPr>
          </a:p>
        </p:txBody>
      </p:sp>
      <p:sp>
        <p:nvSpPr>
          <p:cNvPr id="3" name="Content Placeholder 2">
            <a:extLst>
              <a:ext uri="{FF2B5EF4-FFF2-40B4-BE49-F238E27FC236}">
                <a16:creationId xmlns:a16="http://schemas.microsoft.com/office/drawing/2014/main" id="{0127CEB2-7882-4102-B2B1-C7F03328DEAF}"/>
              </a:ext>
            </a:extLst>
          </p:cNvPr>
          <p:cNvSpPr>
            <a:spLocks noGrp="1"/>
          </p:cNvSpPr>
          <p:nvPr>
            <p:ph sz="quarter" idx="13"/>
          </p:nvPr>
        </p:nvSpPr>
        <p:spPr>
          <a:xfrm>
            <a:off x="238040" y="2022036"/>
            <a:ext cx="6657896" cy="4243617"/>
          </a:xfrm>
        </p:spPr>
        <p:txBody>
          <a:bodyPr vert="horz" lIns="91440" tIns="45720" rIns="91440" bIns="45720" rtlCol="0" anchor="t">
            <a:normAutofit/>
          </a:bodyPr>
          <a:lstStyle/>
          <a:p>
            <a:pPr>
              <a:lnSpc>
                <a:spcPct val="110000"/>
              </a:lnSpc>
            </a:pPr>
            <a:endParaRPr lang="en-US" sz="1100">
              <a:latin typeface="Times New Roman"/>
              <a:cs typeface="Times New Roman"/>
            </a:endParaRPr>
          </a:p>
          <a:p>
            <a:pPr>
              <a:lnSpc>
                <a:spcPct val="110000"/>
              </a:lnSpc>
              <a:buClr>
                <a:srgbClr val="000000"/>
              </a:buClr>
            </a:pPr>
            <a:r>
              <a:rPr lang="en-US" sz="1600" dirty="0">
                <a:latin typeface="Times New Roman"/>
                <a:ea typeface="+mn-lt"/>
                <a:cs typeface="+mn-lt"/>
              </a:rPr>
              <a:t>On 27 February 2008, Muniba and her husband were travelling from </a:t>
            </a:r>
            <a:r>
              <a:rPr lang="en-US" sz="1600" dirty="0">
                <a:latin typeface="Times New Roman"/>
                <a:ea typeface="+mn-lt"/>
                <a:cs typeface="+mn-lt"/>
                <a:hlinkClick r:id="rId4"/>
              </a:rPr>
              <a:t>Quetta</a:t>
            </a:r>
            <a:r>
              <a:rPr lang="en-US" sz="1600" dirty="0">
                <a:latin typeface="Times New Roman"/>
                <a:ea typeface="+mn-lt"/>
                <a:cs typeface="+mn-lt"/>
              </a:rPr>
              <a:t> to </a:t>
            </a:r>
            <a:r>
              <a:rPr lang="en-US" sz="1600" dirty="0">
                <a:latin typeface="Times New Roman"/>
                <a:ea typeface="+mn-lt"/>
                <a:cs typeface="+mn-lt"/>
                <a:hlinkClick r:id="rId5"/>
              </a:rPr>
              <a:t>Rahim Yar Khan</a:t>
            </a:r>
            <a:r>
              <a:rPr lang="en-US" sz="1600" dirty="0">
                <a:latin typeface="Times New Roman"/>
                <a:ea typeface="+mn-lt"/>
                <a:cs typeface="+mn-lt"/>
              </a:rPr>
              <a:t>. Their car met with an accident, in which she sustained several major injuries, including broken bones in her arm (both </a:t>
            </a:r>
            <a:r>
              <a:rPr lang="en-US" sz="1600" dirty="0">
                <a:latin typeface="Times New Roman"/>
                <a:ea typeface="+mn-lt"/>
                <a:cs typeface="+mn-lt"/>
                <a:hlinkClick r:id="rId6"/>
              </a:rPr>
              <a:t>radius</a:t>
            </a:r>
            <a:r>
              <a:rPr lang="en-US" sz="1600" dirty="0">
                <a:latin typeface="Times New Roman"/>
                <a:ea typeface="+mn-lt"/>
                <a:cs typeface="+mn-lt"/>
              </a:rPr>
              <a:t> and </a:t>
            </a:r>
            <a:r>
              <a:rPr lang="en-US" sz="1600" dirty="0">
                <a:latin typeface="Times New Roman"/>
                <a:ea typeface="+mn-lt"/>
                <a:cs typeface="+mn-lt"/>
                <a:hlinkClick r:id="rId7"/>
              </a:rPr>
              <a:t>ulna</a:t>
            </a:r>
            <a:r>
              <a:rPr lang="en-US" sz="1600" dirty="0">
                <a:latin typeface="Times New Roman"/>
                <a:ea typeface="+mn-lt"/>
                <a:cs typeface="+mn-lt"/>
              </a:rPr>
              <a:t>), rib-cage, shoulder blade, collarbone and spine. Her </a:t>
            </a:r>
            <a:r>
              <a:rPr lang="en-US" sz="1600" dirty="0">
                <a:latin typeface="Times New Roman"/>
                <a:ea typeface="+mn-lt"/>
                <a:cs typeface="+mn-lt"/>
                <a:hlinkClick r:id="rId8"/>
              </a:rPr>
              <a:t>lungs</a:t>
            </a:r>
            <a:r>
              <a:rPr lang="en-US" sz="1600" dirty="0">
                <a:latin typeface="Times New Roman"/>
                <a:ea typeface="+mn-lt"/>
                <a:cs typeface="+mn-lt"/>
              </a:rPr>
              <a:t> and </a:t>
            </a:r>
            <a:r>
              <a:rPr lang="en-US" sz="1600" dirty="0">
                <a:latin typeface="Times New Roman"/>
                <a:ea typeface="+mn-lt"/>
                <a:cs typeface="+mn-lt"/>
                <a:hlinkClick r:id="rId9"/>
              </a:rPr>
              <a:t>liver</a:t>
            </a:r>
            <a:r>
              <a:rPr lang="en-US" sz="1600" dirty="0">
                <a:latin typeface="Times New Roman"/>
                <a:ea typeface="+mn-lt"/>
                <a:cs typeface="+mn-lt"/>
              </a:rPr>
              <a:t> were also deeply cut. Moreover, her entire lower body was left paralyzed. She was taken to a nearby hospital, which was ill-equipped to deal with such a severe case. She was then moved to a hospital in </a:t>
            </a:r>
            <a:r>
              <a:rPr lang="en-US" sz="1600" dirty="0">
                <a:latin typeface="Times New Roman"/>
                <a:ea typeface="+mn-lt"/>
                <a:cs typeface="+mn-lt"/>
                <a:hlinkClick r:id="rId5"/>
              </a:rPr>
              <a:t>Rahim Yar Khan</a:t>
            </a:r>
            <a:r>
              <a:rPr lang="en-US" sz="1600" dirty="0">
                <a:latin typeface="Times New Roman"/>
                <a:ea typeface="+mn-lt"/>
                <a:cs typeface="+mn-lt"/>
              </a:rPr>
              <a:t>, and eventually, she was admitted to the </a:t>
            </a:r>
            <a:r>
              <a:rPr lang="en-US" sz="1600" dirty="0">
                <a:latin typeface="Times New Roman"/>
                <a:ea typeface="+mn-lt"/>
                <a:cs typeface="+mn-lt"/>
                <a:hlinkClick r:id="rId10"/>
              </a:rPr>
              <a:t>Agha Khan Hospital</a:t>
            </a:r>
            <a:r>
              <a:rPr lang="en-US" sz="1600" dirty="0">
                <a:latin typeface="Times New Roman"/>
                <a:ea typeface="+mn-lt"/>
                <a:cs typeface="+mn-lt"/>
              </a:rPr>
              <a:t>, </a:t>
            </a:r>
            <a:r>
              <a:rPr lang="en-US" sz="1600" dirty="0">
                <a:latin typeface="Times New Roman"/>
                <a:ea typeface="+mn-lt"/>
                <a:cs typeface="+mn-lt"/>
                <a:hlinkClick r:id="rId11"/>
              </a:rPr>
              <a:t>Karachi</a:t>
            </a:r>
            <a:r>
              <a:rPr lang="en-US" sz="1600" dirty="0">
                <a:latin typeface="Times New Roman"/>
                <a:ea typeface="+mn-lt"/>
                <a:cs typeface="+mn-lt"/>
              </a:rPr>
              <a:t> Post-surgery, she was left bed-ridden for two years. Physiotherapy started, which helped her recover enough to use a wheelchair</a:t>
            </a:r>
            <a:r>
              <a:rPr lang="en-US" sz="1100" dirty="0">
                <a:latin typeface="Times New Roman"/>
                <a:ea typeface="+mn-lt"/>
                <a:cs typeface="+mn-lt"/>
              </a:rPr>
              <a:t>..</a:t>
            </a:r>
            <a:endParaRPr lang="en-US" sz="1100" dirty="0">
              <a:latin typeface="Times New Roman"/>
            </a:endParaRPr>
          </a:p>
          <a:p>
            <a:pPr>
              <a:lnSpc>
                <a:spcPct val="110000"/>
              </a:lnSpc>
              <a:buClr>
                <a:srgbClr val="000000"/>
              </a:buClr>
            </a:pPr>
            <a:endParaRPr lang="en-US" sz="1100"/>
          </a:p>
        </p:txBody>
      </p:sp>
    </p:spTree>
    <p:extLst>
      <p:ext uri="{BB962C8B-B14F-4D97-AF65-F5344CB8AC3E}">
        <p14:creationId xmlns:p14="http://schemas.microsoft.com/office/powerpoint/2010/main" val="312647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6B1D569C-E6CE-4900-BC77-50828895285C}"/>
              </a:ext>
            </a:extLst>
          </p:cNvPr>
          <p:cNvPicPr>
            <a:picLocks noChangeAspect="1"/>
          </p:cNvPicPr>
          <p:nvPr/>
        </p:nvPicPr>
        <p:blipFill>
          <a:blip r:embed="rId2"/>
          <a:stretch>
            <a:fillRect/>
          </a:stretch>
        </p:blipFill>
        <p:spPr>
          <a:xfrm>
            <a:off x="5248643" y="1481559"/>
            <a:ext cx="6299887" cy="3779932"/>
          </a:xfrm>
          <a:prstGeom prst="rect">
            <a:avLst/>
          </a:prstGeom>
        </p:spPr>
      </p:pic>
      <p:pic>
        <p:nvPicPr>
          <p:cNvPr id="24" name="Picture 23">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ontent Placeholder 5">
            <a:extLst>
              <a:ext uri="{FF2B5EF4-FFF2-40B4-BE49-F238E27FC236}">
                <a16:creationId xmlns:a16="http://schemas.microsoft.com/office/drawing/2014/main" id="{0CB60182-ADDB-4963-BB1B-0A4B272C2DE5}"/>
              </a:ext>
            </a:extLst>
          </p:cNvPr>
          <p:cNvSpPr>
            <a:spLocks noGrp="1"/>
          </p:cNvSpPr>
          <p:nvPr>
            <p:ph sz="quarter" idx="13"/>
          </p:nvPr>
        </p:nvSpPr>
        <p:spPr>
          <a:xfrm>
            <a:off x="913774" y="2367092"/>
            <a:ext cx="3740509" cy="3881309"/>
          </a:xfrm>
        </p:spPr>
        <p:txBody>
          <a:bodyPr vert="horz" lIns="91440" tIns="45720" rIns="91440" bIns="45720" rtlCol="0">
            <a:normAutofit/>
          </a:bodyPr>
          <a:lstStyle/>
          <a:p>
            <a:r>
              <a:rPr lang="en-US" sz="1800">
                <a:latin typeface="Times New Roman"/>
                <a:ea typeface="+mn-lt"/>
                <a:cs typeface="+mn-lt"/>
              </a:rPr>
              <a:t>After treatment for her injuries, Muniba moved to </a:t>
            </a:r>
            <a:r>
              <a:rPr lang="en-US" sz="1800">
                <a:latin typeface="Times New Roman"/>
                <a:ea typeface="+mn-lt"/>
                <a:cs typeface="+mn-lt"/>
                <a:hlinkClick r:id="rId4"/>
              </a:rPr>
              <a:t>Rawalpindi</a:t>
            </a:r>
            <a:r>
              <a:rPr lang="en-US" sz="1800">
                <a:latin typeface="Times New Roman"/>
                <a:ea typeface="+mn-lt"/>
                <a:cs typeface="+mn-lt"/>
              </a:rPr>
              <a:t>. In 2011, four years after the accident, Muniba adopted her son, Nael.</a:t>
            </a:r>
            <a:endParaRPr lang="en-US" sz="1800">
              <a:latin typeface="Tw Cen MT" panose="020B0602020104020603"/>
            </a:endParaRPr>
          </a:p>
        </p:txBody>
      </p:sp>
      <p:sp>
        <p:nvSpPr>
          <p:cNvPr id="2" name="Title 1">
            <a:extLst>
              <a:ext uri="{FF2B5EF4-FFF2-40B4-BE49-F238E27FC236}">
                <a16:creationId xmlns:a16="http://schemas.microsoft.com/office/drawing/2014/main" id="{55483A65-3933-416C-89B1-841504B6D961}"/>
              </a:ext>
            </a:extLst>
          </p:cNvPr>
          <p:cNvSpPr>
            <a:spLocks noGrp="1"/>
          </p:cNvSpPr>
          <p:nvPr>
            <p:ph type="title"/>
          </p:nvPr>
        </p:nvSpPr>
        <p:spPr>
          <a:xfrm>
            <a:off x="913774" y="640831"/>
            <a:ext cx="3740515" cy="1573863"/>
          </a:xfrm>
        </p:spPr>
        <p:txBody>
          <a:bodyPr>
            <a:normAutofit/>
          </a:bodyPr>
          <a:lstStyle/>
          <a:p>
            <a:pPr algn="l"/>
            <a:r>
              <a:rPr lang="en-US" b="1" dirty="0">
                <a:latin typeface="Times New Roman"/>
                <a:cs typeface="Times New Roman"/>
              </a:rPr>
              <a:t>Her son </a:t>
            </a:r>
            <a:r>
              <a:rPr lang="en-US" b="1" dirty="0" err="1">
                <a:latin typeface="Times New Roman"/>
                <a:cs typeface="Times New Roman"/>
              </a:rPr>
              <a:t>nael</a:t>
            </a:r>
            <a:endParaRPr lang="en-US" b="1">
              <a:latin typeface="Times New Roman"/>
              <a:cs typeface="Times New Roman"/>
            </a:endParaRPr>
          </a:p>
        </p:txBody>
      </p:sp>
    </p:spTree>
    <p:extLst>
      <p:ext uri="{BB962C8B-B14F-4D97-AF65-F5344CB8AC3E}">
        <p14:creationId xmlns:p14="http://schemas.microsoft.com/office/powerpoint/2010/main" val="187497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0EF05B-48CD-41DE-82FE-C25A5A300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2">
            <a:extLst>
              <a:ext uri="{FF2B5EF4-FFF2-40B4-BE49-F238E27FC236}">
                <a16:creationId xmlns:a16="http://schemas.microsoft.com/office/drawing/2014/main" id="{C9DFF8EB-B522-4773-B8CF-C10622C1F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5" name="Picture 5">
            <a:extLst>
              <a:ext uri="{FF2B5EF4-FFF2-40B4-BE49-F238E27FC236}">
                <a16:creationId xmlns:a16="http://schemas.microsoft.com/office/drawing/2014/main" id="{207506CC-3E54-4436-A676-830F3331E917}"/>
              </a:ext>
            </a:extLst>
          </p:cNvPr>
          <p:cNvPicPr>
            <a:picLocks noChangeAspect="1"/>
          </p:cNvPicPr>
          <p:nvPr/>
        </p:nvPicPr>
        <p:blipFill rotWithShape="1">
          <a:blip r:embed="rId2"/>
          <a:srcRect l="3591" r="17813" b="-1"/>
          <a:stretch/>
        </p:blipFill>
        <p:spPr>
          <a:xfrm>
            <a:off x="7756448" y="1349992"/>
            <a:ext cx="3155366" cy="4014710"/>
          </a:xfrm>
          <a:prstGeom prst="rect">
            <a:avLst/>
          </a:prstGeom>
        </p:spPr>
      </p:pic>
      <p:pic>
        <p:nvPicPr>
          <p:cNvPr id="14" name="Picture 13">
            <a:extLst>
              <a:ext uri="{FF2B5EF4-FFF2-40B4-BE49-F238E27FC236}">
                <a16:creationId xmlns:a16="http://schemas.microsoft.com/office/drawing/2014/main" id="{6EA99E25-F57B-4182-929C-D5A100153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44E54A-6341-4FDF-8BC5-214385CD6C00}"/>
              </a:ext>
            </a:extLst>
          </p:cNvPr>
          <p:cNvSpPr>
            <a:spLocks noGrp="1"/>
          </p:cNvSpPr>
          <p:nvPr>
            <p:ph type="title"/>
          </p:nvPr>
        </p:nvSpPr>
        <p:spPr>
          <a:xfrm>
            <a:off x="913776" y="618517"/>
            <a:ext cx="5910272" cy="1596177"/>
          </a:xfrm>
        </p:spPr>
        <p:txBody>
          <a:bodyPr>
            <a:normAutofit/>
          </a:bodyPr>
          <a:lstStyle/>
          <a:p>
            <a:r>
              <a:rPr lang="en-US" b="1" dirty="0">
                <a:latin typeface="Times New Roman"/>
                <a:cs typeface="Times New Roman"/>
              </a:rPr>
              <a:t>career</a:t>
            </a:r>
          </a:p>
        </p:txBody>
      </p:sp>
      <p:sp>
        <p:nvSpPr>
          <p:cNvPr id="3" name="Content Placeholder 2">
            <a:extLst>
              <a:ext uri="{FF2B5EF4-FFF2-40B4-BE49-F238E27FC236}">
                <a16:creationId xmlns:a16="http://schemas.microsoft.com/office/drawing/2014/main" id="{4030ACAB-F134-427A-9522-8F3B92ECFF8C}"/>
              </a:ext>
            </a:extLst>
          </p:cNvPr>
          <p:cNvSpPr>
            <a:spLocks noGrp="1"/>
          </p:cNvSpPr>
          <p:nvPr>
            <p:ph sz="quarter" idx="13"/>
          </p:nvPr>
        </p:nvSpPr>
        <p:spPr>
          <a:xfrm>
            <a:off x="913775" y="2367092"/>
            <a:ext cx="5910274" cy="3424107"/>
          </a:xfrm>
        </p:spPr>
        <p:txBody>
          <a:bodyPr vert="horz" lIns="91440" tIns="45720" rIns="91440" bIns="45720" rtlCol="0">
            <a:normAutofit/>
          </a:bodyPr>
          <a:lstStyle/>
          <a:p>
            <a:pPr>
              <a:lnSpc>
                <a:spcPct val="110000"/>
              </a:lnSpc>
            </a:pPr>
            <a:r>
              <a:rPr lang="en-US" sz="1600" dirty="0">
                <a:latin typeface="Times New Roman"/>
                <a:ea typeface="+mn-lt"/>
                <a:cs typeface="+mn-lt"/>
              </a:rPr>
              <a:t>Muniba Mazari has gained fame in multiple areas, as an artist, activist, anchor, model, singer and motivational speaker. Most of her career, however, has been built on painting and motivational speaking.</a:t>
            </a:r>
            <a:endParaRPr lang="en-US" sz="1600">
              <a:latin typeface="Times New Roman"/>
              <a:ea typeface="+mn-lt"/>
              <a:cs typeface="+mn-lt"/>
            </a:endParaRPr>
          </a:p>
          <a:p>
            <a:pPr>
              <a:lnSpc>
                <a:spcPct val="110000"/>
              </a:lnSpc>
              <a:buClr>
                <a:srgbClr val="000000"/>
              </a:buClr>
            </a:pPr>
            <a:r>
              <a:rPr lang="en-US" sz="1600" dirty="0">
                <a:latin typeface="Times New Roman"/>
                <a:ea typeface="+mn-lt"/>
                <a:cs typeface="+mn-lt"/>
              </a:rPr>
              <a:t>She also started work at her son's school for a startup project called </a:t>
            </a:r>
            <a:r>
              <a:rPr lang="en-US" sz="1600" i="1" dirty="0" err="1">
                <a:latin typeface="Times New Roman"/>
                <a:ea typeface="+mn-lt"/>
                <a:cs typeface="+mn-lt"/>
              </a:rPr>
              <a:t>Dheeray</a:t>
            </a:r>
            <a:r>
              <a:rPr lang="en-US" sz="1600" i="1" dirty="0">
                <a:latin typeface="Times New Roman"/>
                <a:ea typeface="+mn-lt"/>
                <a:cs typeface="+mn-lt"/>
              </a:rPr>
              <a:t> Bolo</a:t>
            </a:r>
            <a:r>
              <a:rPr lang="en-US" sz="1600" dirty="0">
                <a:latin typeface="Times New Roman"/>
                <a:ea typeface="+mn-lt"/>
                <a:cs typeface="+mn-lt"/>
              </a:rPr>
              <a:t> (Speak Slowly), which involved teaching </a:t>
            </a:r>
            <a:r>
              <a:rPr lang="en-US" sz="1600" i="1" dirty="0">
                <a:latin typeface="Times New Roman"/>
                <a:ea typeface="+mn-lt"/>
                <a:cs typeface="+mn-lt"/>
                <a:hlinkClick r:id="rId4"/>
              </a:rPr>
              <a:t>Urdu</a:t>
            </a:r>
            <a:r>
              <a:rPr lang="en-US" sz="1600" dirty="0">
                <a:latin typeface="Times New Roman"/>
                <a:ea typeface="+mn-lt"/>
                <a:cs typeface="+mn-lt"/>
              </a:rPr>
              <a:t> at various schools. The managing director of </a:t>
            </a:r>
            <a:r>
              <a:rPr lang="en-US" sz="1600" dirty="0">
                <a:latin typeface="Times New Roman"/>
                <a:ea typeface="+mn-lt"/>
                <a:cs typeface="+mn-lt"/>
                <a:hlinkClick r:id="rId5"/>
              </a:rPr>
              <a:t>Pakistan Television</a:t>
            </a:r>
            <a:r>
              <a:rPr lang="en-US" sz="1600" dirty="0">
                <a:latin typeface="Times New Roman"/>
                <a:ea typeface="+mn-lt"/>
                <a:cs typeface="+mn-lt"/>
              </a:rPr>
              <a:t> (PTV) at the time, Mohammad Malick, learnt about her because of her TED talk, and asked her to work at </a:t>
            </a:r>
            <a:r>
              <a:rPr lang="en-US" sz="1600" dirty="0">
                <a:latin typeface="Times New Roman"/>
                <a:ea typeface="+mn-lt"/>
                <a:cs typeface="+mn-lt"/>
                <a:hlinkClick r:id="rId5"/>
              </a:rPr>
              <a:t>PTV</a:t>
            </a:r>
            <a:r>
              <a:rPr lang="en-US" sz="1600" dirty="0">
                <a:latin typeface="Times New Roman"/>
                <a:ea typeface="+mn-lt"/>
                <a:cs typeface="+mn-lt"/>
              </a:rPr>
              <a:t>.</a:t>
            </a:r>
            <a:endParaRPr lang="en-US" sz="1600">
              <a:latin typeface="Times New Roman"/>
              <a:ea typeface="+mn-lt"/>
              <a:cs typeface="+mn-lt"/>
            </a:endParaRPr>
          </a:p>
        </p:txBody>
      </p:sp>
    </p:spTree>
    <p:extLst>
      <p:ext uri="{BB962C8B-B14F-4D97-AF65-F5344CB8AC3E}">
        <p14:creationId xmlns:p14="http://schemas.microsoft.com/office/powerpoint/2010/main" val="404535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0EF05B-48CD-41DE-82FE-C25A5A300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2">
            <a:extLst>
              <a:ext uri="{FF2B5EF4-FFF2-40B4-BE49-F238E27FC236}">
                <a16:creationId xmlns:a16="http://schemas.microsoft.com/office/drawing/2014/main" id="{C9DFF8EB-B522-4773-B8CF-C10622C1F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4" name="Picture 4" descr="A group of people posing for a photo&#10;&#10;Description automatically generated">
            <a:extLst>
              <a:ext uri="{FF2B5EF4-FFF2-40B4-BE49-F238E27FC236}">
                <a16:creationId xmlns:a16="http://schemas.microsoft.com/office/drawing/2014/main" id="{AFB716C3-30E0-4386-9395-8297A1C0C187}"/>
              </a:ext>
            </a:extLst>
          </p:cNvPr>
          <p:cNvPicPr>
            <a:picLocks noChangeAspect="1"/>
          </p:cNvPicPr>
          <p:nvPr/>
        </p:nvPicPr>
        <p:blipFill rotWithShape="1">
          <a:blip r:embed="rId2"/>
          <a:srcRect l="4055" r="17350" b="-1"/>
          <a:stretch/>
        </p:blipFill>
        <p:spPr>
          <a:xfrm>
            <a:off x="7756448" y="1349992"/>
            <a:ext cx="3155366" cy="4014710"/>
          </a:xfrm>
          <a:prstGeom prst="rect">
            <a:avLst/>
          </a:prstGeom>
        </p:spPr>
      </p:pic>
      <p:pic>
        <p:nvPicPr>
          <p:cNvPr id="13" name="Picture 12">
            <a:extLst>
              <a:ext uri="{FF2B5EF4-FFF2-40B4-BE49-F238E27FC236}">
                <a16:creationId xmlns:a16="http://schemas.microsoft.com/office/drawing/2014/main" id="{6EA99E25-F57B-4182-929C-D5A100153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E584D4C-2957-42C2-97FC-62E2746FF545}"/>
              </a:ext>
            </a:extLst>
          </p:cNvPr>
          <p:cNvSpPr>
            <a:spLocks noGrp="1"/>
          </p:cNvSpPr>
          <p:nvPr>
            <p:ph type="title"/>
          </p:nvPr>
        </p:nvSpPr>
        <p:spPr>
          <a:xfrm>
            <a:off x="913776" y="618517"/>
            <a:ext cx="5910272" cy="1596177"/>
          </a:xfrm>
        </p:spPr>
        <p:txBody>
          <a:bodyPr>
            <a:normAutofit/>
          </a:bodyPr>
          <a:lstStyle/>
          <a:p>
            <a:r>
              <a:rPr lang="en-US" b="1" dirty="0">
                <a:latin typeface="Times New Roman"/>
                <a:cs typeface="Times New Roman"/>
              </a:rPr>
              <a:t>Artist</a:t>
            </a:r>
            <a:endParaRPr lang="en-US" dirty="0">
              <a:latin typeface="Times New Roman"/>
              <a:cs typeface="Times New Roman"/>
            </a:endParaRPr>
          </a:p>
          <a:p>
            <a:endParaRPr lang="en-US" dirty="0"/>
          </a:p>
        </p:txBody>
      </p:sp>
      <p:sp>
        <p:nvSpPr>
          <p:cNvPr id="3" name="Content Placeholder 2">
            <a:extLst>
              <a:ext uri="{FF2B5EF4-FFF2-40B4-BE49-F238E27FC236}">
                <a16:creationId xmlns:a16="http://schemas.microsoft.com/office/drawing/2014/main" id="{5C882A80-DABB-4673-B65B-90263C4EE673}"/>
              </a:ext>
            </a:extLst>
          </p:cNvPr>
          <p:cNvSpPr>
            <a:spLocks noGrp="1"/>
          </p:cNvSpPr>
          <p:nvPr>
            <p:ph sz="quarter" idx="13"/>
          </p:nvPr>
        </p:nvSpPr>
        <p:spPr>
          <a:xfrm>
            <a:off x="913775" y="2367092"/>
            <a:ext cx="5910274" cy="3424107"/>
          </a:xfrm>
        </p:spPr>
        <p:txBody>
          <a:bodyPr vert="horz" lIns="91440" tIns="45720" rIns="91440" bIns="45720" rtlCol="0">
            <a:normAutofit/>
          </a:bodyPr>
          <a:lstStyle/>
          <a:p>
            <a:pPr>
              <a:lnSpc>
                <a:spcPct val="110000"/>
              </a:lnSpc>
            </a:pPr>
            <a:r>
              <a:rPr lang="en-US" sz="1300">
                <a:latin typeface="Times New Roman"/>
                <a:ea typeface="+mn-lt"/>
                <a:cs typeface="+mn-lt"/>
              </a:rPr>
              <a:t>Muniba started painting on her hospital bed.</a:t>
            </a:r>
          </a:p>
          <a:p>
            <a:pPr>
              <a:lnSpc>
                <a:spcPct val="110000"/>
              </a:lnSpc>
              <a:buClr>
                <a:srgbClr val="000000"/>
              </a:buClr>
            </a:pPr>
            <a:r>
              <a:rPr lang="en-US" sz="1300">
                <a:latin typeface="Times New Roman"/>
                <a:ea typeface="+mn-lt"/>
                <a:cs typeface="+mn-lt"/>
              </a:rPr>
              <a:t>Her first International exhibition was held in </a:t>
            </a:r>
            <a:r>
              <a:rPr lang="en-US" sz="1300">
                <a:latin typeface="Times New Roman"/>
                <a:ea typeface="+mn-lt"/>
                <a:cs typeface="+mn-lt"/>
                <a:hlinkClick r:id="rId4"/>
              </a:rPr>
              <a:t>Dubai</a:t>
            </a:r>
            <a:r>
              <a:rPr lang="en-US" sz="1300">
                <a:latin typeface="Times New Roman"/>
                <a:ea typeface="+mn-lt"/>
                <a:cs typeface="+mn-lt"/>
              </a:rPr>
              <a:t> - entitled </a:t>
            </a:r>
            <a:r>
              <a:rPr lang="en-US" sz="1300" i="1">
                <a:latin typeface="Times New Roman"/>
                <a:ea typeface="+mn-lt"/>
                <a:cs typeface="+mn-lt"/>
              </a:rPr>
              <a:t>And I Choose To Live -</a:t>
            </a:r>
            <a:r>
              <a:rPr lang="en-US" sz="1300">
                <a:latin typeface="Times New Roman"/>
                <a:ea typeface="+mn-lt"/>
                <a:cs typeface="+mn-lt"/>
              </a:rPr>
              <a:t> at the Pakistan Association Dubai.</a:t>
            </a:r>
          </a:p>
          <a:p>
            <a:pPr>
              <a:lnSpc>
                <a:spcPct val="110000"/>
              </a:lnSpc>
              <a:buClr>
                <a:srgbClr val="000000"/>
              </a:buClr>
            </a:pPr>
            <a:r>
              <a:rPr lang="en-US" sz="1300">
                <a:latin typeface="Times New Roman"/>
                <a:ea typeface="+mn-lt"/>
                <a:cs typeface="+mn-lt"/>
              </a:rPr>
              <a:t>She has displayed her art in several other exhibitions, as well as for charity, including:</a:t>
            </a:r>
          </a:p>
          <a:p>
            <a:pPr>
              <a:lnSpc>
                <a:spcPct val="110000"/>
              </a:lnSpc>
              <a:buClr>
                <a:srgbClr val="000000"/>
              </a:buClr>
            </a:pPr>
            <a:r>
              <a:rPr lang="en-US" sz="1300">
                <a:latin typeface="Times New Roman"/>
                <a:ea typeface="+mn-lt"/>
                <a:cs typeface="+mn-lt"/>
              </a:rPr>
              <a:t>USEA Art Club, </a:t>
            </a:r>
            <a:r>
              <a:rPr lang="en-US" sz="1300">
                <a:latin typeface="Times New Roman"/>
                <a:ea typeface="+mn-lt"/>
                <a:cs typeface="+mn-lt"/>
                <a:hlinkClick r:id="rId5"/>
              </a:rPr>
              <a:t>Islamabad</a:t>
            </a:r>
            <a:r>
              <a:rPr lang="en-US" sz="1300">
                <a:latin typeface="Times New Roman"/>
                <a:ea typeface="+mn-lt"/>
                <a:cs typeface="+mn-lt"/>
              </a:rPr>
              <a:t> (Solo exhibition)</a:t>
            </a:r>
            <a:endParaRPr lang="en-US" sz="1300" baseline="30000">
              <a:latin typeface="Times New Roman"/>
              <a:cs typeface="Times New Roman"/>
            </a:endParaRPr>
          </a:p>
          <a:p>
            <a:pPr>
              <a:lnSpc>
                <a:spcPct val="110000"/>
              </a:lnSpc>
              <a:buClr>
                <a:srgbClr val="000000"/>
              </a:buClr>
            </a:pPr>
            <a:r>
              <a:rPr lang="en-US" sz="1300">
                <a:latin typeface="Times New Roman"/>
                <a:ea typeface="+mn-lt"/>
                <a:cs typeface="+mn-lt"/>
              </a:rPr>
              <a:t>Nomad Art Gallery (Group exhibition)</a:t>
            </a:r>
            <a:endParaRPr lang="en-US" sz="1300" baseline="30000">
              <a:latin typeface="Times New Roman"/>
              <a:cs typeface="Times New Roman"/>
            </a:endParaRPr>
          </a:p>
          <a:p>
            <a:pPr>
              <a:lnSpc>
                <a:spcPct val="110000"/>
              </a:lnSpc>
              <a:buClr>
                <a:srgbClr val="000000"/>
              </a:buClr>
            </a:pPr>
            <a:r>
              <a:rPr lang="en-US" sz="1300">
                <a:latin typeface="Times New Roman"/>
                <a:ea typeface="+mn-lt"/>
                <a:cs typeface="+mn-lt"/>
              </a:rPr>
              <a:t>Tribal Heritage Art and Craft Gallery, </a:t>
            </a:r>
            <a:r>
              <a:rPr lang="en-US" sz="1300">
                <a:latin typeface="Times New Roman"/>
                <a:ea typeface="+mn-lt"/>
                <a:cs typeface="+mn-lt"/>
                <a:hlinkClick r:id="rId5"/>
              </a:rPr>
              <a:t>Islamabad</a:t>
            </a:r>
            <a:r>
              <a:rPr lang="en-US" sz="1300">
                <a:latin typeface="Times New Roman"/>
                <a:ea typeface="+mn-lt"/>
                <a:cs typeface="+mn-lt"/>
              </a:rPr>
              <a:t> (Group exhibition)</a:t>
            </a:r>
            <a:endParaRPr lang="en-US" sz="1300" baseline="30000">
              <a:latin typeface="Times New Roman"/>
              <a:cs typeface="Times New Roman"/>
            </a:endParaRPr>
          </a:p>
          <a:p>
            <a:pPr>
              <a:lnSpc>
                <a:spcPct val="110000"/>
              </a:lnSpc>
              <a:buClr>
                <a:srgbClr val="000000"/>
              </a:buClr>
            </a:pPr>
            <a:r>
              <a:rPr lang="en-US" sz="1300">
                <a:latin typeface="Times New Roman"/>
                <a:ea typeface="+mn-lt"/>
                <a:cs typeface="+mn-lt"/>
              </a:rPr>
              <a:t>My Art World Gallery, </a:t>
            </a:r>
            <a:r>
              <a:rPr lang="en-US" sz="1300">
                <a:latin typeface="Times New Roman"/>
                <a:ea typeface="+mn-lt"/>
                <a:cs typeface="+mn-lt"/>
                <a:hlinkClick r:id="rId5"/>
              </a:rPr>
              <a:t>Islamabad</a:t>
            </a:r>
            <a:r>
              <a:rPr lang="en-US" sz="1300">
                <a:latin typeface="Times New Roman"/>
                <a:ea typeface="+mn-lt"/>
                <a:cs typeface="+mn-lt"/>
              </a:rPr>
              <a:t> (Group exhibition)</a:t>
            </a:r>
            <a:endParaRPr lang="en-US" sz="1300">
              <a:latin typeface="Times New Roman"/>
            </a:endParaRPr>
          </a:p>
          <a:p>
            <a:pPr marL="0" indent="0">
              <a:lnSpc>
                <a:spcPct val="110000"/>
              </a:lnSpc>
              <a:buClr>
                <a:srgbClr val="000000"/>
              </a:buClr>
              <a:buNone/>
            </a:pPr>
            <a:endParaRPr lang="en-US" sz="1300">
              <a:ea typeface="+mn-lt"/>
              <a:cs typeface="+mn-lt"/>
            </a:endParaRPr>
          </a:p>
        </p:txBody>
      </p:sp>
    </p:spTree>
    <p:extLst>
      <p:ext uri="{BB962C8B-B14F-4D97-AF65-F5344CB8AC3E}">
        <p14:creationId xmlns:p14="http://schemas.microsoft.com/office/powerpoint/2010/main" val="219977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6">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721412-5098-444E-BBB1-8434FC27F294}"/>
              </a:ext>
            </a:extLst>
          </p:cNvPr>
          <p:cNvSpPr>
            <a:spLocks noGrp="1"/>
          </p:cNvSpPr>
          <p:nvPr>
            <p:ph type="title"/>
          </p:nvPr>
        </p:nvSpPr>
        <p:spPr>
          <a:xfrm>
            <a:off x="4465050" y="215951"/>
            <a:ext cx="6672886" cy="1236744"/>
          </a:xfrm>
        </p:spPr>
        <p:txBody>
          <a:bodyPr>
            <a:normAutofit/>
          </a:bodyPr>
          <a:lstStyle/>
          <a:p>
            <a:r>
              <a:rPr lang="en-US" b="1">
                <a:latin typeface="Times New Roman"/>
                <a:cs typeface="Times New Roman"/>
              </a:rPr>
              <a:t>Motivational speaker</a:t>
            </a:r>
            <a:endParaRPr lang="en-US">
              <a:latin typeface="Times New Roman"/>
              <a:cs typeface="Times New Roman"/>
            </a:endParaRPr>
          </a:p>
          <a:p>
            <a:endParaRPr lang="en-US"/>
          </a:p>
        </p:txBody>
      </p:sp>
      <p:sp>
        <p:nvSpPr>
          <p:cNvPr id="3" name="Content Placeholder 2">
            <a:extLst>
              <a:ext uri="{FF2B5EF4-FFF2-40B4-BE49-F238E27FC236}">
                <a16:creationId xmlns:a16="http://schemas.microsoft.com/office/drawing/2014/main" id="{4C1BF6DA-1FBD-45C1-97CA-8DD8494AEB1E}"/>
              </a:ext>
            </a:extLst>
          </p:cNvPr>
          <p:cNvSpPr>
            <a:spLocks noGrp="1"/>
          </p:cNvSpPr>
          <p:nvPr>
            <p:ph sz="quarter" idx="13"/>
          </p:nvPr>
        </p:nvSpPr>
        <p:spPr>
          <a:xfrm>
            <a:off x="4623199" y="1274413"/>
            <a:ext cx="6672887" cy="3424107"/>
          </a:xfrm>
        </p:spPr>
        <p:txBody>
          <a:bodyPr vert="horz" lIns="91440" tIns="45720" rIns="91440" bIns="45720" rtlCol="0" anchor="t">
            <a:noAutofit/>
          </a:bodyPr>
          <a:lstStyle/>
          <a:p>
            <a:pPr>
              <a:lnSpc>
                <a:spcPct val="110000"/>
              </a:lnSpc>
            </a:pPr>
            <a:r>
              <a:rPr lang="en-US" sz="1600" dirty="0">
                <a:latin typeface="Times New Roman"/>
                <a:ea typeface="+mn-lt"/>
                <a:cs typeface="+mn-lt"/>
              </a:rPr>
              <a:t>She has participated as a motivational speaker on various fronts, with her first break being </a:t>
            </a:r>
            <a:r>
              <a:rPr lang="en-US" sz="1600" dirty="0">
                <a:latin typeface="Times New Roman"/>
                <a:ea typeface="+mn-lt"/>
                <a:cs typeface="+mn-lt"/>
                <a:hlinkClick r:id="rId3"/>
              </a:rPr>
              <a:t>TED Talks</a:t>
            </a:r>
            <a:r>
              <a:rPr lang="en-US" sz="1600" dirty="0">
                <a:latin typeface="Times New Roman"/>
                <a:ea typeface="+mn-lt"/>
                <a:cs typeface="+mn-lt"/>
              </a:rPr>
              <a:t>, </a:t>
            </a:r>
            <a:r>
              <a:rPr lang="en-US" sz="1600" dirty="0">
                <a:latin typeface="Times New Roman"/>
                <a:ea typeface="+mn-lt"/>
                <a:cs typeface="+mn-lt"/>
                <a:hlinkClick r:id="rId4"/>
              </a:rPr>
              <a:t>Islamabad</a:t>
            </a:r>
            <a:r>
              <a:rPr lang="en-US" sz="1600" dirty="0">
                <a:latin typeface="Times New Roman"/>
                <a:ea typeface="+mn-lt"/>
                <a:cs typeface="+mn-lt"/>
              </a:rPr>
              <a:t>.</a:t>
            </a:r>
          </a:p>
          <a:p>
            <a:pPr>
              <a:lnSpc>
                <a:spcPct val="110000"/>
              </a:lnSpc>
              <a:buClr>
                <a:srgbClr val="000000"/>
              </a:buClr>
            </a:pPr>
            <a:r>
              <a:rPr lang="en-US" sz="1600" dirty="0">
                <a:latin typeface="Times New Roman"/>
                <a:ea typeface="+mn-lt"/>
                <a:cs typeface="+mn-lt"/>
              </a:rPr>
              <a:t>Entrepreneurs' Organization Network, Pakistan</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rPr>
              <a:t>Motivational speech at Army Public School, Peshawar and Combined Military Hospital, Peshawar. She also sang </a:t>
            </a:r>
            <a:r>
              <a:rPr lang="en-US" sz="1600" i="1" dirty="0">
                <a:latin typeface="Times New Roman"/>
                <a:ea typeface="+mn-lt"/>
                <a:cs typeface="+mn-lt"/>
              </a:rPr>
              <a:t>Ye Watan </a:t>
            </a:r>
            <a:r>
              <a:rPr lang="en-US" sz="1600" i="1" dirty="0" err="1">
                <a:latin typeface="Times New Roman"/>
                <a:ea typeface="+mn-lt"/>
                <a:cs typeface="+mn-lt"/>
              </a:rPr>
              <a:t>Tumhara</a:t>
            </a:r>
            <a:r>
              <a:rPr lang="en-US" sz="1600" i="1" dirty="0">
                <a:latin typeface="Times New Roman"/>
                <a:ea typeface="+mn-lt"/>
                <a:cs typeface="+mn-lt"/>
              </a:rPr>
              <a:t> Hai</a:t>
            </a:r>
            <a:r>
              <a:rPr lang="en-US" sz="1600" dirty="0">
                <a:latin typeface="Times New Roman"/>
                <a:ea typeface="+mn-lt"/>
                <a:cs typeface="+mn-lt"/>
              </a:rPr>
              <a:t> by Mehdi Hassan</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rPr>
              <a:t>Leader's Summit</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rPr>
              <a:t>Motivational speech at Bank Alfalah Training Centre, Lahore</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rPr>
              <a:t>Invited as a guest to Women Entrepreneurship Day at </a:t>
            </a:r>
            <a:r>
              <a:rPr lang="en-US" sz="1600" dirty="0" err="1">
                <a:latin typeface="Times New Roman"/>
                <a:ea typeface="+mn-lt"/>
                <a:cs typeface="+mn-lt"/>
              </a:rPr>
              <a:t>tnterNational</a:t>
            </a:r>
            <a:r>
              <a:rPr lang="en-US" sz="1600" dirty="0">
                <a:latin typeface="Times New Roman"/>
                <a:ea typeface="+mn-lt"/>
                <a:cs typeface="+mn-lt"/>
              </a:rPr>
              <a:t> University of Science and Technology Business School</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rPr>
              <a:t>Talked about social entrepreneurship at the Youth Alumni Reunion 2014</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rPr>
              <a:t>Young Presidents’ Organization (YPO).</a:t>
            </a:r>
            <a:endParaRPr lang="en-US" sz="1600" dirty="0">
              <a:latin typeface="Times New Roman"/>
              <a:cs typeface="Times New Roman"/>
            </a:endParaRPr>
          </a:p>
          <a:p>
            <a:pPr>
              <a:lnSpc>
                <a:spcPct val="110000"/>
              </a:lnSpc>
              <a:buClr>
                <a:srgbClr val="000000"/>
              </a:buClr>
            </a:pPr>
            <a:endParaRPr lang="en-US" sz="1100"/>
          </a:p>
        </p:txBody>
      </p:sp>
      <p:pic>
        <p:nvPicPr>
          <p:cNvPr id="8" name="Picture 9" descr="A picture containing diagram&#10;&#10;Description automatically generated">
            <a:extLst>
              <a:ext uri="{FF2B5EF4-FFF2-40B4-BE49-F238E27FC236}">
                <a16:creationId xmlns:a16="http://schemas.microsoft.com/office/drawing/2014/main" id="{C0D6A25C-7305-4EA8-A6F5-47462FD921C0}"/>
              </a:ext>
            </a:extLst>
          </p:cNvPr>
          <p:cNvPicPr>
            <a:picLocks noChangeAspect="1"/>
          </p:cNvPicPr>
          <p:nvPr/>
        </p:nvPicPr>
        <p:blipFill>
          <a:blip r:embed="rId5"/>
          <a:stretch>
            <a:fillRect/>
          </a:stretch>
        </p:blipFill>
        <p:spPr>
          <a:xfrm>
            <a:off x="6740" y="-449"/>
            <a:ext cx="4040936" cy="6758257"/>
          </a:xfrm>
          <a:prstGeom prst="rect">
            <a:avLst/>
          </a:prstGeom>
        </p:spPr>
      </p:pic>
    </p:spTree>
    <p:extLst>
      <p:ext uri="{BB962C8B-B14F-4D97-AF65-F5344CB8AC3E}">
        <p14:creationId xmlns:p14="http://schemas.microsoft.com/office/powerpoint/2010/main" val="31710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0EF05B-48CD-41DE-82FE-C25A5A300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2">
            <a:extLst>
              <a:ext uri="{FF2B5EF4-FFF2-40B4-BE49-F238E27FC236}">
                <a16:creationId xmlns:a16="http://schemas.microsoft.com/office/drawing/2014/main" id="{C9DFF8EB-B522-4773-B8CF-C10622C1F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4" name="Picture 4">
            <a:extLst>
              <a:ext uri="{FF2B5EF4-FFF2-40B4-BE49-F238E27FC236}">
                <a16:creationId xmlns:a16="http://schemas.microsoft.com/office/drawing/2014/main" id="{FAABD901-AD69-4F0C-B352-C7FC4662E364}"/>
              </a:ext>
            </a:extLst>
          </p:cNvPr>
          <p:cNvPicPr>
            <a:picLocks noChangeAspect="1"/>
          </p:cNvPicPr>
          <p:nvPr/>
        </p:nvPicPr>
        <p:blipFill rotWithShape="1">
          <a:blip r:embed="rId2"/>
          <a:srcRect l="8789" r="15028" b="-1"/>
          <a:stretch/>
        </p:blipFill>
        <p:spPr>
          <a:xfrm>
            <a:off x="7756448" y="1349992"/>
            <a:ext cx="3155366" cy="4014710"/>
          </a:xfrm>
          <a:prstGeom prst="rect">
            <a:avLst/>
          </a:prstGeom>
        </p:spPr>
      </p:pic>
      <p:pic>
        <p:nvPicPr>
          <p:cNvPr id="13" name="Picture 12">
            <a:extLst>
              <a:ext uri="{FF2B5EF4-FFF2-40B4-BE49-F238E27FC236}">
                <a16:creationId xmlns:a16="http://schemas.microsoft.com/office/drawing/2014/main" id="{6EA99E25-F57B-4182-929C-D5A100153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3F25DB-BA59-4EE7-B9B9-98AFB32F6545}"/>
              </a:ext>
            </a:extLst>
          </p:cNvPr>
          <p:cNvSpPr>
            <a:spLocks noGrp="1"/>
          </p:cNvSpPr>
          <p:nvPr>
            <p:ph type="title"/>
          </p:nvPr>
        </p:nvSpPr>
        <p:spPr>
          <a:xfrm>
            <a:off x="913775" y="618517"/>
            <a:ext cx="5835584" cy="1596177"/>
          </a:xfrm>
        </p:spPr>
        <p:txBody>
          <a:bodyPr>
            <a:normAutofit/>
          </a:bodyPr>
          <a:lstStyle/>
          <a:p>
            <a:r>
              <a:rPr lang="en-US" b="1" dirty="0">
                <a:latin typeface="Times New Roman"/>
                <a:cs typeface="Times New Roman"/>
              </a:rPr>
              <a:t>Awards and honors</a:t>
            </a:r>
          </a:p>
          <a:p>
            <a:endParaRPr lang="en-US" dirty="0"/>
          </a:p>
        </p:txBody>
      </p:sp>
      <p:sp>
        <p:nvSpPr>
          <p:cNvPr id="3" name="Content Placeholder 2">
            <a:extLst>
              <a:ext uri="{FF2B5EF4-FFF2-40B4-BE49-F238E27FC236}">
                <a16:creationId xmlns:a16="http://schemas.microsoft.com/office/drawing/2014/main" id="{1F37FF61-E3BF-47BA-AA22-A81EA71C0AE3}"/>
              </a:ext>
            </a:extLst>
          </p:cNvPr>
          <p:cNvSpPr>
            <a:spLocks noGrp="1"/>
          </p:cNvSpPr>
          <p:nvPr>
            <p:ph sz="quarter" idx="13"/>
          </p:nvPr>
        </p:nvSpPr>
        <p:spPr>
          <a:xfrm>
            <a:off x="913775" y="2367092"/>
            <a:ext cx="5910274" cy="3424107"/>
          </a:xfrm>
        </p:spPr>
        <p:txBody>
          <a:bodyPr vert="horz" lIns="91440" tIns="45720" rIns="91440" bIns="45720" rtlCol="0" anchor="t">
            <a:noAutofit/>
          </a:bodyPr>
          <a:lstStyle/>
          <a:p>
            <a:pPr>
              <a:lnSpc>
                <a:spcPct val="110000"/>
              </a:lnSpc>
            </a:pPr>
            <a:r>
              <a:rPr lang="en-US" sz="1600" dirty="0">
                <a:latin typeface="Times New Roman"/>
                <a:ea typeface="+mn-lt"/>
                <a:cs typeface="+mn-lt"/>
                <a:hlinkClick r:id="rId4"/>
              </a:rPr>
              <a:t>100 Inspirational Women of 2015 (BBC)</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hlinkClick r:id="rId5"/>
              </a:rPr>
              <a:t>500 most influential Muslims of the world</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rPr>
              <a:t>First Pakistani </a:t>
            </a:r>
            <a:r>
              <a:rPr lang="en-US" sz="1600" dirty="0">
                <a:latin typeface="Times New Roman"/>
                <a:ea typeface="+mn-lt"/>
                <a:cs typeface="+mn-lt"/>
                <a:hlinkClick r:id="rId6"/>
              </a:rPr>
              <a:t>UN GoodWill Ambassador</a:t>
            </a:r>
            <a:r>
              <a:rPr lang="en-US" sz="1600" dirty="0">
                <a:latin typeface="Times New Roman"/>
                <a:ea typeface="+mn-lt"/>
                <a:cs typeface="+mn-lt"/>
              </a:rPr>
              <a:t> for </a:t>
            </a:r>
            <a:r>
              <a:rPr lang="en-US" sz="1600" dirty="0">
                <a:latin typeface="Times New Roman"/>
                <a:ea typeface="+mn-lt"/>
                <a:cs typeface="+mn-lt"/>
                <a:hlinkClick r:id="rId7"/>
              </a:rPr>
              <a:t>UN Women</a:t>
            </a:r>
            <a:endParaRPr lang="en-US" sz="1600" baseline="30000" dirty="0">
              <a:latin typeface="Times New Roman"/>
              <a:cs typeface="Times New Roman"/>
            </a:endParaRPr>
          </a:p>
          <a:p>
            <a:pPr>
              <a:lnSpc>
                <a:spcPct val="110000"/>
              </a:lnSpc>
              <a:buClr>
                <a:srgbClr val="000000"/>
              </a:buClr>
            </a:pPr>
            <a:r>
              <a:rPr lang="en-US" sz="1600" dirty="0">
                <a:latin typeface="Times New Roman"/>
                <a:ea typeface="+mn-lt"/>
                <a:cs typeface="+mn-lt"/>
                <a:hlinkClick r:id="rId8"/>
              </a:rPr>
              <a:t>Forbes 30 Under 30</a:t>
            </a:r>
            <a:r>
              <a:rPr lang="en-US" sz="1600" dirty="0">
                <a:latin typeface="Times New Roman"/>
                <a:ea typeface="+mn-lt"/>
                <a:cs typeface="+mn-lt"/>
              </a:rPr>
              <a:t> - 2016</a:t>
            </a:r>
            <a:endParaRPr lang="en-US" sz="1600" baseline="30000" dirty="0">
              <a:latin typeface="Times New Roman"/>
              <a:ea typeface="+mn-lt"/>
              <a:cs typeface="+mn-lt"/>
            </a:endParaRPr>
          </a:p>
          <a:p>
            <a:pPr>
              <a:lnSpc>
                <a:spcPct val="110000"/>
              </a:lnSpc>
              <a:buClr>
                <a:srgbClr val="000000"/>
              </a:buClr>
            </a:pPr>
            <a:r>
              <a:rPr lang="en-US" sz="1600" dirty="0">
                <a:latin typeface="Times New Roman"/>
                <a:ea typeface="+mn-lt"/>
                <a:cs typeface="+mn-lt"/>
              </a:rPr>
              <a:t>The Karic Brothers Awards 2017 in Serbia by The Karic Foundation</a:t>
            </a:r>
            <a:endParaRPr lang="en-US" sz="1600" baseline="30000" dirty="0">
              <a:latin typeface="Times New Roman"/>
              <a:cs typeface="Times New Roman"/>
            </a:endParaRPr>
          </a:p>
          <a:p>
            <a:pPr>
              <a:lnSpc>
                <a:spcPct val="110000"/>
              </a:lnSpc>
              <a:buClr>
                <a:srgbClr val="000000"/>
              </a:buClr>
            </a:pPr>
            <a:r>
              <a:rPr lang="en-US" sz="1600" b="1" dirty="0">
                <a:latin typeface="Times New Roman"/>
                <a:cs typeface="Times New Roman"/>
              </a:rPr>
              <a:t>The Karic Brothers Award</a:t>
            </a:r>
            <a:endParaRPr lang="en-US" sz="1600" dirty="0">
              <a:latin typeface="Times New Roman"/>
              <a:cs typeface="Times New Roman"/>
            </a:endParaRPr>
          </a:p>
          <a:p>
            <a:pPr>
              <a:lnSpc>
                <a:spcPct val="110000"/>
              </a:lnSpc>
              <a:buClr>
                <a:srgbClr val="000000"/>
              </a:buClr>
            </a:pPr>
            <a:r>
              <a:rPr lang="en-US" sz="1600" dirty="0">
                <a:latin typeface="Times New Roman"/>
                <a:ea typeface="+mn-lt"/>
                <a:cs typeface="+mn-lt"/>
              </a:rPr>
              <a:t>Muniba Mazari received Karic Brothers Award in </a:t>
            </a:r>
            <a:r>
              <a:rPr lang="en-US" sz="1600" dirty="0">
                <a:latin typeface="Times New Roman"/>
                <a:ea typeface="+mn-lt"/>
                <a:cs typeface="+mn-lt"/>
                <a:hlinkClick r:id="rId9"/>
              </a:rPr>
              <a:t>Belgrade</a:t>
            </a:r>
            <a:r>
              <a:rPr lang="en-US" sz="1600" dirty="0">
                <a:latin typeface="Times New Roman"/>
                <a:ea typeface="+mn-lt"/>
                <a:cs typeface="+mn-lt"/>
              </a:rPr>
              <a:t>, </a:t>
            </a:r>
            <a:r>
              <a:rPr lang="en-US" sz="1600" dirty="0">
                <a:latin typeface="Times New Roman"/>
                <a:ea typeface="+mn-lt"/>
                <a:cs typeface="+mn-lt"/>
                <a:hlinkClick r:id="rId10"/>
              </a:rPr>
              <a:t>Serbia</a:t>
            </a:r>
            <a:r>
              <a:rPr lang="en-US" sz="1600" dirty="0">
                <a:latin typeface="Times New Roman"/>
                <a:ea typeface="+mn-lt"/>
                <a:cs typeface="+mn-lt"/>
              </a:rPr>
              <a:t> under the category of humanitarian services.</a:t>
            </a:r>
            <a:endParaRPr lang="en-US" sz="1600" u="sng" baseline="30000" dirty="0">
              <a:latin typeface="Times New Roman"/>
              <a:ea typeface="+mn-lt"/>
              <a:cs typeface="+mn-lt"/>
            </a:endParaRPr>
          </a:p>
          <a:p>
            <a:pPr>
              <a:lnSpc>
                <a:spcPct val="110000"/>
              </a:lnSpc>
              <a:buClr>
                <a:srgbClr val="000000"/>
              </a:buClr>
            </a:pPr>
            <a:endParaRPr lang="en-US" sz="1400"/>
          </a:p>
        </p:txBody>
      </p:sp>
    </p:spTree>
    <p:extLst>
      <p:ext uri="{BB962C8B-B14F-4D97-AF65-F5344CB8AC3E}">
        <p14:creationId xmlns:p14="http://schemas.microsoft.com/office/powerpoint/2010/main" val="70417224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  Presentation                               Muniba mazari  Presented by                                          Rafay Iftikhar khan Presented to                  miss qaisra </vt:lpstr>
      <vt:lpstr>Who is muniba mazari ?</vt:lpstr>
      <vt:lpstr>Personal life</vt:lpstr>
      <vt:lpstr>Accident and recovery</vt:lpstr>
      <vt:lpstr>Her son nael</vt:lpstr>
      <vt:lpstr>career</vt:lpstr>
      <vt:lpstr>Artist </vt:lpstr>
      <vt:lpstr>Motivational speaker </vt:lpstr>
      <vt:lpstr>Awards and honors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329</cp:revision>
  <dcterms:created xsi:type="dcterms:W3CDTF">2021-11-10T15:29:44Z</dcterms:created>
  <dcterms:modified xsi:type="dcterms:W3CDTF">2021-11-10T16:57:06Z</dcterms:modified>
</cp:coreProperties>
</file>