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89_F889106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9" r:id="rId1"/>
  </p:sldMasterIdLst>
  <p:sldIdLst>
    <p:sldId id="256" r:id="rId2"/>
    <p:sldId id="257" r:id="rId3"/>
    <p:sldId id="270" r:id="rId4"/>
    <p:sldId id="271" r:id="rId5"/>
    <p:sldId id="272" r:id="rId6"/>
    <p:sldId id="275" r:id="rId7"/>
    <p:sldId id="273" r:id="rId8"/>
    <p:sldId id="274" r:id="rId9"/>
    <p:sldId id="276" r:id="rId10"/>
    <p:sldId id="277" r:id="rId11"/>
    <p:sldId id="278" r:id="rId12"/>
    <p:sldId id="279" r:id="rId13"/>
    <p:sldId id="258" r:id="rId14"/>
    <p:sldId id="259" r:id="rId15"/>
    <p:sldId id="260" r:id="rId16"/>
    <p:sldId id="261" r:id="rId17"/>
    <p:sldId id="262" r:id="rId18"/>
    <p:sldId id="280" r:id="rId19"/>
    <p:sldId id="263" r:id="rId20"/>
    <p:sldId id="264" r:id="rId21"/>
    <p:sldId id="265" r:id="rId22"/>
    <p:sldId id="266" r:id="rId23"/>
    <p:sldId id="267" r:id="rId24"/>
    <p:sldId id="268" r:id="rId25"/>
    <p:sldId id="281" r:id="rId26"/>
    <p:sldId id="282" r:id="rId27"/>
    <p:sldId id="283" r:id="rId28"/>
    <p:sldId id="284" r:id="rId29"/>
    <p:sldId id="286" r:id="rId30"/>
    <p:sldId id="287" r:id="rId31"/>
    <p:sldId id="288" r:id="rId32"/>
    <p:sldId id="285" r:id="rId33"/>
    <p:sldId id="289" r:id="rId34"/>
    <p:sldId id="290" r:id="rId35"/>
    <p:sldId id="291" r:id="rId36"/>
    <p:sldId id="292" r:id="rId37"/>
    <p:sldId id="297"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0" r:id="rId64"/>
    <p:sldId id="319"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27" r:id="rId84"/>
    <p:sldId id="328" r:id="rId85"/>
    <p:sldId id="329" r:id="rId86"/>
    <p:sldId id="330" r:id="rId87"/>
    <p:sldId id="331" r:id="rId88"/>
    <p:sldId id="344" r:id="rId89"/>
    <p:sldId id="345" r:id="rId90"/>
    <p:sldId id="346" r:id="rId91"/>
    <p:sldId id="347" r:id="rId92"/>
    <p:sldId id="348" r:id="rId93"/>
    <p:sldId id="349" r:id="rId94"/>
    <p:sldId id="412" r:id="rId95"/>
    <p:sldId id="413" r:id="rId96"/>
    <p:sldId id="350" r:id="rId97"/>
    <p:sldId id="351" r:id="rId98"/>
    <p:sldId id="352" r:id="rId99"/>
    <p:sldId id="353" r:id="rId100"/>
    <p:sldId id="354" r:id="rId101"/>
    <p:sldId id="355"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414" r:id="rId142"/>
    <p:sldId id="415" r:id="rId143"/>
    <p:sldId id="416" r:id="rId144"/>
    <p:sldId id="417" r:id="rId145"/>
    <p:sldId id="396" r:id="rId146"/>
    <p:sldId id="397" r:id="rId147"/>
    <p:sldId id="418" r:id="rId148"/>
    <p:sldId id="419" r:id="rId149"/>
    <p:sldId id="420"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10" r:id="rId163"/>
    <p:sldId id="411" r:id="rId164"/>
    <p:sldId id="421" r:id="rId165"/>
    <p:sldId id="422" r:id="rId166"/>
    <p:sldId id="423" r:id="rId1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1E7FF4-09FF-0BEA-D12D-919F226ABA83}" name="03-134202-007" initials="0" userId="03-134202-007"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7" d="100"/>
          <a:sy n="77" d="100"/>
        </p:scale>
        <p:origin x="51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microsoft.com/office/2018/10/relationships/authors" Targe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omments/modernComment_189_F889106D.xml><?xml version="1.0" encoding="utf-8"?>
<p188:cmLst xmlns:a="http://schemas.openxmlformats.org/drawingml/2006/main" xmlns:r="http://schemas.openxmlformats.org/officeDocument/2006/relationships" xmlns:p188="http://schemas.microsoft.com/office/powerpoint/2018/8/main">
  <p188:cm id="{19A00BDA-1E8E-41A9-B21F-C337AEC24AF0}" authorId="{5B1E7FF4-09FF-0BEA-D12D-919F226ABA83}" created="2022-05-16T07:12:17.907">
    <ac:deMkLst xmlns:ac="http://schemas.microsoft.com/office/drawing/2013/main/command">
      <pc:docMk xmlns:pc="http://schemas.microsoft.com/office/powerpoint/2013/main/command"/>
      <pc:sldMk xmlns:pc="http://schemas.microsoft.com/office/powerpoint/2013/main/command" cId="4169732205" sldId="393"/>
      <ac:spMk id="3" creationId="{FEABCD02-15F1-4F2E-97A8-CE66666C80E3}"/>
    </ac:deMkLst>
    <p188:txBody>
      <a:bodyPr/>
      <a:lstStyle/>
      <a:p>
        <a:r>
          <a:rPr lang="en-US"/>
          <a:t>We discuss about the third access modifier in the inheritance tutorial.</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892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592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9206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5076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664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9575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524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719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932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63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87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384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29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010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27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133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8868642"/>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slide" Target="slide61.xml"/><Relationship Id="rId3" Type="http://schemas.openxmlformats.org/officeDocument/2006/relationships/slide" Target="slide25.xml"/><Relationship Id="rId7" Type="http://schemas.openxmlformats.org/officeDocument/2006/relationships/slide" Target="slide41.xml"/><Relationship Id="rId12" Type="http://schemas.openxmlformats.org/officeDocument/2006/relationships/slide" Target="slide57.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51.xml"/><Relationship Id="rId5" Type="http://schemas.openxmlformats.org/officeDocument/2006/relationships/slide" Target="slide34.xml"/><Relationship Id="rId10" Type="http://schemas.openxmlformats.org/officeDocument/2006/relationships/slide" Target="slide48.xml"/><Relationship Id="rId4" Type="http://schemas.openxmlformats.org/officeDocument/2006/relationships/slide" Target="slide28.xml"/><Relationship Id="rId9" Type="http://schemas.openxmlformats.org/officeDocument/2006/relationships/slide" Target="slide4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microsoft.com/office/2018/10/relationships/comments" Target="../comments/modernComment_189_F889106D.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slide" Target="slide102.xml"/><Relationship Id="rId3" Type="http://schemas.openxmlformats.org/officeDocument/2006/relationships/slide" Target="slide62.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68.xml"/><Relationship Id="rId1" Type="http://schemas.openxmlformats.org/officeDocument/2006/relationships/slideLayout" Target="../slideLayouts/slideLayout2.xml"/><Relationship Id="rId6" Type="http://schemas.openxmlformats.org/officeDocument/2006/relationships/slide" Target="slide83.xml"/><Relationship Id="rId11" Type="http://schemas.openxmlformats.org/officeDocument/2006/relationships/slide" Target="slide93.xml"/><Relationship Id="rId5" Type="http://schemas.openxmlformats.org/officeDocument/2006/relationships/slide" Target="slide71.xml"/><Relationship Id="rId10" Type="http://schemas.openxmlformats.org/officeDocument/2006/relationships/slide" Target="slide92.xml"/><Relationship Id="rId4" Type="http://schemas.openxmlformats.org/officeDocument/2006/relationships/slide" Target="slide65.xml"/><Relationship Id="rId9" Type="http://schemas.openxmlformats.org/officeDocument/2006/relationships/slide" Target="slide8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slide" Target="slide123.xml"/><Relationship Id="rId3" Type="http://schemas.openxmlformats.org/officeDocument/2006/relationships/slide" Target="slide112.xml"/><Relationship Id="rId7" Type="http://schemas.openxmlformats.org/officeDocument/2006/relationships/slide" Target="slide122.xml"/><Relationship Id="rId2" Type="http://schemas.openxmlformats.org/officeDocument/2006/relationships/slide" Target="slide106.xml"/><Relationship Id="rId1" Type="http://schemas.openxmlformats.org/officeDocument/2006/relationships/slideLayout" Target="../slideLayouts/slideLayout2.xml"/><Relationship Id="rId6" Type="http://schemas.openxmlformats.org/officeDocument/2006/relationships/slide" Target="slide121.xml"/><Relationship Id="rId5" Type="http://schemas.openxmlformats.org/officeDocument/2006/relationships/slide" Target="slide116.xml"/><Relationship Id="rId10" Type="http://schemas.openxmlformats.org/officeDocument/2006/relationships/slide" Target="slide129.xml"/><Relationship Id="rId4" Type="http://schemas.openxmlformats.org/officeDocument/2006/relationships/slide" Target="slide114.xml"/><Relationship Id="rId9" Type="http://schemas.openxmlformats.org/officeDocument/2006/relationships/slide" Target="slide12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slide" Target="slide138.xml"/><Relationship Id="rId1" Type="http://schemas.openxmlformats.org/officeDocument/2006/relationships/slideLayout" Target="../slideLayouts/slideLayout2.xml"/><Relationship Id="rId5" Type="http://schemas.openxmlformats.org/officeDocument/2006/relationships/slide" Target="slide154.xml"/><Relationship Id="rId4" Type="http://schemas.openxmlformats.org/officeDocument/2006/relationships/slide" Target="slide13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145.xml"/><Relationship Id="rId3" Type="http://schemas.openxmlformats.org/officeDocument/2006/relationships/slide" Target="slide152.xml"/><Relationship Id="rId7" Type="http://schemas.openxmlformats.org/officeDocument/2006/relationships/slide" Target="slide144.xml"/><Relationship Id="rId2" Type="http://schemas.openxmlformats.org/officeDocument/2006/relationships/slide" Target="slide150.xml"/><Relationship Id="rId1" Type="http://schemas.openxmlformats.org/officeDocument/2006/relationships/slideLayout" Target="../slideLayouts/slideLayout2.xml"/><Relationship Id="rId6" Type="http://schemas.openxmlformats.org/officeDocument/2006/relationships/slide" Target="slide142.xml"/><Relationship Id="rId5" Type="http://schemas.openxmlformats.org/officeDocument/2006/relationships/slide" Target="slide143.xml"/><Relationship Id="rId10" Type="http://schemas.openxmlformats.org/officeDocument/2006/relationships/slide" Target="slide149.xml"/><Relationship Id="rId4" Type="http://schemas.openxmlformats.org/officeDocument/2006/relationships/slide" Target="slide141.xml"/><Relationship Id="rId9" Type="http://schemas.openxmlformats.org/officeDocument/2006/relationships/slide" Target="slide147.xml"/></Relationships>
</file>

<file path=ppt/slides/_rels/slide18.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slide" Target="slide154.xml"/><Relationship Id="rId1" Type="http://schemas.openxmlformats.org/officeDocument/2006/relationships/slideLayout" Target="../slideLayouts/slideLayout2.xml"/><Relationship Id="rId5" Type="http://schemas.openxmlformats.org/officeDocument/2006/relationships/slide" Target="slide160.xml"/><Relationship Id="rId4" Type="http://schemas.openxmlformats.org/officeDocument/2006/relationships/slide" Target="slide1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2501-2486-4FF5-9AEE-57E13D386248}"/>
              </a:ext>
            </a:extLst>
          </p:cNvPr>
          <p:cNvSpPr>
            <a:spLocks noGrp="1"/>
          </p:cNvSpPr>
          <p:nvPr>
            <p:ph type="ctrTitle"/>
          </p:nvPr>
        </p:nvSpPr>
        <p:spPr>
          <a:xfrm>
            <a:off x="1038442" y="1400703"/>
            <a:ext cx="9448800" cy="1825096"/>
          </a:xfrm>
        </p:spPr>
        <p:txBody>
          <a:bodyPr/>
          <a:lstStyle/>
          <a:p>
            <a:r>
              <a:rPr lang="en-US" dirty="0">
                <a:latin typeface="Bodoni MT Black" panose="02070A03080606020203" pitchFamily="18" charset="0"/>
              </a:rPr>
              <a:t>C++ lectures</a:t>
            </a:r>
          </a:p>
        </p:txBody>
      </p:sp>
      <p:sp>
        <p:nvSpPr>
          <p:cNvPr id="3" name="Subtitle 2">
            <a:extLst>
              <a:ext uri="{FF2B5EF4-FFF2-40B4-BE49-F238E27FC236}">
                <a16:creationId xmlns:a16="http://schemas.microsoft.com/office/drawing/2014/main" id="{5DBAB600-7922-4B6F-8210-DE72113E0081}"/>
              </a:ext>
            </a:extLst>
          </p:cNvPr>
          <p:cNvSpPr>
            <a:spLocks noGrp="1"/>
          </p:cNvSpPr>
          <p:nvPr>
            <p:ph type="subTitle" idx="1"/>
          </p:nvPr>
        </p:nvSpPr>
        <p:spPr>
          <a:xfrm>
            <a:off x="1371600" y="3632201"/>
            <a:ext cx="9448800" cy="2142298"/>
          </a:xfrm>
        </p:spPr>
        <p:txBody>
          <a:bodyPr>
            <a:normAutofit/>
          </a:bodyPr>
          <a:lstStyle/>
          <a:p>
            <a:r>
              <a:rPr lang="en-US" sz="3600" dirty="0">
                <a:solidFill>
                  <a:schemeClr val="accent1">
                    <a:lumMod val="20000"/>
                    <a:lumOff val="80000"/>
                  </a:schemeClr>
                </a:solidFill>
                <a:latin typeface="Bodoni MT Black" panose="02070A03080606020203" pitchFamily="18" charset="0"/>
              </a:rPr>
              <a:t>AHMAD WASEEM</a:t>
            </a:r>
          </a:p>
          <a:p>
            <a:r>
              <a:rPr lang="en-US" sz="3600" dirty="0">
                <a:solidFill>
                  <a:schemeClr val="accent1">
                    <a:lumMod val="20000"/>
                    <a:lumOff val="80000"/>
                  </a:schemeClr>
                </a:solidFill>
                <a:latin typeface="Bodoni MT Black" panose="02070A03080606020203" pitchFamily="18" charset="0"/>
              </a:rPr>
              <a:t>RABIA KHAN</a:t>
            </a:r>
          </a:p>
          <a:p>
            <a:endParaRPr lang="en-US" dirty="0"/>
          </a:p>
        </p:txBody>
      </p:sp>
    </p:spTree>
    <p:extLst>
      <p:ext uri="{BB962C8B-B14F-4D97-AF65-F5344CB8AC3E}">
        <p14:creationId xmlns:p14="http://schemas.microsoft.com/office/powerpoint/2010/main" val="255897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70A-8E5A-474E-B1E6-6F4AE1E5E665}"/>
              </a:ext>
            </a:extLst>
          </p:cNvPr>
          <p:cNvSpPr>
            <a:spLocks noGrp="1"/>
          </p:cNvSpPr>
          <p:nvPr>
            <p:ph type="title"/>
          </p:nvPr>
        </p:nvSpPr>
        <p:spPr/>
        <p:txBody>
          <a:bodyPr/>
          <a:lstStyle/>
          <a:p>
            <a:r>
              <a:rPr lang="en-US" dirty="0">
                <a:latin typeface="Bodoni MT Black" panose="02070A03080606020203" pitchFamily="18" charset="0"/>
              </a:rPr>
              <a:t>Explanation of the program</a:t>
            </a:r>
          </a:p>
        </p:txBody>
      </p:sp>
      <p:sp>
        <p:nvSpPr>
          <p:cNvPr id="3" name="Content Placeholder 2">
            <a:extLst>
              <a:ext uri="{FF2B5EF4-FFF2-40B4-BE49-F238E27FC236}">
                <a16:creationId xmlns:a16="http://schemas.microsoft.com/office/drawing/2014/main" id="{D6F01028-C74B-4AF9-A6FD-45ABACC53076}"/>
              </a:ext>
            </a:extLst>
          </p:cNvPr>
          <p:cNvSpPr>
            <a:spLocks noGrp="1"/>
          </p:cNvSpPr>
          <p:nvPr>
            <p:ph idx="1"/>
          </p:nvPr>
        </p:nvSpPr>
        <p:spPr>
          <a:xfrm>
            <a:off x="482600" y="2493780"/>
            <a:ext cx="10922000" cy="4107436"/>
          </a:xfrm>
        </p:spPr>
        <p:txBody>
          <a:bodyPr>
            <a:normAutofit/>
          </a:bodyPr>
          <a:lstStyle/>
          <a:p>
            <a:r>
              <a:rPr lang="en-US" sz="2000" dirty="0">
                <a:latin typeface="Bodoni MT Black" panose="02070A03080606020203"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Iostream is used for the input and output operation. Such as in C++ we use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and output operator(&lt;&lt;)  for output and for input we use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and</a:t>
            </a:r>
          </a:p>
          <a:p>
            <a:pPr marL="0" indent="0">
              <a:buNone/>
            </a:pPr>
            <a:r>
              <a:rPr lang="en-US" dirty="0">
                <a:latin typeface="Times New Roman" panose="02020603050405020304" pitchFamily="18" charset="0"/>
                <a:cs typeface="Times New Roman" panose="02020603050405020304" pitchFamily="18" charset="0"/>
              </a:rPr>
              <a:t>     input operator(&gt;&gt;). So this header file provide the functionality to use the </a:t>
            </a:r>
          </a:p>
          <a:p>
            <a:pPr marL="0" indent="0">
              <a:buNone/>
            </a:pPr>
            <a:r>
              <a:rPr lang="en-US" dirty="0">
                <a:latin typeface="Times New Roman" panose="02020603050405020304" pitchFamily="18" charset="0"/>
                <a:cs typeface="Times New Roman" panose="02020603050405020304" pitchFamily="18" charset="0"/>
              </a:rPr>
              <a:t>     input/output operations.</a:t>
            </a:r>
          </a:p>
          <a:p>
            <a:r>
              <a:rPr lang="en-US" sz="2000" dirty="0">
                <a:latin typeface="Bodoni MT Black" panose="02070A03080606020203"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     A namespace is descriptive region that provide scope to the identifiers (names of types, functions, variables, etc.) within them. We use namespace to organize code into sensible groups and prevent possible word conflicts, especially when your codebase include more than one library.</a:t>
            </a:r>
          </a:p>
          <a:p>
            <a:pPr marL="0" indent="0">
              <a:buNone/>
            </a:pPr>
            <a:r>
              <a:rPr lang="en-US" dirty="0">
                <a:latin typeface="Times New Roman" panose="02020603050405020304" pitchFamily="18" charset="0"/>
                <a:cs typeface="Times New Roman" panose="02020603050405020304" pitchFamily="18" charset="0"/>
              </a:rPr>
              <a:t>If we are not include we specifies every time in the variable names or input/output operations that which library belongs this function.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2564001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DBE4-E749-4F0B-900D-22A50D0AE350}"/>
              </a:ext>
            </a:extLst>
          </p:cNvPr>
          <p:cNvSpPr>
            <a:spLocks noGrp="1"/>
          </p:cNvSpPr>
          <p:nvPr>
            <p:ph type="title"/>
          </p:nvPr>
        </p:nvSpPr>
        <p:spPr>
          <a:xfrm>
            <a:off x="578757" y="985498"/>
            <a:ext cx="8761413" cy="728480"/>
          </a:xfrm>
        </p:spPr>
        <p:txBody>
          <a:bodyPr/>
          <a:lstStyle/>
          <a:p>
            <a:r>
              <a:rPr lang="en-US" dirty="0">
                <a:latin typeface="Bodoni MT Black" panose="02070A03080606020203" pitchFamily="18" charset="0"/>
              </a:rPr>
              <a:t>Local and Global Variables</a:t>
            </a:r>
          </a:p>
        </p:txBody>
      </p:sp>
      <p:sp>
        <p:nvSpPr>
          <p:cNvPr id="3" name="Content Placeholder 2">
            <a:extLst>
              <a:ext uri="{FF2B5EF4-FFF2-40B4-BE49-F238E27FC236}">
                <a16:creationId xmlns:a16="http://schemas.microsoft.com/office/drawing/2014/main" id="{8B2EE199-0B98-4458-BF3B-434E4FA94142}"/>
              </a:ext>
            </a:extLst>
          </p:cNvPr>
          <p:cNvSpPr>
            <a:spLocks noGrp="1"/>
          </p:cNvSpPr>
          <p:nvPr>
            <p:ph idx="1"/>
          </p:nvPr>
        </p:nvSpPr>
        <p:spPr>
          <a:xfrm>
            <a:off x="578757" y="2354893"/>
            <a:ext cx="11070448" cy="4158641"/>
          </a:xfrm>
        </p:spPr>
        <p:txBody>
          <a:bodyPr>
            <a:normAutofit fontScale="85000" lnSpcReduction="20000"/>
          </a:bodyPr>
          <a:lstStyle/>
          <a:p>
            <a:r>
              <a:rPr lang="en-US" sz="2800" dirty="0">
                <a:latin typeface="Bodoni MT Black" panose="02070A03080606020203" pitchFamily="18" charset="0"/>
                <a:cs typeface="Times New Roman" panose="02020603050405020304" pitchFamily="18" charset="0"/>
              </a:rPr>
              <a:t>Local variable</a:t>
            </a:r>
          </a:p>
          <a:p>
            <a:pPr marL="0" indent="0">
              <a:buNone/>
            </a:pPr>
            <a:r>
              <a:rPr lang="en-US" dirty="0">
                <a:latin typeface="Times New Roman" panose="02020603050405020304" pitchFamily="18" charset="0"/>
                <a:cs typeface="Times New Roman" panose="02020603050405020304" pitchFamily="18" charset="0"/>
              </a:rPr>
              <a:t>A local variable is defined inside a function and it is not accessible outside a function. The are hidden from the statement in other function, which normally can not access them.</a:t>
            </a:r>
          </a:p>
          <a:p>
            <a:r>
              <a:rPr lang="en-US" sz="2800" dirty="0">
                <a:latin typeface="Bodoni MT Black" panose="02070A03080606020203" pitchFamily="18" charset="0"/>
                <a:cs typeface="Times New Roman" panose="02020603050405020304" pitchFamily="18" charset="0"/>
              </a:rPr>
              <a:t>Global variable </a:t>
            </a:r>
          </a:p>
          <a:p>
            <a:pPr marL="0" indent="0">
              <a:buNone/>
            </a:pPr>
            <a:r>
              <a:rPr lang="en-US" dirty="0">
                <a:latin typeface="Times New Roman" panose="02020603050405020304" pitchFamily="18" charset="0"/>
                <a:cs typeface="Times New Roman" panose="02020603050405020304" pitchFamily="18" charset="0"/>
              </a:rPr>
              <a:t>A global variable is defined outside all the functions and is accessible to all functions in its scope.</a:t>
            </a:r>
          </a:p>
          <a:p>
            <a:pPr marL="0" indent="0">
              <a:buNone/>
            </a:pPr>
            <a:r>
              <a:rPr lang="en-US" dirty="0">
                <a:latin typeface="Times New Roman" panose="02020603050405020304" pitchFamily="18" charset="0"/>
                <a:cs typeface="Times New Roman" panose="02020603050405020304" pitchFamily="18" charset="0"/>
              </a:rPr>
              <a:t>The scope of global variable is from the portion of the program where variable is declare or initialize to the end of the program.</a:t>
            </a:r>
          </a:p>
          <a:p>
            <a:pPr marL="0" indent="0">
              <a:buNone/>
            </a:pPr>
            <a:r>
              <a:rPr lang="en-US" dirty="0">
                <a:latin typeface="Times New Roman" panose="02020603050405020304" pitchFamily="18" charset="0"/>
                <a:cs typeface="Times New Roman" panose="02020603050405020304" pitchFamily="18" charset="0"/>
              </a:rPr>
              <a:t>Program to explain what is hoe local and global variables are accessed.</a:t>
            </a:r>
          </a:p>
          <a:p>
            <a:pPr marL="0" indent="0">
              <a:buNone/>
            </a:pPr>
            <a:r>
              <a:rPr lang="en-US" dirty="0">
                <a:latin typeface="Times New Roman" panose="02020603050405020304" pitchFamily="18" charset="0"/>
                <a:cs typeface="Times New Roman" panose="02020603050405020304" pitchFamily="18" charset="0"/>
              </a:rPr>
              <a:t>#include&lt;iostream.</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global_var</a:t>
            </a:r>
            <a:r>
              <a:rPr lang="en-US" dirty="0">
                <a:latin typeface="Times New Roman" panose="02020603050405020304" pitchFamily="18" charset="0"/>
                <a:cs typeface="Times New Roman" panose="02020603050405020304" pitchFamily="18" charset="0"/>
              </a:rPr>
              <a:t>=10; // global variable</a:t>
            </a:r>
          </a:p>
          <a:p>
            <a:pPr marL="0" indent="0">
              <a:buNone/>
            </a:pPr>
            <a:r>
              <a:rPr lang="en-US" dirty="0">
                <a:latin typeface="Times New Roman" panose="02020603050405020304" pitchFamily="18" charset="0"/>
                <a:cs typeface="Times New Roman" panose="02020603050405020304" pitchFamily="18" charset="0"/>
              </a:rPr>
              <a:t>Function1(); // function prototype</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20266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8AB2-3295-4856-94F3-C4A15C6025E0}"/>
              </a:ext>
            </a:extLst>
          </p:cNvPr>
          <p:cNvSpPr>
            <a:spLocks noGrp="1"/>
          </p:cNvSpPr>
          <p:nvPr>
            <p:ph type="title"/>
          </p:nvPr>
        </p:nvSpPr>
        <p:spPr>
          <a:xfrm>
            <a:off x="764087" y="1026149"/>
            <a:ext cx="8889233" cy="728480"/>
          </a:xfrm>
        </p:spPr>
        <p:txBody>
          <a:bodyPr/>
          <a:lstStyle/>
          <a:p>
            <a:r>
              <a:rPr lang="en-US" dirty="0">
                <a:latin typeface="Bodoni MT Black" panose="02070A03080606020203" pitchFamily="18" charset="0"/>
              </a:rPr>
              <a:t>Program: Local and global variables</a:t>
            </a:r>
          </a:p>
        </p:txBody>
      </p:sp>
      <p:sp>
        <p:nvSpPr>
          <p:cNvPr id="3" name="Content Placeholder 2">
            <a:extLst>
              <a:ext uri="{FF2B5EF4-FFF2-40B4-BE49-F238E27FC236}">
                <a16:creationId xmlns:a16="http://schemas.microsoft.com/office/drawing/2014/main" id="{DC6D2F05-22E3-4987-8A45-76077C174DE9}"/>
              </a:ext>
            </a:extLst>
          </p:cNvPr>
          <p:cNvSpPr>
            <a:spLocks noGrp="1"/>
          </p:cNvSpPr>
          <p:nvPr>
            <p:ph idx="1"/>
          </p:nvPr>
        </p:nvSpPr>
        <p:spPr>
          <a:xfrm>
            <a:off x="551146" y="2217107"/>
            <a:ext cx="8392438" cy="4421688"/>
          </a:xfrm>
        </p:spPr>
        <p:txBody>
          <a:bodyPr/>
          <a:lstStyle/>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&lt;&lt;“Global variable accessed from the main function : “ &lt;&lt;</a:t>
            </a:r>
            <a:r>
              <a:rPr lang="en-US" dirty="0" err="1">
                <a:latin typeface="Times New Roman" panose="02020603050405020304" pitchFamily="18" charset="0"/>
                <a:cs typeface="Times New Roman" panose="02020603050405020304" pitchFamily="18" charset="0"/>
              </a:rPr>
              <a:t>global_var</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Function1();</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Function1()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var_local</a:t>
            </a:r>
            <a:r>
              <a:rPr lang="en-US" dirty="0">
                <a:latin typeface="Times New Roman" panose="02020603050405020304" pitchFamily="18" charset="0"/>
                <a:cs typeface="Times New Roman" panose="02020603050405020304" pitchFamily="18" charset="0"/>
              </a:rPr>
              <a:t>=12;</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&lt;&lt;“Display the value of local variable inside the function : “&lt;&lt;var-local&lt;&lt;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&lt;&lt;“Display the value of global variable inside the function : “&lt;&lt;</a:t>
            </a:r>
            <a:r>
              <a:rPr lang="en-US" dirty="0" err="1">
                <a:latin typeface="Times New Roman" panose="02020603050405020304" pitchFamily="18" charset="0"/>
                <a:cs typeface="Times New Roman" panose="02020603050405020304" pitchFamily="18" charset="0"/>
              </a:rPr>
              <a:t>global_var</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BE9E00C-1ED0-44EE-B5C7-97D19EC6E856}"/>
              </a:ext>
            </a:extLst>
          </p:cNvPr>
          <p:cNvSpPr/>
          <p:nvPr/>
        </p:nvSpPr>
        <p:spPr>
          <a:xfrm>
            <a:off x="8693063" y="2317315"/>
            <a:ext cx="3231715" cy="39206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latin typeface="Bodoni MT Black" panose="02070A03080606020203" pitchFamily="18" charset="0"/>
              </a:rPr>
              <a:t>Program output:</a:t>
            </a:r>
          </a:p>
          <a:p>
            <a:pPr algn="ctr"/>
            <a:r>
              <a:rPr lang="en-US" dirty="0">
                <a:latin typeface="Times New Roman" panose="02020603050405020304" pitchFamily="18" charset="0"/>
                <a:cs typeface="Times New Roman" panose="02020603050405020304" pitchFamily="18" charset="0"/>
              </a:rPr>
              <a:t>Global variable accessed from the main function :10</a:t>
            </a:r>
          </a:p>
          <a:p>
            <a:pPr algn="ctr"/>
            <a:r>
              <a:rPr lang="en-US" dirty="0">
                <a:latin typeface="Times New Roman" panose="02020603050405020304" pitchFamily="18" charset="0"/>
                <a:cs typeface="Times New Roman" panose="02020603050405020304" pitchFamily="18" charset="0"/>
              </a:rPr>
              <a:t>Display the value of local variable inside the function : 12</a:t>
            </a:r>
          </a:p>
          <a:p>
            <a:pPr algn="ctr"/>
            <a:r>
              <a:rPr lang="en-US" dirty="0">
                <a:latin typeface="Times New Roman" panose="02020603050405020304" pitchFamily="18" charset="0"/>
                <a:cs typeface="Times New Roman" panose="02020603050405020304" pitchFamily="18" charset="0"/>
              </a:rPr>
              <a:t>Display the value of global variable inside the function :</a:t>
            </a:r>
          </a:p>
          <a:p>
            <a:pPr algn="ctr"/>
            <a:endParaRPr lang="en-US" dirty="0">
              <a:latin typeface="Times New Roman" panose="02020603050405020304" pitchFamily="18" charset="0"/>
              <a:cs typeface="Times New Roman" panose="02020603050405020304" pitchFamily="18" charset="0"/>
            </a:endParaRPr>
          </a:p>
          <a:p>
            <a:pPr algn="ctr"/>
            <a:endParaRPr lang="en-US" dirty="0"/>
          </a:p>
          <a:p>
            <a:pPr algn="ctr"/>
            <a:endParaRPr lang="en-US" dirty="0"/>
          </a:p>
        </p:txBody>
      </p:sp>
      <p:sp>
        <p:nvSpPr>
          <p:cNvPr id="5" name="Arrow: Right 4">
            <a:extLst>
              <a:ext uri="{FF2B5EF4-FFF2-40B4-BE49-F238E27FC236}">
                <a16:creationId xmlns:a16="http://schemas.microsoft.com/office/drawing/2014/main" id="{7C698E50-FB57-474E-86A2-AA6DE0EFD5C1}"/>
              </a:ext>
            </a:extLst>
          </p:cNvPr>
          <p:cNvSpPr/>
          <p:nvPr/>
        </p:nvSpPr>
        <p:spPr>
          <a:xfrm>
            <a:off x="5711870" y="4070959"/>
            <a:ext cx="2655516" cy="62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2839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DA56-8208-496B-BE66-5074972A0048}"/>
              </a:ext>
            </a:extLst>
          </p:cNvPr>
          <p:cNvSpPr>
            <a:spLocks noGrp="1"/>
          </p:cNvSpPr>
          <p:nvPr>
            <p:ph type="title"/>
          </p:nvPr>
        </p:nvSpPr>
        <p:spPr>
          <a:xfrm>
            <a:off x="613776" y="922868"/>
            <a:ext cx="8761413" cy="728480"/>
          </a:xfrm>
        </p:spPr>
        <p:txBody>
          <a:bodyPr/>
          <a:lstStyle/>
          <a:p>
            <a:r>
              <a:rPr lang="en-US" dirty="0">
                <a:latin typeface="Bodoni MT Black" panose="02070A03080606020203" pitchFamily="18" charset="0"/>
              </a:rPr>
              <a:t>Array Data Structure</a:t>
            </a:r>
          </a:p>
        </p:txBody>
      </p:sp>
      <p:sp>
        <p:nvSpPr>
          <p:cNvPr id="3" name="Content Placeholder 2">
            <a:extLst>
              <a:ext uri="{FF2B5EF4-FFF2-40B4-BE49-F238E27FC236}">
                <a16:creationId xmlns:a16="http://schemas.microsoft.com/office/drawing/2014/main" id="{585613CC-FB7E-4581-BF3A-987CA617C794}"/>
              </a:ext>
            </a:extLst>
          </p:cNvPr>
          <p:cNvSpPr>
            <a:spLocks noGrp="1"/>
          </p:cNvSpPr>
          <p:nvPr>
            <p:ph idx="1"/>
          </p:nvPr>
        </p:nvSpPr>
        <p:spPr>
          <a:xfrm>
            <a:off x="613776" y="2229633"/>
            <a:ext cx="11035430" cy="4221271"/>
          </a:xfrm>
        </p:spPr>
        <p:txBody>
          <a:bodyPr>
            <a:normAutofit fontScale="85000" lnSpcReduction="20000"/>
          </a:bodyPr>
          <a:lstStyle/>
          <a:p>
            <a:r>
              <a:rPr lang="en-US" sz="2800" dirty="0">
                <a:latin typeface="Bodoni MT Black" panose="02070A03080606020203" pitchFamily="18" charset="0"/>
              </a:rPr>
              <a:t>Array:</a:t>
            </a:r>
          </a:p>
          <a:p>
            <a:pPr marL="0" indent="0">
              <a:buNone/>
            </a:pPr>
            <a:r>
              <a:rPr lang="en-US" dirty="0">
                <a:latin typeface="Times New Roman" panose="02020603050405020304" pitchFamily="18" charset="0"/>
                <a:cs typeface="Times New Roman" panose="02020603050405020304" pitchFamily="18" charset="0"/>
              </a:rPr>
              <a:t>An array allows you to store and work with multiple values of the same data type. Because the variable you designed earlier can store only one value at a time. An array works like a variable that can store a group of values, all of same types. In short an array is a set of contiguous (one after other)  memory locations which store data of the same type.</a:t>
            </a:r>
          </a:p>
          <a:p>
            <a:pPr marL="0" indent="0">
              <a:buNone/>
            </a:pPr>
            <a:r>
              <a:rPr lang="en-US" dirty="0">
                <a:latin typeface="Times New Roman" panose="02020603050405020304" pitchFamily="18" charset="0"/>
                <a:cs typeface="Times New Roman" panose="02020603050405020304" pitchFamily="18" charset="0"/>
              </a:rPr>
              <a:t>Arrays data can be accessed by using its index information. The index start from zero.</a:t>
            </a:r>
          </a:p>
          <a:p>
            <a:pPr marL="0" indent="0">
              <a:buNone/>
            </a:pPr>
            <a:r>
              <a:rPr lang="en-US" dirty="0">
                <a:latin typeface="Times New Roman" panose="02020603050405020304" pitchFamily="18" charset="0"/>
                <a:cs typeface="Times New Roman" panose="02020603050405020304" pitchFamily="18" charset="0"/>
              </a:rPr>
              <a:t>Every index has a unique memory address.</a:t>
            </a:r>
          </a:p>
          <a:p>
            <a:pPr marL="0" indent="0">
              <a:buNone/>
            </a:pPr>
            <a:r>
              <a:rPr lang="en-US" dirty="0">
                <a:latin typeface="Times New Roman" panose="02020603050405020304" pitchFamily="18" charset="0"/>
                <a:cs typeface="Times New Roman" panose="02020603050405020304" pitchFamily="18" charset="0"/>
              </a:rPr>
              <a:t>We can also access array element by using memory locations.</a:t>
            </a:r>
          </a:p>
          <a:p>
            <a:pPr marL="0" indent="0">
              <a:buNone/>
            </a:pPr>
            <a:r>
              <a:rPr lang="en-US" sz="2400" dirty="0">
                <a:latin typeface="Bodoni MT Black" panose="02070A03080606020203"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a:t>
            </a:r>
          </a:p>
          <a:p>
            <a:pPr marL="0" indent="0">
              <a:buNone/>
            </a:pPr>
            <a:r>
              <a:rPr lang="en-US" sz="2400" dirty="0">
                <a:latin typeface="Bodoni MT Black" panose="02070A03080606020203" pitchFamily="18" charset="0"/>
                <a:cs typeface="Times New Roman" panose="02020603050405020304" pitchFamily="18" charset="0"/>
              </a:rPr>
              <a:t>Array declaration:</a:t>
            </a:r>
          </a:p>
          <a:p>
            <a:pPr marL="0" indent="0">
              <a:buNone/>
            </a:pPr>
            <a:r>
              <a:rPr lang="en-US" dirty="0">
                <a:latin typeface="Times New Roman" panose="02020603050405020304" pitchFamily="18" charset="0"/>
                <a:cs typeface="Times New Roman" panose="02020603050405020304" pitchFamily="18" charset="0"/>
              </a:rPr>
              <a:t>Data-type array-name[number-of-elements];</a:t>
            </a:r>
          </a:p>
          <a:p>
            <a:pPr marL="0" indent="0">
              <a:buNone/>
            </a:pPr>
            <a:r>
              <a:rPr lang="en-US" sz="2400" dirty="0">
                <a:latin typeface="Bodoni MT Black" panose="02070A03080606020203" pitchFamily="18" charset="0"/>
                <a:cs typeface="Times New Roman" panose="02020603050405020304" pitchFamily="18" charset="0"/>
              </a:rPr>
              <a:t>Array initialization:</a:t>
            </a:r>
          </a:p>
          <a:p>
            <a:pPr marL="0" indent="0">
              <a:buNone/>
            </a:pPr>
            <a:r>
              <a:rPr lang="en-US" sz="2400" dirty="0">
                <a:latin typeface="Times New Roman" panose="02020603050405020304" pitchFamily="18" charset="0"/>
                <a:cs typeface="Times New Roman" panose="02020603050405020304" pitchFamily="18" charset="0"/>
              </a:rPr>
              <a:t>Array may be Initialized when it is declared.</a:t>
            </a:r>
          </a:p>
          <a:p>
            <a:pPr marL="0" indent="0">
              <a:buNone/>
            </a:pPr>
            <a:r>
              <a:rPr lang="en-US" dirty="0">
                <a:latin typeface="Times New Roman" panose="02020603050405020304" pitchFamily="18" charset="0"/>
                <a:cs typeface="Times New Roman" panose="02020603050405020304" pitchFamily="18" charset="0"/>
              </a:rPr>
              <a:t>Data-type array-name[number-of-elements]={value1,value2,value3,……..value N};               </a:t>
            </a:r>
            <a:r>
              <a:rPr lang="en-US" sz="2400" b="1" dirty="0">
                <a:latin typeface="Times New Roman" panose="02020603050405020304" pitchFamily="18" charset="0"/>
                <a:cs typeface="Times New Roman" panose="02020603050405020304" pitchFamily="18" charset="0"/>
              </a:rPr>
              <a:t>contiguous memory locations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C6571F42-4F69-43F3-8147-54C3CD69D293}"/>
              </a:ext>
            </a:extLst>
          </p:cNvPr>
          <p:cNvCxnSpPr>
            <a:cxnSpLocks/>
          </p:cNvCxnSpPr>
          <p:nvPr/>
        </p:nvCxnSpPr>
        <p:spPr>
          <a:xfrm flipV="1">
            <a:off x="7004136" y="5093392"/>
            <a:ext cx="0" cy="36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B10372-723B-4212-919C-8486B99FCFD7}"/>
              </a:ext>
            </a:extLst>
          </p:cNvPr>
          <p:cNvCxnSpPr>
            <a:cxnSpLocks/>
          </p:cNvCxnSpPr>
          <p:nvPr/>
        </p:nvCxnSpPr>
        <p:spPr>
          <a:xfrm flipV="1">
            <a:off x="7830847" y="4509371"/>
            <a:ext cx="0" cy="93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B9BA8C-2BAB-4D04-90E3-5AFA280E5DDE}"/>
              </a:ext>
            </a:extLst>
          </p:cNvPr>
          <p:cNvCxnSpPr/>
          <p:nvPr/>
        </p:nvCxnSpPr>
        <p:spPr>
          <a:xfrm flipV="1">
            <a:off x="8660699" y="5093392"/>
            <a:ext cx="0" cy="36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AFEB1D-83AE-4446-BC2E-09342C1E79A1}"/>
              </a:ext>
            </a:extLst>
          </p:cNvPr>
          <p:cNvCxnSpPr>
            <a:cxnSpLocks/>
          </p:cNvCxnSpPr>
          <p:nvPr/>
        </p:nvCxnSpPr>
        <p:spPr>
          <a:xfrm flipV="1">
            <a:off x="9457135" y="4518237"/>
            <a:ext cx="0" cy="93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311DA2-3178-4E8D-B8B0-ABD7DF04C8F1}"/>
              </a:ext>
            </a:extLst>
          </p:cNvPr>
          <p:cNvCxnSpPr/>
          <p:nvPr/>
        </p:nvCxnSpPr>
        <p:spPr>
          <a:xfrm flipV="1">
            <a:off x="10173219" y="5084526"/>
            <a:ext cx="0" cy="36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C4ED6E-5BBC-41DC-809E-54D2BCA74688}"/>
              </a:ext>
            </a:extLst>
          </p:cNvPr>
          <p:cNvCxnSpPr>
            <a:cxnSpLocks/>
          </p:cNvCxnSpPr>
          <p:nvPr/>
        </p:nvCxnSpPr>
        <p:spPr>
          <a:xfrm flipV="1">
            <a:off x="11102217" y="4483796"/>
            <a:ext cx="0" cy="103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0029B7B-E42E-4EB0-A429-5CAD8FFF5352}"/>
              </a:ext>
            </a:extLst>
          </p:cNvPr>
          <p:cNvSpPr/>
          <p:nvPr/>
        </p:nvSpPr>
        <p:spPr>
          <a:xfrm>
            <a:off x="6362720" y="4710957"/>
            <a:ext cx="1180573" cy="38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Element1</a:t>
            </a:r>
          </a:p>
        </p:txBody>
      </p:sp>
      <p:sp>
        <p:nvSpPr>
          <p:cNvPr id="28" name="Rectangle 27">
            <a:extLst>
              <a:ext uri="{FF2B5EF4-FFF2-40B4-BE49-F238E27FC236}">
                <a16:creationId xmlns:a16="http://schemas.microsoft.com/office/drawing/2014/main" id="{261E5149-64D9-411B-ACF4-70894544DCF3}"/>
              </a:ext>
            </a:extLst>
          </p:cNvPr>
          <p:cNvSpPr/>
          <p:nvPr/>
        </p:nvSpPr>
        <p:spPr>
          <a:xfrm>
            <a:off x="8082433" y="4720742"/>
            <a:ext cx="1161782" cy="36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Element3</a:t>
            </a:r>
          </a:p>
        </p:txBody>
      </p:sp>
      <p:sp>
        <p:nvSpPr>
          <p:cNvPr id="29" name="Rectangle 28">
            <a:extLst>
              <a:ext uri="{FF2B5EF4-FFF2-40B4-BE49-F238E27FC236}">
                <a16:creationId xmlns:a16="http://schemas.microsoft.com/office/drawing/2014/main" id="{B5EB31EB-EC69-4F12-AAB5-41A0D97DDC04}"/>
              </a:ext>
            </a:extLst>
          </p:cNvPr>
          <p:cNvSpPr/>
          <p:nvPr/>
        </p:nvSpPr>
        <p:spPr>
          <a:xfrm>
            <a:off x="8795354" y="4117937"/>
            <a:ext cx="1254688" cy="365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Element4</a:t>
            </a:r>
          </a:p>
        </p:txBody>
      </p:sp>
      <p:sp>
        <p:nvSpPr>
          <p:cNvPr id="30" name="Rectangle 29">
            <a:extLst>
              <a:ext uri="{FF2B5EF4-FFF2-40B4-BE49-F238E27FC236}">
                <a16:creationId xmlns:a16="http://schemas.microsoft.com/office/drawing/2014/main" id="{88C6980B-38CA-4851-8905-24A8854E9F0E}"/>
              </a:ext>
            </a:extLst>
          </p:cNvPr>
          <p:cNvSpPr/>
          <p:nvPr/>
        </p:nvSpPr>
        <p:spPr>
          <a:xfrm>
            <a:off x="10509332" y="4068602"/>
            <a:ext cx="1098104" cy="38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Element6</a:t>
            </a:r>
          </a:p>
        </p:txBody>
      </p:sp>
      <p:sp>
        <p:nvSpPr>
          <p:cNvPr id="31" name="Rectangle 30">
            <a:extLst>
              <a:ext uri="{FF2B5EF4-FFF2-40B4-BE49-F238E27FC236}">
                <a16:creationId xmlns:a16="http://schemas.microsoft.com/office/drawing/2014/main" id="{E50526B3-D9F2-4AAB-81C3-D6E2AC7795C6}"/>
              </a:ext>
            </a:extLst>
          </p:cNvPr>
          <p:cNvSpPr/>
          <p:nvPr/>
        </p:nvSpPr>
        <p:spPr>
          <a:xfrm>
            <a:off x="9545875" y="4720742"/>
            <a:ext cx="1254687" cy="35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Element5</a:t>
            </a:r>
          </a:p>
        </p:txBody>
      </p:sp>
      <p:sp>
        <p:nvSpPr>
          <p:cNvPr id="32" name="Rectangle 31">
            <a:extLst>
              <a:ext uri="{FF2B5EF4-FFF2-40B4-BE49-F238E27FC236}">
                <a16:creationId xmlns:a16="http://schemas.microsoft.com/office/drawing/2014/main" id="{CF705522-60EC-4C53-B947-8D370091006F}"/>
              </a:ext>
            </a:extLst>
          </p:cNvPr>
          <p:cNvSpPr/>
          <p:nvPr/>
        </p:nvSpPr>
        <p:spPr>
          <a:xfrm>
            <a:off x="7265064" y="4117937"/>
            <a:ext cx="1139899" cy="38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Element2</a:t>
            </a:r>
          </a:p>
        </p:txBody>
      </p:sp>
      <p:sp>
        <p:nvSpPr>
          <p:cNvPr id="43" name="Rectangle 42">
            <a:extLst>
              <a:ext uri="{FF2B5EF4-FFF2-40B4-BE49-F238E27FC236}">
                <a16:creationId xmlns:a16="http://schemas.microsoft.com/office/drawing/2014/main" id="{B4AF5B8B-8ABE-4DDE-8D28-F2C3F7CB93F5}"/>
              </a:ext>
            </a:extLst>
          </p:cNvPr>
          <p:cNvSpPr/>
          <p:nvPr/>
        </p:nvSpPr>
        <p:spPr>
          <a:xfrm>
            <a:off x="8247343" y="5461084"/>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index2</a:t>
            </a:r>
          </a:p>
        </p:txBody>
      </p:sp>
      <p:sp>
        <p:nvSpPr>
          <p:cNvPr id="44" name="Rectangle 43">
            <a:extLst>
              <a:ext uri="{FF2B5EF4-FFF2-40B4-BE49-F238E27FC236}">
                <a16:creationId xmlns:a16="http://schemas.microsoft.com/office/drawing/2014/main" id="{91AE62AD-3FFD-4A6D-9E2D-3A632940DE3C}"/>
              </a:ext>
            </a:extLst>
          </p:cNvPr>
          <p:cNvSpPr/>
          <p:nvPr/>
        </p:nvSpPr>
        <p:spPr>
          <a:xfrm>
            <a:off x="7417492" y="5461085"/>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index1</a:t>
            </a:r>
          </a:p>
        </p:txBody>
      </p:sp>
      <p:sp>
        <p:nvSpPr>
          <p:cNvPr id="45" name="Rectangle 44">
            <a:extLst>
              <a:ext uri="{FF2B5EF4-FFF2-40B4-BE49-F238E27FC236}">
                <a16:creationId xmlns:a16="http://schemas.microsoft.com/office/drawing/2014/main" id="{0C4B4C63-9CE9-4343-ADA9-65A05B81CEBE}"/>
              </a:ext>
            </a:extLst>
          </p:cNvPr>
          <p:cNvSpPr/>
          <p:nvPr/>
        </p:nvSpPr>
        <p:spPr>
          <a:xfrm>
            <a:off x="6594951" y="5461086"/>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index0</a:t>
            </a:r>
          </a:p>
        </p:txBody>
      </p:sp>
      <p:sp>
        <p:nvSpPr>
          <p:cNvPr id="46" name="Rectangle 45">
            <a:extLst>
              <a:ext uri="{FF2B5EF4-FFF2-40B4-BE49-F238E27FC236}">
                <a16:creationId xmlns:a16="http://schemas.microsoft.com/office/drawing/2014/main" id="{1A68C259-A260-4433-B34B-47F022DCE22F}"/>
              </a:ext>
            </a:extLst>
          </p:cNvPr>
          <p:cNvSpPr/>
          <p:nvPr/>
        </p:nvSpPr>
        <p:spPr>
          <a:xfrm>
            <a:off x="9897651" y="5456646"/>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index4</a:t>
            </a:r>
          </a:p>
        </p:txBody>
      </p:sp>
      <p:sp>
        <p:nvSpPr>
          <p:cNvPr id="47" name="Rectangle 46">
            <a:extLst>
              <a:ext uri="{FF2B5EF4-FFF2-40B4-BE49-F238E27FC236}">
                <a16:creationId xmlns:a16="http://schemas.microsoft.com/office/drawing/2014/main" id="{8676C082-3813-46AB-ADF9-3FF1B973C0A1}"/>
              </a:ext>
            </a:extLst>
          </p:cNvPr>
          <p:cNvSpPr/>
          <p:nvPr/>
        </p:nvSpPr>
        <p:spPr>
          <a:xfrm>
            <a:off x="9066745" y="5456646"/>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index3</a:t>
            </a:r>
          </a:p>
        </p:txBody>
      </p:sp>
      <p:sp>
        <p:nvSpPr>
          <p:cNvPr id="48" name="Rectangle 47">
            <a:extLst>
              <a:ext uri="{FF2B5EF4-FFF2-40B4-BE49-F238E27FC236}">
                <a16:creationId xmlns:a16="http://schemas.microsoft.com/office/drawing/2014/main" id="{43B70859-39C3-430C-9A9D-849C14A74374}"/>
              </a:ext>
            </a:extLst>
          </p:cNvPr>
          <p:cNvSpPr/>
          <p:nvPr/>
        </p:nvSpPr>
        <p:spPr>
          <a:xfrm>
            <a:off x="10711827" y="5456646"/>
            <a:ext cx="826712" cy="330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index5</a:t>
            </a:r>
          </a:p>
        </p:txBody>
      </p:sp>
    </p:spTree>
    <p:extLst>
      <p:ext uri="{BB962C8B-B14F-4D97-AF65-F5344CB8AC3E}">
        <p14:creationId xmlns:p14="http://schemas.microsoft.com/office/powerpoint/2010/main" val="285820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F89E-8C10-40CD-9B08-09E0E008389B}"/>
              </a:ext>
            </a:extLst>
          </p:cNvPr>
          <p:cNvSpPr>
            <a:spLocks noGrp="1"/>
          </p:cNvSpPr>
          <p:nvPr>
            <p:ph type="title"/>
          </p:nvPr>
        </p:nvSpPr>
        <p:spPr>
          <a:xfrm>
            <a:off x="866855" y="947920"/>
            <a:ext cx="8761413" cy="728480"/>
          </a:xfrm>
        </p:spPr>
        <p:txBody>
          <a:bodyPr/>
          <a:lstStyle/>
          <a:p>
            <a:r>
              <a:rPr lang="en-US" dirty="0">
                <a:latin typeface="Bodoni MT Black" panose="02070A03080606020203" pitchFamily="18" charset="0"/>
              </a:rPr>
              <a:t>Array Memory management</a:t>
            </a:r>
          </a:p>
        </p:txBody>
      </p:sp>
      <p:sp>
        <p:nvSpPr>
          <p:cNvPr id="3" name="Content Placeholder 2">
            <a:extLst>
              <a:ext uri="{FF2B5EF4-FFF2-40B4-BE49-F238E27FC236}">
                <a16:creationId xmlns:a16="http://schemas.microsoft.com/office/drawing/2014/main" id="{AA37DBAE-A854-415B-9021-3F1A6BC26056}"/>
              </a:ext>
            </a:extLst>
          </p:cNvPr>
          <p:cNvSpPr>
            <a:spLocks noGrp="1"/>
          </p:cNvSpPr>
          <p:nvPr>
            <p:ph idx="1"/>
          </p:nvPr>
        </p:nvSpPr>
        <p:spPr>
          <a:xfrm>
            <a:off x="551146" y="2603500"/>
            <a:ext cx="11160690" cy="3416300"/>
          </a:xfrm>
        </p:spPr>
        <p:txBody>
          <a:bodyPr/>
          <a:lstStyle/>
          <a:p>
            <a:r>
              <a:rPr lang="en-US" sz="2400" dirty="0">
                <a:latin typeface="Bodoni MT Black" panose="02070A03080606020203" pitchFamily="18" charset="0"/>
              </a:rPr>
              <a:t>Array hold memory: </a:t>
            </a:r>
            <a:r>
              <a:rPr lang="en-US" dirty="0">
                <a:latin typeface="Times New Roman" panose="02020603050405020304" pitchFamily="18" charset="0"/>
                <a:cs typeface="Times New Roman" panose="02020603050405020304" pitchFamily="18" charset="0"/>
              </a:rPr>
              <a:t>The amount of memory used by an array depends on the array’s data type and the number of elements.</a:t>
            </a:r>
          </a:p>
          <a:p>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[6];</a:t>
            </a:r>
          </a:p>
          <a:p>
            <a:pPr marL="0" indent="0">
              <a:buNone/>
            </a:pPr>
            <a:r>
              <a:rPr lang="en-US" dirty="0">
                <a:latin typeface="Times New Roman" panose="02020603050405020304" pitchFamily="18" charset="0"/>
                <a:cs typeface="Times New Roman" panose="02020603050405020304" pitchFamily="18" charset="0"/>
              </a:rPr>
              <a:t>This array stores 6 elements of integer type so it use 6*2=12 bytes data for storing 6 element in the memory.</a:t>
            </a:r>
          </a:p>
          <a:p>
            <a:pPr marL="0" indent="0">
              <a:buNone/>
            </a:pPr>
            <a:r>
              <a:rPr lang="en-US" dirty="0">
                <a:latin typeface="Times New Roman" panose="02020603050405020304" pitchFamily="18" charset="0"/>
                <a:cs typeface="Times New Roman" panose="02020603050405020304" pitchFamily="18" charset="0"/>
              </a:rPr>
              <a:t>The size of an array can be calculated by multiplying the number of bytes needed to store an individual element by the number of elements in the array.  </a:t>
            </a:r>
          </a:p>
          <a:p>
            <a:pPr marL="0" indent="0">
              <a:buNone/>
            </a:pPr>
            <a:r>
              <a:rPr lang="en-US" dirty="0">
                <a:latin typeface="Times New Roman" panose="02020603050405020304" pitchFamily="18" charset="0"/>
                <a:cs typeface="Times New Roman" panose="02020603050405020304" pitchFamily="18" charset="0"/>
              </a:rPr>
              <a:t>For example  char variable store a character of 1 byte. So if char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[26] its means it uses 26 bytes memory.</a:t>
            </a:r>
          </a:p>
          <a:p>
            <a:pPr marL="0" indent="0">
              <a:buNone/>
            </a:pPr>
            <a:r>
              <a:rPr lang="en-US" dirty="0">
                <a:latin typeface="Times New Roman" panose="02020603050405020304" pitchFamily="18" charset="0"/>
                <a:cs typeface="Times New Roman" panose="02020603050405020304" pitchFamily="18" charset="0"/>
              </a:rPr>
              <a:t>int miles[10] uses 10*4=40 bytes of memory for the storage of 10 elements in array.</a:t>
            </a:r>
          </a:p>
        </p:txBody>
      </p:sp>
    </p:spTree>
    <p:extLst>
      <p:ext uri="{BB962C8B-B14F-4D97-AF65-F5344CB8AC3E}">
        <p14:creationId xmlns:p14="http://schemas.microsoft.com/office/powerpoint/2010/main" val="37562936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80CA-E70F-45AA-9B42-D3B7ECDC15A9}"/>
              </a:ext>
            </a:extLst>
          </p:cNvPr>
          <p:cNvSpPr>
            <a:spLocks noGrp="1"/>
          </p:cNvSpPr>
          <p:nvPr>
            <p:ph type="title"/>
          </p:nvPr>
        </p:nvSpPr>
        <p:spPr>
          <a:xfrm>
            <a:off x="729070" y="838200"/>
            <a:ext cx="8761413" cy="728480"/>
          </a:xfrm>
        </p:spPr>
        <p:txBody>
          <a:bodyPr/>
          <a:lstStyle/>
          <a:p>
            <a:r>
              <a:rPr lang="en-US" dirty="0">
                <a:latin typeface="Bodoni MT Black" panose="02070A03080606020203" pitchFamily="18" charset="0"/>
              </a:rPr>
              <a:t>Accessing array elements</a:t>
            </a:r>
          </a:p>
        </p:txBody>
      </p:sp>
      <p:sp>
        <p:nvSpPr>
          <p:cNvPr id="3" name="Content Placeholder 2">
            <a:extLst>
              <a:ext uri="{FF2B5EF4-FFF2-40B4-BE49-F238E27FC236}">
                <a16:creationId xmlns:a16="http://schemas.microsoft.com/office/drawing/2014/main" id="{7CA5A5E0-4EB3-41E6-9983-44C4E2C7EA23}"/>
              </a:ext>
            </a:extLst>
          </p:cNvPr>
          <p:cNvSpPr>
            <a:spLocks noGrp="1"/>
          </p:cNvSpPr>
          <p:nvPr>
            <p:ph idx="1"/>
          </p:nvPr>
        </p:nvSpPr>
        <p:spPr>
          <a:xfrm>
            <a:off x="513567" y="2179529"/>
            <a:ext cx="11235847" cy="4409161"/>
          </a:xfrm>
        </p:spPr>
        <p:txBody>
          <a:bodyPr>
            <a:normAutofit fontScale="85000" lnSpcReduction="20000"/>
          </a:bodyPr>
          <a:lstStyle/>
          <a:p>
            <a:r>
              <a:rPr lang="en-US" sz="2800" dirty="0">
                <a:latin typeface="Bodoni MT Black" panose="02070A03080606020203" pitchFamily="18" charset="0"/>
              </a:rPr>
              <a:t>Accessing array elements:</a:t>
            </a:r>
          </a:p>
          <a:p>
            <a:pPr marL="0" indent="0">
              <a:buNone/>
            </a:pPr>
            <a:r>
              <a:rPr lang="en-US" dirty="0">
                <a:latin typeface="Times New Roman" panose="02020603050405020304" pitchFamily="18" charset="0"/>
                <a:cs typeface="Times New Roman" panose="02020603050405020304" pitchFamily="18" charset="0"/>
              </a:rPr>
              <a:t>The individual elements of an array are assigned unique subscripts. These subscripts are used to access the elements.</a:t>
            </a:r>
          </a:p>
          <a:p>
            <a:pPr marL="0" indent="0">
              <a:buNone/>
            </a:pPr>
            <a:r>
              <a:rPr lang="en-US" dirty="0">
                <a:latin typeface="Times New Roman" panose="02020603050405020304" pitchFamily="18" charset="0"/>
                <a:cs typeface="Times New Roman" panose="02020603050405020304" pitchFamily="18" charset="0"/>
              </a:rPr>
              <a:t>As the whole entire has only one name. a subscript is used is used as an index to pinpoint a specific element within an array. The array indexing starting from the 0. the second elements is assigned 1.</a:t>
            </a:r>
          </a:p>
          <a:p>
            <a:pPr marL="0" indent="0">
              <a:buNone/>
            </a:pPr>
            <a:r>
              <a:rPr lang="en-US" dirty="0">
                <a:latin typeface="Times New Roman" panose="02020603050405020304" pitchFamily="18" charset="0"/>
                <a:cs typeface="Times New Roman" panose="02020603050405020304" pitchFamily="18" charset="0"/>
              </a:rPr>
              <a:t>Individually assigned value to a specific index such as store 12 on 5 index is as:</a:t>
            </a:r>
          </a:p>
          <a:p>
            <a:pPr marL="0" indent="0">
              <a:buNone/>
            </a:pPr>
            <a:r>
              <a:rPr lang="en-US" dirty="0">
                <a:latin typeface="Times New Roman" panose="02020603050405020304" pitchFamily="18" charset="0"/>
                <a:cs typeface="Times New Roman" panose="02020603050405020304" pitchFamily="18" charset="0"/>
              </a:rPr>
              <a:t>int hours[10];</a:t>
            </a:r>
          </a:p>
          <a:p>
            <a:pPr marL="0" indent="0">
              <a:buNone/>
            </a:pPr>
            <a:r>
              <a:rPr lang="en-US" dirty="0">
                <a:latin typeface="Times New Roman" panose="02020603050405020304" pitchFamily="18" charset="0"/>
                <a:cs typeface="Times New Roman" panose="02020603050405020304" pitchFamily="18" charset="0"/>
              </a:rPr>
              <a:t>hours[4]=12;</a:t>
            </a:r>
          </a:p>
          <a:p>
            <a:pPr marL="0" indent="0">
              <a:buNone/>
            </a:pPr>
            <a:r>
              <a:rPr lang="en-US" dirty="0">
                <a:latin typeface="Times New Roman" panose="02020603050405020304" pitchFamily="18" charset="0"/>
                <a:cs typeface="Times New Roman" panose="02020603050405020304" pitchFamily="18" charset="0"/>
              </a:rPr>
              <a:t>The last element can be accessed as is one less than the total number of elements.</a:t>
            </a:r>
          </a:p>
          <a:p>
            <a:pPr marL="0" indent="0">
              <a:buNone/>
            </a:pPr>
            <a:r>
              <a:rPr lang="en-US" dirty="0">
                <a:latin typeface="Times New Roman" panose="02020603050405020304" pitchFamily="18" charset="0"/>
                <a:cs typeface="Times New Roman" panose="02020603050405020304" pitchFamily="18" charset="0"/>
              </a:rPr>
              <a:t>The element of array of 10 elements can be accessed as :</a:t>
            </a:r>
          </a:p>
          <a:p>
            <a:pPr marL="0" indent="0">
              <a:buNone/>
            </a:pPr>
            <a:r>
              <a:rPr lang="en-US" dirty="0">
                <a:latin typeface="Times New Roman" panose="02020603050405020304" pitchFamily="18" charset="0"/>
                <a:cs typeface="Times New Roman" panose="02020603050405020304" pitchFamily="18" charset="0"/>
              </a:rPr>
              <a:t>Array-name[number_of_elements-1]</a:t>
            </a:r>
          </a:p>
          <a:p>
            <a:pPr marL="0" indent="0">
              <a:buNone/>
            </a:pPr>
            <a:r>
              <a:rPr lang="en-US" dirty="0">
                <a:latin typeface="Times New Roman" panose="02020603050405020304" pitchFamily="18" charset="0"/>
                <a:cs typeface="Times New Roman" panose="02020603050405020304" pitchFamily="18" charset="0"/>
              </a:rPr>
              <a:t>hours[10-1]=100;</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&lt;&lt;hours[4];    // this show output 12 which is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element </a:t>
            </a:r>
          </a:p>
          <a:p>
            <a:pPr marL="0" indent="0">
              <a:buNone/>
            </a:pPr>
            <a:r>
              <a:rPr lang="en-US" dirty="0">
                <a:latin typeface="Times New Roman" panose="02020603050405020304" pitchFamily="18" charset="0"/>
                <a:cs typeface="Times New Roman" panose="02020603050405020304" pitchFamily="18" charset="0"/>
              </a:rPr>
              <a:t>Its means 100 stores on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index and is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element of the array.</a:t>
            </a:r>
          </a:p>
          <a:p>
            <a:pPr marL="0" indent="0">
              <a:buNone/>
            </a:pPr>
            <a:r>
              <a:rPr lang="en-US" dirty="0">
                <a:latin typeface="Times New Roman" panose="02020603050405020304" pitchFamily="18" charset="0"/>
                <a:cs typeface="Times New Roman" panose="02020603050405020304" pitchFamily="18" charset="0"/>
              </a:rPr>
              <a:t>Values are assigned only to the variable to which you are want to assign, The other indexes are stores by null value or by garbage values.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470594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732A-0596-4AB2-97FD-A67234D7D12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8DD42D-2192-4EB2-8B3E-1AF1088A4F12}"/>
              </a:ext>
            </a:extLst>
          </p:cNvPr>
          <p:cNvSpPr>
            <a:spLocks noGrp="1"/>
          </p:cNvSpPr>
          <p:nvPr>
            <p:ph idx="1"/>
          </p:nvPr>
        </p:nvSpPr>
        <p:spPr>
          <a:xfrm>
            <a:off x="501042" y="2354893"/>
            <a:ext cx="11185742" cy="4321480"/>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Hours[5];</a:t>
            </a:r>
          </a:p>
          <a:p>
            <a:pPr marL="0" indent="0">
              <a:buNone/>
            </a:pPr>
            <a:r>
              <a:rPr lang="en-US" dirty="0">
                <a:latin typeface="Times New Roman" panose="02020603050405020304" pitchFamily="18" charset="0"/>
                <a:cs typeface="Times New Roman" panose="02020603050405020304" pitchFamily="18" charset="0"/>
              </a:rPr>
              <a:t>Hours[0]=10;</a:t>
            </a:r>
          </a:p>
          <a:p>
            <a:pPr marL="0" indent="0">
              <a:buNone/>
            </a:pPr>
            <a:r>
              <a:rPr lang="en-US" dirty="0">
                <a:latin typeface="Times New Roman" panose="02020603050405020304" pitchFamily="18" charset="0"/>
                <a:cs typeface="Times New Roman" panose="02020603050405020304" pitchFamily="18" charset="0"/>
              </a:rPr>
              <a:t>Hours[1]=20;</a:t>
            </a:r>
          </a:p>
          <a:p>
            <a:pPr marL="0" indent="0">
              <a:buNone/>
            </a:pPr>
            <a:r>
              <a:rPr lang="en-US" dirty="0">
                <a:latin typeface="Times New Roman" panose="02020603050405020304" pitchFamily="18" charset="0"/>
                <a:cs typeface="Times New Roman" panose="02020603050405020304" pitchFamily="18" charset="0"/>
              </a:rPr>
              <a:t>Hours[2]=30;</a:t>
            </a:r>
          </a:p>
          <a:p>
            <a:pPr marL="0" indent="0">
              <a:buNone/>
            </a:pPr>
            <a:r>
              <a:rPr lang="en-US" dirty="0">
                <a:latin typeface="Times New Roman" panose="02020603050405020304" pitchFamily="18" charset="0"/>
                <a:cs typeface="Times New Roman" panose="02020603050405020304" pitchFamily="18" charset="0"/>
              </a:rPr>
              <a:t>Hours[3]=40;</a:t>
            </a:r>
          </a:p>
          <a:p>
            <a:pPr marL="0" indent="0">
              <a:buNone/>
            </a:pPr>
            <a:r>
              <a:rPr lang="en-US" dirty="0">
                <a:latin typeface="Times New Roman" panose="02020603050405020304" pitchFamily="18" charset="0"/>
                <a:cs typeface="Times New Roman" panose="02020603050405020304" pitchFamily="18" charset="0"/>
              </a:rPr>
              <a:t>Hours[4]=50;</a:t>
            </a:r>
          </a:p>
          <a:p>
            <a:pPr marL="0" indent="0">
              <a:buNone/>
            </a:pPr>
            <a:r>
              <a:rPr lang="en-US" dirty="0">
                <a:latin typeface="Times New Roman" panose="02020603050405020304" pitchFamily="18" charset="0"/>
                <a:cs typeface="Times New Roman" panose="02020603050405020304" pitchFamily="18" charset="0"/>
              </a:rPr>
              <a:t>Hours=123;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&lt;&lt;Hours[4];</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&lt;&lt;Hours[3];</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54F0189-4B5A-48B8-B3E1-3B0AF7A7FFAC}"/>
              </a:ext>
            </a:extLst>
          </p:cNvPr>
          <p:cNvSpPr/>
          <p:nvPr/>
        </p:nvSpPr>
        <p:spPr>
          <a:xfrm>
            <a:off x="2893512" y="2882565"/>
            <a:ext cx="3356975" cy="4691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Declared a n array of 5 elements named hours</a:t>
            </a:r>
          </a:p>
        </p:txBody>
      </p:sp>
      <p:sp>
        <p:nvSpPr>
          <p:cNvPr id="5" name="Rectangle 4">
            <a:extLst>
              <a:ext uri="{FF2B5EF4-FFF2-40B4-BE49-F238E27FC236}">
                <a16:creationId xmlns:a16="http://schemas.microsoft.com/office/drawing/2014/main" id="{98946E81-4FE8-42A6-BA61-895B61393000}"/>
              </a:ext>
            </a:extLst>
          </p:cNvPr>
          <p:cNvSpPr/>
          <p:nvPr/>
        </p:nvSpPr>
        <p:spPr>
          <a:xfrm>
            <a:off x="2467626" y="4704568"/>
            <a:ext cx="4083485" cy="4968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line produce error because this is invalid way to store values on </a:t>
            </a:r>
            <a:r>
              <a:rPr lang="en-US" sz="1400" dirty="0"/>
              <a:t>array so comment this line</a:t>
            </a:r>
          </a:p>
        </p:txBody>
      </p:sp>
      <p:sp>
        <p:nvSpPr>
          <p:cNvPr id="6" name="Rectangle 5">
            <a:extLst>
              <a:ext uri="{FF2B5EF4-FFF2-40B4-BE49-F238E27FC236}">
                <a16:creationId xmlns:a16="http://schemas.microsoft.com/office/drawing/2014/main" id="{B1D3A398-7395-4751-8A4D-E287177A35B7}"/>
              </a:ext>
            </a:extLst>
          </p:cNvPr>
          <p:cNvSpPr/>
          <p:nvPr/>
        </p:nvSpPr>
        <p:spPr>
          <a:xfrm>
            <a:off x="3181611" y="5452475"/>
            <a:ext cx="6037546" cy="3434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output 50 which is store on the 4</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index and is 5</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values of the array</a:t>
            </a:r>
          </a:p>
        </p:txBody>
      </p:sp>
      <p:sp>
        <p:nvSpPr>
          <p:cNvPr id="7" name="Rectangle 6">
            <a:extLst>
              <a:ext uri="{FF2B5EF4-FFF2-40B4-BE49-F238E27FC236}">
                <a16:creationId xmlns:a16="http://schemas.microsoft.com/office/drawing/2014/main" id="{CAB4F636-200F-43AD-AAFD-D22BA3507E4F}"/>
              </a:ext>
            </a:extLst>
          </p:cNvPr>
          <p:cNvSpPr/>
          <p:nvPr/>
        </p:nvSpPr>
        <p:spPr>
          <a:xfrm>
            <a:off x="3181611" y="6046939"/>
            <a:ext cx="6037546" cy="511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40 on the screen which is store on the 3rd index and is 4</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value of the array</a:t>
            </a:r>
          </a:p>
        </p:txBody>
      </p:sp>
      <p:cxnSp>
        <p:nvCxnSpPr>
          <p:cNvPr id="9" name="Straight Arrow Connector 8">
            <a:extLst>
              <a:ext uri="{FF2B5EF4-FFF2-40B4-BE49-F238E27FC236}">
                <a16:creationId xmlns:a16="http://schemas.microsoft.com/office/drawing/2014/main" id="{35C63349-2128-4CA7-9D2C-A816A17E1780}"/>
              </a:ext>
            </a:extLst>
          </p:cNvPr>
          <p:cNvCxnSpPr>
            <a:cxnSpLocks/>
          </p:cNvCxnSpPr>
          <p:nvPr/>
        </p:nvCxnSpPr>
        <p:spPr>
          <a:xfrm>
            <a:off x="1402915" y="3757808"/>
            <a:ext cx="106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75F3C76-30FF-47C8-BDEE-8ADE0533DE15}"/>
              </a:ext>
            </a:extLst>
          </p:cNvPr>
          <p:cNvSpPr/>
          <p:nvPr/>
        </p:nvSpPr>
        <p:spPr>
          <a:xfrm>
            <a:off x="2505206" y="3561058"/>
            <a:ext cx="2567835" cy="418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first index 0 stores value ten </a:t>
            </a:r>
          </a:p>
        </p:txBody>
      </p:sp>
      <p:cxnSp>
        <p:nvCxnSpPr>
          <p:cNvPr id="12" name="Straight Arrow Connector 11">
            <a:extLst>
              <a:ext uri="{FF2B5EF4-FFF2-40B4-BE49-F238E27FC236}">
                <a16:creationId xmlns:a16="http://schemas.microsoft.com/office/drawing/2014/main" id="{340F247B-1DE6-4F1C-8D65-B101ACD27F50}"/>
              </a:ext>
            </a:extLst>
          </p:cNvPr>
          <p:cNvCxnSpPr>
            <a:cxnSpLocks/>
          </p:cNvCxnSpPr>
          <p:nvPr/>
        </p:nvCxnSpPr>
        <p:spPr>
          <a:xfrm flipV="1">
            <a:off x="1402915" y="3146124"/>
            <a:ext cx="1453019" cy="351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2D8AD7-5624-4FC0-952F-7B8EAB8212FD}"/>
              </a:ext>
            </a:extLst>
          </p:cNvPr>
          <p:cNvCxnSpPr/>
          <p:nvPr/>
        </p:nvCxnSpPr>
        <p:spPr>
          <a:xfrm>
            <a:off x="1402915" y="506051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4B4A40-52D0-4F8A-A29C-341049CCD849}"/>
              </a:ext>
            </a:extLst>
          </p:cNvPr>
          <p:cNvCxnSpPr/>
          <p:nvPr/>
        </p:nvCxnSpPr>
        <p:spPr>
          <a:xfrm>
            <a:off x="1691014" y="5624186"/>
            <a:ext cx="1290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43FD4F-23CA-4302-89FB-6857092C5D8C}"/>
              </a:ext>
            </a:extLst>
          </p:cNvPr>
          <p:cNvCxnSpPr/>
          <p:nvPr/>
        </p:nvCxnSpPr>
        <p:spPr>
          <a:xfrm>
            <a:off x="1691014" y="5879926"/>
            <a:ext cx="1340285" cy="33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988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A539-5F4E-4940-B01A-EA3F4A8A87E7}"/>
              </a:ext>
            </a:extLst>
          </p:cNvPr>
          <p:cNvSpPr>
            <a:spLocks noGrp="1"/>
          </p:cNvSpPr>
          <p:nvPr>
            <p:ph type="title"/>
          </p:nvPr>
        </p:nvSpPr>
        <p:spPr>
          <a:xfrm>
            <a:off x="741595" y="972972"/>
            <a:ext cx="8761413" cy="728480"/>
          </a:xfrm>
        </p:spPr>
        <p:txBody>
          <a:bodyPr/>
          <a:lstStyle/>
          <a:p>
            <a:r>
              <a:rPr lang="en-US" dirty="0">
                <a:latin typeface="Bodoni MT Black" panose="02070A03080606020203" pitchFamily="18" charset="0"/>
              </a:rPr>
              <a:t>Single dimensional array</a:t>
            </a:r>
          </a:p>
        </p:txBody>
      </p:sp>
      <p:sp>
        <p:nvSpPr>
          <p:cNvPr id="3" name="Content Placeholder 2">
            <a:extLst>
              <a:ext uri="{FF2B5EF4-FFF2-40B4-BE49-F238E27FC236}">
                <a16:creationId xmlns:a16="http://schemas.microsoft.com/office/drawing/2014/main" id="{92D9A0AF-AD83-49F5-9837-58C7F55085C9}"/>
              </a:ext>
            </a:extLst>
          </p:cNvPr>
          <p:cNvSpPr>
            <a:spLocks noGrp="1"/>
          </p:cNvSpPr>
          <p:nvPr>
            <p:ph idx="1"/>
          </p:nvPr>
        </p:nvSpPr>
        <p:spPr>
          <a:xfrm>
            <a:off x="400834" y="2141951"/>
            <a:ext cx="11135638" cy="4584526"/>
          </a:xfrm>
        </p:spPr>
        <p:txBody>
          <a:bodyPr>
            <a:normAutofit fontScale="70000" lnSpcReduction="20000"/>
          </a:bodyPr>
          <a:lstStyle/>
          <a:p>
            <a:r>
              <a:rPr lang="en-US" sz="3400" dirty="0">
                <a:latin typeface="Bodoni MT Black" panose="02070A03080606020203" pitchFamily="18" charset="0"/>
              </a:rPr>
              <a:t>Individually taking input from user:</a:t>
            </a:r>
          </a:p>
          <a:p>
            <a:pPr marL="0" indent="0">
              <a:buNone/>
            </a:pPr>
            <a:r>
              <a:rPr lang="en-US" dirty="0">
                <a:latin typeface="Times New Roman" panose="02020603050405020304" pitchFamily="18" charset="0"/>
                <a:cs typeface="Times New Roman" panose="02020603050405020304" pitchFamily="18" charset="0"/>
              </a:rPr>
              <a:t>To take single index input from the user is very simple. Simply first of all declare an array and then take input from the user as:</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&lt;&lt;array-name[index-number];</a:t>
            </a:r>
          </a:p>
          <a:p>
            <a:pPr marL="0" indent="0">
              <a:buNone/>
            </a:pPr>
            <a:r>
              <a:rPr lang="en-US" sz="3800" dirty="0">
                <a:latin typeface="Bodoni MT Black" panose="02070A03080606020203" pitchFamily="18" charset="0"/>
              </a:rPr>
              <a:t>Example:</a:t>
            </a:r>
          </a:p>
          <a:p>
            <a:pPr marL="0" indent="0">
              <a:buNone/>
            </a:pPr>
            <a:r>
              <a:rPr lang="en-US" dirty="0">
                <a:latin typeface="Times New Roman" panose="02020603050405020304" pitchFamily="18" charset="0"/>
                <a:cs typeface="Times New Roman" panose="02020603050405020304" pitchFamily="18" charset="0"/>
              </a:rPr>
              <a:t>int hours[10]; /// declare an array of ten elements.</a:t>
            </a:r>
          </a:p>
          <a:p>
            <a:pPr marL="0" indent="0">
              <a:buNone/>
            </a:pP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&gt;&gt;hours[0]</a:t>
            </a:r>
          </a:p>
          <a:p>
            <a:pPr marL="0" indent="0">
              <a:buNone/>
            </a:pP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&gt;&gt;hours[1]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&gt;&gt;hours[9]; // tenth element.</a:t>
            </a:r>
          </a:p>
          <a:p>
            <a:pPr marL="0" indent="0">
              <a:buNone/>
            </a:pPr>
            <a:r>
              <a:rPr lang="en-US" dirty="0">
                <a:latin typeface="Times New Roman" panose="02020603050405020304" pitchFamily="18" charset="0"/>
                <a:cs typeface="Times New Roman" panose="02020603050405020304" pitchFamily="18" charset="0"/>
              </a:rPr>
              <a:t>As we are taking input for the every index individually than it is also possible to show the output of every single index which user wants.</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&lt;&lt;array-name[index-number];</a:t>
            </a:r>
          </a:p>
          <a:p>
            <a:pPr marL="0" indent="0">
              <a:buNone/>
            </a:pPr>
            <a:r>
              <a:rPr lang="en-US" sz="3800" dirty="0">
                <a:latin typeface="Bodoni MT Black" panose="02070A03080606020203" pitchFamily="18" charset="0"/>
              </a:rPr>
              <a:t>For </a:t>
            </a:r>
            <a:r>
              <a:rPr lang="en-US" sz="3800" dirty="0" err="1">
                <a:latin typeface="Bodoni MT Black" panose="02070A03080606020203" pitchFamily="18" charset="0"/>
              </a:rPr>
              <a:t>rexample</a:t>
            </a:r>
            <a:r>
              <a:rPr lang="en-US" sz="3800" dirty="0">
                <a:latin typeface="Bodoni MT Black" panose="02070A03080606020203"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&lt;&lt;hours[2]; // show the this element stores at index 2.</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&lt;&lt;hours[0]; // show the first value stores at index 0.</a:t>
            </a:r>
          </a:p>
          <a:p>
            <a:pPr marL="0" indent="0">
              <a:buNone/>
            </a:pPr>
            <a:endParaRPr lang="en-US" dirty="0"/>
          </a:p>
        </p:txBody>
      </p:sp>
    </p:spTree>
    <p:extLst>
      <p:ext uri="{BB962C8B-B14F-4D97-AF65-F5344CB8AC3E}">
        <p14:creationId xmlns:p14="http://schemas.microsoft.com/office/powerpoint/2010/main" val="3791285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3FBA-A203-493E-949B-A245D217243C}"/>
              </a:ext>
            </a:extLst>
          </p:cNvPr>
          <p:cNvSpPr>
            <a:spLocks noGrp="1"/>
          </p:cNvSpPr>
          <p:nvPr>
            <p:ph type="title"/>
          </p:nvPr>
        </p:nvSpPr>
        <p:spPr/>
        <p:txBody>
          <a:bodyPr/>
          <a:lstStyle/>
          <a:p>
            <a:r>
              <a:rPr lang="en-US" dirty="0">
                <a:latin typeface="Bodoni MT Black" panose="02070A03080606020203" pitchFamily="18" charset="0"/>
              </a:rPr>
              <a:t>Taking input of an array from user</a:t>
            </a:r>
            <a:endParaRPr lang="en-US" dirty="0"/>
          </a:p>
        </p:txBody>
      </p:sp>
      <p:sp>
        <p:nvSpPr>
          <p:cNvPr id="3" name="Content Placeholder 2">
            <a:extLst>
              <a:ext uri="{FF2B5EF4-FFF2-40B4-BE49-F238E27FC236}">
                <a16:creationId xmlns:a16="http://schemas.microsoft.com/office/drawing/2014/main" id="{61C74AEF-48F6-42FB-8054-E7E76BCCC375}"/>
              </a:ext>
            </a:extLst>
          </p:cNvPr>
          <p:cNvSpPr>
            <a:spLocks noGrp="1"/>
          </p:cNvSpPr>
          <p:nvPr>
            <p:ph idx="1"/>
          </p:nvPr>
        </p:nvSpPr>
        <p:spPr>
          <a:xfrm>
            <a:off x="538618" y="2267211"/>
            <a:ext cx="11210796" cy="4371584"/>
          </a:xfrm>
        </p:spPr>
        <p:txBody>
          <a:bodyPr>
            <a:normAutofit fontScale="62500" lnSpcReduction="20000"/>
          </a:bodyPr>
          <a:lstStyle/>
          <a:p>
            <a:r>
              <a:rPr lang="en-US" sz="2400" dirty="0">
                <a:latin typeface="Bodoni MT Black" panose="02070A03080606020203" pitchFamily="18" charset="0"/>
              </a:rPr>
              <a:t>Taking input from of number of array elements by using loops.</a:t>
            </a:r>
          </a:p>
          <a:p>
            <a:pPr marL="0" indent="0">
              <a:buNone/>
            </a:pPr>
            <a:r>
              <a:rPr lang="en-US" sz="2200" dirty="0">
                <a:latin typeface="Times New Roman" panose="02020603050405020304" pitchFamily="18" charset="0"/>
                <a:cs typeface="Times New Roman" panose="02020603050405020304" pitchFamily="18" charset="0"/>
              </a:rPr>
              <a:t>When we are talking about arrays than we think about a lot of values of same data types. So when we talking about arrays, it may be possible that we are taking many inputs from the user at same time. For this purpose we are using array. Which are used to take input from the user many times as user needs and stores on the indexes.</a:t>
            </a:r>
          </a:p>
          <a:p>
            <a:pPr marL="0" indent="0">
              <a:buNone/>
            </a:pPr>
            <a:r>
              <a:rPr lang="en-US" sz="2200" dirty="0">
                <a:latin typeface="Times New Roman" panose="02020603050405020304" pitchFamily="18" charset="0"/>
                <a:cs typeface="Times New Roman" panose="02020603050405020304" pitchFamily="18" charset="0"/>
              </a:rPr>
              <a:t>Syntax:</a:t>
            </a:r>
          </a:p>
          <a:p>
            <a:pPr marL="0" indent="0">
              <a:buNone/>
            </a:pPr>
            <a:r>
              <a:rPr lang="en-US" sz="2200" dirty="0">
                <a:latin typeface="Times New Roman" panose="02020603050405020304" pitchFamily="18" charset="0"/>
                <a:cs typeface="Times New Roman" panose="02020603050405020304" pitchFamily="18" charset="0"/>
              </a:rPr>
              <a:t>for(initialization; condition; increment/decrement)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cin</a:t>
            </a:r>
            <a:r>
              <a:rPr lang="en-US" sz="2200" dirty="0">
                <a:latin typeface="Times New Roman" panose="02020603050405020304" pitchFamily="18" charset="0"/>
                <a:cs typeface="Times New Roman" panose="02020603050405020304" pitchFamily="18" charset="0"/>
              </a:rPr>
              <a:t>&gt;&gt;array-name[counter-variable];</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Output of array can also be show on the screen in a single step by using loop.</a:t>
            </a:r>
          </a:p>
          <a:p>
            <a:pPr marL="0" indent="0">
              <a:buNone/>
            </a:pPr>
            <a:r>
              <a:rPr lang="en-US" sz="2200" dirty="0">
                <a:latin typeface="Times New Roman" panose="02020603050405020304" pitchFamily="18" charset="0"/>
                <a:cs typeface="Times New Roman" panose="02020603050405020304" pitchFamily="18" charset="0"/>
              </a:rPr>
              <a:t>for(</a:t>
            </a:r>
            <a:r>
              <a:rPr lang="en-US" sz="2200" dirty="0" err="1">
                <a:latin typeface="Times New Roman" panose="02020603050405020304" pitchFamily="18" charset="0"/>
                <a:cs typeface="Times New Roman" panose="02020603050405020304" pitchFamily="18" charset="0"/>
              </a:rPr>
              <a:t>initilization</a:t>
            </a:r>
            <a:r>
              <a:rPr lang="en-US" sz="2200" dirty="0">
                <a:latin typeface="Times New Roman" panose="02020603050405020304" pitchFamily="18" charset="0"/>
                <a:cs typeface="Times New Roman" panose="02020603050405020304" pitchFamily="18" charset="0"/>
              </a:rPr>
              <a:t> ; condition; increment/decrement)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&lt;&lt;array-name[counter-variable];</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We can also use while or do while loop for this purpose. But for loop is pre tested loop and everything is in single line so this is convenient for the users for taking input of multiple value in a single attempt.</a:t>
            </a:r>
          </a:p>
          <a:p>
            <a:pPr marL="0" indent="0">
              <a:buNone/>
            </a:pPr>
            <a:endParaRPr lang="en-US" dirty="0"/>
          </a:p>
        </p:txBody>
      </p:sp>
    </p:spTree>
    <p:extLst>
      <p:ext uri="{BB962C8B-B14F-4D97-AF65-F5344CB8AC3E}">
        <p14:creationId xmlns:p14="http://schemas.microsoft.com/office/powerpoint/2010/main" val="39483391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7E26-4531-4463-896E-8F0868EFD9E5}"/>
              </a:ext>
            </a:extLst>
          </p:cNvPr>
          <p:cNvSpPr>
            <a:spLocks noGrp="1"/>
          </p:cNvSpPr>
          <p:nvPr>
            <p:ph type="title"/>
          </p:nvPr>
        </p:nvSpPr>
        <p:spPr>
          <a:xfrm>
            <a:off x="704017" y="889347"/>
            <a:ext cx="8761413" cy="1037573"/>
          </a:xfrm>
        </p:spPr>
        <p:txBody>
          <a:bodyPr/>
          <a:lstStyle/>
          <a:p>
            <a:r>
              <a:rPr lang="en-US" dirty="0">
                <a:latin typeface="Bodoni MT Black" panose="02070A03080606020203" pitchFamily="18" charset="0"/>
              </a:rPr>
              <a:t>Program:</a:t>
            </a:r>
          </a:p>
        </p:txBody>
      </p:sp>
      <p:sp>
        <p:nvSpPr>
          <p:cNvPr id="4" name="Content Placeholder 3">
            <a:extLst>
              <a:ext uri="{FF2B5EF4-FFF2-40B4-BE49-F238E27FC236}">
                <a16:creationId xmlns:a16="http://schemas.microsoft.com/office/drawing/2014/main" id="{47CE243B-7A8C-4110-B381-BF1061461F3C}"/>
              </a:ext>
            </a:extLst>
          </p:cNvPr>
          <p:cNvSpPr>
            <a:spLocks noGrp="1"/>
          </p:cNvSpPr>
          <p:nvPr>
            <p:ph sz="half" idx="1"/>
          </p:nvPr>
        </p:nvSpPr>
        <p:spPr>
          <a:xfrm>
            <a:off x="538618" y="2329841"/>
            <a:ext cx="7114785" cy="4371584"/>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r>
              <a:rPr lang="en-US" dirty="0"/>
              <a:t>Write a program which uses loop to take input from user and give output of the same array data.</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int </a:t>
            </a:r>
            <a:r>
              <a:rPr lang="en-US" dirty="0" err="1"/>
              <a:t>credit_hours</a:t>
            </a:r>
            <a:r>
              <a:rPr lang="en-US" dirty="0"/>
              <a:t>[5];</a:t>
            </a:r>
          </a:p>
          <a:p>
            <a:pPr marL="0" indent="0">
              <a:buNone/>
            </a:pPr>
            <a:r>
              <a:rPr lang="en-US" dirty="0"/>
              <a:t>for(int count=0;count&lt;5;count++)</a:t>
            </a:r>
          </a:p>
          <a:p>
            <a:pPr marL="0" indent="0">
              <a:buNone/>
            </a:pPr>
            <a:r>
              <a:rPr lang="en-US" dirty="0"/>
              <a:t>{</a:t>
            </a:r>
          </a:p>
          <a:p>
            <a:pPr marL="0" indent="0">
              <a:buNone/>
            </a:pPr>
            <a:r>
              <a:rPr lang="en-US" dirty="0" err="1"/>
              <a:t>Cout</a:t>
            </a:r>
            <a:r>
              <a:rPr lang="en-US" dirty="0"/>
              <a:t>&lt;&lt;“Enter the credit hour” &lt;&lt;count+1&lt;&lt;“ subject”;</a:t>
            </a:r>
          </a:p>
          <a:p>
            <a:pPr marL="0" indent="0">
              <a:buNone/>
            </a:pPr>
            <a:r>
              <a:rPr lang="en-US" dirty="0" err="1"/>
              <a:t>cin</a:t>
            </a:r>
            <a:r>
              <a:rPr lang="en-US" dirty="0"/>
              <a:t>&gt;&gt;</a:t>
            </a:r>
            <a:r>
              <a:rPr lang="en-US" dirty="0" err="1"/>
              <a:t>credit_hours</a:t>
            </a:r>
            <a:r>
              <a:rPr lang="en-US" dirty="0"/>
              <a:t>[count];</a:t>
            </a:r>
          </a:p>
          <a:p>
            <a:pPr marL="0" indent="0">
              <a:buNone/>
            </a:pPr>
            <a:r>
              <a:rPr lang="en-US" dirty="0"/>
              <a:t>}</a:t>
            </a:r>
          </a:p>
          <a:p>
            <a:pPr marL="0" indent="0">
              <a:buNone/>
            </a:pPr>
            <a:r>
              <a:rPr lang="en-US" dirty="0" err="1"/>
              <a:t>cout</a:t>
            </a:r>
            <a:r>
              <a:rPr lang="en-US" dirty="0"/>
              <a:t>&lt;&lt;</a:t>
            </a:r>
            <a:r>
              <a:rPr lang="en-US" dirty="0" err="1"/>
              <a:t>endl</a:t>
            </a:r>
            <a:r>
              <a:rPr lang="en-US" dirty="0"/>
              <a:t>;</a:t>
            </a:r>
          </a:p>
          <a:p>
            <a:pPr marL="0" indent="0">
              <a:buNone/>
            </a:pPr>
            <a:r>
              <a:rPr lang="en-US" dirty="0"/>
              <a:t>for(int count=0;count&lt;5;count++)</a:t>
            </a:r>
          </a:p>
          <a:p>
            <a:pPr marL="0" indent="0">
              <a:buNone/>
            </a:pPr>
            <a:r>
              <a:rPr lang="en-US" dirty="0"/>
              <a:t>{</a:t>
            </a:r>
          </a:p>
          <a:p>
            <a:pPr marL="0" indent="0">
              <a:buNone/>
            </a:pPr>
            <a:r>
              <a:rPr lang="en-US" dirty="0" err="1"/>
              <a:t>cout</a:t>
            </a:r>
            <a:r>
              <a:rPr lang="en-US" dirty="0"/>
              <a:t>&lt;&lt;“Credit hour of “&lt;&lt;count+1&lt;&lt;“ is  : ” &lt;&lt;</a:t>
            </a:r>
            <a:r>
              <a:rPr lang="en-US" dirty="0" err="1"/>
              <a:t>credit_hours</a:t>
            </a:r>
            <a:r>
              <a:rPr lang="en-US" dirty="0"/>
              <a:t>[count]&lt;&lt;</a:t>
            </a:r>
            <a:r>
              <a:rPr lang="en-US" dirty="0" err="1"/>
              <a:t>endl</a:t>
            </a:r>
            <a:r>
              <a:rPr lang="en-US" dirty="0"/>
              <a:t>;</a:t>
            </a:r>
          </a:p>
          <a:p>
            <a:pPr marL="0" indent="0">
              <a:buNone/>
            </a:pPr>
            <a:r>
              <a:rPr lang="en-US" dirty="0"/>
              <a:t>}</a:t>
            </a:r>
          </a:p>
          <a:p>
            <a:pPr marL="0" indent="0">
              <a:buNone/>
            </a:pPr>
            <a:r>
              <a:rPr lang="en-US" dirty="0"/>
              <a:t>return 0;</a:t>
            </a:r>
          </a:p>
          <a:p>
            <a:pPr marL="0" indent="0">
              <a:buNone/>
            </a:pP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B113849C-1720-41B1-9FF9-5EADAF444F59}"/>
              </a:ext>
            </a:extLst>
          </p:cNvPr>
          <p:cNvSpPr/>
          <p:nvPr/>
        </p:nvSpPr>
        <p:spPr>
          <a:xfrm>
            <a:off x="7766136" y="2423785"/>
            <a:ext cx="4037557" cy="40333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Enter the credit hour of 1 subject: 4</a:t>
            </a:r>
          </a:p>
          <a:p>
            <a:pPr algn="ctr"/>
            <a:r>
              <a:rPr lang="en-US" dirty="0"/>
              <a:t>Enter the credit hour of 2 subject: 3</a:t>
            </a:r>
          </a:p>
          <a:p>
            <a:pPr algn="ctr"/>
            <a:r>
              <a:rPr lang="en-US" dirty="0"/>
              <a:t>Enter the credit hour of 3 subject: 4</a:t>
            </a:r>
          </a:p>
          <a:p>
            <a:pPr algn="ctr"/>
            <a:r>
              <a:rPr lang="en-US" dirty="0"/>
              <a:t>Enter the credit hour of 4 subject: 3</a:t>
            </a:r>
          </a:p>
          <a:p>
            <a:pPr algn="ctr"/>
            <a:r>
              <a:rPr lang="en-US" dirty="0"/>
              <a:t>Enter the credit hour of 5 subject: 3</a:t>
            </a:r>
          </a:p>
          <a:p>
            <a:pPr algn="ctr"/>
            <a:endParaRPr lang="en-US" dirty="0"/>
          </a:p>
          <a:p>
            <a:pPr algn="ctr"/>
            <a:r>
              <a:rPr lang="en-US" dirty="0"/>
              <a:t>Credit hour of 1 subject is : 4</a:t>
            </a:r>
          </a:p>
          <a:p>
            <a:pPr algn="ctr"/>
            <a:r>
              <a:rPr lang="en-US" dirty="0"/>
              <a:t>Credit hour of 1 subject is : 3</a:t>
            </a:r>
          </a:p>
          <a:p>
            <a:pPr algn="ctr"/>
            <a:r>
              <a:rPr lang="en-US" dirty="0"/>
              <a:t>Credit hour of 1 subject is : 4</a:t>
            </a:r>
          </a:p>
          <a:p>
            <a:pPr algn="ctr"/>
            <a:r>
              <a:rPr lang="en-US" dirty="0"/>
              <a:t>Credit hour of 1 subject is : 3</a:t>
            </a:r>
          </a:p>
          <a:p>
            <a:pPr algn="ctr"/>
            <a:r>
              <a:rPr lang="en-US" dirty="0"/>
              <a:t>Credit hour of 1 subject is : 3</a:t>
            </a:r>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5800066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48AE-DA5B-4520-8B11-A9D6ECC84125}"/>
              </a:ext>
            </a:extLst>
          </p:cNvPr>
          <p:cNvSpPr>
            <a:spLocks noGrp="1"/>
          </p:cNvSpPr>
          <p:nvPr>
            <p:ph type="title"/>
          </p:nvPr>
        </p:nvSpPr>
        <p:spPr>
          <a:xfrm>
            <a:off x="779174" y="1035602"/>
            <a:ext cx="8761413" cy="728480"/>
          </a:xfrm>
        </p:spPr>
        <p:txBody>
          <a:bodyPr/>
          <a:lstStyle/>
          <a:p>
            <a:r>
              <a:rPr lang="en-US" sz="4000" dirty="0">
                <a:latin typeface="Bodoni MT Black" panose="02070A03080606020203" pitchFamily="18" charset="0"/>
              </a:rPr>
              <a:t>Array</a:t>
            </a:r>
          </a:p>
        </p:txBody>
      </p:sp>
      <p:sp>
        <p:nvSpPr>
          <p:cNvPr id="3" name="Content Placeholder 2">
            <a:extLst>
              <a:ext uri="{FF2B5EF4-FFF2-40B4-BE49-F238E27FC236}">
                <a16:creationId xmlns:a16="http://schemas.microsoft.com/office/drawing/2014/main" id="{9103D547-CB18-4819-B8A3-9AA6216D41CB}"/>
              </a:ext>
            </a:extLst>
          </p:cNvPr>
          <p:cNvSpPr>
            <a:spLocks noGrp="1"/>
          </p:cNvSpPr>
          <p:nvPr>
            <p:ph sz="half" idx="1"/>
          </p:nvPr>
        </p:nvSpPr>
        <p:spPr>
          <a:xfrm>
            <a:off x="488515" y="2179529"/>
            <a:ext cx="11285951" cy="4496844"/>
          </a:xfrm>
        </p:spPr>
        <p:txBody>
          <a:bodyPr>
            <a:normAutofit fontScale="77500" lnSpcReduction="20000"/>
          </a:bodyPr>
          <a:lstStyle/>
          <a:p>
            <a:r>
              <a:rPr lang="en-US" sz="3100" dirty="0">
                <a:latin typeface="Bodoni MT Black" panose="02070A03080606020203" pitchFamily="18" charset="0"/>
              </a:rPr>
              <a:t>Important points about array: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Array may be declared and then initialized individually.</a:t>
            </a:r>
          </a:p>
          <a:p>
            <a:pPr marL="0" indent="0">
              <a:buNone/>
            </a:pPr>
            <a:r>
              <a:rPr lang="en-US" sz="2600" dirty="0">
                <a:latin typeface="Bodoni MT Black" panose="02070A03080606020203"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name_of_students</a:t>
            </a:r>
            <a:r>
              <a:rPr lang="en-US" dirty="0">
                <a:latin typeface="Times New Roman" panose="02020603050405020304" pitchFamily="18" charset="0"/>
                <a:cs typeface="Times New Roman" panose="02020603050405020304" pitchFamily="18" charset="0"/>
              </a:rPr>
              <a:t>[5]; name[0]=“rabia”</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Array may be initialized when it is declared.</a:t>
            </a:r>
          </a:p>
          <a:p>
            <a:pPr marL="0" indent="0">
              <a:buNone/>
            </a:pPr>
            <a:r>
              <a:rPr lang="en-US" sz="2600" dirty="0">
                <a:latin typeface="Bodoni MT Black" panose="02070A03080606020203"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name_of</a:t>
            </a:r>
            <a:r>
              <a:rPr lang="en-US" dirty="0">
                <a:latin typeface="Times New Roman" panose="02020603050405020304" pitchFamily="18" charset="0"/>
                <a:cs typeface="Times New Roman" panose="02020603050405020304" pitchFamily="18" charset="0"/>
              </a:rPr>
              <a:t> students[5]={”rabia”,”Khan”,”ahmad”,”Waseem”,”</a:t>
            </a:r>
            <a:r>
              <a:rPr lang="en-US" dirty="0" err="1">
                <a:latin typeface="Times New Roman" panose="02020603050405020304" pitchFamily="18" charset="0"/>
                <a:cs typeface="Times New Roman" panose="02020603050405020304" pitchFamily="18" charset="0"/>
              </a:rPr>
              <a:t>maidahaq</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Any array initialization list cannot have more values than the array has elements. But it is possible that it have less values then initialization list:</a:t>
            </a:r>
          </a:p>
          <a:p>
            <a:pPr marL="0" indent="0">
              <a:buNone/>
            </a:pPr>
            <a:r>
              <a:rPr lang="en-US" sz="2600" dirty="0">
                <a:latin typeface="Bodoni MT Black" panose="02070A03080606020203"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int name[7]={“rabia”,”</a:t>
            </a:r>
            <a:r>
              <a:rPr lang="en-US" dirty="0" err="1">
                <a:latin typeface="Times New Roman" panose="02020603050405020304" pitchFamily="18" charset="0"/>
                <a:cs typeface="Times New Roman" panose="02020603050405020304" pitchFamily="18" charset="0"/>
              </a:rPr>
              <a:t>shafeeq</a:t>
            </a:r>
            <a:r>
              <a:rPr lang="en-US" dirty="0">
                <a:latin typeface="Times New Roman" panose="02020603050405020304" pitchFamily="18" charset="0"/>
                <a:cs typeface="Times New Roman" panose="02020603050405020304" pitchFamily="18" charset="0"/>
              </a:rPr>
              <a:t>”,”sara”};</a:t>
            </a:r>
          </a:p>
          <a:p>
            <a:pPr marL="0" indent="0">
              <a:buNone/>
            </a:pPr>
            <a:r>
              <a:rPr lang="en-US" dirty="0">
                <a:latin typeface="Times New Roman" panose="02020603050405020304" pitchFamily="18" charset="0"/>
                <a:cs typeface="Times New Roman" panose="02020603050405020304" pitchFamily="18" charset="0"/>
              </a:rPr>
              <a:t>This three elements are assigned to the first three indexes, the other may be null or garbage values.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possible to define an array without specifying its size. C++ make it possible automatically make the array large enough to hold all the initialized values. C++ counts the number of elements of the array and determine the size of the array. This is possible in only condition in which the initialization list is specified.</a:t>
            </a:r>
          </a:p>
          <a:p>
            <a:pPr marL="0" indent="0">
              <a:buNone/>
            </a:pPr>
            <a:r>
              <a:rPr lang="en-US" sz="2600" dirty="0">
                <a:latin typeface="Bodoni MT Black" panose="02070A03080606020203"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[]={1,2,3,4,5]; In this example the array size determined by compiler.  According to the C++ this is an array of 5 elements.,</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[count--]; // this means decrement the counter variable </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[count]--; // this means decrement the value stored on the this index.</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35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3A4B-601B-4524-901F-6A880283293A}"/>
              </a:ext>
            </a:extLst>
          </p:cNvPr>
          <p:cNvSpPr>
            <a:spLocks noGrp="1"/>
          </p:cNvSpPr>
          <p:nvPr>
            <p:ph type="title"/>
          </p:nvPr>
        </p:nvSpPr>
        <p:spPr/>
        <p:txBody>
          <a:bodyPr/>
          <a:lstStyle/>
          <a:p>
            <a:r>
              <a:rPr lang="en-US" dirty="0">
                <a:latin typeface="Bodoni MT Black" panose="02070A03080606020203" pitchFamily="18" charset="0"/>
              </a:rPr>
              <a:t>Explanation of the program</a:t>
            </a:r>
            <a:endParaRPr lang="en-US" dirty="0"/>
          </a:p>
        </p:txBody>
      </p:sp>
      <p:sp>
        <p:nvSpPr>
          <p:cNvPr id="5" name="Content Placeholder 4">
            <a:extLst>
              <a:ext uri="{FF2B5EF4-FFF2-40B4-BE49-F238E27FC236}">
                <a16:creationId xmlns:a16="http://schemas.microsoft.com/office/drawing/2014/main" id="{2234F9FF-BB8D-4D8D-9D0F-E04913DBFA05}"/>
              </a:ext>
            </a:extLst>
          </p:cNvPr>
          <p:cNvSpPr>
            <a:spLocks noGrp="1"/>
          </p:cNvSpPr>
          <p:nvPr>
            <p:ph idx="1"/>
          </p:nvPr>
        </p:nvSpPr>
        <p:spPr>
          <a:xfrm>
            <a:off x="571500" y="2277766"/>
            <a:ext cx="11112500" cy="4210716"/>
          </a:xfrm>
        </p:spPr>
        <p:txBody>
          <a:bodyPr>
            <a:normAutofit fontScale="25000" lnSpcReduction="20000"/>
          </a:bodyPr>
          <a:lstStyle/>
          <a:p>
            <a:endParaRPr lang="en-US" sz="6400" dirty="0"/>
          </a:p>
          <a:p>
            <a:r>
              <a:rPr lang="en-US" sz="8000" dirty="0">
                <a:latin typeface="Bodoni MT Black" panose="02070A03080606020203" pitchFamily="18" charset="0"/>
              </a:rPr>
              <a:t>Main function:</a:t>
            </a:r>
          </a:p>
          <a:p>
            <a:pPr>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The program must contain the main() method and the program   </a:t>
            </a:r>
          </a:p>
          <a:p>
            <a:pPr marL="0" indent="0">
              <a:buNone/>
            </a:pPr>
            <a:r>
              <a:rPr lang="en-US" sz="7200" dirty="0">
                <a:latin typeface="Times New Roman" panose="02020603050405020304" pitchFamily="18" charset="0"/>
                <a:cs typeface="Times New Roman" panose="02020603050405020304" pitchFamily="18" charset="0"/>
              </a:rPr>
              <a:t>       execution will fail if there’s no main function.</a:t>
            </a:r>
          </a:p>
          <a:p>
            <a:pPr>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the program execution start from the main method and the return type is   </a:t>
            </a:r>
          </a:p>
          <a:p>
            <a:pPr marL="0" indent="0">
              <a:buNone/>
            </a:pPr>
            <a:r>
              <a:rPr lang="en-US" sz="7200" dirty="0">
                <a:latin typeface="Times New Roman" panose="02020603050405020304" pitchFamily="18" charset="0"/>
                <a:cs typeface="Times New Roman" panose="02020603050405020304" pitchFamily="18" charset="0"/>
              </a:rPr>
              <a:t>        int. But, we are not done yet, without return 0; the main() function won’t    </a:t>
            </a:r>
          </a:p>
          <a:p>
            <a:pPr marL="0" indent="0">
              <a:buNone/>
            </a:pPr>
            <a:r>
              <a:rPr lang="en-US" sz="7200" dirty="0">
                <a:latin typeface="Times New Roman" panose="02020603050405020304" pitchFamily="18" charset="0"/>
                <a:cs typeface="Times New Roman" panose="02020603050405020304" pitchFamily="18" charset="0"/>
              </a:rPr>
              <a:t>        terminate and the execution will fail.</a:t>
            </a:r>
          </a:p>
          <a:p>
            <a:r>
              <a:rPr lang="en-US" sz="8000" dirty="0" err="1">
                <a:latin typeface="Bodoni MT Black" panose="02070A03080606020203" pitchFamily="18" charset="0"/>
                <a:cs typeface="Times New Roman" panose="02020603050405020304" pitchFamily="18" charset="0"/>
              </a:rPr>
              <a:t>cout</a:t>
            </a:r>
            <a:r>
              <a:rPr lang="en-US" sz="8000" dirty="0">
                <a:latin typeface="Bodoni MT Black" panose="02070A03080606020203" pitchFamily="18" charset="0"/>
                <a:cs typeface="Times New Roman" panose="02020603050405020304" pitchFamily="18" charset="0"/>
              </a:rPr>
              <a:t> statement </a:t>
            </a:r>
          </a:p>
          <a:p>
            <a:pPr>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cout</a:t>
            </a:r>
            <a:r>
              <a:rPr lang="en-US" sz="7200" dirty="0">
                <a:latin typeface="Times New Roman" panose="02020603050405020304" pitchFamily="18" charset="0"/>
                <a:cs typeface="Times New Roman" panose="02020603050405020304" pitchFamily="18" charset="0"/>
              </a:rPr>
              <a:t> statement is used for the output for any type of message and data.</a:t>
            </a:r>
          </a:p>
          <a:p>
            <a:pPr>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It starts from an output operator ( &lt;&lt; ) and with a semicolon which is necessary otherwise </a:t>
            </a:r>
          </a:p>
          <a:p>
            <a:pPr marL="0" indent="0">
              <a:buNone/>
            </a:pPr>
            <a:r>
              <a:rPr lang="en-US" sz="7200" dirty="0">
                <a:latin typeface="Times New Roman" panose="02020603050405020304" pitchFamily="18" charset="0"/>
                <a:cs typeface="Times New Roman" panose="02020603050405020304" pitchFamily="18" charset="0"/>
              </a:rPr>
              <a:t>           compiler produce error.</a:t>
            </a:r>
          </a:p>
          <a:p>
            <a:pPr>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The message must be written within double quotes to be  print on console output screen.</a:t>
            </a:r>
          </a:p>
          <a:p>
            <a:pPr>
              <a:buFont typeface="Wingdings" panose="05000000000000000000" pitchFamily="2" charset="2"/>
              <a:buChar char="v"/>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3681706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239F-BEB1-4E32-A89D-914D6A8D82F7}"/>
              </a:ext>
            </a:extLst>
          </p:cNvPr>
          <p:cNvSpPr>
            <a:spLocks noGrp="1"/>
          </p:cNvSpPr>
          <p:nvPr>
            <p:ph type="title"/>
          </p:nvPr>
        </p:nvSpPr>
        <p:spPr>
          <a:xfrm>
            <a:off x="866855" y="876795"/>
            <a:ext cx="8761413" cy="728480"/>
          </a:xfrm>
        </p:spPr>
        <p:txBody>
          <a:bodyPr/>
          <a:lstStyle/>
          <a:p>
            <a:r>
              <a:rPr lang="en-US" sz="4000" dirty="0">
                <a:latin typeface="Bodoni MT Black" panose="02070A03080606020203" pitchFamily="18" charset="0"/>
              </a:rPr>
              <a:t>Array</a:t>
            </a:r>
          </a:p>
        </p:txBody>
      </p:sp>
      <p:sp>
        <p:nvSpPr>
          <p:cNvPr id="3" name="Content Placeholder 2">
            <a:extLst>
              <a:ext uri="{FF2B5EF4-FFF2-40B4-BE49-F238E27FC236}">
                <a16:creationId xmlns:a16="http://schemas.microsoft.com/office/drawing/2014/main" id="{9B77253A-AC7E-4B0F-A916-35CBAA267F67}"/>
              </a:ext>
            </a:extLst>
          </p:cNvPr>
          <p:cNvSpPr>
            <a:spLocks noGrp="1"/>
          </p:cNvSpPr>
          <p:nvPr>
            <p:ph sz="half" idx="1"/>
          </p:nvPr>
        </p:nvSpPr>
        <p:spPr>
          <a:xfrm>
            <a:off x="625274" y="2329842"/>
            <a:ext cx="10911197" cy="4308954"/>
          </a:xfrm>
        </p:spPr>
        <p:txBody>
          <a:bodyPr>
            <a:normAutofit fontScale="85000" lnSpcReduction="20000"/>
          </a:bodyPr>
          <a:lstStyle/>
          <a:p>
            <a:r>
              <a:rPr lang="en-US" sz="2800" dirty="0">
                <a:latin typeface="Bodoni MT Black" panose="02070A03080606020203" pitchFamily="18" charset="0"/>
              </a:rPr>
              <a:t>Copy of one array into another array:</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arrayA</a:t>
            </a:r>
            <a:r>
              <a:rPr lang="en-US" dirty="0">
                <a:latin typeface="Times New Roman" panose="02020603050405020304" pitchFamily="18" charset="0"/>
                <a:cs typeface="Times New Roman" panose="02020603050405020304" pitchFamily="18" charset="0"/>
              </a:rPr>
              <a:t>[5]={1,2,3,4,5];</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arrayB</a:t>
            </a:r>
            <a:r>
              <a:rPr lang="en-US" dirty="0">
                <a:latin typeface="Times New Roman" panose="02020603050405020304" pitchFamily="18" charset="0"/>
                <a:cs typeface="Times New Roman" panose="02020603050405020304" pitchFamily="18" charset="0"/>
              </a:rPr>
              <a:t>[5]={6,7,8,9,10];</a:t>
            </a:r>
          </a:p>
          <a:p>
            <a:pPr marL="0" indent="0">
              <a:buNone/>
            </a:pPr>
            <a:r>
              <a:rPr lang="en-US" dirty="0">
                <a:latin typeface="Times New Roman" panose="02020603050405020304" pitchFamily="18" charset="0"/>
                <a:cs typeface="Times New Roman" panose="02020603050405020304" pitchFamily="18" charset="0"/>
              </a:rPr>
              <a:t>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=0;i&lt;5;i++)</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arrayA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arrayB</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retrurn</a:t>
            </a:r>
            <a:r>
              <a:rPr lang="en-US" dirty="0">
                <a:latin typeface="Times New Roman" panose="02020603050405020304" pitchFamily="18" charset="0"/>
                <a:cs typeface="Times New Roman" panose="02020603050405020304" pitchFamily="18" charset="0"/>
              </a:rPr>
              <a:t>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5" name="Rectangle 4">
            <a:extLst>
              <a:ext uri="{FF2B5EF4-FFF2-40B4-BE49-F238E27FC236}">
                <a16:creationId xmlns:a16="http://schemas.microsoft.com/office/drawing/2014/main" id="{6DF09226-E620-49DA-B107-71F619A4EF82}"/>
              </a:ext>
            </a:extLst>
          </p:cNvPr>
          <p:cNvSpPr/>
          <p:nvPr/>
        </p:nvSpPr>
        <p:spPr>
          <a:xfrm>
            <a:off x="4659683" y="4885151"/>
            <a:ext cx="4597052"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This statement assign values of second </a:t>
            </a:r>
            <a:r>
              <a:rPr lang="en-US" sz="1600" dirty="0" err="1">
                <a:latin typeface="Times New Roman" panose="02020603050405020304" pitchFamily="18" charset="0"/>
                <a:cs typeface="Times New Roman" panose="02020603050405020304" pitchFamily="18" charset="0"/>
              </a:rPr>
              <a:t>arrayB</a:t>
            </a:r>
            <a:r>
              <a:rPr lang="en-US" sz="1600" dirty="0">
                <a:latin typeface="Times New Roman" panose="02020603050405020304" pitchFamily="18" charset="0"/>
                <a:cs typeface="Times New Roman" panose="02020603050405020304" pitchFamily="18" charset="0"/>
              </a:rPr>
              <a:t> to the first </a:t>
            </a:r>
            <a:r>
              <a:rPr lang="en-US" sz="1600" dirty="0" err="1">
                <a:latin typeface="Times New Roman" panose="02020603050405020304" pitchFamily="18" charset="0"/>
                <a:cs typeface="Times New Roman" panose="02020603050405020304" pitchFamily="18" charset="0"/>
              </a:rPr>
              <a:t>arrayA</a:t>
            </a:r>
            <a:r>
              <a:rPr lang="en-US" sz="1600" dirty="0">
                <a:latin typeface="Times New Roman" panose="02020603050405020304" pitchFamily="18" charset="0"/>
                <a:cs typeface="Times New Roman" panose="02020603050405020304" pitchFamily="18" charset="0"/>
              </a:rPr>
              <a:t>. Now the </a:t>
            </a:r>
            <a:r>
              <a:rPr lang="en-US" sz="1600" dirty="0" err="1">
                <a:latin typeface="Times New Roman" panose="02020603050405020304" pitchFamily="18" charset="0"/>
                <a:cs typeface="Times New Roman" panose="02020603050405020304" pitchFamily="18" charset="0"/>
              </a:rPr>
              <a:t>arraA</a:t>
            </a:r>
            <a:r>
              <a:rPr lang="en-US" sz="1600" dirty="0">
                <a:latin typeface="Times New Roman" panose="02020603050405020304" pitchFamily="18" charset="0"/>
                <a:cs typeface="Times New Roman" panose="02020603050405020304" pitchFamily="18" charset="0"/>
              </a:rPr>
              <a:t>=6,7,8,9,10;</a:t>
            </a:r>
          </a:p>
          <a:p>
            <a:pPr algn="ctr"/>
            <a:r>
              <a:rPr lang="en-US" sz="1600" dirty="0">
                <a:latin typeface="Times New Roman" panose="02020603050405020304" pitchFamily="18" charset="0"/>
                <a:cs typeface="Times New Roman" panose="02020603050405020304" pitchFamily="18" charset="0"/>
              </a:rPr>
              <a:t>But the values of </a:t>
            </a:r>
            <a:r>
              <a:rPr lang="en-US" sz="1600" dirty="0" err="1">
                <a:latin typeface="Times New Roman" panose="02020603050405020304" pitchFamily="18" charset="0"/>
                <a:cs typeface="Times New Roman" panose="02020603050405020304" pitchFamily="18" charset="0"/>
              </a:rPr>
              <a:t>arrayB</a:t>
            </a:r>
            <a:r>
              <a:rPr lang="en-US" sz="1600" dirty="0">
                <a:latin typeface="Times New Roman" panose="02020603050405020304" pitchFamily="18" charset="0"/>
                <a:cs typeface="Times New Roman" panose="02020603050405020304" pitchFamily="18" charset="0"/>
              </a:rPr>
              <a:t> remains same</a:t>
            </a:r>
            <a:r>
              <a:rPr lang="en-US" dirty="0"/>
              <a:t>.</a:t>
            </a:r>
          </a:p>
        </p:txBody>
      </p:sp>
      <p:cxnSp>
        <p:nvCxnSpPr>
          <p:cNvPr id="7" name="Straight Arrow Connector 6">
            <a:extLst>
              <a:ext uri="{FF2B5EF4-FFF2-40B4-BE49-F238E27FC236}">
                <a16:creationId xmlns:a16="http://schemas.microsoft.com/office/drawing/2014/main" id="{E82D3E52-DAD6-41BE-939F-B52F3C068796}"/>
              </a:ext>
            </a:extLst>
          </p:cNvPr>
          <p:cNvCxnSpPr>
            <a:cxnSpLocks/>
          </p:cNvCxnSpPr>
          <p:nvPr/>
        </p:nvCxnSpPr>
        <p:spPr>
          <a:xfrm>
            <a:off x="2379945" y="5336088"/>
            <a:ext cx="2154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062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358B-E268-402D-8761-16D92EAB7C06}"/>
              </a:ext>
            </a:extLst>
          </p:cNvPr>
          <p:cNvSpPr>
            <a:spLocks noGrp="1"/>
          </p:cNvSpPr>
          <p:nvPr>
            <p:ph type="title"/>
          </p:nvPr>
        </p:nvSpPr>
        <p:spPr/>
        <p:txBody>
          <a:bodyPr/>
          <a:lstStyle/>
          <a:p>
            <a:r>
              <a:rPr lang="en-US" sz="3600" dirty="0">
                <a:latin typeface="Bodoni MT Black" panose="02070A03080606020203" pitchFamily="18" charset="0"/>
              </a:rPr>
              <a:t>Array</a:t>
            </a:r>
            <a:endParaRPr lang="en-US" dirty="0"/>
          </a:p>
        </p:txBody>
      </p:sp>
      <p:sp>
        <p:nvSpPr>
          <p:cNvPr id="3" name="Content Placeholder 2">
            <a:extLst>
              <a:ext uri="{FF2B5EF4-FFF2-40B4-BE49-F238E27FC236}">
                <a16:creationId xmlns:a16="http://schemas.microsoft.com/office/drawing/2014/main" id="{63DC8F59-54B5-43FD-98C0-48B24740F9E3}"/>
              </a:ext>
            </a:extLst>
          </p:cNvPr>
          <p:cNvSpPr>
            <a:spLocks noGrp="1"/>
          </p:cNvSpPr>
          <p:nvPr>
            <p:ph sz="half" idx="1"/>
          </p:nvPr>
        </p:nvSpPr>
        <p:spPr>
          <a:xfrm>
            <a:off x="576197" y="2354894"/>
            <a:ext cx="5519803" cy="4158640"/>
          </a:xfrm>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r>
              <a:rPr lang="en-US" sz="2400" dirty="0">
                <a:latin typeface="Bodoni MT Black" panose="02070A03080606020203" pitchFamily="18" charset="0"/>
              </a:rPr>
              <a:t>Comparing two array:</a:t>
            </a:r>
          </a:p>
          <a:p>
            <a:pPr marL="0" indent="0">
              <a:buNone/>
            </a:pPr>
            <a:r>
              <a:rPr lang="en-US" dirty="0"/>
              <a:t>Int </a:t>
            </a:r>
            <a:r>
              <a:rPr lang="en-US" dirty="0" err="1"/>
              <a:t>arraA</a:t>
            </a:r>
            <a:r>
              <a:rPr lang="en-US" dirty="0"/>
              <a:t>[5]={5,6,7,1,2];</a:t>
            </a:r>
          </a:p>
          <a:p>
            <a:pPr marL="0" indent="0">
              <a:buNone/>
            </a:pPr>
            <a:r>
              <a:rPr lang="en-US" dirty="0"/>
              <a:t>Int </a:t>
            </a:r>
            <a:r>
              <a:rPr lang="en-US" dirty="0" err="1"/>
              <a:t>arraB</a:t>
            </a:r>
            <a:r>
              <a:rPr lang="en-US" dirty="0"/>
              <a:t>[5]={5,6,7,1,2];</a:t>
            </a:r>
          </a:p>
          <a:p>
            <a:pPr marL="0" indent="0">
              <a:buNone/>
            </a:pPr>
            <a:r>
              <a:rPr lang="en-US" dirty="0"/>
              <a:t>If(</a:t>
            </a:r>
            <a:r>
              <a:rPr lang="en-US" dirty="0" err="1"/>
              <a:t>arraA</a:t>
            </a:r>
            <a:r>
              <a:rPr lang="en-US" dirty="0"/>
              <a:t>==</a:t>
            </a:r>
            <a:r>
              <a:rPr lang="en-US" dirty="0" err="1"/>
              <a:t>arrayB</a:t>
            </a:r>
            <a:r>
              <a:rPr lang="en-US" dirty="0"/>
              <a:t>)</a:t>
            </a:r>
          </a:p>
          <a:p>
            <a:pPr marL="0" indent="0">
              <a:buNone/>
            </a:pPr>
            <a:r>
              <a:rPr lang="en-US" dirty="0"/>
              <a:t>{</a:t>
            </a:r>
          </a:p>
          <a:p>
            <a:pPr marL="0" indent="0">
              <a:buNone/>
            </a:pPr>
            <a:r>
              <a:rPr lang="en-US" dirty="0" err="1"/>
              <a:t>Cout</a:t>
            </a:r>
            <a:r>
              <a:rPr lang="en-US" dirty="0"/>
              <a:t>&lt;&lt;“arrays are equal”;</a:t>
            </a:r>
          </a:p>
          <a:p>
            <a:pPr marL="0" indent="0">
              <a:buNone/>
            </a:pPr>
            <a:r>
              <a:rPr lang="en-US" dirty="0"/>
              <a:t>}</a:t>
            </a:r>
          </a:p>
          <a:p>
            <a:pPr marL="0" indent="0">
              <a:buNone/>
            </a:pPr>
            <a:r>
              <a:rPr lang="en-US" dirty="0"/>
              <a:t>When you are using == operator this check the beginning memory address of the arrays, not the contents of the arrays. The arrays obviously have different memory address. Therefor, the result of the expression </a:t>
            </a:r>
            <a:r>
              <a:rPr lang="en-US" dirty="0" err="1"/>
              <a:t>arrayA</a:t>
            </a:r>
            <a:r>
              <a:rPr lang="en-US" dirty="0"/>
              <a:t>==</a:t>
            </a:r>
            <a:r>
              <a:rPr lang="en-US" dirty="0" err="1"/>
              <a:t>arrayb</a:t>
            </a:r>
            <a:r>
              <a:rPr lang="en-US" dirty="0"/>
              <a:t> is false and code reports that arrays are not same. To compare the two array you must compare its contents individually. For example:</a:t>
            </a:r>
          </a:p>
          <a:p>
            <a:pPr marL="0" indent="0">
              <a:buNone/>
            </a:pPr>
            <a:r>
              <a:rPr lang="en-US" dirty="0"/>
              <a:t>bool </a:t>
            </a:r>
            <a:r>
              <a:rPr lang="en-US" dirty="0" err="1"/>
              <a:t>arrayequal</a:t>
            </a:r>
            <a:r>
              <a:rPr lang="en-US" dirty="0"/>
              <a:t>=true;</a:t>
            </a:r>
          </a:p>
          <a:p>
            <a:pPr marL="0" indent="0">
              <a:buNone/>
            </a:pPr>
            <a:r>
              <a:rPr lang="en-US" dirty="0"/>
              <a:t>{</a:t>
            </a:r>
          </a:p>
          <a:p>
            <a:pPr marL="0" indent="0">
              <a:buNone/>
            </a:pPr>
            <a:r>
              <a:rPr lang="en-US" dirty="0"/>
              <a:t>for(int count=0;count&lt;5;count++)</a:t>
            </a:r>
          </a:p>
          <a:p>
            <a:pPr marL="0" indent="0">
              <a:buNone/>
            </a:pPr>
            <a:r>
              <a:rPr lang="en-US" dirty="0"/>
              <a:t>{</a:t>
            </a:r>
          </a:p>
        </p:txBody>
      </p:sp>
      <p:sp>
        <p:nvSpPr>
          <p:cNvPr id="5" name="Content Placeholder 4">
            <a:extLst>
              <a:ext uri="{FF2B5EF4-FFF2-40B4-BE49-F238E27FC236}">
                <a16:creationId xmlns:a16="http://schemas.microsoft.com/office/drawing/2014/main" id="{36FC38AF-D8B7-4853-9831-A7293622A3AB}"/>
              </a:ext>
            </a:extLst>
          </p:cNvPr>
          <p:cNvSpPr>
            <a:spLocks noGrp="1"/>
          </p:cNvSpPr>
          <p:nvPr>
            <p:ph sz="half" idx="2"/>
          </p:nvPr>
        </p:nvSpPr>
        <p:spPr>
          <a:xfrm>
            <a:off x="6208711" y="2354894"/>
            <a:ext cx="5540703" cy="4158640"/>
          </a:xfrm>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pPr marL="0" indent="0">
              <a:buNone/>
            </a:pPr>
            <a:r>
              <a:rPr lang="en-US" dirty="0"/>
              <a:t>if(</a:t>
            </a:r>
            <a:r>
              <a:rPr lang="en-US" dirty="0" err="1"/>
              <a:t>arrayA</a:t>
            </a:r>
            <a:r>
              <a:rPr lang="en-US" dirty="0"/>
              <a:t>[count]!=</a:t>
            </a:r>
            <a:r>
              <a:rPr lang="en-US" dirty="0" err="1"/>
              <a:t>arrayB</a:t>
            </a:r>
            <a:r>
              <a:rPr lang="en-US" dirty="0"/>
              <a:t>[count])</a:t>
            </a:r>
          </a:p>
          <a:p>
            <a:pPr marL="0" indent="0">
              <a:buNone/>
            </a:pPr>
            <a:r>
              <a:rPr lang="en-US" dirty="0"/>
              <a:t>{</a:t>
            </a:r>
          </a:p>
          <a:p>
            <a:pPr marL="0" indent="0">
              <a:buNone/>
            </a:pPr>
            <a:r>
              <a:rPr lang="en-US" dirty="0" err="1"/>
              <a:t>arrayequal</a:t>
            </a:r>
            <a:r>
              <a:rPr lang="en-US" dirty="0"/>
              <a:t>=false;</a:t>
            </a:r>
          </a:p>
          <a:p>
            <a:pPr marL="0" indent="0">
              <a:buNone/>
            </a:pPr>
            <a:r>
              <a:rPr lang="en-US" dirty="0"/>
              <a:t>}</a:t>
            </a:r>
          </a:p>
          <a:p>
            <a:pPr marL="0" indent="0">
              <a:buNone/>
            </a:pPr>
            <a:r>
              <a:rPr lang="en-US" dirty="0"/>
              <a:t>}</a:t>
            </a:r>
          </a:p>
          <a:p>
            <a:pPr marL="0" indent="0">
              <a:buNone/>
            </a:pPr>
            <a:r>
              <a:rPr lang="en-US" dirty="0"/>
              <a:t>if(</a:t>
            </a:r>
            <a:r>
              <a:rPr lang="en-US" dirty="0" err="1"/>
              <a:t>arrayequal</a:t>
            </a:r>
            <a:r>
              <a:rPr lang="en-US" dirty="0"/>
              <a:t>==true)</a:t>
            </a:r>
          </a:p>
          <a:p>
            <a:pPr marL="0" indent="0">
              <a:buNone/>
            </a:pPr>
            <a:r>
              <a:rPr lang="en-US" dirty="0"/>
              <a:t>{</a:t>
            </a:r>
          </a:p>
          <a:p>
            <a:pPr marL="0" indent="0">
              <a:buNone/>
            </a:pPr>
            <a:r>
              <a:rPr lang="en-US" dirty="0" err="1"/>
              <a:t>cout</a:t>
            </a:r>
            <a:r>
              <a:rPr lang="en-US" dirty="0"/>
              <a:t>&lt;&lt;“”arrays are equal”;</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err="1"/>
              <a:t>cout</a:t>
            </a:r>
            <a:r>
              <a:rPr lang="en-US" dirty="0"/>
              <a:t>&lt;&lt;arrays are different”;</a:t>
            </a:r>
          </a:p>
          <a:p>
            <a:pPr marL="0" indent="0">
              <a:buNone/>
            </a:pPr>
            <a:r>
              <a:rPr lang="en-US" dirty="0"/>
              <a:t>}</a:t>
            </a:r>
          </a:p>
          <a:p>
            <a:pPr marL="0" indent="0">
              <a:buNone/>
            </a:pPr>
            <a:r>
              <a:rPr lang="en-US" dirty="0"/>
              <a:t>return 0;</a:t>
            </a:r>
          </a:p>
          <a:p>
            <a:pPr marL="0" indent="0">
              <a:buNone/>
            </a:pPr>
            <a:r>
              <a:rPr lang="en-US" dirty="0"/>
              <a:t>}</a:t>
            </a:r>
          </a:p>
          <a:p>
            <a:pPr marL="0" indent="0">
              <a:buNone/>
            </a:pPr>
            <a:endParaRPr lang="en-US" dirty="0"/>
          </a:p>
          <a:p>
            <a:endParaRPr lang="en-US" dirty="0"/>
          </a:p>
        </p:txBody>
      </p:sp>
    </p:spTree>
    <p:extLst>
      <p:ext uri="{BB962C8B-B14F-4D97-AF65-F5344CB8AC3E}">
        <p14:creationId xmlns:p14="http://schemas.microsoft.com/office/powerpoint/2010/main" val="3645356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CDD2-3101-41E3-AE9F-FAB5DEE42141}"/>
              </a:ext>
            </a:extLst>
          </p:cNvPr>
          <p:cNvSpPr>
            <a:spLocks noGrp="1"/>
          </p:cNvSpPr>
          <p:nvPr>
            <p:ph type="title"/>
          </p:nvPr>
        </p:nvSpPr>
        <p:spPr/>
        <p:txBody>
          <a:bodyPr/>
          <a:lstStyle/>
          <a:p>
            <a:r>
              <a:rPr lang="en-US" dirty="0">
                <a:latin typeface="Bodoni MT Black" panose="02070A03080606020203" pitchFamily="18" charset="0"/>
              </a:rPr>
              <a:t>Two dimensional array:</a:t>
            </a:r>
          </a:p>
        </p:txBody>
      </p:sp>
      <p:sp>
        <p:nvSpPr>
          <p:cNvPr id="5" name="Content Placeholder 4">
            <a:extLst>
              <a:ext uri="{FF2B5EF4-FFF2-40B4-BE49-F238E27FC236}">
                <a16:creationId xmlns:a16="http://schemas.microsoft.com/office/drawing/2014/main" id="{6099CEBA-145D-46FF-A5C1-1B78E377A2D6}"/>
              </a:ext>
            </a:extLst>
          </p:cNvPr>
          <p:cNvSpPr>
            <a:spLocks noGrp="1"/>
          </p:cNvSpPr>
          <p:nvPr>
            <p:ph idx="1"/>
          </p:nvPr>
        </p:nvSpPr>
        <p:spPr>
          <a:xfrm>
            <a:off x="638828" y="2304789"/>
            <a:ext cx="11123112" cy="4271375"/>
          </a:xfrm>
        </p:spPr>
        <p:txBody>
          <a:bodyPr/>
          <a:lstStyle/>
          <a:p>
            <a:r>
              <a:rPr lang="en-US" sz="2400" dirty="0">
                <a:latin typeface="Bodoni MT Black" panose="02070A03080606020203" pitchFamily="18" charset="0"/>
                <a:cs typeface="Times New Roman" panose="02020603050405020304" pitchFamily="18" charset="0"/>
              </a:rPr>
              <a:t>Two dimensional array: </a:t>
            </a:r>
            <a:r>
              <a:rPr lang="en-US" sz="1600" dirty="0">
                <a:latin typeface="Times New Roman" panose="02020603050405020304" pitchFamily="18" charset="0"/>
                <a:cs typeface="Times New Roman" panose="02020603050405020304" pitchFamily="18" charset="0"/>
              </a:rPr>
              <a:t>A two dimensional array is like several identical arrays put together,</a:t>
            </a:r>
          </a:p>
          <a:p>
            <a:pPr marL="0" indent="0">
              <a:buNone/>
            </a:pPr>
            <a:r>
              <a:rPr lang="en-US" sz="1600" dirty="0">
                <a:latin typeface="Times New Roman" panose="02020603050405020304" pitchFamily="18" charset="0"/>
                <a:cs typeface="Times New Roman" panose="02020603050405020304" pitchFamily="18" charset="0"/>
              </a:rPr>
              <a:t>. It is used for storing multiple sets of data. </a:t>
            </a:r>
          </a:p>
          <a:p>
            <a:pPr marL="0" indent="0">
              <a:buNone/>
            </a:pPr>
            <a:r>
              <a:rPr lang="en-US" sz="1600" dirty="0">
                <a:latin typeface="Times New Roman" panose="02020603050405020304" pitchFamily="18" charset="0"/>
                <a:cs typeface="Times New Roman" panose="02020603050405020304" pitchFamily="18" charset="0"/>
              </a:rPr>
              <a:t>An array is useful for storing and working with a set of data. Because sometime, it is necessary to work with multiple values. For example, in a grade-averaging program a teacher might record all of one student’s test scores in an array of doubles. If there is 30 students , it means 30 arrays of doubles are will be needed to record the scores of entire class. Instead of defining 30 individual arrays, however, it would be better to define a two-dimensional array.</a:t>
            </a:r>
          </a:p>
          <a:p>
            <a:pPr marL="0" indent="0">
              <a:buNone/>
            </a:pPr>
            <a:r>
              <a:rPr lang="en-US" sz="1600" dirty="0">
                <a:latin typeface="Times New Roman" panose="02020603050405020304" pitchFamily="18" charset="0"/>
                <a:cs typeface="Times New Roman" panose="02020603050405020304" pitchFamily="18" charset="0"/>
              </a:rPr>
              <a:t>The two-dimensional array also called  2D array. Its best to think a two dimensional array as a table which have columns and rows.</a:t>
            </a:r>
          </a:p>
          <a:p>
            <a:pPr marL="0" indent="0">
              <a:buNone/>
            </a:pPr>
            <a:endParaRPr lang="en-US" dirty="0"/>
          </a:p>
        </p:txBody>
      </p:sp>
      <p:sp>
        <p:nvSpPr>
          <p:cNvPr id="6" name="Rectangle 5">
            <a:extLst>
              <a:ext uri="{FF2B5EF4-FFF2-40B4-BE49-F238E27FC236}">
                <a16:creationId xmlns:a16="http://schemas.microsoft.com/office/drawing/2014/main" id="{A6631371-A2E5-46DA-98A5-760117FB26FC}"/>
              </a:ext>
            </a:extLst>
          </p:cNvPr>
          <p:cNvSpPr/>
          <p:nvPr/>
        </p:nvSpPr>
        <p:spPr>
          <a:xfrm>
            <a:off x="1954060" y="5398718"/>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Score[0][0]</a:t>
            </a:r>
          </a:p>
        </p:txBody>
      </p:sp>
      <p:sp>
        <p:nvSpPr>
          <p:cNvPr id="7" name="Rectangle 6">
            <a:extLst>
              <a:ext uri="{FF2B5EF4-FFF2-40B4-BE49-F238E27FC236}">
                <a16:creationId xmlns:a16="http://schemas.microsoft.com/office/drawing/2014/main" id="{1D0932E8-41B2-47D9-B2A6-F4B0AA0D5F8D}"/>
              </a:ext>
            </a:extLst>
          </p:cNvPr>
          <p:cNvSpPr/>
          <p:nvPr/>
        </p:nvSpPr>
        <p:spPr>
          <a:xfrm>
            <a:off x="1954059" y="5751535"/>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Score[1][0]</a:t>
            </a:r>
          </a:p>
        </p:txBody>
      </p:sp>
      <p:sp>
        <p:nvSpPr>
          <p:cNvPr id="8" name="Rectangle 7">
            <a:extLst>
              <a:ext uri="{FF2B5EF4-FFF2-40B4-BE49-F238E27FC236}">
                <a16:creationId xmlns:a16="http://schemas.microsoft.com/office/drawing/2014/main" id="{51BBE3FD-A483-4C9C-A9B6-0AF5D6410F73}"/>
              </a:ext>
            </a:extLst>
          </p:cNvPr>
          <p:cNvSpPr/>
          <p:nvPr/>
        </p:nvSpPr>
        <p:spPr>
          <a:xfrm>
            <a:off x="1954059" y="6103307"/>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Score[2][0]</a:t>
            </a:r>
          </a:p>
        </p:txBody>
      </p:sp>
      <p:sp>
        <p:nvSpPr>
          <p:cNvPr id="9" name="Rectangle 8">
            <a:extLst>
              <a:ext uri="{FF2B5EF4-FFF2-40B4-BE49-F238E27FC236}">
                <a16:creationId xmlns:a16="http://schemas.microsoft.com/office/drawing/2014/main" id="{8D587D4A-B647-47E0-A2D2-FDE5A07C4131}"/>
              </a:ext>
            </a:extLst>
          </p:cNvPr>
          <p:cNvSpPr/>
          <p:nvPr/>
        </p:nvSpPr>
        <p:spPr>
          <a:xfrm>
            <a:off x="3081401" y="5398718"/>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Score[0][1]</a:t>
            </a:r>
          </a:p>
        </p:txBody>
      </p:sp>
      <p:sp>
        <p:nvSpPr>
          <p:cNvPr id="10" name="Rectangle 9">
            <a:extLst>
              <a:ext uri="{FF2B5EF4-FFF2-40B4-BE49-F238E27FC236}">
                <a16:creationId xmlns:a16="http://schemas.microsoft.com/office/drawing/2014/main" id="{AFEEFA16-4866-4018-9D89-82EFB738F220}"/>
              </a:ext>
            </a:extLst>
          </p:cNvPr>
          <p:cNvSpPr/>
          <p:nvPr/>
        </p:nvSpPr>
        <p:spPr>
          <a:xfrm>
            <a:off x="3081401" y="6101741"/>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Score[2][1]</a:t>
            </a:r>
          </a:p>
        </p:txBody>
      </p:sp>
      <p:sp>
        <p:nvSpPr>
          <p:cNvPr id="11" name="Rectangle 10">
            <a:extLst>
              <a:ext uri="{FF2B5EF4-FFF2-40B4-BE49-F238E27FC236}">
                <a16:creationId xmlns:a16="http://schemas.microsoft.com/office/drawing/2014/main" id="{0DC87F7F-1B7E-420C-8927-25B34E9AAFCD}"/>
              </a:ext>
            </a:extLst>
          </p:cNvPr>
          <p:cNvSpPr/>
          <p:nvPr/>
        </p:nvSpPr>
        <p:spPr>
          <a:xfrm>
            <a:off x="3081400" y="5751535"/>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Score[1][1]</a:t>
            </a:r>
          </a:p>
        </p:txBody>
      </p:sp>
      <p:sp>
        <p:nvSpPr>
          <p:cNvPr id="12" name="Rectangle 11">
            <a:extLst>
              <a:ext uri="{FF2B5EF4-FFF2-40B4-BE49-F238E27FC236}">
                <a16:creationId xmlns:a16="http://schemas.microsoft.com/office/drawing/2014/main" id="{1BBA2BFF-D5D4-4AA4-8703-2D67BC486CAA}"/>
              </a:ext>
            </a:extLst>
          </p:cNvPr>
          <p:cNvSpPr/>
          <p:nvPr/>
        </p:nvSpPr>
        <p:spPr>
          <a:xfrm>
            <a:off x="4208734" y="5751535"/>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Score[1][2]</a:t>
            </a:r>
          </a:p>
        </p:txBody>
      </p:sp>
      <p:sp>
        <p:nvSpPr>
          <p:cNvPr id="13" name="Rectangle 12">
            <a:extLst>
              <a:ext uri="{FF2B5EF4-FFF2-40B4-BE49-F238E27FC236}">
                <a16:creationId xmlns:a16="http://schemas.microsoft.com/office/drawing/2014/main" id="{8321690C-79BA-4957-8D90-7103FEE777D5}"/>
              </a:ext>
            </a:extLst>
          </p:cNvPr>
          <p:cNvSpPr/>
          <p:nvPr/>
        </p:nvSpPr>
        <p:spPr>
          <a:xfrm>
            <a:off x="4208739" y="5398723"/>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Score[0][2]</a:t>
            </a:r>
          </a:p>
        </p:txBody>
      </p:sp>
      <p:sp>
        <p:nvSpPr>
          <p:cNvPr id="14" name="Rectangle 13">
            <a:extLst>
              <a:ext uri="{FF2B5EF4-FFF2-40B4-BE49-F238E27FC236}">
                <a16:creationId xmlns:a16="http://schemas.microsoft.com/office/drawing/2014/main" id="{7CF66FA1-105F-4F44-8DBB-7D3E5656B3D0}"/>
              </a:ext>
            </a:extLst>
          </p:cNvPr>
          <p:cNvSpPr/>
          <p:nvPr/>
        </p:nvSpPr>
        <p:spPr>
          <a:xfrm>
            <a:off x="5336078" y="5400695"/>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Score[0][3]</a:t>
            </a:r>
          </a:p>
        </p:txBody>
      </p:sp>
      <p:sp>
        <p:nvSpPr>
          <p:cNvPr id="15" name="Rectangle 14">
            <a:extLst>
              <a:ext uri="{FF2B5EF4-FFF2-40B4-BE49-F238E27FC236}">
                <a16:creationId xmlns:a16="http://schemas.microsoft.com/office/drawing/2014/main" id="{342480B5-1D2A-4CDD-9F13-134364C93415}"/>
              </a:ext>
            </a:extLst>
          </p:cNvPr>
          <p:cNvSpPr/>
          <p:nvPr/>
        </p:nvSpPr>
        <p:spPr>
          <a:xfrm>
            <a:off x="4208737" y="6103430"/>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Score[2][2]</a:t>
            </a:r>
          </a:p>
        </p:txBody>
      </p:sp>
      <p:sp>
        <p:nvSpPr>
          <p:cNvPr id="16" name="Rectangle 15">
            <a:extLst>
              <a:ext uri="{FF2B5EF4-FFF2-40B4-BE49-F238E27FC236}">
                <a16:creationId xmlns:a16="http://schemas.microsoft.com/office/drawing/2014/main" id="{0BECBBFB-8E71-405C-BC9A-1F78187B5078}"/>
              </a:ext>
            </a:extLst>
          </p:cNvPr>
          <p:cNvSpPr/>
          <p:nvPr/>
        </p:nvSpPr>
        <p:spPr>
          <a:xfrm>
            <a:off x="5336072" y="6101741"/>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Score[2][3]</a:t>
            </a:r>
          </a:p>
        </p:txBody>
      </p:sp>
      <p:sp>
        <p:nvSpPr>
          <p:cNvPr id="17" name="Rectangle 16">
            <a:extLst>
              <a:ext uri="{FF2B5EF4-FFF2-40B4-BE49-F238E27FC236}">
                <a16:creationId xmlns:a16="http://schemas.microsoft.com/office/drawing/2014/main" id="{DC37F571-CE97-4F49-907C-F4BB4D172345}"/>
              </a:ext>
            </a:extLst>
          </p:cNvPr>
          <p:cNvSpPr/>
          <p:nvPr/>
        </p:nvSpPr>
        <p:spPr>
          <a:xfrm>
            <a:off x="5336072" y="5751535"/>
            <a:ext cx="1127343"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Score[1][3]</a:t>
            </a:r>
          </a:p>
        </p:txBody>
      </p:sp>
      <p:sp>
        <p:nvSpPr>
          <p:cNvPr id="19" name="Rectangle 18">
            <a:extLst>
              <a:ext uri="{FF2B5EF4-FFF2-40B4-BE49-F238E27FC236}">
                <a16:creationId xmlns:a16="http://schemas.microsoft.com/office/drawing/2014/main" id="{8E050849-40C9-4E2B-89BC-449D420D363A}"/>
              </a:ext>
            </a:extLst>
          </p:cNvPr>
          <p:cNvSpPr/>
          <p:nvPr/>
        </p:nvSpPr>
        <p:spPr>
          <a:xfrm>
            <a:off x="1954059" y="4772416"/>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Column0</a:t>
            </a:r>
          </a:p>
        </p:txBody>
      </p:sp>
      <p:sp>
        <p:nvSpPr>
          <p:cNvPr id="20" name="Rectangle 19">
            <a:extLst>
              <a:ext uri="{FF2B5EF4-FFF2-40B4-BE49-F238E27FC236}">
                <a16:creationId xmlns:a16="http://schemas.microsoft.com/office/drawing/2014/main" id="{C48A6528-4F4E-4504-A5B8-9B9C73D4952A}"/>
              </a:ext>
            </a:extLst>
          </p:cNvPr>
          <p:cNvSpPr/>
          <p:nvPr/>
        </p:nvSpPr>
        <p:spPr>
          <a:xfrm>
            <a:off x="3081400" y="4772416"/>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column1</a:t>
            </a:r>
          </a:p>
        </p:txBody>
      </p:sp>
      <p:sp>
        <p:nvSpPr>
          <p:cNvPr id="21" name="Rectangle 20">
            <a:extLst>
              <a:ext uri="{FF2B5EF4-FFF2-40B4-BE49-F238E27FC236}">
                <a16:creationId xmlns:a16="http://schemas.microsoft.com/office/drawing/2014/main" id="{9C9E1CFC-580D-49DE-B386-EE59A836F735}"/>
              </a:ext>
            </a:extLst>
          </p:cNvPr>
          <p:cNvSpPr/>
          <p:nvPr/>
        </p:nvSpPr>
        <p:spPr>
          <a:xfrm>
            <a:off x="4208734" y="4772416"/>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column2</a:t>
            </a:r>
          </a:p>
        </p:txBody>
      </p:sp>
      <p:sp>
        <p:nvSpPr>
          <p:cNvPr id="22" name="Rectangle 21">
            <a:extLst>
              <a:ext uri="{FF2B5EF4-FFF2-40B4-BE49-F238E27FC236}">
                <a16:creationId xmlns:a16="http://schemas.microsoft.com/office/drawing/2014/main" id="{5249C9CF-EE3D-4D29-814E-8BF4CA566366}"/>
              </a:ext>
            </a:extLst>
          </p:cNvPr>
          <p:cNvSpPr/>
          <p:nvPr/>
        </p:nvSpPr>
        <p:spPr>
          <a:xfrm>
            <a:off x="5336068" y="4772416"/>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column3</a:t>
            </a:r>
          </a:p>
        </p:txBody>
      </p:sp>
      <p:sp>
        <p:nvSpPr>
          <p:cNvPr id="23" name="Rectangle 22">
            <a:extLst>
              <a:ext uri="{FF2B5EF4-FFF2-40B4-BE49-F238E27FC236}">
                <a16:creationId xmlns:a16="http://schemas.microsoft.com/office/drawing/2014/main" id="{90B88B0B-D7FD-4E97-879F-BEBC4C9A97FA}"/>
              </a:ext>
            </a:extLst>
          </p:cNvPr>
          <p:cNvSpPr/>
          <p:nvPr/>
        </p:nvSpPr>
        <p:spPr>
          <a:xfrm>
            <a:off x="430060" y="5426784"/>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Row</a:t>
            </a:r>
            <a:r>
              <a:rPr lang="en-US" dirty="0"/>
              <a:t>1</a:t>
            </a:r>
          </a:p>
        </p:txBody>
      </p:sp>
      <p:sp>
        <p:nvSpPr>
          <p:cNvPr id="24" name="Rectangle 23">
            <a:extLst>
              <a:ext uri="{FF2B5EF4-FFF2-40B4-BE49-F238E27FC236}">
                <a16:creationId xmlns:a16="http://schemas.microsoft.com/office/drawing/2014/main" id="{2C6CA8A5-DE2C-46E0-96B8-338F8844D888}"/>
              </a:ext>
            </a:extLst>
          </p:cNvPr>
          <p:cNvSpPr/>
          <p:nvPr/>
        </p:nvSpPr>
        <p:spPr>
          <a:xfrm>
            <a:off x="430060" y="5763538"/>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Row1</a:t>
            </a:r>
          </a:p>
        </p:txBody>
      </p:sp>
      <p:sp>
        <p:nvSpPr>
          <p:cNvPr id="25" name="Rectangle 24">
            <a:extLst>
              <a:ext uri="{FF2B5EF4-FFF2-40B4-BE49-F238E27FC236}">
                <a16:creationId xmlns:a16="http://schemas.microsoft.com/office/drawing/2014/main" id="{76E49A4F-4C22-44BC-8AA4-A5553A4F5784}"/>
              </a:ext>
            </a:extLst>
          </p:cNvPr>
          <p:cNvSpPr/>
          <p:nvPr/>
        </p:nvSpPr>
        <p:spPr>
          <a:xfrm>
            <a:off x="430059" y="6118382"/>
            <a:ext cx="1127341"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Row2</a:t>
            </a:r>
          </a:p>
        </p:txBody>
      </p:sp>
    </p:spTree>
    <p:extLst>
      <p:ext uri="{BB962C8B-B14F-4D97-AF65-F5344CB8AC3E}">
        <p14:creationId xmlns:p14="http://schemas.microsoft.com/office/powerpoint/2010/main" val="23017106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2C58-5240-4418-84DB-19AD0935FB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F8F9E-C213-441F-821A-4944E7C7F6B3}"/>
              </a:ext>
            </a:extLst>
          </p:cNvPr>
          <p:cNvSpPr>
            <a:spLocks noGrp="1"/>
          </p:cNvSpPr>
          <p:nvPr>
            <p:ph idx="1"/>
          </p:nvPr>
        </p:nvSpPr>
        <p:spPr>
          <a:xfrm>
            <a:off x="638828" y="2242159"/>
            <a:ext cx="10972800" cy="4496844"/>
          </a:xfrm>
        </p:spPr>
        <p:txBody>
          <a:bodyPr>
            <a:normAutofit fontScale="62500" lnSpcReduction="20000"/>
          </a:bodyPr>
          <a:lstStyle/>
          <a:p>
            <a:r>
              <a:rPr lang="en-US" dirty="0"/>
              <a:t>To define 2D array, two size declarator are requires:</a:t>
            </a:r>
          </a:p>
          <a:p>
            <a:pPr marL="0" indent="0">
              <a:buNone/>
            </a:pPr>
            <a:r>
              <a:rPr lang="en-US" dirty="0"/>
              <a:t>First one is for number of rows.</a:t>
            </a:r>
          </a:p>
          <a:p>
            <a:pPr marL="0" indent="0">
              <a:buNone/>
            </a:pPr>
            <a:r>
              <a:rPr lang="en-US" dirty="0"/>
              <a:t>Second one is for number of columns.</a:t>
            </a:r>
          </a:p>
          <a:p>
            <a:pPr marL="0" indent="0">
              <a:buNone/>
            </a:pPr>
            <a:r>
              <a:rPr lang="en-US" dirty="0"/>
              <a:t>Syntax:</a:t>
            </a:r>
          </a:p>
          <a:p>
            <a:pPr marL="0" indent="0">
              <a:buNone/>
            </a:pPr>
            <a:r>
              <a:rPr lang="en-US" dirty="0"/>
              <a:t>Data-type array-name[number of row][number of column];</a:t>
            </a:r>
          </a:p>
          <a:p>
            <a:pPr marL="0" indent="0">
              <a:buNone/>
            </a:pPr>
            <a:r>
              <a:rPr lang="en-US" dirty="0"/>
              <a:t>int score[3][4];</a:t>
            </a:r>
          </a:p>
          <a:p>
            <a:pPr marL="0" indent="0">
              <a:buNone/>
            </a:pPr>
            <a:r>
              <a:rPr lang="en-US" dirty="0"/>
              <a:t>The elements in row 0 are:</a:t>
            </a:r>
          </a:p>
          <a:p>
            <a:pPr marL="0" indent="0">
              <a:buNone/>
            </a:pPr>
            <a:r>
              <a:rPr lang="en-US" dirty="0"/>
              <a:t>score[0][0]=12;</a:t>
            </a:r>
          </a:p>
          <a:p>
            <a:pPr marL="0" indent="0">
              <a:buNone/>
            </a:pPr>
            <a:r>
              <a:rPr lang="en-US" dirty="0"/>
              <a:t>score[0][1]=13;</a:t>
            </a:r>
          </a:p>
          <a:p>
            <a:pPr marL="0" indent="0">
              <a:buNone/>
            </a:pPr>
            <a:r>
              <a:rPr lang="en-US" dirty="0"/>
              <a:t>score[0][2]=14;</a:t>
            </a:r>
          </a:p>
          <a:p>
            <a:pPr marL="0" indent="0">
              <a:buNone/>
            </a:pPr>
            <a:r>
              <a:rPr lang="en-US" dirty="0"/>
              <a:t>score[0][3]=15;</a:t>
            </a:r>
          </a:p>
          <a:p>
            <a:pPr marL="0" indent="0">
              <a:buNone/>
            </a:pPr>
            <a:r>
              <a:rPr lang="en-US" dirty="0" err="1"/>
              <a:t>cout</a:t>
            </a:r>
            <a:r>
              <a:rPr lang="en-US" dirty="0"/>
              <a:t>&lt;&lt;score[0][3];// output is  15 stores at the row 0 and column 3.</a:t>
            </a:r>
          </a:p>
          <a:p>
            <a:pPr marL="0" indent="0">
              <a:buNone/>
            </a:pPr>
            <a:r>
              <a:rPr lang="en-US" dirty="0"/>
              <a:t>The statement could also written as:</a:t>
            </a:r>
          </a:p>
          <a:p>
            <a:pPr marL="0" indent="0">
              <a:buNone/>
            </a:pPr>
            <a:r>
              <a:rPr lang="en-US" dirty="0"/>
              <a:t>Int score[3][4]={{8,5},{1,2},{3,4},{34,56},{4,7},{6,8}}</a:t>
            </a:r>
          </a:p>
          <a:p>
            <a:pPr marL="0" indent="0">
              <a:buNone/>
            </a:pPr>
            <a:r>
              <a:rPr lang="en-US" dirty="0"/>
              <a:t>In this case score[0][0] is set to 8, score[0][1] is set to 5, score[0]2] is set to 1, score[0][3] is set to 2.</a:t>
            </a:r>
          </a:p>
          <a:p>
            <a:pPr marL="0" indent="0">
              <a:buNone/>
            </a:pPr>
            <a:r>
              <a:rPr lang="en-US" dirty="0"/>
              <a:t>Score[1][0] is set to 3, score[1[1] is set to 4, score[1][2] is set to 34, score[1][3] is set to 56.</a:t>
            </a:r>
          </a:p>
          <a:p>
            <a:pPr marL="0" indent="0">
              <a:buNone/>
            </a:pPr>
            <a:r>
              <a:rPr lang="en-US" dirty="0"/>
              <a:t>Score[2][0] is set to 4, score[2][1] is set to 7, score[2][2]  is set to 6, score[2][3] is set to 8.</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0B567309-5E61-4ADC-A3E9-70A66FC2B9BE}"/>
              </a:ext>
            </a:extLst>
          </p:cNvPr>
          <p:cNvCxnSpPr>
            <a:cxnSpLocks/>
          </p:cNvCxnSpPr>
          <p:nvPr/>
        </p:nvCxnSpPr>
        <p:spPr>
          <a:xfrm>
            <a:off x="1885167" y="4659682"/>
            <a:ext cx="2085585" cy="32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679A51B-1EBB-4DC7-A247-F4BFFBC142D8}"/>
              </a:ext>
            </a:extLst>
          </p:cNvPr>
          <p:cNvCxnSpPr/>
          <p:nvPr/>
        </p:nvCxnSpPr>
        <p:spPr>
          <a:xfrm>
            <a:off x="2192055" y="4559474"/>
            <a:ext cx="1189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6A0D431-3F0C-4091-B87F-B94CCAD98AC8}"/>
              </a:ext>
            </a:extLst>
          </p:cNvPr>
          <p:cNvSpPr/>
          <p:nvPr/>
        </p:nvSpPr>
        <p:spPr>
          <a:xfrm>
            <a:off x="3506444" y="4365321"/>
            <a:ext cx="2029216" cy="363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Number of columns</a:t>
            </a:r>
          </a:p>
        </p:txBody>
      </p:sp>
      <p:sp>
        <p:nvSpPr>
          <p:cNvPr id="9" name="Rectangle 8">
            <a:extLst>
              <a:ext uri="{FF2B5EF4-FFF2-40B4-BE49-F238E27FC236}">
                <a16:creationId xmlns:a16="http://schemas.microsoft.com/office/drawing/2014/main" id="{71C23852-CC29-4F47-92EF-7A36C46D8CCF}"/>
              </a:ext>
            </a:extLst>
          </p:cNvPr>
          <p:cNvSpPr/>
          <p:nvPr/>
        </p:nvSpPr>
        <p:spPr>
          <a:xfrm>
            <a:off x="3970752" y="4803732"/>
            <a:ext cx="2154476" cy="363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Number of rows</a:t>
            </a:r>
          </a:p>
        </p:txBody>
      </p:sp>
    </p:spTree>
    <p:extLst>
      <p:ext uri="{BB962C8B-B14F-4D97-AF65-F5344CB8AC3E}">
        <p14:creationId xmlns:p14="http://schemas.microsoft.com/office/powerpoint/2010/main" val="228417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D73F-FB6B-4B2E-9770-3E0D8C506F70}"/>
              </a:ext>
            </a:extLst>
          </p:cNvPr>
          <p:cNvSpPr>
            <a:spLocks noGrp="1"/>
          </p:cNvSpPr>
          <p:nvPr>
            <p:ph type="title"/>
          </p:nvPr>
        </p:nvSpPr>
        <p:spPr>
          <a:xfrm>
            <a:off x="628861" y="838200"/>
            <a:ext cx="9016180" cy="1128386"/>
          </a:xfrm>
        </p:spPr>
        <p:txBody>
          <a:bodyPr/>
          <a:lstStyle/>
          <a:p>
            <a:r>
              <a:rPr lang="en-US" sz="4000" dirty="0">
                <a:latin typeface="Bodoni MT Black" panose="02070A03080606020203" pitchFamily="18" charset="0"/>
              </a:rPr>
              <a:t>Passing array to the functions</a:t>
            </a:r>
          </a:p>
        </p:txBody>
      </p:sp>
      <p:sp>
        <p:nvSpPr>
          <p:cNvPr id="3" name="Content Placeholder 2">
            <a:extLst>
              <a:ext uri="{FF2B5EF4-FFF2-40B4-BE49-F238E27FC236}">
                <a16:creationId xmlns:a16="http://schemas.microsoft.com/office/drawing/2014/main" id="{1EDCC669-A02A-436C-A38E-7F3B5E92EB99}"/>
              </a:ext>
            </a:extLst>
          </p:cNvPr>
          <p:cNvSpPr>
            <a:spLocks noGrp="1"/>
          </p:cNvSpPr>
          <p:nvPr>
            <p:ph idx="1"/>
          </p:nvPr>
        </p:nvSpPr>
        <p:spPr>
          <a:xfrm>
            <a:off x="513568" y="2304789"/>
            <a:ext cx="11235846" cy="4451611"/>
          </a:xfrm>
        </p:spPr>
        <p:txBody>
          <a:bodyPr/>
          <a:lstStyle/>
          <a:p>
            <a:r>
              <a:rPr lang="en-US" sz="2400" dirty="0">
                <a:latin typeface="Bodoni MT Black" panose="02070A03080606020203" pitchFamily="18" charset="0"/>
                <a:cs typeface="Times New Roman" panose="02020603050405020304" pitchFamily="18" charset="0"/>
              </a:rPr>
              <a:t>Passing arrays as a function arguments:</a:t>
            </a:r>
          </a:p>
          <a:p>
            <a:pPr marL="0" indent="0">
              <a:buNone/>
            </a:pPr>
            <a:r>
              <a:rPr lang="en-US" dirty="0">
                <a:latin typeface="Times New Roman" panose="02020603050405020304" pitchFamily="18" charset="0"/>
                <a:cs typeface="Times New Roman" panose="02020603050405020304" pitchFamily="18" charset="0"/>
              </a:rPr>
              <a:t>To pass an array as an argument to a function, simply pass the name of the array.</a:t>
            </a:r>
          </a:p>
          <a:p>
            <a:pPr marL="0" indent="0">
              <a:buNone/>
            </a:pPr>
            <a:r>
              <a:rPr lang="en-US" dirty="0">
                <a:latin typeface="Times New Roman" panose="02020603050405020304" pitchFamily="18" charset="0"/>
                <a:cs typeface="Times New Roman" panose="02020603050405020304" pitchFamily="18" charset="0"/>
              </a:rPr>
              <a:t>Simply you’ll want to write a function that process the data in arrays. For example:</a:t>
            </a:r>
          </a:p>
          <a:p>
            <a:pPr marL="0" indent="0">
              <a:buNone/>
            </a:pPr>
            <a:r>
              <a:rPr lang="en-US" dirty="0">
                <a:latin typeface="Times New Roman" panose="02020603050405020304" pitchFamily="18" charset="0"/>
                <a:cs typeface="Times New Roman" panose="02020603050405020304" pitchFamily="18" charset="0"/>
              </a:rPr>
              <a:t>Function can be written to put values in an array, display array content on the screen, total all of the array elements, or calculate their average. Usually such functions accept an array as an argument.  When a single value of an array passed by a function, its just like we are passing value to a function. But when a function written to accept the entire array as an arguments, the parameter can be setup differently. </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Function-type function-name(data-type array-name[], int size)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cxnSp>
        <p:nvCxnSpPr>
          <p:cNvPr id="5" name="Straight Arrow Connector 4">
            <a:extLst>
              <a:ext uri="{FF2B5EF4-FFF2-40B4-BE49-F238E27FC236}">
                <a16:creationId xmlns:a16="http://schemas.microsoft.com/office/drawing/2014/main" id="{24268000-19CA-4C54-AE2A-C7E4D9D253AF}"/>
              </a:ext>
            </a:extLst>
          </p:cNvPr>
          <p:cNvCxnSpPr>
            <a:cxnSpLocks/>
          </p:cNvCxnSpPr>
          <p:nvPr/>
        </p:nvCxnSpPr>
        <p:spPr>
          <a:xfrm flipV="1">
            <a:off x="5156200" y="5156200"/>
            <a:ext cx="3314700" cy="3094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Rectangle 5">
            <a:extLst>
              <a:ext uri="{FF2B5EF4-FFF2-40B4-BE49-F238E27FC236}">
                <a16:creationId xmlns:a16="http://schemas.microsoft.com/office/drawing/2014/main" id="{5BA00961-EA14-4DA9-BAAD-D4D33E079D84}"/>
              </a:ext>
            </a:extLst>
          </p:cNvPr>
          <p:cNvSpPr/>
          <p:nvPr/>
        </p:nvSpPr>
        <p:spPr>
          <a:xfrm>
            <a:off x="8470900" y="4817997"/>
            <a:ext cx="3075314" cy="647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Name of the array may be different from the name of array in main function</a:t>
            </a:r>
          </a:p>
        </p:txBody>
      </p:sp>
      <p:cxnSp>
        <p:nvCxnSpPr>
          <p:cNvPr id="8" name="Straight Arrow Connector 7">
            <a:extLst>
              <a:ext uri="{FF2B5EF4-FFF2-40B4-BE49-F238E27FC236}">
                <a16:creationId xmlns:a16="http://schemas.microsoft.com/office/drawing/2014/main" id="{2C19F2EE-F892-4233-BEF3-16AE5B9DA984}"/>
              </a:ext>
            </a:extLst>
          </p:cNvPr>
          <p:cNvCxnSpPr>
            <a:cxnSpLocks/>
          </p:cNvCxnSpPr>
          <p:nvPr/>
        </p:nvCxnSpPr>
        <p:spPr>
          <a:xfrm>
            <a:off x="6096000" y="5465697"/>
            <a:ext cx="2286000" cy="757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C72C1E6E-6BC9-4FA8-9818-74B7C4FAF934}"/>
              </a:ext>
            </a:extLst>
          </p:cNvPr>
          <p:cNvSpPr/>
          <p:nvPr/>
        </p:nvSpPr>
        <p:spPr>
          <a:xfrm>
            <a:off x="8572500" y="6019800"/>
            <a:ext cx="2413000" cy="431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The size of the array which is declared in the main function</a:t>
            </a:r>
          </a:p>
        </p:txBody>
      </p:sp>
      <p:cxnSp>
        <p:nvCxnSpPr>
          <p:cNvPr id="11" name="Straight Arrow Connector 10">
            <a:extLst>
              <a:ext uri="{FF2B5EF4-FFF2-40B4-BE49-F238E27FC236}">
                <a16:creationId xmlns:a16="http://schemas.microsoft.com/office/drawing/2014/main" id="{9EB3B51E-81BF-4BEA-9780-62CD753A1395}"/>
              </a:ext>
            </a:extLst>
          </p:cNvPr>
          <p:cNvCxnSpPr/>
          <p:nvPr/>
        </p:nvCxnSpPr>
        <p:spPr>
          <a:xfrm>
            <a:off x="3784600" y="5465697"/>
            <a:ext cx="0" cy="55880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12" name="Rectangle: Rounded Corners 11">
            <a:extLst>
              <a:ext uri="{FF2B5EF4-FFF2-40B4-BE49-F238E27FC236}">
                <a16:creationId xmlns:a16="http://schemas.microsoft.com/office/drawing/2014/main" id="{FB40A411-F997-49D5-9D88-6625EF7A60C4}"/>
              </a:ext>
            </a:extLst>
          </p:cNvPr>
          <p:cNvSpPr/>
          <p:nvPr/>
        </p:nvSpPr>
        <p:spPr>
          <a:xfrm>
            <a:off x="2578101" y="6042068"/>
            <a:ext cx="2412997" cy="381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type of the array </a:t>
            </a:r>
          </a:p>
        </p:txBody>
      </p:sp>
    </p:spTree>
    <p:extLst>
      <p:ext uri="{BB962C8B-B14F-4D97-AF65-F5344CB8AC3E}">
        <p14:creationId xmlns:p14="http://schemas.microsoft.com/office/powerpoint/2010/main" val="11883854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8DC1-A637-4B9E-A992-854152BAD76A}"/>
              </a:ext>
            </a:extLst>
          </p:cNvPr>
          <p:cNvSpPr>
            <a:spLocks noGrp="1"/>
          </p:cNvSpPr>
          <p:nvPr>
            <p:ph type="title"/>
          </p:nvPr>
        </p:nvSpPr>
        <p:spPr>
          <a:xfrm>
            <a:off x="786653" y="1037168"/>
            <a:ext cx="8761413" cy="728132"/>
          </a:xfrm>
        </p:spPr>
        <p:txBody>
          <a:bodyPr/>
          <a:lstStyle/>
          <a:p>
            <a:r>
              <a:rPr lang="en-US" sz="4000" dirty="0">
                <a:latin typeface="Bodoni MT Black" panose="02070A03080606020203" pitchFamily="18" charset="0"/>
              </a:rPr>
              <a:t>Example: Array as an argument</a:t>
            </a:r>
          </a:p>
        </p:txBody>
      </p:sp>
      <p:sp>
        <p:nvSpPr>
          <p:cNvPr id="3" name="Content Placeholder 2">
            <a:extLst>
              <a:ext uri="{FF2B5EF4-FFF2-40B4-BE49-F238E27FC236}">
                <a16:creationId xmlns:a16="http://schemas.microsoft.com/office/drawing/2014/main" id="{24DC3A6A-A143-4C0C-B6C5-A174481B8BA7}"/>
              </a:ext>
            </a:extLst>
          </p:cNvPr>
          <p:cNvSpPr>
            <a:spLocks noGrp="1"/>
          </p:cNvSpPr>
          <p:nvPr>
            <p:ph sz="half" idx="1"/>
          </p:nvPr>
        </p:nvSpPr>
        <p:spPr>
          <a:xfrm>
            <a:off x="609600" y="2374900"/>
            <a:ext cx="5105400" cy="4051300"/>
          </a:xfrm>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r>
              <a:rPr lang="en-US" sz="3100" dirty="0">
                <a:latin typeface="Bodoni MT Black" panose="02070A03080606020203" pitchFamily="18" charset="0"/>
              </a:rPr>
              <a:t>Write a program in which an array is passed as an argument and function  show sum of the array.</a:t>
            </a:r>
          </a:p>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sum_array</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[],int size)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sum=0;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size;i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&lt;&lt;"sum of the array is : "&lt;&lt;sum;</a:t>
            </a:r>
          </a:p>
          <a:p>
            <a:r>
              <a:rPr lang="en-US" dirty="0"/>
              <a:t>}</a:t>
            </a:r>
          </a:p>
        </p:txBody>
      </p:sp>
      <p:sp>
        <p:nvSpPr>
          <p:cNvPr id="4" name="Content Placeholder 3">
            <a:extLst>
              <a:ext uri="{FF2B5EF4-FFF2-40B4-BE49-F238E27FC236}">
                <a16:creationId xmlns:a16="http://schemas.microsoft.com/office/drawing/2014/main" id="{078A56C9-EF05-48B9-92D6-4D556A24A613}"/>
              </a:ext>
            </a:extLst>
          </p:cNvPr>
          <p:cNvSpPr>
            <a:spLocks noGrp="1"/>
          </p:cNvSpPr>
          <p:nvPr>
            <p:ph sz="half" idx="2"/>
          </p:nvPr>
        </p:nvSpPr>
        <p:spPr>
          <a:xfrm>
            <a:off x="6208712" y="2374900"/>
            <a:ext cx="4941888" cy="4051300"/>
          </a:xfrm>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number[5]={10,20,30,40,50};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sum_array</a:t>
            </a:r>
            <a:r>
              <a:rPr lang="en-US" dirty="0">
                <a:latin typeface="Times New Roman" panose="02020603050405020304" pitchFamily="18" charset="0"/>
                <a:cs typeface="Times New Roman" panose="02020603050405020304" pitchFamily="18" charset="0"/>
              </a:rPr>
              <a:t>(number,5);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 0;</a:t>
            </a:r>
          </a:p>
          <a:p>
            <a:r>
              <a:rPr lang="en-US" dirty="0">
                <a:latin typeface="Times New Roman" panose="02020603050405020304" pitchFamily="18" charset="0"/>
                <a:cs typeface="Times New Roman" panose="02020603050405020304" pitchFamily="18" charset="0"/>
              </a:rPr>
              <a:t>}</a:t>
            </a:r>
          </a:p>
          <a:p>
            <a:endParaRPr lang="en-US" dirty="0"/>
          </a:p>
        </p:txBody>
      </p:sp>
      <p:sp>
        <p:nvSpPr>
          <p:cNvPr id="5" name="Rectangle 4">
            <a:extLst>
              <a:ext uri="{FF2B5EF4-FFF2-40B4-BE49-F238E27FC236}">
                <a16:creationId xmlns:a16="http://schemas.microsoft.com/office/drawing/2014/main" id="{3C512BB2-BF90-47AB-9EC2-1B9F00A97916}"/>
              </a:ext>
            </a:extLst>
          </p:cNvPr>
          <p:cNvSpPr/>
          <p:nvPr/>
        </p:nvSpPr>
        <p:spPr>
          <a:xfrm>
            <a:off x="8369300" y="3594100"/>
            <a:ext cx="3505200" cy="863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sum of the array is : 150</a:t>
            </a:r>
          </a:p>
        </p:txBody>
      </p:sp>
    </p:spTree>
    <p:extLst>
      <p:ext uri="{BB962C8B-B14F-4D97-AF65-F5344CB8AC3E}">
        <p14:creationId xmlns:p14="http://schemas.microsoft.com/office/powerpoint/2010/main" val="23973701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B0D7-728D-41E7-9AF0-2BE8BFCC3A45}"/>
              </a:ext>
            </a:extLst>
          </p:cNvPr>
          <p:cNvSpPr>
            <a:spLocks noGrp="1"/>
          </p:cNvSpPr>
          <p:nvPr>
            <p:ph type="title"/>
          </p:nvPr>
        </p:nvSpPr>
        <p:spPr>
          <a:xfrm>
            <a:off x="666744" y="783168"/>
            <a:ext cx="8761413" cy="960968"/>
          </a:xfrm>
        </p:spPr>
        <p:txBody>
          <a:bodyPr/>
          <a:lstStyle/>
          <a:p>
            <a:r>
              <a:rPr lang="en-US" sz="4000" dirty="0">
                <a:latin typeface="Bodoni MT Black" panose="02070A03080606020203" pitchFamily="18" charset="0"/>
              </a:rPr>
              <a:t>C++ pointers</a:t>
            </a:r>
          </a:p>
        </p:txBody>
      </p:sp>
      <p:sp>
        <p:nvSpPr>
          <p:cNvPr id="5" name="Content Placeholder 4">
            <a:extLst>
              <a:ext uri="{FF2B5EF4-FFF2-40B4-BE49-F238E27FC236}">
                <a16:creationId xmlns:a16="http://schemas.microsoft.com/office/drawing/2014/main" id="{89E2793B-8D8C-4B59-ABC8-963108C074BA}"/>
              </a:ext>
            </a:extLst>
          </p:cNvPr>
          <p:cNvSpPr>
            <a:spLocks noGrp="1"/>
          </p:cNvSpPr>
          <p:nvPr>
            <p:ph idx="1"/>
          </p:nvPr>
        </p:nvSpPr>
        <p:spPr>
          <a:xfrm>
            <a:off x="635000" y="2298700"/>
            <a:ext cx="11137900" cy="439420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sz="2800" dirty="0">
                <a:latin typeface="Bodoni MT Black" panose="02070A03080606020203" pitchFamily="18" charset="0"/>
              </a:rPr>
              <a:t>Pointer:</a:t>
            </a:r>
          </a:p>
          <a:p>
            <a:pPr marL="0" indent="0">
              <a:buNone/>
            </a:pPr>
            <a:r>
              <a:rPr lang="en-US" sz="1600" dirty="0">
                <a:latin typeface="Times New Roman" panose="02020603050405020304" pitchFamily="18" charset="0"/>
                <a:cs typeface="Times New Roman" panose="02020603050405020304" pitchFamily="18" charset="0"/>
              </a:rPr>
              <a:t>Every variable is assigned a memory location whose address can be retrieved by using the address operator (&amp;). The address of a memory location is called a pointer</a:t>
            </a:r>
            <a:r>
              <a:rPr lang="en-US" dirty="0"/>
              <a:t>.</a:t>
            </a:r>
          </a:p>
          <a:p>
            <a:pPr marL="0" indent="0">
              <a:buNone/>
            </a:pPr>
            <a:r>
              <a:rPr lang="en-US" sz="1600" dirty="0">
                <a:latin typeface="Times New Roman" panose="02020603050405020304" pitchFamily="18" charset="0"/>
                <a:cs typeface="Times New Roman" panose="02020603050405020304" pitchFamily="18" charset="0"/>
              </a:rPr>
              <a:t>Every variable in an executing program allocated a section of memory large enough to hold a value of that variable’s type. Current C++ compiler that run on PCs usually allocate a single byte to variable of type char, two bytes to variables of type short, four to variable of type float and long, and 8 bytes to variables of type double.</a:t>
            </a:r>
          </a:p>
          <a:p>
            <a:pPr marL="0" indent="0">
              <a:buNone/>
            </a:pPr>
            <a:r>
              <a:rPr lang="en-US" sz="1600" dirty="0">
                <a:latin typeface="Times New Roman" panose="02020603050405020304" pitchFamily="18" charset="0"/>
                <a:cs typeface="Times New Roman" panose="02020603050405020304" pitchFamily="18" charset="0"/>
              </a:rPr>
              <a:t>Every byte of memory has a unique address. A variable’s address is the address of the first byte allocated to that variable. Suppose the following variables are defined  in a program</a:t>
            </a:r>
            <a:r>
              <a:rPr lang="en-US" dirty="0"/>
              <a:t>:</a:t>
            </a:r>
          </a:p>
          <a:p>
            <a:pPr marL="0" indent="0">
              <a:buNone/>
            </a:pPr>
            <a:r>
              <a:rPr lang="en-US" sz="1400" dirty="0">
                <a:latin typeface="Times New Roman" panose="02020603050405020304" pitchFamily="18" charset="0"/>
                <a:cs typeface="Times New Roman" panose="02020603050405020304" pitchFamily="18" charset="0"/>
              </a:rPr>
              <a:t>Char letter;</a:t>
            </a:r>
          </a:p>
          <a:p>
            <a:pPr marL="0" indent="0">
              <a:buNone/>
            </a:pPr>
            <a:r>
              <a:rPr lang="en-US" sz="1400" dirty="0">
                <a:latin typeface="Times New Roman" panose="02020603050405020304" pitchFamily="18" charset="0"/>
                <a:cs typeface="Times New Roman" panose="02020603050405020304" pitchFamily="18" charset="0"/>
              </a:rPr>
              <a:t>Short number;</a:t>
            </a:r>
          </a:p>
          <a:p>
            <a:pPr marL="0" indent="0">
              <a:buNone/>
            </a:pPr>
            <a:r>
              <a:rPr lang="en-US" sz="1400" dirty="0">
                <a:latin typeface="Times New Roman" panose="02020603050405020304" pitchFamily="18" charset="0"/>
                <a:cs typeface="Times New Roman" panose="02020603050405020304" pitchFamily="18" charset="0"/>
              </a:rPr>
              <a:t>Float amount;</a:t>
            </a:r>
          </a:p>
          <a:p>
            <a:pPr marL="0" indent="0">
              <a:buNone/>
            </a:pPr>
            <a:endParaRPr lang="en-US" dirty="0"/>
          </a:p>
        </p:txBody>
      </p:sp>
      <p:sp>
        <p:nvSpPr>
          <p:cNvPr id="6" name="Rectangle 5">
            <a:extLst>
              <a:ext uri="{FF2B5EF4-FFF2-40B4-BE49-F238E27FC236}">
                <a16:creationId xmlns:a16="http://schemas.microsoft.com/office/drawing/2014/main" id="{E260D27C-638A-47AD-8E1A-C11C9647DFFD}"/>
              </a:ext>
            </a:extLst>
          </p:cNvPr>
          <p:cNvSpPr/>
          <p:nvPr/>
        </p:nvSpPr>
        <p:spPr>
          <a:xfrm>
            <a:off x="1930400" y="6167968"/>
            <a:ext cx="1651000" cy="364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1200</a:t>
            </a:r>
          </a:p>
        </p:txBody>
      </p:sp>
      <p:sp>
        <p:nvSpPr>
          <p:cNvPr id="7" name="Rectangle 6">
            <a:extLst>
              <a:ext uri="{FF2B5EF4-FFF2-40B4-BE49-F238E27FC236}">
                <a16:creationId xmlns:a16="http://schemas.microsoft.com/office/drawing/2014/main" id="{63A04890-C253-4BBE-955A-406767D9528B}"/>
              </a:ext>
            </a:extLst>
          </p:cNvPr>
          <p:cNvSpPr/>
          <p:nvPr/>
        </p:nvSpPr>
        <p:spPr>
          <a:xfrm>
            <a:off x="3581400" y="6167968"/>
            <a:ext cx="1651000" cy="364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1201</a:t>
            </a:r>
          </a:p>
        </p:txBody>
      </p:sp>
      <p:sp>
        <p:nvSpPr>
          <p:cNvPr id="8" name="Rectangle 7">
            <a:extLst>
              <a:ext uri="{FF2B5EF4-FFF2-40B4-BE49-F238E27FC236}">
                <a16:creationId xmlns:a16="http://schemas.microsoft.com/office/drawing/2014/main" id="{A98C14E3-CFC4-4666-A7CD-081BA1FCC90F}"/>
              </a:ext>
            </a:extLst>
          </p:cNvPr>
          <p:cNvSpPr/>
          <p:nvPr/>
        </p:nvSpPr>
        <p:spPr>
          <a:xfrm>
            <a:off x="6902449" y="6172200"/>
            <a:ext cx="1651000" cy="35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1203</a:t>
            </a:r>
          </a:p>
        </p:txBody>
      </p:sp>
      <p:sp>
        <p:nvSpPr>
          <p:cNvPr id="9" name="Rectangle 8">
            <a:extLst>
              <a:ext uri="{FF2B5EF4-FFF2-40B4-BE49-F238E27FC236}">
                <a16:creationId xmlns:a16="http://schemas.microsoft.com/office/drawing/2014/main" id="{F47192C8-3BAB-42C4-A3DB-4C3D8FC50458}"/>
              </a:ext>
            </a:extLst>
          </p:cNvPr>
          <p:cNvSpPr/>
          <p:nvPr/>
        </p:nvSpPr>
        <p:spPr>
          <a:xfrm>
            <a:off x="8553447" y="6167968"/>
            <a:ext cx="1651000" cy="364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50B36E7-C146-443E-AAE5-85D7ABC4B559}"/>
              </a:ext>
            </a:extLst>
          </p:cNvPr>
          <p:cNvSpPr/>
          <p:nvPr/>
        </p:nvSpPr>
        <p:spPr>
          <a:xfrm>
            <a:off x="5232399" y="6167968"/>
            <a:ext cx="1651000" cy="364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1202</a:t>
            </a:r>
          </a:p>
        </p:txBody>
      </p:sp>
      <p:cxnSp>
        <p:nvCxnSpPr>
          <p:cNvPr id="12" name="Straight Arrow Connector 11">
            <a:extLst>
              <a:ext uri="{FF2B5EF4-FFF2-40B4-BE49-F238E27FC236}">
                <a16:creationId xmlns:a16="http://schemas.microsoft.com/office/drawing/2014/main" id="{0C5E9977-D064-4E3C-BD3A-5DDCAD12CFF9}"/>
              </a:ext>
            </a:extLst>
          </p:cNvPr>
          <p:cNvCxnSpPr>
            <a:cxnSpLocks/>
            <a:stCxn id="6" idx="0"/>
          </p:cNvCxnSpPr>
          <p:nvPr/>
        </p:nvCxnSpPr>
        <p:spPr>
          <a:xfrm flipH="1" flipV="1">
            <a:off x="2736850" y="5825068"/>
            <a:ext cx="1905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C0F8D7-5877-41B8-A7C2-531AE4B4A963}"/>
              </a:ext>
            </a:extLst>
          </p:cNvPr>
          <p:cNvCxnSpPr>
            <a:cxnSpLocks/>
            <a:stCxn id="7" idx="0"/>
          </p:cNvCxnSpPr>
          <p:nvPr/>
        </p:nvCxnSpPr>
        <p:spPr>
          <a:xfrm flipV="1">
            <a:off x="4406900" y="5825068"/>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32847D-50FA-44AC-AFAB-A7E93DD7D403}"/>
              </a:ext>
            </a:extLst>
          </p:cNvPr>
          <p:cNvCxnSpPr>
            <a:cxnSpLocks/>
            <a:stCxn id="8" idx="0"/>
          </p:cNvCxnSpPr>
          <p:nvPr/>
        </p:nvCxnSpPr>
        <p:spPr>
          <a:xfrm flipV="1">
            <a:off x="7727949" y="5829300"/>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86C6C38-1542-4525-BEFD-693EFA7069E6}"/>
              </a:ext>
            </a:extLst>
          </p:cNvPr>
          <p:cNvSpPr/>
          <p:nvPr/>
        </p:nvSpPr>
        <p:spPr>
          <a:xfrm>
            <a:off x="1955806" y="5384800"/>
            <a:ext cx="1485894" cy="364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letter</a:t>
            </a:r>
          </a:p>
        </p:txBody>
      </p:sp>
      <p:sp>
        <p:nvSpPr>
          <p:cNvPr id="28" name="Rectangle 27">
            <a:extLst>
              <a:ext uri="{FF2B5EF4-FFF2-40B4-BE49-F238E27FC236}">
                <a16:creationId xmlns:a16="http://schemas.microsoft.com/office/drawing/2014/main" id="{CEEA003B-4906-4396-886A-36303D539893}"/>
              </a:ext>
            </a:extLst>
          </p:cNvPr>
          <p:cNvSpPr/>
          <p:nvPr/>
        </p:nvSpPr>
        <p:spPr>
          <a:xfrm>
            <a:off x="3638550" y="5384798"/>
            <a:ext cx="1485894" cy="364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number</a:t>
            </a:r>
          </a:p>
        </p:txBody>
      </p:sp>
      <p:sp>
        <p:nvSpPr>
          <p:cNvPr id="29" name="Rectangle 28">
            <a:extLst>
              <a:ext uri="{FF2B5EF4-FFF2-40B4-BE49-F238E27FC236}">
                <a16:creationId xmlns:a16="http://schemas.microsoft.com/office/drawing/2014/main" id="{EC078528-CE94-4A95-9B72-1CEDD5293069}"/>
              </a:ext>
            </a:extLst>
          </p:cNvPr>
          <p:cNvSpPr/>
          <p:nvPr/>
        </p:nvSpPr>
        <p:spPr>
          <a:xfrm>
            <a:off x="6985000" y="5372100"/>
            <a:ext cx="1485898" cy="364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amount</a:t>
            </a:r>
          </a:p>
        </p:txBody>
      </p:sp>
      <p:cxnSp>
        <p:nvCxnSpPr>
          <p:cNvPr id="32" name="Straight Connector 31">
            <a:extLst>
              <a:ext uri="{FF2B5EF4-FFF2-40B4-BE49-F238E27FC236}">
                <a16:creationId xmlns:a16="http://schemas.microsoft.com/office/drawing/2014/main" id="{B5D70930-44B1-4743-872E-BD895CF1E9BA}"/>
              </a:ext>
            </a:extLst>
          </p:cNvPr>
          <p:cNvCxnSpPr/>
          <p:nvPr/>
        </p:nvCxnSpPr>
        <p:spPr>
          <a:xfrm>
            <a:off x="10204447" y="6167968"/>
            <a:ext cx="125095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FB24107B-5261-4F96-B676-34B2E123BA28}"/>
              </a:ext>
            </a:extLst>
          </p:cNvPr>
          <p:cNvCxnSpPr>
            <a:cxnSpLocks/>
          </p:cNvCxnSpPr>
          <p:nvPr/>
        </p:nvCxnSpPr>
        <p:spPr>
          <a:xfrm>
            <a:off x="10204447" y="6532032"/>
            <a:ext cx="125095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9BC2F5CA-8599-428C-A126-4760E6731F4F}"/>
              </a:ext>
            </a:extLst>
          </p:cNvPr>
          <p:cNvCxnSpPr/>
          <p:nvPr/>
        </p:nvCxnSpPr>
        <p:spPr>
          <a:xfrm flipH="1">
            <a:off x="1028700" y="6167968"/>
            <a:ext cx="9017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a:extLst>
              <a:ext uri="{FF2B5EF4-FFF2-40B4-BE49-F238E27FC236}">
                <a16:creationId xmlns:a16="http://schemas.microsoft.com/office/drawing/2014/main" id="{1AC701A1-7DFD-4E00-86E6-93077E72110A}"/>
              </a:ext>
            </a:extLst>
          </p:cNvPr>
          <p:cNvCxnSpPr/>
          <p:nvPr/>
        </p:nvCxnSpPr>
        <p:spPr>
          <a:xfrm flipH="1">
            <a:off x="1028700" y="6532032"/>
            <a:ext cx="9017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849273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C14A-6B83-40CC-A3C1-916ED7F0F90A}"/>
              </a:ext>
            </a:extLst>
          </p:cNvPr>
          <p:cNvSpPr>
            <a:spLocks noGrp="1"/>
          </p:cNvSpPr>
          <p:nvPr>
            <p:ph type="title"/>
          </p:nvPr>
        </p:nvSpPr>
        <p:spPr>
          <a:xfrm>
            <a:off x="660400" y="935568"/>
            <a:ext cx="8761413" cy="706964"/>
          </a:xfrm>
        </p:spPr>
        <p:txBody>
          <a:bodyPr/>
          <a:lstStyle/>
          <a:p>
            <a:r>
              <a:rPr lang="en-US" sz="4000" dirty="0">
                <a:latin typeface="Bodoni MT Black" panose="02070A03080606020203" pitchFamily="18" charset="0"/>
              </a:rPr>
              <a:t>Address operator</a:t>
            </a:r>
          </a:p>
        </p:txBody>
      </p:sp>
      <p:sp>
        <p:nvSpPr>
          <p:cNvPr id="3" name="Content Placeholder 2">
            <a:extLst>
              <a:ext uri="{FF2B5EF4-FFF2-40B4-BE49-F238E27FC236}">
                <a16:creationId xmlns:a16="http://schemas.microsoft.com/office/drawing/2014/main" id="{77C47752-ECE5-45BB-93E6-D256506F43B1}"/>
              </a:ext>
            </a:extLst>
          </p:cNvPr>
          <p:cNvSpPr>
            <a:spLocks noGrp="1"/>
          </p:cNvSpPr>
          <p:nvPr>
            <p:ph idx="1"/>
          </p:nvPr>
        </p:nvSpPr>
        <p:spPr>
          <a:xfrm>
            <a:off x="660400" y="2298700"/>
            <a:ext cx="10998199" cy="4343400"/>
          </a:xfrm>
        </p:spPr>
        <p:txBody>
          <a:bodyPr/>
          <a:lstStyle/>
          <a:p>
            <a:r>
              <a:rPr lang="en-US" sz="2800" dirty="0">
                <a:latin typeface="Bodoni MT Black" panose="02070A03080606020203" pitchFamily="18" charset="0"/>
              </a:rPr>
              <a:t>Address operator:</a:t>
            </a:r>
          </a:p>
          <a:p>
            <a:pPr marL="0" indent="0">
              <a:buNone/>
            </a:pPr>
            <a:r>
              <a:rPr lang="en-US" dirty="0">
                <a:latin typeface="Times New Roman" panose="02020603050405020304" pitchFamily="18" charset="0"/>
                <a:cs typeface="Times New Roman" panose="02020603050405020304" pitchFamily="18" charset="0"/>
              </a:rPr>
              <a:t>Address operators are used for retrieving the address of the variable from memory where the variable store. It is represented by &amp;. To use it place the address operator before the variable whose address you want.</a:t>
            </a:r>
          </a:p>
          <a:p>
            <a:pPr marL="0" indent="0">
              <a:buNone/>
            </a:pPr>
            <a:r>
              <a:rPr lang="en-US" sz="24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&amp;variable-name;</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int amount=12;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&lt;&lt;&amp;amount;  // x78fdfc is the address of the variable amount on memory. </a:t>
            </a:r>
          </a:p>
          <a:p>
            <a:pPr marL="0" indent="0">
              <a:buNone/>
            </a:pPr>
            <a:r>
              <a:rPr lang="en-US" dirty="0">
                <a:latin typeface="Times New Roman" panose="02020603050405020304" pitchFamily="18" charset="0"/>
                <a:cs typeface="Times New Roman" panose="02020603050405020304" pitchFamily="18" charset="0"/>
              </a:rPr>
              <a:t>By default C++ prints address in hexadecimal. </a:t>
            </a:r>
          </a:p>
        </p:txBody>
      </p:sp>
    </p:spTree>
    <p:extLst>
      <p:ext uri="{BB962C8B-B14F-4D97-AF65-F5344CB8AC3E}">
        <p14:creationId xmlns:p14="http://schemas.microsoft.com/office/powerpoint/2010/main" val="374940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5CE9-7142-458A-8479-C0A5EF455930}"/>
              </a:ext>
            </a:extLst>
          </p:cNvPr>
          <p:cNvSpPr>
            <a:spLocks noGrp="1"/>
          </p:cNvSpPr>
          <p:nvPr>
            <p:ph type="title"/>
          </p:nvPr>
        </p:nvSpPr>
        <p:spPr>
          <a:xfrm>
            <a:off x="673100" y="973668"/>
            <a:ext cx="9217867" cy="817032"/>
          </a:xfrm>
        </p:spPr>
        <p:txBody>
          <a:bodyPr/>
          <a:lstStyle/>
          <a:p>
            <a:r>
              <a:rPr lang="en-US" sz="4000" dirty="0">
                <a:latin typeface="Bodoni MT Black" panose="02070A03080606020203" pitchFamily="18" charset="0"/>
              </a:rPr>
              <a:t>Pointer variable</a:t>
            </a:r>
          </a:p>
        </p:txBody>
      </p:sp>
      <p:sp>
        <p:nvSpPr>
          <p:cNvPr id="3" name="Content Placeholder 2">
            <a:extLst>
              <a:ext uri="{FF2B5EF4-FFF2-40B4-BE49-F238E27FC236}">
                <a16:creationId xmlns:a16="http://schemas.microsoft.com/office/drawing/2014/main" id="{118CB619-78A8-4D8F-B87A-B9ECE27F21CF}"/>
              </a:ext>
            </a:extLst>
          </p:cNvPr>
          <p:cNvSpPr>
            <a:spLocks noGrp="1"/>
          </p:cNvSpPr>
          <p:nvPr>
            <p:ph idx="1"/>
          </p:nvPr>
        </p:nvSpPr>
        <p:spPr>
          <a:xfrm>
            <a:off x="546100" y="2273300"/>
            <a:ext cx="11087100" cy="4318000"/>
          </a:xfrm>
        </p:spPr>
        <p:txBody>
          <a:bodyPr>
            <a:normAutofit lnSpcReduction="10000"/>
          </a:bodyPr>
          <a:lstStyle/>
          <a:p>
            <a:r>
              <a:rPr lang="en-US" sz="2400" dirty="0">
                <a:latin typeface="Bodoni MT Black" panose="02070A03080606020203" pitchFamily="18" charset="0"/>
              </a:rPr>
              <a:t>Pointer variable:</a:t>
            </a:r>
          </a:p>
          <a:p>
            <a:pPr marL="0" indent="0">
              <a:buNone/>
            </a:pPr>
            <a:r>
              <a:rPr lang="en-US" dirty="0">
                <a:latin typeface="Times New Roman" panose="02020603050405020304" pitchFamily="18" charset="0"/>
                <a:cs typeface="Times New Roman" panose="02020603050405020304" pitchFamily="18" charset="0"/>
              </a:rPr>
              <a:t>A pointer variable is a variable that holds address of the memory locations.</a:t>
            </a:r>
          </a:p>
          <a:p>
            <a:pPr marL="0" indent="0">
              <a:buNone/>
            </a:pPr>
            <a:r>
              <a:rPr lang="en-US" sz="24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Data-type *variable-name;</a:t>
            </a:r>
          </a:p>
          <a:p>
            <a:pPr marL="0" indent="0">
              <a:buNone/>
            </a:pPr>
            <a:r>
              <a:rPr lang="en-US" sz="2400" dirty="0">
                <a:latin typeface="Bodoni MT Black" panose="02070A03080606020203"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asterisk before the variable name is indicate that the variable is a pointer variable. The data-type int indicate that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can only be used to point to, or hold address of, integer variable. This definition is read as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is a pointer to int”</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This style of declaration might visually reinforce the fact that </a:t>
            </a:r>
            <a:r>
              <a:rPr lang="en-US" dirty="0" err="1">
                <a:latin typeface="Times New Roman" panose="02020603050405020304" pitchFamily="18" charset="0"/>
                <a:cs typeface="Times New Roman" panose="02020603050405020304" pitchFamily="18" charset="0"/>
              </a:rPr>
              <a:t>ptr’s</a:t>
            </a:r>
            <a:r>
              <a:rPr lang="en-US" dirty="0">
                <a:latin typeface="Times New Roman" panose="02020603050405020304" pitchFamily="18" charset="0"/>
                <a:cs typeface="Times New Roman" panose="02020603050405020304" pitchFamily="18" charset="0"/>
              </a:rPr>
              <a:t> data type is not int, but pointer-to-int. Both are correct declaration style.</a:t>
            </a:r>
          </a:p>
        </p:txBody>
      </p:sp>
    </p:spTree>
    <p:extLst>
      <p:ext uri="{BB962C8B-B14F-4D97-AF65-F5344CB8AC3E}">
        <p14:creationId xmlns:p14="http://schemas.microsoft.com/office/powerpoint/2010/main" val="4544708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FAE5-BCA5-4AA2-9751-8D7F4901261D}"/>
              </a:ext>
            </a:extLst>
          </p:cNvPr>
          <p:cNvSpPr>
            <a:spLocks noGrp="1"/>
          </p:cNvSpPr>
          <p:nvPr>
            <p:ph type="title"/>
          </p:nvPr>
        </p:nvSpPr>
        <p:spPr>
          <a:xfrm>
            <a:off x="723901" y="766233"/>
            <a:ext cx="9192466" cy="1024467"/>
          </a:xfrm>
        </p:spPr>
        <p:txBody>
          <a:bodyPr/>
          <a:lstStyle/>
          <a:p>
            <a:r>
              <a:rPr lang="en-US" sz="4000" dirty="0">
                <a:latin typeface="Bodoni MT Black" panose="02070A03080606020203" pitchFamily="18" charset="0"/>
              </a:rPr>
              <a:t>Program: pointer variable:</a:t>
            </a:r>
          </a:p>
        </p:txBody>
      </p:sp>
      <p:sp>
        <p:nvSpPr>
          <p:cNvPr id="3" name="Content Placeholder 2">
            <a:extLst>
              <a:ext uri="{FF2B5EF4-FFF2-40B4-BE49-F238E27FC236}">
                <a16:creationId xmlns:a16="http://schemas.microsoft.com/office/drawing/2014/main" id="{9AB2F32E-A95C-4321-9D3C-1BBA4DF7A4BD}"/>
              </a:ext>
            </a:extLst>
          </p:cNvPr>
          <p:cNvSpPr>
            <a:spLocks noGrp="1"/>
          </p:cNvSpPr>
          <p:nvPr>
            <p:ph idx="1"/>
          </p:nvPr>
        </p:nvSpPr>
        <p:spPr>
          <a:xfrm>
            <a:off x="520700" y="2286000"/>
            <a:ext cx="11137900" cy="4279900"/>
          </a:xfrm>
        </p:spPr>
        <p:txBody>
          <a:bodyPr>
            <a:normAutofit fontScale="85000" lnSpcReduction="20000"/>
          </a:bodyPr>
          <a:lstStyle/>
          <a:p>
            <a:pPr marL="0" indent="0">
              <a:buNone/>
            </a:pPr>
            <a:r>
              <a:rPr lang="en-US" sz="2400" dirty="0">
                <a:latin typeface="Bodoni MT Black" panose="02070A03080606020203" pitchFamily="18" charset="0"/>
              </a:rPr>
              <a:t>Write a program that stores the address of a variable in a pointer.</a:t>
            </a:r>
          </a:p>
          <a:p>
            <a:pPr marL="0" indent="0">
              <a:buNone/>
            </a:pPr>
            <a:r>
              <a:rPr lang="en-US" sz="1600" dirty="0">
                <a:latin typeface="Times New Roman" panose="02020603050405020304" pitchFamily="18" charset="0"/>
                <a:cs typeface="Times New Roman" panose="02020603050405020304" pitchFamily="18" charset="0"/>
              </a:rPr>
              <a:t>#include&lt;iostream&gt;</a:t>
            </a:r>
          </a:p>
          <a:p>
            <a:pPr marL="0" indent="0">
              <a:buNone/>
            </a:pPr>
            <a:r>
              <a:rPr lang="en-US" sz="1600" dirty="0">
                <a:latin typeface="Times New Roman" panose="02020603050405020304" pitchFamily="18" charset="0"/>
                <a:cs typeface="Times New Roman" panose="02020603050405020304" pitchFamily="18" charset="0"/>
              </a:rPr>
              <a:t>using namespace std;</a:t>
            </a:r>
          </a:p>
          <a:p>
            <a:pPr marL="0" indent="0">
              <a:buNone/>
            </a:pPr>
            <a:r>
              <a:rPr lang="en-US" sz="1600" dirty="0">
                <a:latin typeface="Times New Roman" panose="02020603050405020304" pitchFamily="18" charset="0"/>
                <a:cs typeface="Times New Roman" panose="02020603050405020304" pitchFamily="18" charset="0"/>
              </a:rPr>
              <a:t>int main()</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int x=25;</a:t>
            </a:r>
          </a:p>
          <a:p>
            <a:pPr marL="0" indent="0">
              <a:buNone/>
            </a:pPr>
            <a:r>
              <a:rPr lang="en-US" sz="1600" dirty="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=&amp;x;</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&lt;&lt;“The value of x is ; : “&lt;&lt;x;&lt;&lt;</a:t>
            </a:r>
            <a:r>
              <a:rPr lang="en-US" sz="1600" dirty="0" err="1">
                <a:latin typeface="Times New Roman" panose="02020603050405020304" pitchFamily="18" charset="0"/>
                <a:cs typeface="Times New Roman" panose="02020603050405020304" pitchFamily="18" charset="0"/>
              </a:rPr>
              <a:t>endl</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&lt;&lt;“”The address of x is : “&lt;&lt;</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&lt;&lt;</a:t>
            </a:r>
            <a:r>
              <a:rPr lang="en-US" sz="1600" dirty="0" err="1">
                <a:latin typeface="Times New Roman" panose="02020603050405020304" pitchFamily="18" charset="0"/>
                <a:cs typeface="Times New Roman" panose="02020603050405020304" pitchFamily="18" charset="0"/>
              </a:rPr>
              <a:t>endl</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&lt;&lt;“The value of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is : “&lt;&lt;*</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&lt;&lt;</a:t>
            </a:r>
            <a:r>
              <a:rPr lang="en-US" sz="1600" dirty="0" err="1">
                <a:latin typeface="Times New Roman" panose="02020603050405020304" pitchFamily="18" charset="0"/>
                <a:cs typeface="Times New Roman" panose="02020603050405020304" pitchFamily="18" charset="0"/>
              </a:rPr>
              <a:t>endl</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&lt;&lt;The address of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is : “&lt;&lt;&amp;</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&lt;&lt;</a:t>
            </a:r>
            <a:r>
              <a:rPr lang="en-US" sz="1600" dirty="0" err="1">
                <a:latin typeface="Times New Roman" panose="02020603050405020304" pitchFamily="18" charset="0"/>
                <a:cs typeface="Times New Roman" panose="02020603050405020304" pitchFamily="18" charset="0"/>
              </a:rPr>
              <a:t>endl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return 0;</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Bodoni MT Black" panose="02070A03080606020203" pitchFamily="18" charset="0"/>
            </a:endParaRPr>
          </a:p>
        </p:txBody>
      </p:sp>
      <p:sp>
        <p:nvSpPr>
          <p:cNvPr id="4" name="Rectangle 3">
            <a:extLst>
              <a:ext uri="{FF2B5EF4-FFF2-40B4-BE49-F238E27FC236}">
                <a16:creationId xmlns:a16="http://schemas.microsoft.com/office/drawing/2014/main" id="{390C6FA8-0BD5-4947-84BE-83263AF058DA}"/>
              </a:ext>
            </a:extLst>
          </p:cNvPr>
          <p:cNvSpPr/>
          <p:nvPr/>
        </p:nvSpPr>
        <p:spPr>
          <a:xfrm>
            <a:off x="8081217" y="2770187"/>
            <a:ext cx="3424983" cy="13303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The value of x is  :  25</a:t>
            </a:r>
          </a:p>
          <a:p>
            <a:pPr algn="ctr"/>
            <a:r>
              <a:rPr lang="en-US" dirty="0">
                <a:latin typeface="Times New Roman" panose="02020603050405020304" pitchFamily="18" charset="0"/>
                <a:cs typeface="Times New Roman" panose="02020603050405020304" pitchFamily="18" charset="0"/>
              </a:rPr>
              <a:t>The address of x is :0x78fe1c</a:t>
            </a:r>
          </a:p>
          <a:p>
            <a:pPr algn="ctr"/>
            <a:r>
              <a:rPr lang="en-US" dirty="0">
                <a:latin typeface="Times New Roman" panose="02020603050405020304" pitchFamily="18" charset="0"/>
                <a:cs typeface="Times New Roman" panose="02020603050405020304" pitchFamily="18" charset="0"/>
              </a:rPr>
              <a: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is : 25</a:t>
            </a:r>
          </a:p>
          <a:p>
            <a:pPr algn="ctr"/>
            <a:r>
              <a:rPr lang="en-US" dirty="0">
                <a:latin typeface="Times New Roman" panose="02020603050405020304" pitchFamily="18" charset="0"/>
                <a:cs typeface="Times New Roman" panose="02020603050405020304" pitchFamily="18" charset="0"/>
              </a:rPr>
              <a:t>The address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is : 0x78fe10</a:t>
            </a:r>
          </a:p>
        </p:txBody>
      </p:sp>
      <p:sp>
        <p:nvSpPr>
          <p:cNvPr id="5" name="Rectangle 4">
            <a:extLst>
              <a:ext uri="{FF2B5EF4-FFF2-40B4-BE49-F238E27FC236}">
                <a16:creationId xmlns:a16="http://schemas.microsoft.com/office/drawing/2014/main" id="{FE0D8503-2152-409E-8443-47BF7D2D5D64}"/>
              </a:ext>
            </a:extLst>
          </p:cNvPr>
          <p:cNvSpPr/>
          <p:nvPr/>
        </p:nvSpPr>
        <p:spPr>
          <a:xfrm>
            <a:off x="2727324" y="3949700"/>
            <a:ext cx="4016375" cy="3016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simply show the value of the variable x</a:t>
            </a:r>
          </a:p>
        </p:txBody>
      </p:sp>
      <p:sp>
        <p:nvSpPr>
          <p:cNvPr id="6" name="Rectangle 5">
            <a:extLst>
              <a:ext uri="{FF2B5EF4-FFF2-40B4-BE49-F238E27FC236}">
                <a16:creationId xmlns:a16="http://schemas.microsoft.com/office/drawing/2014/main" id="{63354723-A7D5-4F6F-89FB-E6248EA16224}"/>
              </a:ext>
            </a:extLst>
          </p:cNvPr>
          <p:cNvSpPr/>
          <p:nvPr/>
        </p:nvSpPr>
        <p:spPr>
          <a:xfrm>
            <a:off x="4311650" y="4467224"/>
            <a:ext cx="6457204" cy="5164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is used to show</a:t>
            </a:r>
            <a:r>
              <a:rPr lang="en-US" sz="1400" dirty="0"/>
              <a:t> </a:t>
            </a:r>
            <a:r>
              <a:rPr lang="en-US" sz="1400" dirty="0">
                <a:latin typeface="Times New Roman" panose="02020603050405020304" pitchFamily="18" charset="0"/>
                <a:cs typeface="Times New Roman" panose="02020603050405020304" pitchFamily="18" charset="0"/>
              </a:rPr>
              <a:t>the address of variable x which we are also assigned to the pointer variable. So we use pointer variable for the displaying of the address to variable x</a:t>
            </a:r>
          </a:p>
        </p:txBody>
      </p:sp>
      <p:sp>
        <p:nvSpPr>
          <p:cNvPr id="7" name="Rectangle 6">
            <a:extLst>
              <a:ext uri="{FF2B5EF4-FFF2-40B4-BE49-F238E27FC236}">
                <a16:creationId xmlns:a16="http://schemas.microsoft.com/office/drawing/2014/main" id="{BC838796-DBDD-46E7-9688-042BC0DB5538}"/>
              </a:ext>
            </a:extLst>
          </p:cNvPr>
          <p:cNvSpPr/>
          <p:nvPr/>
        </p:nvSpPr>
        <p:spPr>
          <a:xfrm>
            <a:off x="4851400" y="5186893"/>
            <a:ext cx="585787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When we write * before the pointer variable in </a:t>
            </a: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 statement then it show the value of the variable  whom address it point.</a:t>
            </a:r>
          </a:p>
        </p:txBody>
      </p:sp>
      <p:sp>
        <p:nvSpPr>
          <p:cNvPr id="8" name="Rectangle 7">
            <a:extLst>
              <a:ext uri="{FF2B5EF4-FFF2-40B4-BE49-F238E27FC236}">
                <a16:creationId xmlns:a16="http://schemas.microsoft.com/office/drawing/2014/main" id="{28DA7E89-A579-4D4C-B910-0870C37A2300}"/>
              </a:ext>
            </a:extLst>
          </p:cNvPr>
          <p:cNvSpPr/>
          <p:nvPr/>
        </p:nvSpPr>
        <p:spPr>
          <a:xfrm>
            <a:off x="4019550" y="5788027"/>
            <a:ext cx="7372350" cy="6074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When the address operator is written before the pointer variable it gives the address of the pointer variable where it stores in the memory because pointer variable also has its own address in the memory. So address operator is used to show the address of pointer variable in memory .</a:t>
            </a:r>
          </a:p>
        </p:txBody>
      </p:sp>
      <p:sp>
        <p:nvSpPr>
          <p:cNvPr id="9" name="Rectangle 8">
            <a:extLst>
              <a:ext uri="{FF2B5EF4-FFF2-40B4-BE49-F238E27FC236}">
                <a16:creationId xmlns:a16="http://schemas.microsoft.com/office/drawing/2014/main" id="{E209D75D-42AF-4854-A85D-D1EEEBF8F863}"/>
              </a:ext>
            </a:extLst>
          </p:cNvPr>
          <p:cNvSpPr/>
          <p:nvPr/>
        </p:nvSpPr>
        <p:spPr>
          <a:xfrm>
            <a:off x="1473200" y="3327400"/>
            <a:ext cx="6108700" cy="406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The variable x address is assigned to the pointer variable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which is 0x78fe1c. This point the address of the x variable  not point to the value of x</a:t>
            </a:r>
          </a:p>
        </p:txBody>
      </p:sp>
      <p:cxnSp>
        <p:nvCxnSpPr>
          <p:cNvPr id="11" name="Straight Arrow Connector 10">
            <a:extLst>
              <a:ext uri="{FF2B5EF4-FFF2-40B4-BE49-F238E27FC236}">
                <a16:creationId xmlns:a16="http://schemas.microsoft.com/office/drawing/2014/main" id="{B6335CE6-BCA8-480A-A6EE-3A61E6255C8B}"/>
              </a:ext>
            </a:extLst>
          </p:cNvPr>
          <p:cNvCxnSpPr>
            <a:cxnSpLocks/>
          </p:cNvCxnSpPr>
          <p:nvPr/>
        </p:nvCxnSpPr>
        <p:spPr>
          <a:xfrm flipV="1">
            <a:off x="1219200" y="3822700"/>
            <a:ext cx="486940" cy="7493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D0AD5809-25E7-45ED-99C1-33B447544F12}"/>
              </a:ext>
            </a:extLst>
          </p:cNvPr>
          <p:cNvCxnSpPr>
            <a:cxnSpLocks/>
          </p:cNvCxnSpPr>
          <p:nvPr/>
        </p:nvCxnSpPr>
        <p:spPr>
          <a:xfrm flipV="1">
            <a:off x="2933700" y="4280432"/>
            <a:ext cx="488204" cy="5201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B6EE9DC1-B79C-4A9B-8B4D-94FCB1EC5CDF}"/>
              </a:ext>
            </a:extLst>
          </p:cNvPr>
          <p:cNvCxnSpPr>
            <a:cxnSpLocks/>
          </p:cNvCxnSpPr>
          <p:nvPr/>
        </p:nvCxnSpPr>
        <p:spPr>
          <a:xfrm flipV="1">
            <a:off x="3237706" y="4775200"/>
            <a:ext cx="1073944" cy="3937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Straight Arrow Connector 17">
            <a:extLst>
              <a:ext uri="{FF2B5EF4-FFF2-40B4-BE49-F238E27FC236}">
                <a16:creationId xmlns:a16="http://schemas.microsoft.com/office/drawing/2014/main" id="{E767837C-BD95-4E84-AE90-523F9886C34E}"/>
              </a:ext>
            </a:extLst>
          </p:cNvPr>
          <p:cNvCxnSpPr>
            <a:cxnSpLocks/>
          </p:cNvCxnSpPr>
          <p:nvPr/>
        </p:nvCxnSpPr>
        <p:spPr>
          <a:xfrm flipV="1">
            <a:off x="3086100" y="5405439"/>
            <a:ext cx="1649411" cy="3545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id="{0C1A8765-BCE3-482D-AFAB-AF3CDDF4F3D2}"/>
              </a:ext>
            </a:extLst>
          </p:cNvPr>
          <p:cNvCxnSpPr>
            <a:cxnSpLocks/>
          </p:cNvCxnSpPr>
          <p:nvPr/>
        </p:nvCxnSpPr>
        <p:spPr>
          <a:xfrm>
            <a:off x="3086100" y="5816600"/>
            <a:ext cx="824705" cy="27516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60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C264-9EEF-4284-902D-0FC9FF260F30}"/>
              </a:ext>
            </a:extLst>
          </p:cNvPr>
          <p:cNvSpPr>
            <a:spLocks noGrp="1"/>
          </p:cNvSpPr>
          <p:nvPr>
            <p:ph type="title"/>
          </p:nvPr>
        </p:nvSpPr>
        <p:spPr/>
        <p:txBody>
          <a:bodyPr/>
          <a:lstStyle/>
          <a:p>
            <a:r>
              <a:rPr lang="en-US" dirty="0">
                <a:latin typeface="Bodoni MT Black" panose="02070A03080606020203" pitchFamily="18" charset="0"/>
              </a:rPr>
              <a:t>Explanation of the program</a:t>
            </a:r>
            <a:endParaRPr lang="en-US" dirty="0"/>
          </a:p>
        </p:txBody>
      </p:sp>
      <p:sp>
        <p:nvSpPr>
          <p:cNvPr id="3" name="Content Placeholder 2">
            <a:extLst>
              <a:ext uri="{FF2B5EF4-FFF2-40B4-BE49-F238E27FC236}">
                <a16:creationId xmlns:a16="http://schemas.microsoft.com/office/drawing/2014/main" id="{BFE78498-EFC3-4DE6-900A-ABAAAF68A82C}"/>
              </a:ext>
            </a:extLst>
          </p:cNvPr>
          <p:cNvSpPr>
            <a:spLocks noGrp="1"/>
          </p:cNvSpPr>
          <p:nvPr>
            <p:ph idx="1"/>
          </p:nvPr>
        </p:nvSpPr>
        <p:spPr/>
        <p:txBody>
          <a:bodyPr/>
          <a:lstStyle/>
          <a:p>
            <a:r>
              <a:rPr lang="en-US" sz="2000" dirty="0">
                <a:latin typeface="Bodoni MT Black" panose="02070A03080606020203" pitchFamily="18" charset="0"/>
              </a:rPr>
              <a:t>Block and semicolon: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Output statement must be ended with a semicolon and also the return 0 statement end with a semicolon otherwise compiler produce error.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main() method must be written within an open and close curly brackets.</a:t>
            </a:r>
          </a:p>
          <a:p>
            <a:endParaRPr lang="en-US" dirty="0"/>
          </a:p>
        </p:txBody>
      </p:sp>
    </p:spTree>
    <p:extLst>
      <p:ext uri="{BB962C8B-B14F-4D97-AF65-F5344CB8AC3E}">
        <p14:creationId xmlns:p14="http://schemas.microsoft.com/office/powerpoint/2010/main" val="40422662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F582-AA43-4657-964D-E10FA3705807}"/>
              </a:ext>
            </a:extLst>
          </p:cNvPr>
          <p:cNvSpPr>
            <a:spLocks noGrp="1"/>
          </p:cNvSpPr>
          <p:nvPr>
            <p:ph type="title"/>
          </p:nvPr>
        </p:nvSpPr>
        <p:spPr>
          <a:xfrm>
            <a:off x="749301" y="973668"/>
            <a:ext cx="9167066" cy="944032"/>
          </a:xfrm>
        </p:spPr>
        <p:txBody>
          <a:bodyPr/>
          <a:lstStyle/>
          <a:p>
            <a:r>
              <a:rPr lang="en-US" sz="4400" dirty="0">
                <a:latin typeface="Bodoni MT Black" panose="02070A03080606020203" pitchFamily="18" charset="0"/>
              </a:rPr>
              <a:t>Predict the output:</a:t>
            </a:r>
          </a:p>
        </p:txBody>
      </p:sp>
      <p:sp>
        <p:nvSpPr>
          <p:cNvPr id="3" name="Content Placeholder 2">
            <a:extLst>
              <a:ext uri="{FF2B5EF4-FFF2-40B4-BE49-F238E27FC236}">
                <a16:creationId xmlns:a16="http://schemas.microsoft.com/office/drawing/2014/main" id="{CB73E8FF-155C-47FA-9743-412BE3AEC447}"/>
              </a:ext>
            </a:extLst>
          </p:cNvPr>
          <p:cNvSpPr>
            <a:spLocks noGrp="1"/>
          </p:cNvSpPr>
          <p:nvPr>
            <p:ph idx="1"/>
          </p:nvPr>
        </p:nvSpPr>
        <p:spPr>
          <a:xfrm>
            <a:off x="565150" y="2228850"/>
            <a:ext cx="11061699" cy="4425949"/>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int x=12;</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=&amp;x;</a:t>
            </a:r>
          </a:p>
          <a:p>
            <a:pPr marL="0" indent="0">
              <a:buNone/>
            </a:pPr>
            <a:r>
              <a:rPr lang="en-US" dirty="0">
                <a:latin typeface="Times New Roman" panose="02020603050405020304" pitchFamily="18" charset="0"/>
                <a:cs typeface="Times New Roman" panose="02020603050405020304" pitchFamily="18" charset="0"/>
              </a:rPr>
              <a:t>int **ptr2;</a:t>
            </a:r>
          </a:p>
          <a:p>
            <a:pPr marL="0" indent="0">
              <a:buNone/>
            </a:pPr>
            <a:r>
              <a:rPr lang="en-US" dirty="0">
                <a:latin typeface="Times New Roman" panose="02020603050405020304" pitchFamily="18" charset="0"/>
                <a:cs typeface="Times New Roman" panose="02020603050405020304" pitchFamily="18" charset="0"/>
              </a:rPr>
              <a:t>ptr2=&amp;</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=123;</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&lt;&lt;x;</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&lt;&lt;&amp;x;</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&lt;&lt;**ptr2;</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&lt;&lt;&amp;ptr2;</a:t>
            </a:r>
          </a:p>
          <a:p>
            <a:pPr marL="0" indent="0">
              <a:buNone/>
            </a:pPr>
            <a:r>
              <a:rPr lang="en-US" dirty="0">
                <a:latin typeface="Times New Roman" panose="02020603050405020304" pitchFamily="18" charset="0"/>
                <a:cs typeface="Times New Roman" panose="02020603050405020304" pitchFamily="18" charset="0"/>
              </a:rPr>
              <a:t>**ptr2=13;</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&lt;&lt;“**ptr2;</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2731552F-1223-4EE3-B1F1-BF15D836B6D7}"/>
              </a:ext>
            </a:extLst>
          </p:cNvPr>
          <p:cNvCxnSpPr>
            <a:cxnSpLocks/>
          </p:cNvCxnSpPr>
          <p:nvPr/>
        </p:nvCxnSpPr>
        <p:spPr>
          <a:xfrm>
            <a:off x="1371600" y="2406647"/>
            <a:ext cx="3695700" cy="3175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7966CB32-5797-4111-9A78-A15C3B077EFC}"/>
              </a:ext>
            </a:extLst>
          </p:cNvPr>
          <p:cNvCxnSpPr/>
          <p:nvPr/>
        </p:nvCxnSpPr>
        <p:spPr>
          <a:xfrm>
            <a:off x="1308100" y="2755900"/>
            <a:ext cx="9652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Straight Arrow Connector 8">
            <a:extLst>
              <a:ext uri="{FF2B5EF4-FFF2-40B4-BE49-F238E27FC236}">
                <a16:creationId xmlns:a16="http://schemas.microsoft.com/office/drawing/2014/main" id="{2D15A12E-145C-4CF3-9DED-5A54EE20FF19}"/>
              </a:ext>
            </a:extLst>
          </p:cNvPr>
          <p:cNvCxnSpPr>
            <a:cxnSpLocks/>
          </p:cNvCxnSpPr>
          <p:nvPr/>
        </p:nvCxnSpPr>
        <p:spPr>
          <a:xfrm flipV="1">
            <a:off x="1257300" y="3047996"/>
            <a:ext cx="4019548" cy="2540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D9C40D3C-B43D-4FF6-903E-D0D457A6BCD5}"/>
              </a:ext>
            </a:extLst>
          </p:cNvPr>
          <p:cNvCxnSpPr/>
          <p:nvPr/>
        </p:nvCxnSpPr>
        <p:spPr>
          <a:xfrm>
            <a:off x="1498600" y="3340100"/>
            <a:ext cx="9144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Straight Arrow Connector 12">
            <a:extLst>
              <a:ext uri="{FF2B5EF4-FFF2-40B4-BE49-F238E27FC236}">
                <a16:creationId xmlns:a16="http://schemas.microsoft.com/office/drawing/2014/main" id="{4875A2D5-C370-4FC4-AD66-695CBBD6318D}"/>
              </a:ext>
            </a:extLst>
          </p:cNvPr>
          <p:cNvCxnSpPr>
            <a:cxnSpLocks/>
          </p:cNvCxnSpPr>
          <p:nvPr/>
        </p:nvCxnSpPr>
        <p:spPr>
          <a:xfrm>
            <a:off x="1498600" y="3632200"/>
            <a:ext cx="401954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78470A1F-0A6F-4131-BE04-E28F1B095E06}"/>
              </a:ext>
            </a:extLst>
          </p:cNvPr>
          <p:cNvCxnSpPr>
            <a:cxnSpLocks/>
          </p:cNvCxnSpPr>
          <p:nvPr/>
        </p:nvCxnSpPr>
        <p:spPr>
          <a:xfrm>
            <a:off x="1371600" y="3924300"/>
            <a:ext cx="10414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Straight Arrow Connector 17">
            <a:extLst>
              <a:ext uri="{FF2B5EF4-FFF2-40B4-BE49-F238E27FC236}">
                <a16:creationId xmlns:a16="http://schemas.microsoft.com/office/drawing/2014/main" id="{20DC6B91-D14C-45F4-9927-3E62E12EE04D}"/>
              </a:ext>
            </a:extLst>
          </p:cNvPr>
          <p:cNvCxnSpPr>
            <a:cxnSpLocks/>
          </p:cNvCxnSpPr>
          <p:nvPr/>
        </p:nvCxnSpPr>
        <p:spPr>
          <a:xfrm>
            <a:off x="1371600" y="4241800"/>
            <a:ext cx="44196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id="{43A8209C-E71B-4DAE-ABE0-7C681560B8A6}"/>
              </a:ext>
            </a:extLst>
          </p:cNvPr>
          <p:cNvCxnSpPr/>
          <p:nvPr/>
        </p:nvCxnSpPr>
        <p:spPr>
          <a:xfrm>
            <a:off x="1498600" y="4546600"/>
            <a:ext cx="9144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B9ABBB09-DB04-4E0B-85F8-ABC950F46620}"/>
              </a:ext>
            </a:extLst>
          </p:cNvPr>
          <p:cNvCxnSpPr>
            <a:cxnSpLocks/>
          </p:cNvCxnSpPr>
          <p:nvPr/>
        </p:nvCxnSpPr>
        <p:spPr>
          <a:xfrm flipV="1">
            <a:off x="1333500" y="4800595"/>
            <a:ext cx="4457700" cy="2908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a16="http://schemas.microsoft.com/office/drawing/2014/main" id="{400ABD01-B85B-4E92-8291-E1450CECA1F4}"/>
              </a:ext>
            </a:extLst>
          </p:cNvPr>
          <p:cNvCxnSpPr>
            <a:cxnSpLocks/>
            <a:endCxn id="52" idx="1"/>
          </p:cNvCxnSpPr>
          <p:nvPr/>
        </p:nvCxnSpPr>
        <p:spPr>
          <a:xfrm>
            <a:off x="1581150" y="5156735"/>
            <a:ext cx="825502" cy="1402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 name="Straight Arrow Connector 26">
            <a:extLst>
              <a:ext uri="{FF2B5EF4-FFF2-40B4-BE49-F238E27FC236}">
                <a16:creationId xmlns:a16="http://schemas.microsoft.com/office/drawing/2014/main" id="{D07BBE44-4E36-46D3-9CBB-B5845A4822B0}"/>
              </a:ext>
            </a:extLst>
          </p:cNvPr>
          <p:cNvCxnSpPr>
            <a:cxnSpLocks/>
            <a:endCxn id="45" idx="1"/>
          </p:cNvCxnSpPr>
          <p:nvPr/>
        </p:nvCxnSpPr>
        <p:spPr>
          <a:xfrm>
            <a:off x="1670843" y="5461535"/>
            <a:ext cx="4137819" cy="2387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DF1D7BDF-B9F6-47D7-9119-C0AA1F11D044}"/>
              </a:ext>
            </a:extLst>
          </p:cNvPr>
          <p:cNvCxnSpPr>
            <a:cxnSpLocks/>
          </p:cNvCxnSpPr>
          <p:nvPr/>
        </p:nvCxnSpPr>
        <p:spPr>
          <a:xfrm>
            <a:off x="1651000" y="5780893"/>
            <a:ext cx="755652" cy="1034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 name="Straight Arrow Connector 30">
            <a:extLst>
              <a:ext uri="{FF2B5EF4-FFF2-40B4-BE49-F238E27FC236}">
                <a16:creationId xmlns:a16="http://schemas.microsoft.com/office/drawing/2014/main" id="{7DF2A3C5-F261-4A5B-A45F-5426B5DF364B}"/>
              </a:ext>
            </a:extLst>
          </p:cNvPr>
          <p:cNvCxnSpPr>
            <a:cxnSpLocks/>
            <a:endCxn id="43" idx="1"/>
          </p:cNvCxnSpPr>
          <p:nvPr/>
        </p:nvCxnSpPr>
        <p:spPr>
          <a:xfrm>
            <a:off x="1790700" y="6393501"/>
            <a:ext cx="3435340" cy="340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3" name="Rectangle 32">
            <a:extLst>
              <a:ext uri="{FF2B5EF4-FFF2-40B4-BE49-F238E27FC236}">
                <a16:creationId xmlns:a16="http://schemas.microsoft.com/office/drawing/2014/main" id="{F48538BF-1915-4906-B348-FE6A488980AD}"/>
              </a:ext>
            </a:extLst>
          </p:cNvPr>
          <p:cNvSpPr/>
          <p:nvPr/>
        </p:nvSpPr>
        <p:spPr>
          <a:xfrm>
            <a:off x="5130800" y="2247899"/>
            <a:ext cx="1828800" cy="3174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X stores values x=12</a:t>
            </a:r>
          </a:p>
        </p:txBody>
      </p:sp>
      <p:sp>
        <p:nvSpPr>
          <p:cNvPr id="34" name="Rectangle 33">
            <a:extLst>
              <a:ext uri="{FF2B5EF4-FFF2-40B4-BE49-F238E27FC236}">
                <a16:creationId xmlns:a16="http://schemas.microsoft.com/office/drawing/2014/main" id="{EA76A57B-5271-40C1-A9F1-45B4BEA98A53}"/>
              </a:ext>
            </a:extLst>
          </p:cNvPr>
          <p:cNvSpPr/>
          <p:nvPr/>
        </p:nvSpPr>
        <p:spPr>
          <a:xfrm>
            <a:off x="2413000" y="2552699"/>
            <a:ext cx="2298700" cy="3683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Declared a pointer variable</a:t>
            </a:r>
          </a:p>
        </p:txBody>
      </p:sp>
      <p:sp>
        <p:nvSpPr>
          <p:cNvPr id="35" name="Rectangle 34">
            <a:extLst>
              <a:ext uri="{FF2B5EF4-FFF2-40B4-BE49-F238E27FC236}">
                <a16:creationId xmlns:a16="http://schemas.microsoft.com/office/drawing/2014/main" id="{B4FE1435-0F20-4EB2-9EB8-B1E8820B8D2C}"/>
              </a:ext>
            </a:extLst>
          </p:cNvPr>
          <p:cNvSpPr/>
          <p:nvPr/>
        </p:nvSpPr>
        <p:spPr>
          <a:xfrm>
            <a:off x="5276848" y="2622544"/>
            <a:ext cx="6597649" cy="5841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operator stores the address of the variable x and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=0x78fe1c which is the memory address of x and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=12 if you want to show the memory address where a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store itself then write </a:t>
            </a: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&lt;&lt;&amp;</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this provide the address of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itself.</a:t>
            </a:r>
          </a:p>
        </p:txBody>
      </p:sp>
      <p:sp>
        <p:nvSpPr>
          <p:cNvPr id="37" name="Rectangle 36">
            <a:extLst>
              <a:ext uri="{FF2B5EF4-FFF2-40B4-BE49-F238E27FC236}">
                <a16:creationId xmlns:a16="http://schemas.microsoft.com/office/drawing/2014/main" id="{E9C861E4-5A00-4319-A969-1964EFEBF4F3}"/>
              </a:ext>
            </a:extLst>
          </p:cNvPr>
          <p:cNvSpPr/>
          <p:nvPr/>
        </p:nvSpPr>
        <p:spPr>
          <a:xfrm>
            <a:off x="2413000" y="3130559"/>
            <a:ext cx="2673349" cy="4635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Declared a pointer variable which point a pointer variable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a:t>
            </a:r>
          </a:p>
        </p:txBody>
      </p:sp>
      <p:sp>
        <p:nvSpPr>
          <p:cNvPr id="38" name="Rectangle 37">
            <a:extLst>
              <a:ext uri="{FF2B5EF4-FFF2-40B4-BE49-F238E27FC236}">
                <a16:creationId xmlns:a16="http://schemas.microsoft.com/office/drawing/2014/main" id="{8351B9AC-A206-4216-B797-03B88551848F}"/>
              </a:ext>
            </a:extLst>
          </p:cNvPr>
          <p:cNvSpPr/>
          <p:nvPr/>
        </p:nvSpPr>
        <p:spPr>
          <a:xfrm>
            <a:off x="5629276" y="3244856"/>
            <a:ext cx="6235698" cy="66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The ptr2 point the pointer variable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too. When a pointer variable points </a:t>
            </a:r>
            <a:r>
              <a:rPr lang="en-US" sz="1400" dirty="0" err="1">
                <a:latin typeface="Times New Roman" panose="02020603050405020304" pitchFamily="18" charset="0"/>
                <a:cs typeface="Times New Roman" panose="02020603050405020304" pitchFamily="18" charset="0"/>
              </a:rPr>
              <a:t>aother</a:t>
            </a:r>
            <a:r>
              <a:rPr lang="en-US" sz="1400" dirty="0">
                <a:latin typeface="Times New Roman" panose="02020603050405020304" pitchFamily="18" charset="0"/>
                <a:cs typeface="Times New Roman" panose="02020603050405020304" pitchFamily="18" charset="0"/>
              </a:rPr>
              <a:t> pointer variable then we use double asterisk and to point this pointer variable we create a three asterisk pointer variable . </a:t>
            </a:r>
          </a:p>
        </p:txBody>
      </p:sp>
      <p:sp>
        <p:nvSpPr>
          <p:cNvPr id="40" name="Rectangle 39">
            <a:extLst>
              <a:ext uri="{FF2B5EF4-FFF2-40B4-BE49-F238E27FC236}">
                <a16:creationId xmlns:a16="http://schemas.microsoft.com/office/drawing/2014/main" id="{3DF07026-16FA-4914-9897-1297C8C498BC}"/>
              </a:ext>
            </a:extLst>
          </p:cNvPr>
          <p:cNvSpPr/>
          <p:nvPr/>
        </p:nvSpPr>
        <p:spPr>
          <a:xfrm>
            <a:off x="2476500" y="3733802"/>
            <a:ext cx="3016250" cy="4317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The value of *</a:t>
            </a:r>
            <a:r>
              <a:rPr lang="en-US" sz="1200" dirty="0" err="1">
                <a:latin typeface="Times New Roman" panose="02020603050405020304" pitchFamily="18" charset="0"/>
                <a:cs typeface="Times New Roman" panose="02020603050405020304" pitchFamily="18" charset="0"/>
              </a:rPr>
              <a:t>ptr</a:t>
            </a:r>
            <a:r>
              <a:rPr lang="en-US" sz="1200" dirty="0">
                <a:latin typeface="Times New Roman" panose="02020603050405020304" pitchFamily="18" charset="0"/>
                <a:cs typeface="Times New Roman" panose="02020603050405020304" pitchFamily="18" charset="0"/>
              </a:rPr>
              <a:t>=123 as this point to x variable than the value of x also update x=123</a:t>
            </a:r>
          </a:p>
        </p:txBody>
      </p:sp>
      <p:sp>
        <p:nvSpPr>
          <p:cNvPr id="41" name="Rectangle 40">
            <a:extLst>
              <a:ext uri="{FF2B5EF4-FFF2-40B4-BE49-F238E27FC236}">
                <a16:creationId xmlns:a16="http://schemas.microsoft.com/office/drawing/2014/main" id="{233041A8-2E88-466C-BE2F-C5D8268223FB}"/>
              </a:ext>
            </a:extLst>
          </p:cNvPr>
          <p:cNvSpPr/>
          <p:nvPr/>
        </p:nvSpPr>
        <p:spPr>
          <a:xfrm>
            <a:off x="5797547" y="3956062"/>
            <a:ext cx="6076950" cy="692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the value of x=123 because the pointer variable which point x updated when it is updated than the value of x also updated but the address of x remains same the new value stores on the address where we Firstly store 12.</a:t>
            </a:r>
          </a:p>
        </p:txBody>
      </p:sp>
      <p:sp>
        <p:nvSpPr>
          <p:cNvPr id="43" name="Rectangle 42">
            <a:extLst>
              <a:ext uri="{FF2B5EF4-FFF2-40B4-BE49-F238E27FC236}">
                <a16:creationId xmlns:a16="http://schemas.microsoft.com/office/drawing/2014/main" id="{98CBC7E3-457C-4685-AB51-D5238A2C6137}"/>
              </a:ext>
            </a:extLst>
          </p:cNvPr>
          <p:cNvSpPr/>
          <p:nvPr/>
        </p:nvSpPr>
        <p:spPr>
          <a:xfrm>
            <a:off x="5226040" y="6134106"/>
            <a:ext cx="6648455" cy="5868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the value of ptr2 pointer variable have=13 because value is updated in the second last line. We can also point this pointer variable by another pointer variable which uses three asterisk</a:t>
            </a:r>
          </a:p>
        </p:txBody>
      </p:sp>
      <p:sp>
        <p:nvSpPr>
          <p:cNvPr id="44" name="Rectangle 43">
            <a:extLst>
              <a:ext uri="{FF2B5EF4-FFF2-40B4-BE49-F238E27FC236}">
                <a16:creationId xmlns:a16="http://schemas.microsoft.com/office/drawing/2014/main" id="{842CB721-299B-439C-A090-6E23598F784A}"/>
              </a:ext>
            </a:extLst>
          </p:cNvPr>
          <p:cNvSpPr/>
          <p:nvPr/>
        </p:nvSpPr>
        <p:spPr>
          <a:xfrm>
            <a:off x="5803895" y="4724404"/>
            <a:ext cx="6070601" cy="419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statement show the address of the variable which is pointed by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pointer variable. As the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point the variable x so it show on the screen the address of x </a:t>
            </a:r>
          </a:p>
        </p:txBody>
      </p:sp>
      <p:sp>
        <p:nvSpPr>
          <p:cNvPr id="45" name="Rectangle 44">
            <a:extLst>
              <a:ext uri="{FF2B5EF4-FFF2-40B4-BE49-F238E27FC236}">
                <a16:creationId xmlns:a16="http://schemas.microsoft.com/office/drawing/2014/main" id="{4C74BF04-0153-4A54-A977-11FCA1F4BAA3}"/>
              </a:ext>
            </a:extLst>
          </p:cNvPr>
          <p:cNvSpPr/>
          <p:nvPr/>
        </p:nvSpPr>
        <p:spPr>
          <a:xfrm>
            <a:off x="5808662" y="5409290"/>
            <a:ext cx="6065834" cy="5820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the value of second pointer variable which points the first pointer variable as the ptr2 points the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whose value=123 so its value is also=123 but its has its own address which we known by placing the address operator before ptr2</a:t>
            </a:r>
          </a:p>
        </p:txBody>
      </p:sp>
      <p:sp>
        <p:nvSpPr>
          <p:cNvPr id="50" name="Rectangle 49">
            <a:extLst>
              <a:ext uri="{FF2B5EF4-FFF2-40B4-BE49-F238E27FC236}">
                <a16:creationId xmlns:a16="http://schemas.microsoft.com/office/drawing/2014/main" id="{F449F339-24DE-42A7-98D9-DF95B9F27EDA}"/>
              </a:ext>
            </a:extLst>
          </p:cNvPr>
          <p:cNvSpPr/>
          <p:nvPr/>
        </p:nvSpPr>
        <p:spPr>
          <a:xfrm>
            <a:off x="2476499" y="5600688"/>
            <a:ext cx="2414568" cy="5524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This show the address of the ptr2 pointer variable which memory provide to the ptr2=0x78fe08 </a:t>
            </a:r>
          </a:p>
        </p:txBody>
      </p:sp>
      <p:sp>
        <p:nvSpPr>
          <p:cNvPr id="51" name="Rectangle 50">
            <a:extLst>
              <a:ext uri="{FF2B5EF4-FFF2-40B4-BE49-F238E27FC236}">
                <a16:creationId xmlns:a16="http://schemas.microsoft.com/office/drawing/2014/main" id="{E6C09E5F-1B8E-402D-B179-2F2EE75D487C}"/>
              </a:ext>
            </a:extLst>
          </p:cNvPr>
          <p:cNvSpPr/>
          <p:nvPr/>
        </p:nvSpPr>
        <p:spPr>
          <a:xfrm>
            <a:off x="2476499" y="4343401"/>
            <a:ext cx="3041649" cy="3809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The address of the x remains same because only value is updated.</a:t>
            </a:r>
          </a:p>
        </p:txBody>
      </p:sp>
      <p:sp>
        <p:nvSpPr>
          <p:cNvPr id="52" name="Rectangle 51">
            <a:extLst>
              <a:ext uri="{FF2B5EF4-FFF2-40B4-BE49-F238E27FC236}">
                <a16:creationId xmlns:a16="http://schemas.microsoft.com/office/drawing/2014/main" id="{6B3D876E-9FC2-4943-8B0B-ED342FDEBB35}"/>
              </a:ext>
            </a:extLst>
          </p:cNvPr>
          <p:cNvSpPr/>
          <p:nvPr/>
        </p:nvSpPr>
        <p:spPr>
          <a:xfrm>
            <a:off x="2406652" y="4879982"/>
            <a:ext cx="3222623" cy="5815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This show the value which is stored on the </a:t>
            </a:r>
            <a:r>
              <a:rPr lang="en-US" sz="1400" dirty="0" err="1">
                <a:latin typeface="Times New Roman" panose="02020603050405020304" pitchFamily="18" charset="0"/>
                <a:cs typeface="Times New Roman" panose="02020603050405020304" pitchFamily="18" charset="0"/>
              </a:rPr>
              <a:t>ptr</a:t>
            </a:r>
            <a:r>
              <a:rPr lang="en-US" sz="1400" dirty="0">
                <a:latin typeface="Times New Roman" panose="02020603050405020304" pitchFamily="18" charset="0"/>
                <a:cs typeface="Times New Roman" panose="02020603050405020304" pitchFamily="18" charset="0"/>
              </a:rPr>
              <a:t>  pointer variable or whom it points as the value is updated so it shows=123</a:t>
            </a:r>
          </a:p>
        </p:txBody>
      </p:sp>
    </p:spTree>
    <p:extLst>
      <p:ext uri="{BB962C8B-B14F-4D97-AF65-F5344CB8AC3E}">
        <p14:creationId xmlns:p14="http://schemas.microsoft.com/office/powerpoint/2010/main" val="33561102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D3FD-A5B5-4962-A99F-70811F2F19FA}"/>
              </a:ext>
            </a:extLst>
          </p:cNvPr>
          <p:cNvSpPr>
            <a:spLocks noGrp="1"/>
          </p:cNvSpPr>
          <p:nvPr>
            <p:ph type="title"/>
          </p:nvPr>
        </p:nvSpPr>
        <p:spPr>
          <a:xfrm>
            <a:off x="787401" y="973668"/>
            <a:ext cx="9128966" cy="753532"/>
          </a:xfrm>
        </p:spPr>
        <p:txBody>
          <a:bodyPr/>
          <a:lstStyle/>
          <a:p>
            <a:r>
              <a:rPr lang="en-US" sz="4000" dirty="0">
                <a:latin typeface="Bodoni MT Black" panose="02070A03080606020203" pitchFamily="18" charset="0"/>
              </a:rPr>
              <a:t>Pointer with arrays</a:t>
            </a:r>
          </a:p>
        </p:txBody>
      </p:sp>
      <p:sp>
        <p:nvSpPr>
          <p:cNvPr id="3" name="Content Placeholder 2">
            <a:extLst>
              <a:ext uri="{FF2B5EF4-FFF2-40B4-BE49-F238E27FC236}">
                <a16:creationId xmlns:a16="http://schemas.microsoft.com/office/drawing/2014/main" id="{E6B054A8-DDB6-431F-A210-7364696A013E}"/>
              </a:ext>
            </a:extLst>
          </p:cNvPr>
          <p:cNvSpPr>
            <a:spLocks noGrp="1"/>
          </p:cNvSpPr>
          <p:nvPr>
            <p:ph idx="1"/>
          </p:nvPr>
        </p:nvSpPr>
        <p:spPr>
          <a:xfrm>
            <a:off x="495300" y="2324100"/>
            <a:ext cx="11214100" cy="4191000"/>
          </a:xfrm>
        </p:spPr>
        <p:txBody>
          <a:bodyPr>
            <a:normAutofit fontScale="32500" lnSpcReduction="20000"/>
          </a:bodyPr>
          <a:lstStyle/>
          <a:p>
            <a:r>
              <a:rPr lang="en-US" sz="6000" dirty="0">
                <a:latin typeface="Bodoni MT Black" panose="02070A03080606020203" pitchFamily="18" charset="0"/>
              </a:rPr>
              <a:t>Relationship between pointers and with arrays</a:t>
            </a:r>
          </a:p>
          <a:p>
            <a:r>
              <a:rPr lang="en-US" sz="3700" dirty="0">
                <a:latin typeface="Times New Roman" panose="02020603050405020304" pitchFamily="18" charset="0"/>
                <a:cs typeface="Times New Roman" panose="02020603050405020304" pitchFamily="18" charset="0"/>
              </a:rPr>
              <a:t>Array names can be used as pointer constants, and pointers can be used as array names.</a:t>
            </a:r>
          </a:p>
          <a:p>
            <a:pPr marL="0" indent="0">
              <a:buNone/>
            </a:pPr>
            <a:r>
              <a:rPr lang="en-US" sz="3700" dirty="0">
                <a:latin typeface="Times New Roman" panose="02020603050405020304" pitchFamily="18" charset="0"/>
                <a:cs typeface="Times New Roman" panose="02020603050405020304" pitchFamily="18" charset="0"/>
              </a:rPr>
              <a:t>As you learn earlier that the array name without brackets represented the starting address of the array. This means that an array name is really a pointer.</a:t>
            </a:r>
          </a:p>
          <a:p>
            <a:pPr marL="0" indent="0">
              <a:buNone/>
            </a:pPr>
            <a:r>
              <a:rPr lang="en-US" sz="3700" dirty="0">
                <a:latin typeface="Times New Roman" panose="02020603050405020304" pitchFamily="18" charset="0"/>
                <a:cs typeface="Times New Roman" panose="02020603050405020304" pitchFamily="18" charset="0"/>
              </a:rPr>
              <a:t>For example:</a:t>
            </a:r>
          </a:p>
          <a:p>
            <a:pPr marL="0" indent="0">
              <a:buNone/>
            </a:pPr>
            <a:r>
              <a:rPr lang="en-US" sz="3700" dirty="0">
                <a:latin typeface="Times New Roman" panose="02020603050405020304" pitchFamily="18" charset="0"/>
                <a:cs typeface="Times New Roman" panose="02020603050405020304" pitchFamily="18" charset="0"/>
              </a:rPr>
              <a:t>int number[5]={11,2,3,42,51};</a:t>
            </a:r>
          </a:p>
          <a:p>
            <a:pPr marL="0" indent="0">
              <a:buNone/>
            </a:pPr>
            <a:r>
              <a:rPr lang="en-US" sz="3700" dirty="0" err="1">
                <a:latin typeface="Times New Roman" panose="02020603050405020304" pitchFamily="18" charset="0"/>
                <a:cs typeface="Times New Roman" panose="02020603050405020304" pitchFamily="18" charset="0"/>
              </a:rPr>
              <a:t>cout</a:t>
            </a:r>
            <a:r>
              <a:rPr lang="en-US" sz="3700" dirty="0">
                <a:latin typeface="Times New Roman" panose="02020603050405020304" pitchFamily="18" charset="0"/>
                <a:cs typeface="Times New Roman" panose="02020603050405020304" pitchFamily="18" charset="0"/>
              </a:rPr>
              <a:t>&lt;&lt;number; // 0x78fdf0 base address of the array</a:t>
            </a:r>
          </a:p>
          <a:p>
            <a:pPr marL="0" indent="0">
              <a:buNone/>
            </a:pPr>
            <a:r>
              <a:rPr lang="en-US" sz="3700" dirty="0" err="1">
                <a:latin typeface="Times New Roman" panose="02020603050405020304" pitchFamily="18" charset="0"/>
                <a:cs typeface="Times New Roman" panose="02020603050405020304" pitchFamily="18" charset="0"/>
              </a:rPr>
              <a:t>cout</a:t>
            </a:r>
            <a:r>
              <a:rPr lang="en-US" sz="3700" dirty="0">
                <a:latin typeface="Times New Roman" panose="02020603050405020304" pitchFamily="18" charset="0"/>
                <a:cs typeface="Times New Roman" panose="02020603050405020304" pitchFamily="18" charset="0"/>
              </a:rPr>
              <a:t>&lt;&lt;*number; //11 first index element of array</a:t>
            </a:r>
          </a:p>
          <a:p>
            <a:pPr marL="0" indent="0">
              <a:buNone/>
            </a:pPr>
            <a:r>
              <a:rPr lang="en-US" sz="3700" dirty="0" err="1">
                <a:latin typeface="Times New Roman" panose="02020603050405020304" pitchFamily="18" charset="0"/>
                <a:cs typeface="Times New Roman" panose="02020603050405020304" pitchFamily="18" charset="0"/>
              </a:rPr>
              <a:t>cout</a:t>
            </a:r>
            <a:r>
              <a:rPr lang="en-US" sz="3700" dirty="0">
                <a:latin typeface="Times New Roman" panose="02020603050405020304" pitchFamily="18" charset="0"/>
                <a:cs typeface="Times New Roman" panose="02020603050405020304" pitchFamily="18" charset="0"/>
              </a:rPr>
              <a:t>&lt;&lt;*(number+1) // 2 second element of array</a:t>
            </a:r>
          </a:p>
          <a:p>
            <a:pPr marL="0" indent="0">
              <a:buNone/>
            </a:pPr>
            <a:r>
              <a:rPr lang="en-US" sz="3700" dirty="0" err="1">
                <a:latin typeface="Times New Roman" panose="02020603050405020304" pitchFamily="18" charset="0"/>
                <a:cs typeface="Times New Roman" panose="02020603050405020304" pitchFamily="18" charset="0"/>
              </a:rPr>
              <a:t>cout</a:t>
            </a:r>
            <a:r>
              <a:rPr lang="en-US" sz="3700" dirty="0">
                <a:latin typeface="Times New Roman" panose="02020603050405020304" pitchFamily="18" charset="0"/>
                <a:cs typeface="Times New Roman" panose="02020603050405020304" pitchFamily="18" charset="0"/>
              </a:rPr>
              <a:t>&lt;&lt;*(number+4 )// 51 show the 5</a:t>
            </a:r>
            <a:r>
              <a:rPr lang="en-US" sz="3700" baseline="30000" dirty="0">
                <a:latin typeface="Times New Roman" panose="02020603050405020304" pitchFamily="18" charset="0"/>
                <a:cs typeface="Times New Roman" panose="02020603050405020304" pitchFamily="18" charset="0"/>
              </a:rPr>
              <a:t>th</a:t>
            </a:r>
            <a:r>
              <a:rPr lang="en-US" sz="3700" dirty="0">
                <a:latin typeface="Times New Roman" panose="02020603050405020304" pitchFamily="18" charset="0"/>
                <a:cs typeface="Times New Roman" panose="02020603050405020304" pitchFamily="18" charset="0"/>
              </a:rPr>
              <a:t> element of array</a:t>
            </a:r>
          </a:p>
          <a:p>
            <a:pPr marL="0" indent="0">
              <a:buNone/>
            </a:pPr>
            <a:r>
              <a:rPr lang="en-US" sz="3700" dirty="0">
                <a:latin typeface="Times New Roman" panose="02020603050405020304" pitchFamily="18" charset="0"/>
                <a:cs typeface="Times New Roman" panose="02020603050405020304" pitchFamily="18" charset="0"/>
              </a:rPr>
              <a:t>Input array by using as pointer</a:t>
            </a:r>
          </a:p>
          <a:p>
            <a:pPr marL="0" indent="0">
              <a:buNone/>
            </a:pPr>
            <a:r>
              <a:rPr lang="en-US" sz="3700" dirty="0">
                <a:latin typeface="Times New Roman" panose="02020603050405020304" pitchFamily="18" charset="0"/>
                <a:cs typeface="Times New Roman" panose="02020603050405020304" pitchFamily="18" charset="0"/>
              </a:rPr>
              <a:t>int number[5];</a:t>
            </a:r>
          </a:p>
          <a:p>
            <a:pPr marL="0" indent="0">
              <a:buNone/>
            </a:pPr>
            <a:r>
              <a:rPr lang="en-US" sz="3700" dirty="0">
                <a:latin typeface="Times New Roman" panose="02020603050405020304" pitchFamily="18" charset="0"/>
                <a:cs typeface="Times New Roman" panose="02020603050405020304" pitchFamily="18" charset="0"/>
              </a:rPr>
              <a:t>for(int </a:t>
            </a:r>
            <a:r>
              <a:rPr lang="en-US" sz="3700" dirty="0" err="1">
                <a:latin typeface="Times New Roman" panose="02020603050405020304" pitchFamily="18" charset="0"/>
                <a:cs typeface="Times New Roman" panose="02020603050405020304" pitchFamily="18" charset="0"/>
              </a:rPr>
              <a:t>i</a:t>
            </a:r>
            <a:r>
              <a:rPr lang="en-US" sz="3700" dirty="0">
                <a:latin typeface="Times New Roman" panose="02020603050405020304" pitchFamily="18" charset="0"/>
                <a:cs typeface="Times New Roman" panose="02020603050405020304" pitchFamily="18" charset="0"/>
              </a:rPr>
              <a:t>=0;I,5;i++)</a:t>
            </a:r>
          </a:p>
          <a:p>
            <a:pPr marL="0" indent="0">
              <a:buNone/>
            </a:pPr>
            <a:r>
              <a:rPr lang="en-US" sz="3700" dirty="0">
                <a:latin typeface="Times New Roman" panose="02020603050405020304" pitchFamily="18" charset="0"/>
                <a:cs typeface="Times New Roman" panose="02020603050405020304" pitchFamily="18" charset="0"/>
              </a:rPr>
              <a:t>{</a:t>
            </a:r>
          </a:p>
          <a:p>
            <a:pPr marL="0" indent="0">
              <a:buNone/>
            </a:pPr>
            <a:r>
              <a:rPr lang="en-US" sz="3700" dirty="0" err="1">
                <a:latin typeface="Times New Roman" panose="02020603050405020304" pitchFamily="18" charset="0"/>
                <a:cs typeface="Times New Roman" panose="02020603050405020304" pitchFamily="18" charset="0"/>
              </a:rPr>
              <a:t>cin</a:t>
            </a:r>
            <a:r>
              <a:rPr lang="en-US" sz="3700" dirty="0">
                <a:latin typeface="Times New Roman" panose="02020603050405020304" pitchFamily="18" charset="0"/>
                <a:cs typeface="Times New Roman" panose="02020603050405020304" pitchFamily="18" charset="0"/>
              </a:rPr>
              <a:t>&gt;&gt;*(</a:t>
            </a:r>
            <a:r>
              <a:rPr lang="en-US" sz="3700" dirty="0" err="1">
                <a:latin typeface="Times New Roman" panose="02020603050405020304" pitchFamily="18" charset="0"/>
                <a:cs typeface="Times New Roman" panose="02020603050405020304" pitchFamily="18" charset="0"/>
              </a:rPr>
              <a:t>number+i</a:t>
            </a:r>
            <a:r>
              <a:rPr lang="en-US" sz="3700" dirty="0">
                <a:latin typeface="Times New Roman" panose="02020603050405020304" pitchFamily="18" charset="0"/>
                <a:cs typeface="Times New Roman" panose="02020603050405020304" pitchFamily="18" charset="0"/>
              </a:rPr>
              <a:t>);</a:t>
            </a:r>
          </a:p>
          <a:p>
            <a:pPr marL="0" indent="0">
              <a:buNone/>
            </a:pPr>
            <a:r>
              <a:rPr lang="en-US" sz="3700" dirty="0">
                <a:latin typeface="Times New Roman" panose="02020603050405020304" pitchFamily="18" charset="0"/>
                <a:cs typeface="Times New Roman" panose="02020603050405020304" pitchFamily="18" charset="0"/>
              </a:rPr>
              <a:t>}</a:t>
            </a:r>
            <a:endParaRPr lang="en-US" sz="37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70865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50C0-087B-44BF-84FF-378AFC7CC8ED}"/>
              </a:ext>
            </a:extLst>
          </p:cNvPr>
          <p:cNvSpPr>
            <a:spLocks noGrp="1"/>
          </p:cNvSpPr>
          <p:nvPr>
            <p:ph type="title"/>
          </p:nvPr>
        </p:nvSpPr>
        <p:spPr>
          <a:xfrm>
            <a:off x="901875" y="973668"/>
            <a:ext cx="9014492" cy="679768"/>
          </a:xfrm>
        </p:spPr>
        <p:txBody>
          <a:bodyPr/>
          <a:lstStyle/>
          <a:p>
            <a:r>
              <a:rPr lang="en-US" sz="4400" dirty="0">
                <a:latin typeface="Bodoni MT Black" panose="02070A03080606020203" pitchFamily="18" charset="0"/>
              </a:rPr>
              <a:t>Pointer in functions</a:t>
            </a:r>
          </a:p>
        </p:txBody>
      </p:sp>
      <p:sp>
        <p:nvSpPr>
          <p:cNvPr id="3" name="Content Placeholder 2">
            <a:extLst>
              <a:ext uri="{FF2B5EF4-FFF2-40B4-BE49-F238E27FC236}">
                <a16:creationId xmlns:a16="http://schemas.microsoft.com/office/drawing/2014/main" id="{87B1B39F-A8FF-4D90-A63B-B06D962BDDBE}"/>
              </a:ext>
            </a:extLst>
          </p:cNvPr>
          <p:cNvSpPr>
            <a:spLocks noGrp="1"/>
          </p:cNvSpPr>
          <p:nvPr>
            <p:ph idx="1"/>
          </p:nvPr>
        </p:nvSpPr>
        <p:spPr>
          <a:xfrm>
            <a:off x="212942" y="2079321"/>
            <a:ext cx="11198268" cy="4684734"/>
          </a:xfrm>
        </p:spPr>
        <p:txBody>
          <a:bodyPr>
            <a:normAutofit fontScale="47500" lnSpcReduction="20000"/>
          </a:bodyPr>
          <a:lstStyle/>
          <a:p>
            <a:r>
              <a:rPr lang="en-US" sz="5000" dirty="0">
                <a:latin typeface="Bodoni MT Black" panose="02070A03080606020203" pitchFamily="18" charset="0"/>
              </a:rPr>
              <a:t>Pointers as function parameters</a:t>
            </a:r>
          </a:p>
          <a:p>
            <a:pPr marL="0" indent="0">
              <a:buNone/>
            </a:pPr>
            <a:r>
              <a:rPr lang="en-US" sz="2500" dirty="0">
                <a:latin typeface="Times New Roman" panose="02020603050405020304" pitchFamily="18" charset="0"/>
                <a:cs typeface="Times New Roman" panose="02020603050405020304" pitchFamily="18" charset="0"/>
              </a:rPr>
              <a:t>A pointer can be used as a function parameter. It gives the function access to the original arguments, much like a reference parameter does.</a:t>
            </a:r>
          </a:p>
          <a:p>
            <a:pPr marL="0" indent="0">
              <a:buNone/>
            </a:pPr>
            <a:r>
              <a:rPr lang="en-US" sz="2500" dirty="0">
                <a:latin typeface="Times New Roman" panose="02020603050405020304" pitchFamily="18" charset="0"/>
                <a:cs typeface="Times New Roman" panose="02020603050405020304" pitchFamily="18" charset="0"/>
              </a:rPr>
              <a:t>A reference variable acts as an alias to the original variable used as an argument. This gives the function access to the original arguments variables, allowing it to change the content of the variable. </a:t>
            </a:r>
          </a:p>
          <a:p>
            <a:pPr marL="0" indent="0">
              <a:buNone/>
            </a:pPr>
            <a:r>
              <a:rPr lang="en-US" sz="2500" dirty="0">
                <a:latin typeface="Times New Roman" panose="02020603050405020304" pitchFamily="18" charset="0"/>
                <a:cs typeface="Times New Roman" panose="02020603050405020304" pitchFamily="18" charset="0"/>
              </a:rPr>
              <a:t>An alternative to passing an argument by reference is to use a pointer variable as the parameter. Admittedly, reference variable are much easier to work with than pointers. Because it hide all the mechanics of dereferencing and indirections. You should learn to use pointers as function parameters specially dealing with strings.</a:t>
            </a:r>
          </a:p>
          <a:p>
            <a:pPr marL="0" indent="0">
              <a:buNone/>
            </a:pPr>
            <a:r>
              <a:rPr lang="en-US" sz="2500" dirty="0">
                <a:latin typeface="Times New Roman" panose="02020603050405020304" pitchFamily="18" charset="0"/>
                <a:cs typeface="Times New Roman" panose="02020603050405020304" pitchFamily="18" charset="0"/>
              </a:rPr>
              <a:t>Void value(int *</a:t>
            </a:r>
            <a:r>
              <a:rPr lang="en-US" sz="2500" dirty="0" err="1">
                <a:latin typeface="Times New Roman" panose="02020603050405020304" pitchFamily="18" charset="0"/>
                <a:cs typeface="Times New Roman" panose="02020603050405020304" pitchFamily="18" charset="0"/>
              </a:rPr>
              <a:t>val</a:t>
            </a: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val</a:t>
            </a:r>
            <a:r>
              <a:rPr lang="en-US" sz="2500" dirty="0">
                <a:latin typeface="Times New Roman" panose="02020603050405020304" pitchFamily="18" charset="0"/>
                <a:cs typeface="Times New Roman" panose="02020603050405020304" pitchFamily="18" charset="0"/>
              </a:rPr>
              <a:t> *=2;</a:t>
            </a:r>
          </a:p>
          <a:p>
            <a:pPr marL="0" indent="0">
              <a:buNone/>
            </a:pP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Int main()</a:t>
            </a:r>
          </a:p>
          <a:p>
            <a:pPr marL="0" indent="0">
              <a:buNone/>
            </a:pP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Int number=3;</a:t>
            </a:r>
          </a:p>
          <a:p>
            <a:pPr marL="0" indent="0">
              <a:buNone/>
            </a:pPr>
            <a:r>
              <a:rPr lang="en-US" sz="2500" dirty="0">
                <a:latin typeface="Times New Roman" panose="02020603050405020304" pitchFamily="18" charset="0"/>
                <a:cs typeface="Times New Roman" panose="02020603050405020304" pitchFamily="18" charset="0"/>
              </a:rPr>
              <a:t>value(&amp;number);</a:t>
            </a:r>
          </a:p>
          <a:p>
            <a:pPr marL="0" indent="0">
              <a:buNone/>
            </a:pPr>
            <a:r>
              <a:rPr lang="en-US" sz="2500" dirty="0" err="1">
                <a:latin typeface="Times New Roman" panose="02020603050405020304" pitchFamily="18" charset="0"/>
                <a:cs typeface="Times New Roman" panose="02020603050405020304" pitchFamily="18" charset="0"/>
              </a:rPr>
              <a:t>Cout</a:t>
            </a:r>
            <a:r>
              <a:rPr lang="en-US" sz="2500" dirty="0">
                <a:latin typeface="Times New Roman" panose="02020603050405020304" pitchFamily="18" charset="0"/>
                <a:cs typeface="Times New Roman" panose="02020603050405020304" pitchFamily="18" charset="0"/>
              </a:rPr>
              <a:t>&lt;&lt;“ the value of number is : “&lt;&lt;number; // 6 is answer </a:t>
            </a:r>
          </a:p>
          <a:p>
            <a:pPr marL="0" indent="0">
              <a:buNone/>
            </a:pP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This example explain that in main function the address of the number is passing to the value function and in value function it receives as pointer which is used to multiply the number with 2. After the function executes, the content of number will have been multiplied by two. </a:t>
            </a:r>
          </a:p>
          <a:p>
            <a:pPr marL="0" indent="0">
              <a:buNone/>
            </a:pPr>
            <a:endParaRPr lang="en-US" dirty="0"/>
          </a:p>
        </p:txBody>
      </p:sp>
    </p:spTree>
    <p:extLst>
      <p:ext uri="{BB962C8B-B14F-4D97-AF65-F5344CB8AC3E}">
        <p14:creationId xmlns:p14="http://schemas.microsoft.com/office/powerpoint/2010/main" val="31023643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B254-DB20-4610-B4C5-CBEFD53D5C98}"/>
              </a:ext>
            </a:extLst>
          </p:cNvPr>
          <p:cNvSpPr>
            <a:spLocks noGrp="1"/>
          </p:cNvSpPr>
          <p:nvPr>
            <p:ph type="title"/>
          </p:nvPr>
        </p:nvSpPr>
        <p:spPr>
          <a:xfrm>
            <a:off x="741594" y="748199"/>
            <a:ext cx="8761413" cy="1080600"/>
          </a:xfrm>
        </p:spPr>
        <p:txBody>
          <a:bodyPr/>
          <a:lstStyle/>
          <a:p>
            <a:r>
              <a:rPr lang="en-US" sz="4400" dirty="0">
                <a:latin typeface="Bodoni MT Black" panose="02070A03080606020203" pitchFamily="18" charset="0"/>
              </a:rPr>
              <a:t>Searching algorithm</a:t>
            </a:r>
          </a:p>
        </p:txBody>
      </p:sp>
      <p:sp>
        <p:nvSpPr>
          <p:cNvPr id="3" name="Content Placeholder 2">
            <a:extLst>
              <a:ext uri="{FF2B5EF4-FFF2-40B4-BE49-F238E27FC236}">
                <a16:creationId xmlns:a16="http://schemas.microsoft.com/office/drawing/2014/main" id="{1A32CA8C-C7F4-40A5-BFF4-443D2CB631C9}"/>
              </a:ext>
            </a:extLst>
          </p:cNvPr>
          <p:cNvSpPr>
            <a:spLocks noGrp="1"/>
          </p:cNvSpPr>
          <p:nvPr>
            <p:ph idx="1"/>
          </p:nvPr>
        </p:nvSpPr>
        <p:spPr>
          <a:xfrm>
            <a:off x="475990" y="2204581"/>
            <a:ext cx="11273424" cy="4509370"/>
          </a:xfrm>
        </p:spPr>
        <p:txBody>
          <a:bodyPr>
            <a:normAutofit fontScale="92500" lnSpcReduction="20000"/>
          </a:bodyPr>
          <a:lstStyle/>
          <a:p>
            <a:r>
              <a:rPr lang="en-US" sz="2600" dirty="0">
                <a:latin typeface="Bodoni MT Black" panose="02070A03080606020203" pitchFamily="18" charset="0"/>
                <a:cs typeface="Times New Roman" panose="02020603050405020304" pitchFamily="18" charset="0"/>
              </a:rPr>
              <a:t>Search algorithm:</a:t>
            </a:r>
          </a:p>
          <a:p>
            <a:pPr marL="0" indent="0">
              <a:buNone/>
            </a:pPr>
            <a:r>
              <a:rPr lang="en-US" dirty="0">
                <a:latin typeface="Times New Roman" panose="02020603050405020304" pitchFamily="18" charset="0"/>
                <a:cs typeface="Times New Roman" panose="02020603050405020304" pitchFamily="18" charset="0"/>
              </a:rPr>
              <a:t>A search algorithm is a method of locating a specific item in a collection of data.</a:t>
            </a:r>
          </a:p>
          <a:p>
            <a:pPr marL="0" indent="0">
              <a:buNone/>
            </a:pPr>
            <a:r>
              <a:rPr lang="en-US" dirty="0">
                <a:latin typeface="Times New Roman" panose="02020603050405020304" pitchFamily="18" charset="0"/>
                <a:cs typeface="Times New Roman" panose="02020603050405020304" pitchFamily="18" charset="0"/>
              </a:rPr>
              <a:t>There is two type of search: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Linear search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Binary search</a:t>
            </a:r>
          </a:p>
          <a:p>
            <a:r>
              <a:rPr lang="en-US" sz="2800" dirty="0">
                <a:latin typeface="Bodoni MT Black" panose="02070A03080606020203" pitchFamily="18" charset="0"/>
                <a:cs typeface="Times New Roman" panose="02020603050405020304" pitchFamily="18" charset="0"/>
              </a:rPr>
              <a:t>Linear search</a:t>
            </a:r>
          </a:p>
          <a:p>
            <a:pPr marL="0" indent="0">
              <a:buNone/>
            </a:pPr>
            <a:r>
              <a:rPr lang="en-US" dirty="0">
                <a:latin typeface="Times New Roman" panose="02020603050405020304" pitchFamily="18" charset="0"/>
                <a:cs typeface="Times New Roman" panose="02020603050405020304" pitchFamily="18" charset="0"/>
              </a:rPr>
              <a:t>A linear search is a very simple algorithm. Sometimes called a sequential search. It uses a loop to sequentially step through an array, starting with a first element. It compare each element with the value being searched for, and stop when either when either the value is found or the end of the array is encountered. If the value searched for is not in the array, the algorithm will search to the end of the array.</a:t>
            </a:r>
          </a:p>
          <a:p>
            <a:pPr marL="0" indent="0">
              <a:buNone/>
            </a:pPr>
            <a:r>
              <a:rPr lang="en-US" dirty="0">
                <a:latin typeface="Times New Roman" panose="02020603050405020304" pitchFamily="18" charset="0"/>
                <a:cs typeface="Times New Roman" panose="02020603050405020304" pitchFamily="18" charset="0"/>
              </a:rPr>
              <a:t>The advantage of linear search is its simplicity. It is very easy to understand and implement. Furthermore, it doesn’t require the data in the array to be stored in any particular order.</a:t>
            </a:r>
          </a:p>
          <a:p>
            <a:pPr marL="0" indent="0">
              <a:buNone/>
            </a:pPr>
            <a:r>
              <a:rPr lang="en-US" dirty="0">
                <a:latin typeface="Times New Roman" panose="02020603050405020304" pitchFamily="18" charset="0"/>
                <a:cs typeface="Times New Roman" panose="02020603050405020304" pitchFamily="18" charset="0"/>
              </a:rPr>
              <a:t>It’s disadvantage is its inefficiency. If the array beings searched contained 20,00 elements, the algorithm would have to look at all 20,000 element in order to find a value stored in the last element or to determine that a desired element was not in the array. Linear search should not be used on large arrays when speed is important.</a:t>
            </a:r>
          </a:p>
          <a:p>
            <a:pPr marL="0" indent="0">
              <a:buNone/>
            </a:pPr>
            <a:endParaRPr lang="en-US" dirty="0"/>
          </a:p>
        </p:txBody>
      </p:sp>
    </p:spTree>
    <p:extLst>
      <p:ext uri="{BB962C8B-B14F-4D97-AF65-F5344CB8AC3E}">
        <p14:creationId xmlns:p14="http://schemas.microsoft.com/office/powerpoint/2010/main" val="2062968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7893-EEDA-4E40-8D3B-A9E6470830B7}"/>
              </a:ext>
            </a:extLst>
          </p:cNvPr>
          <p:cNvSpPr>
            <a:spLocks noGrp="1"/>
          </p:cNvSpPr>
          <p:nvPr>
            <p:ph type="title"/>
          </p:nvPr>
        </p:nvSpPr>
        <p:spPr/>
        <p:txBody>
          <a:bodyPr/>
          <a:lstStyle/>
          <a:p>
            <a:r>
              <a:rPr lang="en-US" sz="4000" dirty="0">
                <a:latin typeface="Bodoni MT Black" panose="02070A03080606020203" pitchFamily="18" charset="0"/>
              </a:rPr>
              <a:t>Program of linear search</a:t>
            </a:r>
          </a:p>
        </p:txBody>
      </p:sp>
      <p:sp>
        <p:nvSpPr>
          <p:cNvPr id="3" name="Content Placeholder 2">
            <a:extLst>
              <a:ext uri="{FF2B5EF4-FFF2-40B4-BE49-F238E27FC236}">
                <a16:creationId xmlns:a16="http://schemas.microsoft.com/office/drawing/2014/main" id="{19B61DDD-76A7-43A8-8FD3-307DD234BDCF}"/>
              </a:ext>
            </a:extLst>
          </p:cNvPr>
          <p:cNvSpPr>
            <a:spLocks noGrp="1"/>
          </p:cNvSpPr>
          <p:nvPr>
            <p:ph sz="half" idx="1"/>
          </p:nvPr>
        </p:nvSpPr>
        <p:spPr>
          <a:xfrm>
            <a:off x="538619" y="2317316"/>
            <a:ext cx="5441493" cy="423379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dirty="0"/>
              <a:t>#include&lt;iostream&gt;</a:t>
            </a:r>
          </a:p>
          <a:p>
            <a:r>
              <a:rPr lang="en-US" dirty="0"/>
              <a:t>using namespace std;</a:t>
            </a:r>
          </a:p>
          <a:p>
            <a:r>
              <a:rPr lang="en-US" dirty="0"/>
              <a:t>int main()</a:t>
            </a:r>
          </a:p>
          <a:p>
            <a:r>
              <a:rPr lang="en-US" dirty="0"/>
              <a:t>{</a:t>
            </a:r>
          </a:p>
          <a:p>
            <a:r>
              <a:rPr lang="en-US" dirty="0"/>
              <a:t>	int </a:t>
            </a:r>
            <a:r>
              <a:rPr lang="en-US" dirty="0" err="1"/>
              <a:t>arr</a:t>
            </a:r>
            <a:r>
              <a:rPr lang="en-US" dirty="0"/>
              <a:t>[5]={12,24,44,56,99};</a:t>
            </a:r>
          </a:p>
          <a:p>
            <a:r>
              <a:rPr lang="en-US" dirty="0"/>
              <a:t>	bool found=false;</a:t>
            </a:r>
          </a:p>
          <a:p>
            <a:r>
              <a:rPr lang="en-US" dirty="0"/>
              <a:t>	int value=56;</a:t>
            </a:r>
          </a:p>
          <a:p>
            <a:r>
              <a:rPr lang="en-US" dirty="0"/>
              <a:t>	int </a:t>
            </a:r>
            <a:r>
              <a:rPr lang="en-US" dirty="0" err="1"/>
              <a:t>i</a:t>
            </a:r>
            <a:r>
              <a:rPr lang="en-US" dirty="0"/>
              <a:t>=0;</a:t>
            </a:r>
          </a:p>
          <a:p>
            <a:r>
              <a:rPr lang="en-US" dirty="0"/>
              <a:t>while(</a:t>
            </a:r>
            <a:r>
              <a:rPr lang="en-US" dirty="0" err="1"/>
              <a:t>i</a:t>
            </a:r>
            <a:r>
              <a:rPr lang="en-US" dirty="0"/>
              <a:t>&lt;5 &amp;&amp; !found)</a:t>
            </a:r>
          </a:p>
          <a:p>
            <a:r>
              <a:rPr lang="en-US" dirty="0"/>
              <a:t>	{</a:t>
            </a:r>
          </a:p>
          <a:p>
            <a:r>
              <a:rPr lang="en-US" dirty="0"/>
              <a:t>	if(value==</a:t>
            </a:r>
            <a:r>
              <a:rPr lang="en-US" dirty="0" err="1"/>
              <a:t>arr</a:t>
            </a:r>
            <a:r>
              <a:rPr lang="en-US" dirty="0"/>
              <a:t>[</a:t>
            </a:r>
            <a:r>
              <a:rPr lang="en-US" dirty="0" err="1"/>
              <a:t>i</a:t>
            </a:r>
            <a:r>
              <a:rPr lang="en-US" dirty="0"/>
              <a:t>])</a:t>
            </a:r>
          </a:p>
          <a:p>
            <a:r>
              <a:rPr lang="en-US" dirty="0"/>
              <a:t>	{</a:t>
            </a:r>
          </a:p>
          <a:p>
            <a:r>
              <a:rPr lang="en-US" dirty="0"/>
              <a:t>		found=true;</a:t>
            </a:r>
          </a:p>
          <a:p>
            <a:r>
              <a:rPr lang="en-US" dirty="0"/>
              <a:t>	}</a:t>
            </a:r>
          </a:p>
        </p:txBody>
      </p:sp>
      <p:sp>
        <p:nvSpPr>
          <p:cNvPr id="4" name="Content Placeholder 3">
            <a:extLst>
              <a:ext uri="{FF2B5EF4-FFF2-40B4-BE49-F238E27FC236}">
                <a16:creationId xmlns:a16="http://schemas.microsoft.com/office/drawing/2014/main" id="{91F38954-C9FE-4CA3-8F2A-1A3094B32387}"/>
              </a:ext>
            </a:extLst>
          </p:cNvPr>
          <p:cNvSpPr>
            <a:spLocks noGrp="1"/>
          </p:cNvSpPr>
          <p:nvPr>
            <p:ph sz="half" idx="2"/>
          </p:nvPr>
        </p:nvSpPr>
        <p:spPr>
          <a:xfrm>
            <a:off x="6208712" y="2317316"/>
            <a:ext cx="5441493" cy="4146114"/>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dirty="0"/>
              <a:t>	</a:t>
            </a:r>
            <a:r>
              <a:rPr lang="en-US" dirty="0" err="1"/>
              <a:t>i</a:t>
            </a:r>
            <a:r>
              <a:rPr lang="en-US" dirty="0"/>
              <a:t>++;</a:t>
            </a:r>
          </a:p>
          <a:p>
            <a:r>
              <a:rPr lang="en-US" dirty="0"/>
              <a:t>	}</a:t>
            </a:r>
          </a:p>
          <a:p>
            <a:r>
              <a:rPr lang="en-US" dirty="0"/>
              <a:t>	if(found==true)</a:t>
            </a:r>
          </a:p>
          <a:p>
            <a:r>
              <a:rPr lang="en-US" dirty="0"/>
              <a:t>	</a:t>
            </a:r>
            <a:r>
              <a:rPr lang="en-US" dirty="0" err="1"/>
              <a:t>cout</a:t>
            </a:r>
            <a:r>
              <a:rPr lang="en-US" dirty="0"/>
              <a:t>&lt;&lt;"Element is found in the array";</a:t>
            </a:r>
          </a:p>
          <a:p>
            <a:r>
              <a:rPr lang="en-US" dirty="0"/>
              <a:t>	else</a:t>
            </a:r>
          </a:p>
          <a:p>
            <a:r>
              <a:rPr lang="en-US" dirty="0"/>
              <a:t>	</a:t>
            </a:r>
            <a:r>
              <a:rPr lang="en-US" dirty="0" err="1"/>
              <a:t>cout</a:t>
            </a:r>
            <a:r>
              <a:rPr lang="en-US" dirty="0"/>
              <a:t>&lt;&lt;"element is not founded in the array";</a:t>
            </a:r>
          </a:p>
          <a:p>
            <a:r>
              <a:rPr lang="en-US" dirty="0"/>
              <a:t>return 0;</a:t>
            </a:r>
          </a:p>
          <a:p>
            <a:r>
              <a:rPr lang="en-US" dirty="0"/>
              <a:t>}</a:t>
            </a:r>
          </a:p>
        </p:txBody>
      </p:sp>
      <p:sp>
        <p:nvSpPr>
          <p:cNvPr id="5" name="Rectangle 4">
            <a:extLst>
              <a:ext uri="{FF2B5EF4-FFF2-40B4-BE49-F238E27FC236}">
                <a16:creationId xmlns:a16="http://schemas.microsoft.com/office/drawing/2014/main" id="{05497577-DBE8-47A1-9F71-1C7B34C1948B}"/>
              </a:ext>
            </a:extLst>
          </p:cNvPr>
          <p:cNvSpPr/>
          <p:nvPr/>
        </p:nvSpPr>
        <p:spPr>
          <a:xfrm>
            <a:off x="6826686" y="5536504"/>
            <a:ext cx="4672208" cy="776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element is founded in the array</a:t>
            </a:r>
          </a:p>
        </p:txBody>
      </p:sp>
    </p:spTree>
    <p:extLst>
      <p:ext uri="{BB962C8B-B14F-4D97-AF65-F5344CB8AC3E}">
        <p14:creationId xmlns:p14="http://schemas.microsoft.com/office/powerpoint/2010/main" val="9806697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345C-3A5B-4163-AF19-7AD33488CF86}"/>
              </a:ext>
            </a:extLst>
          </p:cNvPr>
          <p:cNvSpPr>
            <a:spLocks noGrp="1"/>
          </p:cNvSpPr>
          <p:nvPr>
            <p:ph type="title"/>
          </p:nvPr>
        </p:nvSpPr>
        <p:spPr/>
        <p:txBody>
          <a:bodyPr/>
          <a:lstStyle/>
          <a:p>
            <a:r>
              <a:rPr lang="en-US" sz="4400" dirty="0">
                <a:latin typeface="Bodoni MT Black" panose="02070A03080606020203" pitchFamily="18" charset="0"/>
              </a:rPr>
              <a:t>Searching algorithm</a:t>
            </a:r>
            <a:endParaRPr lang="en-US" sz="4400" dirty="0"/>
          </a:p>
        </p:txBody>
      </p:sp>
      <p:sp>
        <p:nvSpPr>
          <p:cNvPr id="5" name="Content Placeholder 4">
            <a:extLst>
              <a:ext uri="{FF2B5EF4-FFF2-40B4-BE49-F238E27FC236}">
                <a16:creationId xmlns:a16="http://schemas.microsoft.com/office/drawing/2014/main" id="{9D32FBEA-8063-4293-93D7-CB112FC2DFCC}"/>
              </a:ext>
            </a:extLst>
          </p:cNvPr>
          <p:cNvSpPr>
            <a:spLocks noGrp="1"/>
          </p:cNvSpPr>
          <p:nvPr>
            <p:ph idx="1"/>
          </p:nvPr>
        </p:nvSpPr>
        <p:spPr>
          <a:xfrm>
            <a:off x="538618" y="2229633"/>
            <a:ext cx="11173217" cy="4434214"/>
          </a:xfrm>
        </p:spPr>
        <p:txBody>
          <a:bodyPr>
            <a:normAutofit fontScale="70000" lnSpcReduction="20000"/>
          </a:bodyPr>
          <a:lstStyle/>
          <a:p>
            <a:r>
              <a:rPr lang="en-US" sz="2600" dirty="0">
                <a:latin typeface="Bodoni MT Black" panose="02070A03080606020203" pitchFamily="18" charset="0"/>
                <a:cs typeface="Times New Roman" panose="02020603050405020304" pitchFamily="18" charset="0"/>
              </a:rPr>
              <a:t>Binary search:</a:t>
            </a:r>
          </a:p>
          <a:p>
            <a:pPr marL="0" indent="0">
              <a:buNone/>
            </a:pPr>
            <a:r>
              <a:rPr lang="en-US" sz="2000" dirty="0">
                <a:latin typeface="Times New Roman" panose="02020603050405020304" pitchFamily="18" charset="0"/>
                <a:cs typeface="Times New Roman" panose="02020603050405020304" pitchFamily="18" charset="0"/>
              </a:rPr>
              <a:t>The binary search is a clever algorithm that is much more efficient than the linear search. Its only requirements that values in the array be in order. Instead of testing the array’s first element, this algorithm start with the element in the middle. If this element happens contain the desired element, then the search is over. Otherwise the value in the middle element is greater the value, then the value will be found somewhere in the first half of the array. If it is less then the desired value then the value will be found somewhere in the last half of the array. In either case, half of the array array’s elements have been eliminated from further searching.</a:t>
            </a:r>
          </a:p>
          <a:p>
            <a:pPr marL="0" indent="0">
              <a:buNone/>
            </a:pPr>
            <a:r>
              <a:rPr lang="en-US" sz="2000" dirty="0">
                <a:latin typeface="Times New Roman" panose="02020603050405020304" pitchFamily="18" charset="0"/>
                <a:cs typeface="Times New Roman" panose="02020603050405020304" pitchFamily="18" charset="0"/>
              </a:rPr>
              <a:t>The efficiency of binary search is much more then linear search. Every time it makes a comparison and fail to find the desired item, it eliminates half of the remaining portion of the array that must be searches.  Suppose you want to search an element from an array of 5 size. Elements are 12,24,44,56,99. You wan to search 56.</a:t>
            </a:r>
          </a:p>
          <a:p>
            <a:pPr marL="0" indent="0">
              <a:buNone/>
            </a:pPr>
            <a:r>
              <a:rPr lang="en-US" sz="2000" dirty="0">
                <a:latin typeface="Times New Roman" panose="02020603050405020304" pitchFamily="18" charset="0"/>
                <a:cs typeface="Times New Roman" panose="02020603050405020304" pitchFamily="18" charset="0"/>
              </a:rPr>
              <a:t>Than in first step compare with middle element</a:t>
            </a:r>
          </a:p>
          <a:p>
            <a:pPr marL="0" indent="0">
              <a:buNone/>
            </a:pPr>
            <a:r>
              <a:rPr lang="en-US" sz="2000" dirty="0">
                <a:latin typeface="Times New Roman" panose="02020603050405020304" pitchFamily="18" charset="0"/>
                <a:cs typeface="Times New Roman" panose="02020603050405020304" pitchFamily="18" charset="0"/>
              </a:rPr>
              <a:t>if(value==middle) Then the element found. And search ends.</a:t>
            </a:r>
          </a:p>
          <a:p>
            <a:pPr marL="0" indent="0">
              <a:buNone/>
            </a:pPr>
            <a:r>
              <a:rPr lang="en-US" sz="2000" dirty="0">
                <a:latin typeface="Times New Roman" panose="02020603050405020304" pitchFamily="18" charset="0"/>
                <a:cs typeface="Times New Roman" panose="02020603050405020304" pitchFamily="18" charset="0"/>
              </a:rPr>
              <a:t>If(value&gt;middle) than the second half eliminated and control check the first half</a:t>
            </a:r>
          </a:p>
          <a:p>
            <a:pPr marL="0" indent="0">
              <a:buNone/>
            </a:pPr>
            <a:r>
              <a:rPr lang="en-US" sz="2000" dirty="0">
                <a:latin typeface="Times New Roman" panose="02020603050405020304" pitchFamily="18" charset="0"/>
                <a:cs typeface="Times New Roman" panose="02020603050405020304" pitchFamily="18" charset="0"/>
              </a:rPr>
              <a:t>And then check middle of first half if the desired value found the search process ends.</a:t>
            </a:r>
          </a:p>
          <a:p>
            <a:pPr marL="0" indent="0">
              <a:buNone/>
            </a:pPr>
            <a:r>
              <a:rPr lang="en-US" sz="2000" dirty="0">
                <a:latin typeface="Times New Roman" panose="02020603050405020304" pitchFamily="18" charset="0"/>
                <a:cs typeface="Times New Roman" panose="02020603050405020304" pitchFamily="18" charset="0"/>
              </a:rPr>
              <a:t>If not found than check if the desired element is lesser or greater choose according to the condition.</a:t>
            </a:r>
          </a:p>
          <a:p>
            <a:pPr marL="0" indent="0">
              <a:buNone/>
            </a:pPr>
            <a:r>
              <a:rPr lang="en-US" sz="2000" dirty="0">
                <a:latin typeface="Times New Roman" panose="02020603050405020304" pitchFamily="18" charset="0"/>
                <a:cs typeface="Times New Roman" panose="02020603050405020304" pitchFamily="18" charset="0"/>
              </a:rPr>
              <a:t>This process continue until the element found.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BD5ACC13-25F7-467C-ADAD-EB16089BE564}"/>
              </a:ext>
            </a:extLst>
          </p:cNvPr>
          <p:cNvSpPr/>
          <p:nvPr/>
        </p:nvSpPr>
        <p:spPr>
          <a:xfrm>
            <a:off x="3377392" y="5891746"/>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7" name="Rectangle 6">
            <a:extLst>
              <a:ext uri="{FF2B5EF4-FFF2-40B4-BE49-F238E27FC236}">
                <a16:creationId xmlns:a16="http://schemas.microsoft.com/office/drawing/2014/main" id="{F5B7FD3F-F805-4864-9FB2-85F348025BFB}"/>
              </a:ext>
            </a:extLst>
          </p:cNvPr>
          <p:cNvSpPr/>
          <p:nvPr/>
        </p:nvSpPr>
        <p:spPr>
          <a:xfrm>
            <a:off x="5419073" y="5883723"/>
            <a:ext cx="716549"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p>
        </p:txBody>
      </p:sp>
      <p:sp>
        <p:nvSpPr>
          <p:cNvPr id="8" name="Rectangle 7">
            <a:extLst>
              <a:ext uri="{FF2B5EF4-FFF2-40B4-BE49-F238E27FC236}">
                <a16:creationId xmlns:a16="http://schemas.microsoft.com/office/drawing/2014/main" id="{1DCB335A-EF3D-473F-8696-7AB456D7AACD}"/>
              </a:ext>
            </a:extLst>
          </p:cNvPr>
          <p:cNvSpPr/>
          <p:nvPr/>
        </p:nvSpPr>
        <p:spPr>
          <a:xfrm>
            <a:off x="6167835" y="5891746"/>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99</a:t>
            </a:r>
          </a:p>
        </p:txBody>
      </p:sp>
      <p:sp>
        <p:nvSpPr>
          <p:cNvPr id="9" name="Rectangle 8">
            <a:extLst>
              <a:ext uri="{FF2B5EF4-FFF2-40B4-BE49-F238E27FC236}">
                <a16:creationId xmlns:a16="http://schemas.microsoft.com/office/drawing/2014/main" id="{E1CB5406-BD70-4963-AF40-61AAABF38C23}"/>
              </a:ext>
            </a:extLst>
          </p:cNvPr>
          <p:cNvSpPr/>
          <p:nvPr/>
        </p:nvSpPr>
        <p:spPr>
          <a:xfrm>
            <a:off x="7676556" y="5884108"/>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10" name="Rectangle 9">
            <a:extLst>
              <a:ext uri="{FF2B5EF4-FFF2-40B4-BE49-F238E27FC236}">
                <a16:creationId xmlns:a16="http://schemas.microsoft.com/office/drawing/2014/main" id="{D0384F3A-FB5D-4562-8F91-AD2E563BBA42}"/>
              </a:ext>
            </a:extLst>
          </p:cNvPr>
          <p:cNvSpPr/>
          <p:nvPr/>
        </p:nvSpPr>
        <p:spPr>
          <a:xfrm>
            <a:off x="4760664" y="5883722"/>
            <a:ext cx="64216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a:t>
            </a:r>
          </a:p>
        </p:txBody>
      </p:sp>
      <p:sp>
        <p:nvSpPr>
          <p:cNvPr id="13" name="Rectangle 12">
            <a:extLst>
              <a:ext uri="{FF2B5EF4-FFF2-40B4-BE49-F238E27FC236}">
                <a16:creationId xmlns:a16="http://schemas.microsoft.com/office/drawing/2014/main" id="{F8AF6A7D-9EA7-4A90-9A4F-0F71F19CD9C5}"/>
              </a:ext>
            </a:extLst>
          </p:cNvPr>
          <p:cNvSpPr/>
          <p:nvPr/>
        </p:nvSpPr>
        <p:spPr>
          <a:xfrm>
            <a:off x="4077756" y="5883721"/>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24</a:t>
            </a:r>
          </a:p>
        </p:txBody>
      </p:sp>
      <p:sp>
        <p:nvSpPr>
          <p:cNvPr id="17" name="Rectangle 16">
            <a:extLst>
              <a:ext uri="{FF2B5EF4-FFF2-40B4-BE49-F238E27FC236}">
                <a16:creationId xmlns:a16="http://schemas.microsoft.com/office/drawing/2014/main" id="{1818527D-E707-4272-B9DA-0F7475880BCB}"/>
              </a:ext>
            </a:extLst>
          </p:cNvPr>
          <p:cNvSpPr/>
          <p:nvPr/>
        </p:nvSpPr>
        <p:spPr>
          <a:xfrm>
            <a:off x="9082057" y="5884108"/>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a:t>
            </a:r>
          </a:p>
        </p:txBody>
      </p:sp>
      <p:sp>
        <p:nvSpPr>
          <p:cNvPr id="18" name="Rectangle 17">
            <a:extLst>
              <a:ext uri="{FF2B5EF4-FFF2-40B4-BE49-F238E27FC236}">
                <a16:creationId xmlns:a16="http://schemas.microsoft.com/office/drawing/2014/main" id="{A6766C96-4CC2-41B6-83AE-4C42F30B3EBC}"/>
              </a:ext>
            </a:extLst>
          </p:cNvPr>
          <p:cNvSpPr/>
          <p:nvPr/>
        </p:nvSpPr>
        <p:spPr>
          <a:xfrm>
            <a:off x="8379865" y="5884106"/>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24</a:t>
            </a:r>
          </a:p>
        </p:txBody>
      </p:sp>
      <p:sp>
        <p:nvSpPr>
          <p:cNvPr id="19" name="Rectangle 18">
            <a:extLst>
              <a:ext uri="{FF2B5EF4-FFF2-40B4-BE49-F238E27FC236}">
                <a16:creationId xmlns:a16="http://schemas.microsoft.com/office/drawing/2014/main" id="{46E7729B-49CE-47FE-B9ED-BD0F70909A05}"/>
              </a:ext>
            </a:extLst>
          </p:cNvPr>
          <p:cNvSpPr/>
          <p:nvPr/>
        </p:nvSpPr>
        <p:spPr>
          <a:xfrm>
            <a:off x="9783885" y="5884107"/>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p>
        </p:txBody>
      </p:sp>
      <p:sp>
        <p:nvSpPr>
          <p:cNvPr id="20" name="Rectangle 19">
            <a:extLst>
              <a:ext uri="{FF2B5EF4-FFF2-40B4-BE49-F238E27FC236}">
                <a16:creationId xmlns:a16="http://schemas.microsoft.com/office/drawing/2014/main" id="{32E1DEED-AE24-4C96-B405-D24B3DF5E9B6}"/>
              </a:ext>
            </a:extLst>
          </p:cNvPr>
          <p:cNvSpPr/>
          <p:nvPr/>
        </p:nvSpPr>
        <p:spPr>
          <a:xfrm>
            <a:off x="10485713" y="5884108"/>
            <a:ext cx="674788"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99</a:t>
            </a:r>
          </a:p>
        </p:txBody>
      </p:sp>
      <p:cxnSp>
        <p:nvCxnSpPr>
          <p:cNvPr id="27" name="Straight Arrow Connector 26">
            <a:extLst>
              <a:ext uri="{FF2B5EF4-FFF2-40B4-BE49-F238E27FC236}">
                <a16:creationId xmlns:a16="http://schemas.microsoft.com/office/drawing/2014/main" id="{5DB2A502-C5A5-4F6F-BE7D-FE9F67B7897A}"/>
              </a:ext>
            </a:extLst>
          </p:cNvPr>
          <p:cNvCxnSpPr>
            <a:cxnSpLocks/>
            <a:stCxn id="9" idx="0"/>
          </p:cNvCxnSpPr>
          <p:nvPr/>
        </p:nvCxnSpPr>
        <p:spPr>
          <a:xfrm flipV="1">
            <a:off x="8013950" y="5200062"/>
            <a:ext cx="0" cy="68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50D7B67-174F-4E09-B774-9D858D5A48F9}"/>
              </a:ext>
            </a:extLst>
          </p:cNvPr>
          <p:cNvCxnSpPr>
            <a:stCxn id="17" idx="0"/>
          </p:cNvCxnSpPr>
          <p:nvPr/>
        </p:nvCxnSpPr>
        <p:spPr>
          <a:xfrm flipH="1" flipV="1">
            <a:off x="9410185" y="5513213"/>
            <a:ext cx="9266" cy="37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791CBF-FB6E-4054-B018-99C443FC407D}"/>
              </a:ext>
            </a:extLst>
          </p:cNvPr>
          <p:cNvCxnSpPr>
            <a:cxnSpLocks/>
            <a:stCxn id="20" idx="0"/>
          </p:cNvCxnSpPr>
          <p:nvPr/>
        </p:nvCxnSpPr>
        <p:spPr>
          <a:xfrm flipH="1" flipV="1">
            <a:off x="10798492" y="5147202"/>
            <a:ext cx="24615" cy="73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F32E33D-9805-4671-B26F-76E54A511027}"/>
              </a:ext>
            </a:extLst>
          </p:cNvPr>
          <p:cNvSpPr/>
          <p:nvPr/>
        </p:nvSpPr>
        <p:spPr>
          <a:xfrm>
            <a:off x="7443350" y="4865380"/>
            <a:ext cx="1039361" cy="3131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First=0</a:t>
            </a:r>
          </a:p>
        </p:txBody>
      </p:sp>
      <p:sp>
        <p:nvSpPr>
          <p:cNvPr id="35" name="Rectangle 34">
            <a:extLst>
              <a:ext uri="{FF2B5EF4-FFF2-40B4-BE49-F238E27FC236}">
                <a16:creationId xmlns:a16="http://schemas.microsoft.com/office/drawing/2014/main" id="{545B57D9-0AAA-4897-BE14-469AEEB7A413}"/>
              </a:ext>
            </a:extLst>
          </p:cNvPr>
          <p:cNvSpPr/>
          <p:nvPr/>
        </p:nvSpPr>
        <p:spPr>
          <a:xfrm>
            <a:off x="8593701" y="5147202"/>
            <a:ext cx="1598736" cy="3708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Middle=(</a:t>
            </a:r>
            <a:r>
              <a:rPr lang="en-US" sz="1400" dirty="0" err="1">
                <a:latin typeface="Times New Roman" panose="02020603050405020304" pitchFamily="18" charset="0"/>
                <a:cs typeface="Times New Roman" panose="02020603050405020304" pitchFamily="18" charset="0"/>
              </a:rPr>
              <a:t>first+last</a:t>
            </a:r>
            <a:r>
              <a:rPr lang="en-US" sz="1400" dirty="0">
                <a:latin typeface="Times New Roman" panose="02020603050405020304" pitchFamily="18" charset="0"/>
                <a:cs typeface="Times New Roman" panose="02020603050405020304" pitchFamily="18" charset="0"/>
              </a:rPr>
              <a:t>)/2</a:t>
            </a:r>
          </a:p>
        </p:txBody>
      </p:sp>
      <p:sp>
        <p:nvSpPr>
          <p:cNvPr id="36" name="Rectangle 35">
            <a:extLst>
              <a:ext uri="{FF2B5EF4-FFF2-40B4-BE49-F238E27FC236}">
                <a16:creationId xmlns:a16="http://schemas.microsoft.com/office/drawing/2014/main" id="{D06D9319-9A5D-47D9-85C3-F330CB857FCC}"/>
              </a:ext>
            </a:extLst>
          </p:cNvPr>
          <p:cNvSpPr/>
          <p:nvPr/>
        </p:nvSpPr>
        <p:spPr>
          <a:xfrm>
            <a:off x="10253609" y="4806640"/>
            <a:ext cx="1089765" cy="3131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Last=size-1</a:t>
            </a:r>
          </a:p>
        </p:txBody>
      </p:sp>
      <p:cxnSp>
        <p:nvCxnSpPr>
          <p:cNvPr id="40" name="Straight Connector 39">
            <a:extLst>
              <a:ext uri="{FF2B5EF4-FFF2-40B4-BE49-F238E27FC236}">
                <a16:creationId xmlns:a16="http://schemas.microsoft.com/office/drawing/2014/main" id="{37C4AD80-6E53-4C1C-9BCF-BEE3002B3FB2}"/>
              </a:ext>
            </a:extLst>
          </p:cNvPr>
          <p:cNvCxnSpPr/>
          <p:nvPr/>
        </p:nvCxnSpPr>
        <p:spPr>
          <a:xfrm>
            <a:off x="9054653" y="5698660"/>
            <a:ext cx="41066" cy="734449"/>
          </a:xfrm>
          <a:prstGeom prst="line">
            <a:avLst/>
          </a:prstGeom>
        </p:spPr>
        <p:style>
          <a:lnRef idx="3">
            <a:schemeClr val="accent4"/>
          </a:lnRef>
          <a:fillRef idx="0">
            <a:schemeClr val="accent4"/>
          </a:fillRef>
          <a:effectRef idx="2">
            <a:schemeClr val="accent4"/>
          </a:effectRef>
          <a:fontRef idx="minor">
            <a:schemeClr val="tx1"/>
          </a:fontRef>
        </p:style>
      </p:cxnSp>
      <p:cxnSp>
        <p:nvCxnSpPr>
          <p:cNvPr id="42" name="Straight Connector 41">
            <a:extLst>
              <a:ext uri="{FF2B5EF4-FFF2-40B4-BE49-F238E27FC236}">
                <a16:creationId xmlns:a16="http://schemas.microsoft.com/office/drawing/2014/main" id="{E15536C0-0F62-441E-A17A-5DDF20D9CB4D}"/>
              </a:ext>
            </a:extLst>
          </p:cNvPr>
          <p:cNvCxnSpPr>
            <a:cxnSpLocks/>
          </p:cNvCxnSpPr>
          <p:nvPr/>
        </p:nvCxnSpPr>
        <p:spPr>
          <a:xfrm flipH="1" flipV="1">
            <a:off x="9756845" y="5698660"/>
            <a:ext cx="27040" cy="734449"/>
          </a:xfrm>
          <a:prstGeom prst="line">
            <a:avLst/>
          </a:prstGeom>
        </p:spPr>
        <p:style>
          <a:lnRef idx="3">
            <a:schemeClr val="accent4"/>
          </a:lnRef>
          <a:fillRef idx="0">
            <a:schemeClr val="accent4"/>
          </a:fillRef>
          <a:effectRef idx="2">
            <a:schemeClr val="accent4"/>
          </a:effectRef>
          <a:fontRef idx="minor">
            <a:schemeClr val="tx1"/>
          </a:fontRef>
        </p:style>
      </p:cxnSp>
      <p:sp>
        <p:nvSpPr>
          <p:cNvPr id="45" name="Rectangle 44">
            <a:extLst>
              <a:ext uri="{FF2B5EF4-FFF2-40B4-BE49-F238E27FC236}">
                <a16:creationId xmlns:a16="http://schemas.microsoft.com/office/drawing/2014/main" id="{405E6EEF-0FB7-4189-B0E6-A682C0845F92}"/>
              </a:ext>
            </a:extLst>
          </p:cNvPr>
          <p:cNvSpPr/>
          <p:nvPr/>
        </p:nvSpPr>
        <p:spPr>
          <a:xfrm>
            <a:off x="8841233" y="6480954"/>
            <a:ext cx="1371310" cy="313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56&gt;44</a:t>
            </a:r>
          </a:p>
        </p:txBody>
      </p:sp>
      <p:cxnSp>
        <p:nvCxnSpPr>
          <p:cNvPr id="48" name="Straight Connector 47">
            <a:extLst>
              <a:ext uri="{FF2B5EF4-FFF2-40B4-BE49-F238E27FC236}">
                <a16:creationId xmlns:a16="http://schemas.microsoft.com/office/drawing/2014/main" id="{AFA80251-7859-44FB-8FE8-FC3411C2EE97}"/>
              </a:ext>
            </a:extLst>
          </p:cNvPr>
          <p:cNvCxnSpPr/>
          <p:nvPr/>
        </p:nvCxnSpPr>
        <p:spPr>
          <a:xfrm flipH="1">
            <a:off x="8013950" y="5698660"/>
            <a:ext cx="729217" cy="73444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85F301C-4802-4F7B-A0C6-0642462C8C08}"/>
              </a:ext>
            </a:extLst>
          </p:cNvPr>
          <p:cNvCxnSpPr>
            <a:cxnSpLocks/>
          </p:cNvCxnSpPr>
          <p:nvPr/>
        </p:nvCxnSpPr>
        <p:spPr>
          <a:xfrm>
            <a:off x="8013950" y="5698660"/>
            <a:ext cx="827283" cy="734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07637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4D1-873F-46BC-8DAE-6CC9B0A14731}"/>
              </a:ext>
            </a:extLst>
          </p:cNvPr>
          <p:cNvSpPr>
            <a:spLocks noGrp="1"/>
          </p:cNvSpPr>
          <p:nvPr>
            <p:ph type="title"/>
          </p:nvPr>
        </p:nvSpPr>
        <p:spPr>
          <a:xfrm>
            <a:off x="776615" y="826718"/>
            <a:ext cx="9139752" cy="864296"/>
          </a:xfrm>
        </p:spPr>
        <p:txBody>
          <a:bodyPr/>
          <a:lstStyle/>
          <a:p>
            <a:r>
              <a:rPr lang="en-US" sz="3600" dirty="0">
                <a:latin typeface="Bodoni MT Black" panose="02070A03080606020203" pitchFamily="18" charset="0"/>
              </a:rPr>
              <a:t>Searching algorithm</a:t>
            </a:r>
            <a:endParaRPr lang="en-US" dirty="0"/>
          </a:p>
        </p:txBody>
      </p:sp>
      <p:sp>
        <p:nvSpPr>
          <p:cNvPr id="3" name="Content Placeholder 2">
            <a:extLst>
              <a:ext uri="{FF2B5EF4-FFF2-40B4-BE49-F238E27FC236}">
                <a16:creationId xmlns:a16="http://schemas.microsoft.com/office/drawing/2014/main" id="{2B5FF7D7-22B8-48A2-9C2A-B42DC1F7CBA3}"/>
              </a:ext>
            </a:extLst>
          </p:cNvPr>
          <p:cNvSpPr>
            <a:spLocks noGrp="1"/>
          </p:cNvSpPr>
          <p:nvPr>
            <p:ph idx="1"/>
          </p:nvPr>
        </p:nvSpPr>
        <p:spPr>
          <a:xfrm>
            <a:off x="538618" y="2455101"/>
            <a:ext cx="11210795" cy="4083485"/>
          </a:xfrm>
        </p:spPr>
        <p:txBody>
          <a:bodyPr/>
          <a:lstStyle/>
          <a:p>
            <a:pPr marL="0" indent="0">
              <a:buNone/>
            </a:pPr>
            <a:r>
              <a:rPr lang="en-US" dirty="0">
                <a:latin typeface="Times New Roman" panose="02020603050405020304" pitchFamily="18" charset="0"/>
                <a:cs typeface="Times New Roman" panose="02020603050405020304" pitchFamily="18" charset="0"/>
              </a:rPr>
              <a:t>The first half of the array is eliminated an not encountered again. Now from the second half the middle element founded and compared with the value such as:</a:t>
            </a:r>
          </a:p>
          <a:p>
            <a:pPr marL="0" indent="0">
              <a:buNone/>
            </a:pPr>
            <a:r>
              <a:rPr lang="en-US" dirty="0">
                <a:latin typeface="Times New Roman" panose="02020603050405020304" pitchFamily="18" charset="0"/>
                <a:cs typeface="Times New Roman" panose="02020603050405020304" pitchFamily="18" charset="0"/>
              </a:rPr>
              <a:t>Middle=(</a:t>
            </a:r>
            <a:r>
              <a:rPr lang="en-US" dirty="0" err="1">
                <a:latin typeface="Times New Roman" panose="02020603050405020304" pitchFamily="18" charset="0"/>
                <a:cs typeface="Times New Roman" panose="02020603050405020304" pitchFamily="18" charset="0"/>
              </a:rPr>
              <a:t>first+last</a:t>
            </a:r>
            <a:r>
              <a:rPr lang="en-US" dirty="0">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Now first element is  44 and last element is 99 . 44 is at index 2 and 99 is at index 4. so the middle is:</a:t>
            </a:r>
          </a:p>
          <a:p>
            <a:pPr marL="0" indent="0">
              <a:buNone/>
            </a:pPr>
            <a:r>
              <a:rPr lang="en-US" dirty="0">
                <a:latin typeface="Times New Roman" panose="02020603050405020304" pitchFamily="18" charset="0"/>
                <a:cs typeface="Times New Roman" panose="02020603050405020304" pitchFamily="18" charset="0"/>
              </a:rPr>
              <a:t>Middle=(2+4)/2=3 which have value 56. as in this condition 56 is founded so the search stop and desired element is founded.</a:t>
            </a:r>
          </a:p>
          <a:p>
            <a:pPr marL="0" indent="0">
              <a:buNone/>
            </a:pPr>
            <a:endParaRPr lang="en-US" dirty="0"/>
          </a:p>
        </p:txBody>
      </p:sp>
      <p:sp>
        <p:nvSpPr>
          <p:cNvPr id="8" name="Rectangle 7">
            <a:extLst>
              <a:ext uri="{FF2B5EF4-FFF2-40B4-BE49-F238E27FC236}">
                <a16:creationId xmlns:a16="http://schemas.microsoft.com/office/drawing/2014/main" id="{A9D9C677-F02D-4FA3-86BC-B16E4D1E2264}"/>
              </a:ext>
            </a:extLst>
          </p:cNvPr>
          <p:cNvSpPr/>
          <p:nvPr/>
        </p:nvSpPr>
        <p:spPr>
          <a:xfrm>
            <a:off x="914395" y="5523978"/>
            <a:ext cx="901875" cy="400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a:t>
            </a:r>
          </a:p>
        </p:txBody>
      </p:sp>
      <p:sp>
        <p:nvSpPr>
          <p:cNvPr id="9" name="Rectangle 8">
            <a:extLst>
              <a:ext uri="{FF2B5EF4-FFF2-40B4-BE49-F238E27FC236}">
                <a16:creationId xmlns:a16="http://schemas.microsoft.com/office/drawing/2014/main" id="{43BAE54F-BC66-4130-B199-CC8E713DF711}"/>
              </a:ext>
            </a:extLst>
          </p:cNvPr>
          <p:cNvSpPr/>
          <p:nvPr/>
        </p:nvSpPr>
        <p:spPr>
          <a:xfrm>
            <a:off x="2718145" y="5523978"/>
            <a:ext cx="1018782" cy="400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99</a:t>
            </a:r>
          </a:p>
        </p:txBody>
      </p:sp>
      <p:sp>
        <p:nvSpPr>
          <p:cNvPr id="10" name="Rectangle 9">
            <a:extLst>
              <a:ext uri="{FF2B5EF4-FFF2-40B4-BE49-F238E27FC236}">
                <a16:creationId xmlns:a16="http://schemas.microsoft.com/office/drawing/2014/main" id="{B8F2EFAC-43F5-476E-8986-36EC700FD54F}"/>
              </a:ext>
            </a:extLst>
          </p:cNvPr>
          <p:cNvSpPr/>
          <p:nvPr/>
        </p:nvSpPr>
        <p:spPr>
          <a:xfrm>
            <a:off x="1816270" y="5523978"/>
            <a:ext cx="901875" cy="400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p>
        </p:txBody>
      </p:sp>
      <p:sp>
        <p:nvSpPr>
          <p:cNvPr id="11" name="Rectangle 10">
            <a:extLst>
              <a:ext uri="{FF2B5EF4-FFF2-40B4-BE49-F238E27FC236}">
                <a16:creationId xmlns:a16="http://schemas.microsoft.com/office/drawing/2014/main" id="{290694AC-4E8B-4533-8213-DCCD5738076A}"/>
              </a:ext>
            </a:extLst>
          </p:cNvPr>
          <p:cNvSpPr/>
          <p:nvPr/>
        </p:nvSpPr>
        <p:spPr>
          <a:xfrm>
            <a:off x="2922742" y="4634628"/>
            <a:ext cx="764090" cy="4008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last</a:t>
            </a:r>
          </a:p>
        </p:txBody>
      </p:sp>
      <p:sp>
        <p:nvSpPr>
          <p:cNvPr id="12" name="Rectangle 11">
            <a:extLst>
              <a:ext uri="{FF2B5EF4-FFF2-40B4-BE49-F238E27FC236}">
                <a16:creationId xmlns:a16="http://schemas.microsoft.com/office/drawing/2014/main" id="{CBC31568-1A6C-4A1E-AFAB-94B41EEB9675}"/>
              </a:ext>
            </a:extLst>
          </p:cNvPr>
          <p:cNvSpPr/>
          <p:nvPr/>
        </p:nvSpPr>
        <p:spPr>
          <a:xfrm>
            <a:off x="1949884" y="4634628"/>
            <a:ext cx="764090" cy="4008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middle</a:t>
            </a:r>
          </a:p>
        </p:txBody>
      </p:sp>
      <p:sp>
        <p:nvSpPr>
          <p:cNvPr id="13" name="Rectangle 12">
            <a:extLst>
              <a:ext uri="{FF2B5EF4-FFF2-40B4-BE49-F238E27FC236}">
                <a16:creationId xmlns:a16="http://schemas.microsoft.com/office/drawing/2014/main" id="{973A2629-65EF-428E-8E70-1F21F2EA6BA4}"/>
              </a:ext>
            </a:extLst>
          </p:cNvPr>
          <p:cNvSpPr/>
          <p:nvPr/>
        </p:nvSpPr>
        <p:spPr>
          <a:xfrm>
            <a:off x="977026" y="4647156"/>
            <a:ext cx="764090" cy="4008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first</a:t>
            </a:r>
          </a:p>
        </p:txBody>
      </p:sp>
      <p:cxnSp>
        <p:nvCxnSpPr>
          <p:cNvPr id="15" name="Straight Arrow Connector 14">
            <a:extLst>
              <a:ext uri="{FF2B5EF4-FFF2-40B4-BE49-F238E27FC236}">
                <a16:creationId xmlns:a16="http://schemas.microsoft.com/office/drawing/2014/main" id="{0FCDB8AD-AFC1-4E9A-BF27-613AE291FC4B}"/>
              </a:ext>
            </a:extLst>
          </p:cNvPr>
          <p:cNvCxnSpPr>
            <a:stCxn id="8" idx="0"/>
          </p:cNvCxnSpPr>
          <p:nvPr/>
        </p:nvCxnSpPr>
        <p:spPr>
          <a:xfrm flipV="1">
            <a:off x="1365333" y="5135671"/>
            <a:ext cx="12530" cy="3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8C82F3-C510-48ED-BCFC-D3FE321811DB}"/>
              </a:ext>
            </a:extLst>
          </p:cNvPr>
          <p:cNvCxnSpPr>
            <a:stCxn id="10" idx="0"/>
          </p:cNvCxnSpPr>
          <p:nvPr/>
        </p:nvCxnSpPr>
        <p:spPr>
          <a:xfrm flipV="1">
            <a:off x="2267208" y="5123145"/>
            <a:ext cx="0" cy="40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4F0408-C3A4-4AF4-B189-D01A218FC88A}"/>
              </a:ext>
            </a:extLst>
          </p:cNvPr>
          <p:cNvCxnSpPr>
            <a:stCxn id="9" idx="0"/>
          </p:cNvCxnSpPr>
          <p:nvPr/>
        </p:nvCxnSpPr>
        <p:spPr>
          <a:xfrm flipV="1">
            <a:off x="3227536" y="5135671"/>
            <a:ext cx="4179" cy="3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BB38319-183E-4F42-A86E-41EAE1B38B53}"/>
              </a:ext>
            </a:extLst>
          </p:cNvPr>
          <p:cNvSpPr/>
          <p:nvPr/>
        </p:nvSpPr>
        <p:spPr>
          <a:xfrm>
            <a:off x="1377863" y="6175332"/>
            <a:ext cx="1849673" cy="46346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56==56 so the search stop </a:t>
            </a:r>
          </a:p>
        </p:txBody>
      </p:sp>
      <p:cxnSp>
        <p:nvCxnSpPr>
          <p:cNvPr id="22" name="Straight Arrow Connector 21">
            <a:extLst>
              <a:ext uri="{FF2B5EF4-FFF2-40B4-BE49-F238E27FC236}">
                <a16:creationId xmlns:a16="http://schemas.microsoft.com/office/drawing/2014/main" id="{47DEC06E-BF59-4955-B3CA-214D199F6722}"/>
              </a:ext>
            </a:extLst>
          </p:cNvPr>
          <p:cNvCxnSpPr>
            <a:cxnSpLocks/>
            <a:stCxn id="10" idx="2"/>
          </p:cNvCxnSpPr>
          <p:nvPr/>
        </p:nvCxnSpPr>
        <p:spPr>
          <a:xfrm>
            <a:off x="2267208" y="5924811"/>
            <a:ext cx="0" cy="25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5409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5072-A947-433C-9730-A604A58E0B37}"/>
              </a:ext>
            </a:extLst>
          </p:cNvPr>
          <p:cNvSpPr>
            <a:spLocks noGrp="1"/>
          </p:cNvSpPr>
          <p:nvPr>
            <p:ph type="title"/>
          </p:nvPr>
        </p:nvSpPr>
        <p:spPr/>
        <p:txBody>
          <a:bodyPr/>
          <a:lstStyle/>
          <a:p>
            <a:r>
              <a:rPr lang="en-US" sz="4400" dirty="0">
                <a:latin typeface="Bodoni MT Black" panose="02070A03080606020203" pitchFamily="18" charset="0"/>
              </a:rPr>
              <a:t>Program of binary search</a:t>
            </a:r>
          </a:p>
        </p:txBody>
      </p:sp>
      <p:sp>
        <p:nvSpPr>
          <p:cNvPr id="4" name="Content Placeholder 3">
            <a:extLst>
              <a:ext uri="{FF2B5EF4-FFF2-40B4-BE49-F238E27FC236}">
                <a16:creationId xmlns:a16="http://schemas.microsoft.com/office/drawing/2014/main" id="{AEDD2598-E595-4430-8F34-AD452FD22D8E}"/>
              </a:ext>
            </a:extLst>
          </p:cNvPr>
          <p:cNvSpPr>
            <a:spLocks noGrp="1"/>
          </p:cNvSpPr>
          <p:nvPr>
            <p:ph sz="half" idx="1"/>
          </p:nvPr>
        </p:nvSpPr>
        <p:spPr>
          <a:xfrm>
            <a:off x="538619" y="2367420"/>
            <a:ext cx="5441493" cy="4246322"/>
          </a:xfrm>
        </p:spPr>
        <p:style>
          <a:lnRef idx="2">
            <a:schemeClr val="accent2"/>
          </a:lnRef>
          <a:fillRef idx="1">
            <a:schemeClr val="lt1"/>
          </a:fillRef>
          <a:effectRef idx="0">
            <a:schemeClr val="accent2"/>
          </a:effectRef>
          <a:fontRef idx="minor">
            <a:schemeClr val="dk1"/>
          </a:fontRef>
        </p:style>
        <p:txBody>
          <a:bodyPr>
            <a:noAutofit/>
          </a:bodyPr>
          <a:lstStyle/>
          <a:p>
            <a:r>
              <a:rPr lang="en-US" sz="1200" dirty="0">
                <a:latin typeface="Times New Roman" panose="02020603050405020304" pitchFamily="18" charset="0"/>
                <a:cs typeface="Times New Roman" panose="02020603050405020304" pitchFamily="18" charset="0"/>
              </a:rPr>
              <a:t>#include&lt;iostream&gt;</a:t>
            </a:r>
          </a:p>
          <a:p>
            <a:r>
              <a:rPr lang="en-US" sz="1200" dirty="0">
                <a:latin typeface="Times New Roman" panose="02020603050405020304" pitchFamily="18" charset="0"/>
                <a:cs typeface="Times New Roman" panose="02020603050405020304" pitchFamily="18" charset="0"/>
              </a:rPr>
              <a:t>using namespace std;</a:t>
            </a:r>
          </a:p>
          <a:p>
            <a:r>
              <a:rPr lang="en-US" sz="1200" dirty="0">
                <a:latin typeface="Times New Roman" panose="02020603050405020304" pitchFamily="18" charset="0"/>
                <a:cs typeface="Times New Roman" panose="02020603050405020304" pitchFamily="18" charset="0"/>
              </a:rPr>
              <a:t>int main()</a:t>
            </a:r>
          </a:p>
          <a:p>
            <a:r>
              <a:rPr lang="en-US" sz="1200" dirty="0">
                <a:latin typeface="Times New Roman" panose="02020603050405020304" pitchFamily="18" charset="0"/>
                <a:cs typeface="Times New Roman" panose="02020603050405020304" pitchFamily="18" charset="0"/>
              </a:rPr>
              <a:t>{	int </a:t>
            </a:r>
            <a:r>
              <a:rPr lang="en-US" sz="1200" dirty="0" err="1">
                <a:latin typeface="Times New Roman" panose="02020603050405020304" pitchFamily="18" charset="0"/>
                <a:cs typeface="Times New Roman" panose="02020603050405020304" pitchFamily="18" charset="0"/>
              </a:rPr>
              <a:t>arr</a:t>
            </a:r>
            <a:r>
              <a:rPr lang="en-US" sz="1200" dirty="0">
                <a:latin typeface="Times New Roman" panose="02020603050405020304" pitchFamily="18" charset="0"/>
                <a:cs typeface="Times New Roman" panose="02020603050405020304" pitchFamily="18" charset="0"/>
              </a:rPr>
              <a:t>[5]={12,24,44,56,99};</a:t>
            </a:r>
          </a:p>
          <a:p>
            <a:r>
              <a:rPr lang="en-US" sz="1200" dirty="0">
                <a:latin typeface="Times New Roman" panose="02020603050405020304" pitchFamily="18" charset="0"/>
                <a:cs typeface="Times New Roman" panose="02020603050405020304" pitchFamily="18" charset="0"/>
              </a:rPr>
              <a:t>	bool found=false;</a:t>
            </a:r>
          </a:p>
          <a:p>
            <a:r>
              <a:rPr lang="en-US" sz="1200" dirty="0">
                <a:latin typeface="Times New Roman" panose="02020603050405020304" pitchFamily="18" charset="0"/>
                <a:cs typeface="Times New Roman" panose="02020603050405020304" pitchFamily="18" charset="0"/>
              </a:rPr>
              <a:t>	int first=0;</a:t>
            </a:r>
          </a:p>
          <a:p>
            <a:r>
              <a:rPr lang="en-US" sz="1200" dirty="0">
                <a:latin typeface="Times New Roman" panose="02020603050405020304" pitchFamily="18" charset="0"/>
                <a:cs typeface="Times New Roman" panose="02020603050405020304" pitchFamily="18" charset="0"/>
              </a:rPr>
              <a:t>	int last=5-1;</a:t>
            </a:r>
          </a:p>
          <a:p>
            <a:r>
              <a:rPr lang="en-US" sz="1200" dirty="0">
                <a:latin typeface="Times New Roman" panose="02020603050405020304" pitchFamily="18" charset="0"/>
                <a:cs typeface="Times New Roman" panose="02020603050405020304" pitchFamily="18" charset="0"/>
              </a:rPr>
              <a:t>	int value=56;</a:t>
            </a:r>
          </a:p>
          <a:p>
            <a:r>
              <a:rPr lang="en-US" sz="1200" dirty="0">
                <a:latin typeface="Times New Roman" panose="02020603050405020304" pitchFamily="18" charset="0"/>
                <a:cs typeface="Times New Roman" panose="02020603050405020304" pitchFamily="18" charset="0"/>
              </a:rPr>
              <a:t>	int middle;</a:t>
            </a:r>
          </a:p>
          <a:p>
            <a:r>
              <a:rPr lang="en-US" sz="1200" dirty="0">
                <a:latin typeface="Times New Roman" panose="02020603050405020304" pitchFamily="18" charset="0"/>
                <a:cs typeface="Times New Roman" panose="02020603050405020304" pitchFamily="18" charset="0"/>
              </a:rPr>
              <a:t>	while(!found &amp;&amp; first&lt;=last)</a:t>
            </a:r>
          </a:p>
          <a:p>
            <a:r>
              <a:rPr lang="en-US" sz="1200" dirty="0">
                <a:latin typeface="Times New Roman" panose="02020603050405020304" pitchFamily="18" charset="0"/>
                <a:cs typeface="Times New Roman" panose="02020603050405020304" pitchFamily="18" charset="0"/>
              </a:rPr>
              <a:t>	{	middle=(</a:t>
            </a:r>
            <a:r>
              <a:rPr lang="en-US" sz="1200" dirty="0" err="1">
                <a:latin typeface="Times New Roman" panose="02020603050405020304" pitchFamily="18" charset="0"/>
                <a:cs typeface="Times New Roman" panose="02020603050405020304" pitchFamily="18" charset="0"/>
              </a:rPr>
              <a:t>first+last</a:t>
            </a:r>
            <a:r>
              <a:rPr lang="en-US" sz="1200" dirty="0">
                <a:latin typeface="Times New Roman" panose="02020603050405020304" pitchFamily="18" charset="0"/>
                <a:cs typeface="Times New Roman" panose="02020603050405020304" pitchFamily="18" charset="0"/>
              </a:rPr>
              <a:t>)/2;</a:t>
            </a:r>
          </a:p>
          <a:p>
            <a:r>
              <a:rPr lang="en-US" sz="1200" dirty="0">
                <a:latin typeface="Times New Roman" panose="02020603050405020304" pitchFamily="18" charset="0"/>
                <a:cs typeface="Times New Roman" panose="02020603050405020304" pitchFamily="18" charset="0"/>
              </a:rPr>
              <a:t>		if(</a:t>
            </a:r>
            <a:r>
              <a:rPr lang="en-US" sz="1200" dirty="0" err="1">
                <a:latin typeface="Times New Roman" panose="02020603050405020304" pitchFamily="18" charset="0"/>
                <a:cs typeface="Times New Roman" panose="02020603050405020304" pitchFamily="18" charset="0"/>
              </a:rPr>
              <a:t>arr</a:t>
            </a:r>
            <a:r>
              <a:rPr lang="en-US" sz="1200" dirty="0">
                <a:latin typeface="Times New Roman" panose="02020603050405020304" pitchFamily="18" charset="0"/>
                <a:cs typeface="Times New Roman" panose="02020603050405020304" pitchFamily="18" charset="0"/>
              </a:rPr>
              <a:t>[middle]==value)</a:t>
            </a:r>
          </a:p>
          <a:p>
            <a:r>
              <a:rPr lang="en-US" sz="1200" dirty="0">
                <a:latin typeface="Times New Roman" panose="02020603050405020304" pitchFamily="18" charset="0"/>
                <a:cs typeface="Times New Roman" panose="02020603050405020304" pitchFamily="18" charset="0"/>
              </a:rPr>
              <a:t>		{found=true\;</a:t>
            </a:r>
          </a:p>
          <a:p>
            <a:r>
              <a:rPr lang="en-US" sz="1200"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D513898E-41A4-4734-A6D4-47EEDE4465F7}"/>
              </a:ext>
            </a:extLst>
          </p:cNvPr>
          <p:cNvSpPr>
            <a:spLocks noGrp="1"/>
          </p:cNvSpPr>
          <p:nvPr>
            <p:ph sz="half" idx="2"/>
          </p:nvPr>
        </p:nvSpPr>
        <p:spPr>
          <a:xfrm>
            <a:off x="6096000" y="2367420"/>
            <a:ext cx="5766148" cy="4246322"/>
          </a:xfrm>
        </p:spPr>
        <p:style>
          <a:lnRef idx="2">
            <a:schemeClr val="accent2"/>
          </a:lnRef>
          <a:fillRef idx="1">
            <a:schemeClr val="lt1"/>
          </a:fillRef>
          <a:effectRef idx="0">
            <a:schemeClr val="accent2"/>
          </a:effectRef>
          <a:fontRef idx="minor">
            <a:schemeClr val="dk1"/>
          </a:fontRef>
        </p:style>
        <p:txBody>
          <a:bodyPr>
            <a:noAutofit/>
          </a:bodyPr>
          <a:lstStyle/>
          <a:p>
            <a:r>
              <a:rPr lang="en-US" sz="1100" dirty="0">
                <a:latin typeface="Times New Roman" panose="02020603050405020304" pitchFamily="18" charset="0"/>
                <a:cs typeface="Times New Roman" panose="02020603050405020304" pitchFamily="18" charset="0"/>
              </a:rPr>
              <a:t>else if(</a:t>
            </a:r>
            <a:r>
              <a:rPr lang="en-US" sz="1100" dirty="0" err="1">
                <a:latin typeface="Times New Roman" panose="02020603050405020304" pitchFamily="18" charset="0"/>
                <a:cs typeface="Times New Roman" panose="02020603050405020304" pitchFamily="18" charset="0"/>
              </a:rPr>
              <a:t>arr</a:t>
            </a:r>
            <a:r>
              <a:rPr lang="en-US" sz="1100" dirty="0">
                <a:latin typeface="Times New Roman" panose="02020603050405020304" pitchFamily="18" charset="0"/>
                <a:cs typeface="Times New Roman" panose="02020603050405020304" pitchFamily="18" charset="0"/>
              </a:rPr>
              <a:t>[middle]&gt;value)</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last=middle-1;}</a:t>
            </a:r>
          </a:p>
          <a:p>
            <a:r>
              <a:rPr lang="en-US" sz="1100" dirty="0">
                <a:latin typeface="Times New Roman" panose="02020603050405020304" pitchFamily="18" charset="0"/>
                <a:cs typeface="Times New Roman" panose="02020603050405020304" pitchFamily="18" charset="0"/>
              </a:rPr>
              <a:t>		else</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first=middle+1;}}</a:t>
            </a:r>
          </a:p>
          <a:p>
            <a:r>
              <a:rPr lang="en-US" sz="1100" dirty="0">
                <a:latin typeface="Times New Roman" panose="02020603050405020304" pitchFamily="18" charset="0"/>
                <a:cs typeface="Times New Roman" panose="02020603050405020304" pitchFamily="18" charset="0"/>
              </a:rPr>
              <a:t>	if(found==true)</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cout</a:t>
            </a:r>
            <a:r>
              <a:rPr lang="en-US" sz="1100" dirty="0">
                <a:latin typeface="Times New Roman" panose="02020603050405020304" pitchFamily="18" charset="0"/>
                <a:cs typeface="Times New Roman" panose="02020603050405020304" pitchFamily="18" charset="0"/>
              </a:rPr>
              <a:t>&lt;&lt;"element is founded";}</a:t>
            </a:r>
          </a:p>
          <a:p>
            <a:r>
              <a:rPr lang="en-US" sz="1100" dirty="0">
                <a:latin typeface="Times New Roman" panose="02020603050405020304" pitchFamily="18" charset="0"/>
                <a:cs typeface="Times New Roman" panose="02020603050405020304" pitchFamily="18" charset="0"/>
              </a:rPr>
              <a:t>	else</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cout</a:t>
            </a:r>
            <a:r>
              <a:rPr lang="en-US" sz="1100" dirty="0">
                <a:latin typeface="Times New Roman" panose="02020603050405020304" pitchFamily="18" charset="0"/>
                <a:cs typeface="Times New Roman" panose="02020603050405020304" pitchFamily="18" charset="0"/>
              </a:rPr>
              <a:t>&lt;&lt;"element not founded;}</a:t>
            </a:r>
          </a:p>
          <a:p>
            <a:r>
              <a:rPr lang="en-US" sz="1100" dirty="0">
                <a:latin typeface="Times New Roman" panose="02020603050405020304" pitchFamily="18" charset="0"/>
                <a:cs typeface="Times New Roman" panose="02020603050405020304" pitchFamily="18" charset="0"/>
              </a:rPr>
              <a:t>	return 0; }</a:t>
            </a:r>
          </a:p>
        </p:txBody>
      </p:sp>
      <p:sp>
        <p:nvSpPr>
          <p:cNvPr id="8" name="Rectangle 7">
            <a:extLst>
              <a:ext uri="{FF2B5EF4-FFF2-40B4-BE49-F238E27FC236}">
                <a16:creationId xmlns:a16="http://schemas.microsoft.com/office/drawing/2014/main" id="{38AC7E45-B254-4663-BE95-31D04ACC2F1A}"/>
              </a:ext>
            </a:extLst>
          </p:cNvPr>
          <p:cNvSpPr/>
          <p:nvPr/>
        </p:nvSpPr>
        <p:spPr>
          <a:xfrm>
            <a:off x="8606359" y="3075518"/>
            <a:ext cx="3159734" cy="706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element is founded</a:t>
            </a:r>
          </a:p>
        </p:txBody>
      </p:sp>
    </p:spTree>
    <p:extLst>
      <p:ext uri="{BB962C8B-B14F-4D97-AF65-F5344CB8AC3E}">
        <p14:creationId xmlns:p14="http://schemas.microsoft.com/office/powerpoint/2010/main" val="291467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48F0860-FDEF-442E-8B58-882E24AEA555}"/>
              </a:ext>
            </a:extLst>
          </p:cNvPr>
          <p:cNvSpPr>
            <a:spLocks noGrp="1"/>
          </p:cNvSpPr>
          <p:nvPr>
            <p:ph type="title"/>
          </p:nvPr>
        </p:nvSpPr>
        <p:spPr>
          <a:xfrm>
            <a:off x="676405" y="973668"/>
            <a:ext cx="9239961" cy="717346"/>
          </a:xfrm>
        </p:spPr>
        <p:txBody>
          <a:bodyPr/>
          <a:lstStyle/>
          <a:p>
            <a:r>
              <a:rPr lang="en-US" sz="4400" dirty="0">
                <a:latin typeface="Bodoni MT Black" panose="02070A03080606020203" pitchFamily="18" charset="0"/>
              </a:rPr>
              <a:t>Sorting algorithm </a:t>
            </a:r>
          </a:p>
        </p:txBody>
      </p:sp>
      <p:sp>
        <p:nvSpPr>
          <p:cNvPr id="13" name="Content Placeholder 12">
            <a:extLst>
              <a:ext uri="{FF2B5EF4-FFF2-40B4-BE49-F238E27FC236}">
                <a16:creationId xmlns:a16="http://schemas.microsoft.com/office/drawing/2014/main" id="{2A378D81-46A4-4762-9273-05DA9839C208}"/>
              </a:ext>
            </a:extLst>
          </p:cNvPr>
          <p:cNvSpPr>
            <a:spLocks noGrp="1"/>
          </p:cNvSpPr>
          <p:nvPr>
            <p:ph idx="1"/>
          </p:nvPr>
        </p:nvSpPr>
        <p:spPr>
          <a:xfrm>
            <a:off x="526092" y="2242159"/>
            <a:ext cx="11448789" cy="4459266"/>
          </a:xfrm>
        </p:spPr>
        <p:txBody>
          <a:bodyPr>
            <a:normAutofit lnSpcReduction="10000"/>
          </a:bodyPr>
          <a:lstStyle/>
          <a:p>
            <a:r>
              <a:rPr lang="en-US" sz="2400" dirty="0">
                <a:latin typeface="Bodoni MT Black" panose="02070A03080606020203" pitchFamily="18" charset="0"/>
                <a:cs typeface="Times New Roman" panose="02020603050405020304" pitchFamily="18" charset="0"/>
              </a:rPr>
              <a:t>Sorting algorithm</a:t>
            </a:r>
          </a:p>
          <a:p>
            <a:pPr marL="0" indent="0">
              <a:buNone/>
            </a:pPr>
            <a:r>
              <a:rPr lang="en-US" sz="1600" dirty="0">
                <a:latin typeface="Times New Roman" panose="02020603050405020304" pitchFamily="18" charset="0"/>
                <a:cs typeface="Times New Roman" panose="02020603050405020304" pitchFamily="18" charset="0"/>
              </a:rPr>
              <a:t>Sorting algorithms is used are to arrange data into some order.</a:t>
            </a:r>
          </a:p>
          <a:p>
            <a:pPr marL="0" indent="0">
              <a:buNone/>
            </a:pPr>
            <a:r>
              <a:rPr lang="en-US" sz="1600" dirty="0">
                <a:latin typeface="Times New Roman" panose="02020603050405020304" pitchFamily="18" charset="0"/>
                <a:cs typeface="Times New Roman" panose="02020603050405020304" pitchFamily="18" charset="0"/>
              </a:rPr>
              <a:t>Often data in the array must be stored in some order. Customer list, for instance , are stored in alphabetic order. Students grades might be stored from highest to lowest. To sort data in an array, the programmer must use an appropriate sorting algorithm. A sorting algorithm is a technique for scanning through an array and rearranging its contents in some specific order. </a:t>
            </a:r>
          </a:p>
          <a:p>
            <a:pPr marL="0" indent="0">
              <a:buNone/>
            </a:pPr>
            <a:r>
              <a:rPr lang="en-US" sz="1600" dirty="0">
                <a:latin typeface="Times New Roman" panose="02020603050405020304" pitchFamily="18" charset="0"/>
                <a:cs typeface="Times New Roman" panose="02020603050405020304" pitchFamily="18" charset="0"/>
              </a:rPr>
              <a:t>In this tutorial we are just talking about one type of sorting algorithm bubble sort.</a:t>
            </a:r>
          </a:p>
          <a:p>
            <a:pPr marL="0" indent="0">
              <a:buNone/>
            </a:pPr>
            <a:r>
              <a:rPr lang="en-US" dirty="0">
                <a:latin typeface="Bodoni MT Black" panose="02070A03080606020203" pitchFamily="18" charset="0"/>
                <a:cs typeface="Times New Roman" panose="02020603050405020304" pitchFamily="18" charset="0"/>
              </a:rPr>
              <a:t>Bubble sort:</a:t>
            </a:r>
          </a:p>
          <a:p>
            <a:pPr marL="0" indent="0">
              <a:buNone/>
            </a:pPr>
            <a:r>
              <a:rPr lang="en-US" sz="1600" dirty="0">
                <a:latin typeface="Times New Roman" panose="02020603050405020304" pitchFamily="18" charset="0"/>
                <a:cs typeface="Times New Roman" panose="02020603050405020304" pitchFamily="18" charset="0"/>
              </a:rPr>
              <a:t>The bubble sort is an easy way to arrange data in ascending and descending order. Bubble sort works by comparing each element with its neighbor and swapping then if they are not in the desired order.</a:t>
            </a:r>
          </a:p>
          <a:p>
            <a:pPr marL="0" indent="0">
              <a:buNone/>
            </a:pPr>
            <a:r>
              <a:rPr lang="en-US" sz="1600" dirty="0">
                <a:latin typeface="Times New Roman" panose="02020603050405020304" pitchFamily="18" charset="0"/>
                <a:cs typeface="Times New Roman" panose="02020603050405020304" pitchFamily="18" charset="0"/>
              </a:rPr>
              <a:t>Steps for performing bubble sorting:1.  Compare the first index with the second index if its is less than swap the second index with first.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no swapping</a:t>
            </a:r>
          </a:p>
          <a:p>
            <a:pPr marL="0" indent="0">
              <a:buNone/>
            </a:pPr>
            <a:r>
              <a:rPr lang="en-US" sz="1600" dirty="0">
                <a:latin typeface="Times New Roman" panose="02020603050405020304" pitchFamily="18" charset="0"/>
                <a:cs typeface="Times New Roman" panose="02020603050405020304" pitchFamily="18" charset="0"/>
              </a:rPr>
              <a:t>As the first element is less than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element than no swapping occurs and check for 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and 3</a:t>
            </a:r>
            <a:r>
              <a:rPr lang="en-US" sz="1600" baseline="30000" dirty="0">
                <a:latin typeface="Times New Roman" panose="02020603050405020304" pitchFamily="18" charset="0"/>
                <a:cs typeface="Times New Roman" panose="02020603050405020304" pitchFamily="18" charset="0"/>
              </a:rPr>
              <a:t>rd</a:t>
            </a:r>
            <a:r>
              <a:rPr lang="en-US" sz="1600" dirty="0">
                <a:latin typeface="Times New Roman" panose="02020603050405020304" pitchFamily="18" charset="0"/>
                <a:cs typeface="Times New Roman" panose="02020603050405020304" pitchFamily="18" charset="0"/>
              </a:rPr>
              <a:t> elements.</a:t>
            </a:r>
          </a:p>
        </p:txBody>
      </p:sp>
      <p:sp>
        <p:nvSpPr>
          <p:cNvPr id="14" name="Rectangle 13">
            <a:extLst>
              <a:ext uri="{FF2B5EF4-FFF2-40B4-BE49-F238E27FC236}">
                <a16:creationId xmlns:a16="http://schemas.microsoft.com/office/drawing/2014/main" id="{0BD26259-2DEB-46FE-A0FF-20419535534C}"/>
              </a:ext>
            </a:extLst>
          </p:cNvPr>
          <p:cNvSpPr/>
          <p:nvPr/>
        </p:nvSpPr>
        <p:spPr>
          <a:xfrm>
            <a:off x="697806" y="5778119"/>
            <a:ext cx="731734"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15" name="Rectangle 14">
            <a:extLst>
              <a:ext uri="{FF2B5EF4-FFF2-40B4-BE49-F238E27FC236}">
                <a16:creationId xmlns:a16="http://schemas.microsoft.com/office/drawing/2014/main" id="{BDAF7123-8008-4947-B353-5AFBF5A8B01E}"/>
              </a:ext>
            </a:extLst>
          </p:cNvPr>
          <p:cNvSpPr/>
          <p:nvPr/>
        </p:nvSpPr>
        <p:spPr>
          <a:xfrm>
            <a:off x="3727540" y="5778118"/>
            <a:ext cx="751561"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16" name="Rectangle 15">
            <a:extLst>
              <a:ext uri="{FF2B5EF4-FFF2-40B4-BE49-F238E27FC236}">
                <a16:creationId xmlns:a16="http://schemas.microsoft.com/office/drawing/2014/main" id="{88D221DF-E029-4743-8ED8-197381D99E36}"/>
              </a:ext>
            </a:extLst>
          </p:cNvPr>
          <p:cNvSpPr/>
          <p:nvPr/>
        </p:nvSpPr>
        <p:spPr>
          <a:xfrm>
            <a:off x="2951185" y="5778118"/>
            <a:ext cx="751561"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7E12B88B-57CA-4BAB-862F-3BCD8FFFAEB4}"/>
              </a:ext>
            </a:extLst>
          </p:cNvPr>
          <p:cNvSpPr/>
          <p:nvPr/>
        </p:nvSpPr>
        <p:spPr>
          <a:xfrm>
            <a:off x="1454334" y="5778118"/>
            <a:ext cx="751560" cy="402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18" name="Rectangle 17">
            <a:extLst>
              <a:ext uri="{FF2B5EF4-FFF2-40B4-BE49-F238E27FC236}">
                <a16:creationId xmlns:a16="http://schemas.microsoft.com/office/drawing/2014/main" id="{9D0FC3C3-9725-4FAC-AF12-A76EEB32284C}"/>
              </a:ext>
            </a:extLst>
          </p:cNvPr>
          <p:cNvSpPr/>
          <p:nvPr/>
        </p:nvSpPr>
        <p:spPr>
          <a:xfrm>
            <a:off x="2230688" y="5778119"/>
            <a:ext cx="695703"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Rectangle 18">
            <a:extLst>
              <a:ext uri="{FF2B5EF4-FFF2-40B4-BE49-F238E27FC236}">
                <a16:creationId xmlns:a16="http://schemas.microsoft.com/office/drawing/2014/main" id="{38C648F7-5907-495B-9B51-2472190ABB9E}"/>
              </a:ext>
            </a:extLst>
          </p:cNvPr>
          <p:cNvSpPr/>
          <p:nvPr/>
        </p:nvSpPr>
        <p:spPr>
          <a:xfrm>
            <a:off x="7086603" y="5778118"/>
            <a:ext cx="679535"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20" name="Rectangle 19">
            <a:extLst>
              <a:ext uri="{FF2B5EF4-FFF2-40B4-BE49-F238E27FC236}">
                <a16:creationId xmlns:a16="http://schemas.microsoft.com/office/drawing/2014/main" id="{191EFC46-221D-43A4-AE62-578CD8E1E62A}"/>
              </a:ext>
            </a:extLst>
          </p:cNvPr>
          <p:cNvSpPr/>
          <p:nvPr/>
        </p:nvSpPr>
        <p:spPr>
          <a:xfrm>
            <a:off x="6394536" y="5778118"/>
            <a:ext cx="679534"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21" name="Rectangle 20">
            <a:extLst>
              <a:ext uri="{FF2B5EF4-FFF2-40B4-BE49-F238E27FC236}">
                <a16:creationId xmlns:a16="http://schemas.microsoft.com/office/drawing/2014/main" id="{EBA16F02-16DC-4346-BD99-8ECD8B2355FC}"/>
              </a:ext>
            </a:extLst>
          </p:cNvPr>
          <p:cNvSpPr/>
          <p:nvPr/>
        </p:nvSpPr>
        <p:spPr>
          <a:xfrm>
            <a:off x="9142433" y="5778118"/>
            <a:ext cx="594987"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22" name="Rectangle 21">
            <a:extLst>
              <a:ext uri="{FF2B5EF4-FFF2-40B4-BE49-F238E27FC236}">
                <a16:creationId xmlns:a16="http://schemas.microsoft.com/office/drawing/2014/main" id="{66774FC9-CC29-4FA8-83FD-32EBB4DDE36F}"/>
              </a:ext>
            </a:extLst>
          </p:cNvPr>
          <p:cNvSpPr/>
          <p:nvPr/>
        </p:nvSpPr>
        <p:spPr>
          <a:xfrm>
            <a:off x="7778671" y="5778118"/>
            <a:ext cx="679535"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3" name="Rectangle 22">
            <a:extLst>
              <a:ext uri="{FF2B5EF4-FFF2-40B4-BE49-F238E27FC236}">
                <a16:creationId xmlns:a16="http://schemas.microsoft.com/office/drawing/2014/main" id="{902D5A2D-ED5D-43A1-9380-5F4EF10A9078}"/>
              </a:ext>
            </a:extLst>
          </p:cNvPr>
          <p:cNvSpPr/>
          <p:nvPr/>
        </p:nvSpPr>
        <p:spPr>
          <a:xfrm>
            <a:off x="8462898" y="5778118"/>
            <a:ext cx="679535" cy="391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4" name="Arrow: Right 23">
            <a:extLst>
              <a:ext uri="{FF2B5EF4-FFF2-40B4-BE49-F238E27FC236}">
                <a16:creationId xmlns:a16="http://schemas.microsoft.com/office/drawing/2014/main" id="{B1EB9388-2470-47C7-A1A4-EF74748E2496}"/>
              </a:ext>
            </a:extLst>
          </p:cNvPr>
          <p:cNvSpPr/>
          <p:nvPr/>
        </p:nvSpPr>
        <p:spPr>
          <a:xfrm>
            <a:off x="4772417" y="6144999"/>
            <a:ext cx="1453020" cy="48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8264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1B83-BA1E-4C0A-9A88-B3EF5A9090AF}"/>
              </a:ext>
            </a:extLst>
          </p:cNvPr>
          <p:cNvSpPr>
            <a:spLocks noGrp="1"/>
          </p:cNvSpPr>
          <p:nvPr>
            <p:ph type="title"/>
          </p:nvPr>
        </p:nvSpPr>
        <p:spPr>
          <a:xfrm>
            <a:off x="695837" y="825728"/>
            <a:ext cx="9220530" cy="854904"/>
          </a:xfrm>
        </p:spPr>
        <p:txBody>
          <a:bodyPr/>
          <a:lstStyle/>
          <a:p>
            <a:r>
              <a:rPr lang="en-US" sz="3600" dirty="0">
                <a:latin typeface="Bodoni MT Black" panose="02070A03080606020203" pitchFamily="18" charset="0"/>
              </a:rPr>
              <a:t>Sorting algorithm </a:t>
            </a:r>
            <a:endParaRPr lang="en-US" dirty="0"/>
          </a:p>
        </p:txBody>
      </p:sp>
      <p:sp>
        <p:nvSpPr>
          <p:cNvPr id="3" name="Content Placeholder 2">
            <a:extLst>
              <a:ext uri="{FF2B5EF4-FFF2-40B4-BE49-F238E27FC236}">
                <a16:creationId xmlns:a16="http://schemas.microsoft.com/office/drawing/2014/main" id="{75F1A38B-9DBE-4E96-9449-99FA24DBE58C}"/>
              </a:ext>
            </a:extLst>
          </p:cNvPr>
          <p:cNvSpPr>
            <a:spLocks noGrp="1"/>
          </p:cNvSpPr>
          <p:nvPr>
            <p:ph idx="1"/>
          </p:nvPr>
        </p:nvSpPr>
        <p:spPr>
          <a:xfrm>
            <a:off x="576198" y="2706718"/>
            <a:ext cx="11110586" cy="4019758"/>
          </a:xfrm>
        </p:spPr>
        <p:txBody>
          <a:bodyPr>
            <a:normAutofit fontScale="92500" lnSpcReduction="10000"/>
          </a:bodyPr>
          <a:lstStyle/>
          <a:p>
            <a:pPr marL="0" indent="0">
              <a:buNone/>
            </a:pPr>
            <a:endParaRPr lang="en-US" dirty="0"/>
          </a:p>
          <a:p>
            <a:pPr marL="0" indent="0">
              <a:buNone/>
            </a:pPr>
            <a:endParaRPr lang="en-US" dirty="0"/>
          </a:p>
          <a:p>
            <a:r>
              <a:rPr lang="en-US" sz="1700" dirty="0">
                <a:latin typeface="Times New Roman" panose="02020603050405020304" pitchFamily="18" charset="0"/>
                <a:cs typeface="Times New Roman" panose="02020603050405020304" pitchFamily="18" charset="0"/>
              </a:rPr>
              <a:t>In this step we check the 1</a:t>
            </a:r>
            <a:r>
              <a:rPr lang="en-US" sz="1700" baseline="30000" dirty="0">
                <a:latin typeface="Times New Roman" panose="02020603050405020304" pitchFamily="18" charset="0"/>
                <a:cs typeface="Times New Roman" panose="02020603050405020304" pitchFamily="18" charset="0"/>
              </a:rPr>
              <a:t>st</a:t>
            </a:r>
            <a:r>
              <a:rPr lang="en-US" sz="1700" dirty="0">
                <a:latin typeface="Times New Roman" panose="02020603050405020304" pitchFamily="18" charset="0"/>
                <a:cs typeface="Times New Roman" panose="02020603050405020304" pitchFamily="18" charset="0"/>
              </a:rPr>
              <a:t> and second index so as 43&gt;6 so swap the 46 in place of 6 and as well as 6 in place of 43. Now we compare the 3</a:t>
            </a:r>
            <a:r>
              <a:rPr lang="en-US" sz="1700" baseline="30000" dirty="0">
                <a:latin typeface="Times New Roman" panose="02020603050405020304" pitchFamily="18" charset="0"/>
                <a:cs typeface="Times New Roman" panose="02020603050405020304" pitchFamily="18" charset="0"/>
              </a:rPr>
              <a:t>rd</a:t>
            </a:r>
            <a:r>
              <a:rPr lang="en-US" sz="1700" dirty="0">
                <a:latin typeface="Times New Roman" panose="02020603050405020304" pitchFamily="18" charset="0"/>
                <a:cs typeface="Times New Roman" panose="02020603050405020304" pitchFamily="18" charset="0"/>
              </a:rPr>
              <a:t> element with the 4</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element.</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In this step again swapping occurs because 43&gt;2 so we exchange the elements. Next again occur this process.</a:t>
            </a:r>
          </a:p>
          <a:p>
            <a:endParaRPr lang="en-US" sz="1700" dirty="0">
              <a:latin typeface="Times New Roman" panose="02020603050405020304" pitchFamily="18" charset="0"/>
              <a:cs typeface="Times New Roman" panose="02020603050405020304" pitchFamily="18" charset="0"/>
            </a:endParaRPr>
          </a:p>
          <a:p>
            <a:pPr marL="0" indent="0">
              <a:buNone/>
            </a:pPr>
            <a:endParaRPr lang="en-US" dirty="0"/>
          </a:p>
          <a:p>
            <a:r>
              <a:rPr lang="en-US" sz="1800" dirty="0">
                <a:latin typeface="Times New Roman" panose="02020603050405020304" pitchFamily="18" charset="0"/>
                <a:cs typeface="Times New Roman" panose="02020603050405020304" pitchFamily="18" charset="0"/>
              </a:rPr>
              <a:t>In this step again swapping occur. In one iteration of outer loop we found the highest element at the end of array its mean in second iteration we found the second highest number at the second last position.</a:t>
            </a:r>
            <a:endParaRPr lang="en-US" sz="1800"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37AB788A-9070-4540-8118-99752B8F2921}"/>
              </a:ext>
            </a:extLst>
          </p:cNvPr>
          <p:cNvSpPr/>
          <p:nvPr/>
        </p:nvSpPr>
        <p:spPr>
          <a:xfrm>
            <a:off x="695836" y="2407084"/>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5" name="Rectangle 4">
            <a:extLst>
              <a:ext uri="{FF2B5EF4-FFF2-40B4-BE49-F238E27FC236}">
                <a16:creationId xmlns:a16="http://schemas.microsoft.com/office/drawing/2014/main" id="{FA00E0E9-3F71-405E-9027-0FAE898EFCFF}"/>
              </a:ext>
            </a:extLst>
          </p:cNvPr>
          <p:cNvSpPr/>
          <p:nvPr/>
        </p:nvSpPr>
        <p:spPr>
          <a:xfrm>
            <a:off x="1359716" y="2409171"/>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6" name="Rectangle 5">
            <a:extLst>
              <a:ext uri="{FF2B5EF4-FFF2-40B4-BE49-F238E27FC236}">
                <a16:creationId xmlns:a16="http://schemas.microsoft.com/office/drawing/2014/main" id="{E4E8E8A9-362F-419B-8206-C9A5991384AF}"/>
              </a:ext>
            </a:extLst>
          </p:cNvPr>
          <p:cNvSpPr/>
          <p:nvPr/>
        </p:nvSpPr>
        <p:spPr>
          <a:xfrm>
            <a:off x="2023596" y="2407084"/>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6FBB6EAD-7AA2-431A-A954-71A84E96A729}"/>
              </a:ext>
            </a:extLst>
          </p:cNvPr>
          <p:cNvSpPr/>
          <p:nvPr/>
        </p:nvSpPr>
        <p:spPr>
          <a:xfrm>
            <a:off x="3351356" y="2404997"/>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8" name="Rectangle 7">
            <a:extLst>
              <a:ext uri="{FF2B5EF4-FFF2-40B4-BE49-F238E27FC236}">
                <a16:creationId xmlns:a16="http://schemas.microsoft.com/office/drawing/2014/main" id="{810F43F4-2195-40BC-815F-9AD5C8C8AE0E}"/>
              </a:ext>
            </a:extLst>
          </p:cNvPr>
          <p:cNvSpPr/>
          <p:nvPr/>
        </p:nvSpPr>
        <p:spPr>
          <a:xfrm>
            <a:off x="2687476" y="2404997"/>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AE3C37E-B218-4C9C-A70B-37E2B6EB29A2}"/>
              </a:ext>
            </a:extLst>
          </p:cNvPr>
          <p:cNvSpPr/>
          <p:nvPr/>
        </p:nvSpPr>
        <p:spPr>
          <a:xfrm>
            <a:off x="9449583" y="2393568"/>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10" name="Rectangle 9">
            <a:extLst>
              <a:ext uri="{FF2B5EF4-FFF2-40B4-BE49-F238E27FC236}">
                <a16:creationId xmlns:a16="http://schemas.microsoft.com/office/drawing/2014/main" id="{D8EF703F-FB76-4464-A21D-9645171BAE00}"/>
              </a:ext>
            </a:extLst>
          </p:cNvPr>
          <p:cNvSpPr/>
          <p:nvPr/>
        </p:nvSpPr>
        <p:spPr>
          <a:xfrm>
            <a:off x="8121823" y="2393570"/>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11" name="Rectangle 10">
            <a:extLst>
              <a:ext uri="{FF2B5EF4-FFF2-40B4-BE49-F238E27FC236}">
                <a16:creationId xmlns:a16="http://schemas.microsoft.com/office/drawing/2014/main" id="{784E1A8E-1C1F-4DD8-A270-72EF09F02F7F}"/>
              </a:ext>
            </a:extLst>
          </p:cNvPr>
          <p:cNvSpPr/>
          <p:nvPr/>
        </p:nvSpPr>
        <p:spPr>
          <a:xfrm>
            <a:off x="7432779" y="2393570"/>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2" name="Rectangle 11">
            <a:extLst>
              <a:ext uri="{FF2B5EF4-FFF2-40B4-BE49-F238E27FC236}">
                <a16:creationId xmlns:a16="http://schemas.microsoft.com/office/drawing/2014/main" id="{93F38245-2440-4B9E-A1E0-A1E015706699}"/>
              </a:ext>
            </a:extLst>
          </p:cNvPr>
          <p:cNvSpPr/>
          <p:nvPr/>
        </p:nvSpPr>
        <p:spPr>
          <a:xfrm>
            <a:off x="6768899" y="2393569"/>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13" name="Rectangle 12">
            <a:extLst>
              <a:ext uri="{FF2B5EF4-FFF2-40B4-BE49-F238E27FC236}">
                <a16:creationId xmlns:a16="http://schemas.microsoft.com/office/drawing/2014/main" id="{D2B10D4F-7AF2-4B2A-B1B9-ED126BE98F62}"/>
              </a:ext>
            </a:extLst>
          </p:cNvPr>
          <p:cNvSpPr/>
          <p:nvPr/>
        </p:nvSpPr>
        <p:spPr>
          <a:xfrm>
            <a:off x="8785703" y="2393570"/>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cxnSp>
        <p:nvCxnSpPr>
          <p:cNvPr id="15" name="Straight Arrow Connector 14">
            <a:extLst>
              <a:ext uri="{FF2B5EF4-FFF2-40B4-BE49-F238E27FC236}">
                <a16:creationId xmlns:a16="http://schemas.microsoft.com/office/drawing/2014/main" id="{71989BBF-66B1-4235-BB4C-DE7FADB44DCB}"/>
              </a:ext>
            </a:extLst>
          </p:cNvPr>
          <p:cNvCxnSpPr>
            <a:cxnSpLocks/>
          </p:cNvCxnSpPr>
          <p:nvPr/>
        </p:nvCxnSpPr>
        <p:spPr>
          <a:xfrm>
            <a:off x="4015236" y="2568932"/>
            <a:ext cx="263109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5D3F9FD5-23EC-4CB9-BFAD-4ED7916B98DC}"/>
              </a:ext>
            </a:extLst>
          </p:cNvPr>
          <p:cNvCxnSpPr/>
          <p:nvPr/>
        </p:nvCxnSpPr>
        <p:spPr>
          <a:xfrm>
            <a:off x="1691656" y="2755726"/>
            <a:ext cx="0" cy="30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DDD191-8DB7-473C-9DF1-8F992773547C}"/>
              </a:ext>
            </a:extLst>
          </p:cNvPr>
          <p:cNvCxnSpPr/>
          <p:nvPr/>
        </p:nvCxnSpPr>
        <p:spPr>
          <a:xfrm>
            <a:off x="1691656" y="3056351"/>
            <a:ext cx="6762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863D15-6741-4527-B28A-9FEBD92EDAF8}"/>
              </a:ext>
            </a:extLst>
          </p:cNvPr>
          <p:cNvCxnSpPr/>
          <p:nvPr/>
        </p:nvCxnSpPr>
        <p:spPr>
          <a:xfrm flipV="1">
            <a:off x="8453763" y="2755726"/>
            <a:ext cx="0" cy="300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80C0C5-2072-4060-8EC0-F234A1392B47}"/>
              </a:ext>
            </a:extLst>
          </p:cNvPr>
          <p:cNvCxnSpPr/>
          <p:nvPr/>
        </p:nvCxnSpPr>
        <p:spPr>
          <a:xfrm>
            <a:off x="2355536" y="2755726"/>
            <a:ext cx="0" cy="413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E323E6-4653-4881-9DE9-79930F4C1A47}"/>
              </a:ext>
            </a:extLst>
          </p:cNvPr>
          <p:cNvCxnSpPr/>
          <p:nvPr/>
        </p:nvCxnSpPr>
        <p:spPr>
          <a:xfrm>
            <a:off x="2368117" y="3169085"/>
            <a:ext cx="54091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4B5996-C794-4BED-871E-E5FF8382F6E8}"/>
              </a:ext>
            </a:extLst>
          </p:cNvPr>
          <p:cNvCxnSpPr/>
          <p:nvPr/>
        </p:nvCxnSpPr>
        <p:spPr>
          <a:xfrm flipV="1">
            <a:off x="7777300" y="2755726"/>
            <a:ext cx="0" cy="41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97ABB15-8764-4418-8FF0-8B433BB7107C}"/>
              </a:ext>
            </a:extLst>
          </p:cNvPr>
          <p:cNvSpPr/>
          <p:nvPr/>
        </p:nvSpPr>
        <p:spPr>
          <a:xfrm>
            <a:off x="4185615" y="2706718"/>
            <a:ext cx="2460719" cy="2493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43&gt;6 than swap the elements</a:t>
            </a:r>
          </a:p>
        </p:txBody>
      </p:sp>
      <p:sp>
        <p:nvSpPr>
          <p:cNvPr id="29" name="Rectangle 28">
            <a:extLst>
              <a:ext uri="{FF2B5EF4-FFF2-40B4-BE49-F238E27FC236}">
                <a16:creationId xmlns:a16="http://schemas.microsoft.com/office/drawing/2014/main" id="{90305733-C11B-4024-BF80-6F9F6724BC15}"/>
              </a:ext>
            </a:extLst>
          </p:cNvPr>
          <p:cNvSpPr/>
          <p:nvPr/>
        </p:nvSpPr>
        <p:spPr>
          <a:xfrm>
            <a:off x="1955987" y="3922736"/>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30" name="Rectangle 29">
            <a:extLst>
              <a:ext uri="{FF2B5EF4-FFF2-40B4-BE49-F238E27FC236}">
                <a16:creationId xmlns:a16="http://schemas.microsoft.com/office/drawing/2014/main" id="{AF6786C7-5293-47B9-9E81-CB59F520D644}"/>
              </a:ext>
            </a:extLst>
          </p:cNvPr>
          <p:cNvSpPr/>
          <p:nvPr/>
        </p:nvSpPr>
        <p:spPr>
          <a:xfrm>
            <a:off x="1292107" y="3922736"/>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31" name="Rectangle 30">
            <a:extLst>
              <a:ext uri="{FF2B5EF4-FFF2-40B4-BE49-F238E27FC236}">
                <a16:creationId xmlns:a16="http://schemas.microsoft.com/office/drawing/2014/main" id="{945F06B9-DA17-4F7E-82C5-1561B21B3D17}"/>
              </a:ext>
            </a:extLst>
          </p:cNvPr>
          <p:cNvSpPr/>
          <p:nvPr/>
        </p:nvSpPr>
        <p:spPr>
          <a:xfrm>
            <a:off x="627585" y="3924823"/>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32" name="Rectangle 31">
            <a:extLst>
              <a:ext uri="{FF2B5EF4-FFF2-40B4-BE49-F238E27FC236}">
                <a16:creationId xmlns:a16="http://schemas.microsoft.com/office/drawing/2014/main" id="{B1D97F62-7331-439B-8B59-14D9706DE458}"/>
              </a:ext>
            </a:extLst>
          </p:cNvPr>
          <p:cNvSpPr/>
          <p:nvPr/>
        </p:nvSpPr>
        <p:spPr>
          <a:xfrm>
            <a:off x="2619867" y="392273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33" name="Rectangle 32">
            <a:extLst>
              <a:ext uri="{FF2B5EF4-FFF2-40B4-BE49-F238E27FC236}">
                <a16:creationId xmlns:a16="http://schemas.microsoft.com/office/drawing/2014/main" id="{D38569DE-883B-417E-AEEC-471600F200E8}"/>
              </a:ext>
            </a:extLst>
          </p:cNvPr>
          <p:cNvSpPr/>
          <p:nvPr/>
        </p:nvSpPr>
        <p:spPr>
          <a:xfrm>
            <a:off x="3283747" y="3922734"/>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34" name="Rectangle 33">
            <a:extLst>
              <a:ext uri="{FF2B5EF4-FFF2-40B4-BE49-F238E27FC236}">
                <a16:creationId xmlns:a16="http://schemas.microsoft.com/office/drawing/2014/main" id="{0DE28694-CA3E-4BCF-9A91-B6746551FA4E}"/>
              </a:ext>
            </a:extLst>
          </p:cNvPr>
          <p:cNvSpPr/>
          <p:nvPr/>
        </p:nvSpPr>
        <p:spPr>
          <a:xfrm>
            <a:off x="7445360" y="4021952"/>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35" name="Rectangle 34">
            <a:extLst>
              <a:ext uri="{FF2B5EF4-FFF2-40B4-BE49-F238E27FC236}">
                <a16:creationId xmlns:a16="http://schemas.microsoft.com/office/drawing/2014/main" id="{86F84833-DF81-43C6-BDA4-7DBAE295326F}"/>
              </a:ext>
            </a:extLst>
          </p:cNvPr>
          <p:cNvSpPr/>
          <p:nvPr/>
        </p:nvSpPr>
        <p:spPr>
          <a:xfrm>
            <a:off x="6768899" y="4021952"/>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36" name="Rectangle 35">
            <a:extLst>
              <a:ext uri="{FF2B5EF4-FFF2-40B4-BE49-F238E27FC236}">
                <a16:creationId xmlns:a16="http://schemas.microsoft.com/office/drawing/2014/main" id="{D9F3F92C-47C5-4D05-9A7A-8D083DEE98C8}"/>
              </a:ext>
            </a:extLst>
          </p:cNvPr>
          <p:cNvSpPr/>
          <p:nvPr/>
        </p:nvSpPr>
        <p:spPr>
          <a:xfrm>
            <a:off x="8785703" y="4024040"/>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37" name="Rectangle 36">
            <a:extLst>
              <a:ext uri="{FF2B5EF4-FFF2-40B4-BE49-F238E27FC236}">
                <a16:creationId xmlns:a16="http://schemas.microsoft.com/office/drawing/2014/main" id="{72FCA05B-3E58-482E-B9CD-2A57BFA90A04}"/>
              </a:ext>
            </a:extLst>
          </p:cNvPr>
          <p:cNvSpPr/>
          <p:nvPr/>
        </p:nvSpPr>
        <p:spPr>
          <a:xfrm>
            <a:off x="8121823" y="4026129"/>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38" name="Rectangle 37">
            <a:extLst>
              <a:ext uri="{FF2B5EF4-FFF2-40B4-BE49-F238E27FC236}">
                <a16:creationId xmlns:a16="http://schemas.microsoft.com/office/drawing/2014/main" id="{174EB578-6B01-40C4-81C3-A96370FFFE9F}"/>
              </a:ext>
            </a:extLst>
          </p:cNvPr>
          <p:cNvSpPr/>
          <p:nvPr/>
        </p:nvSpPr>
        <p:spPr>
          <a:xfrm>
            <a:off x="9462166" y="4021951"/>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cxnSp>
        <p:nvCxnSpPr>
          <p:cNvPr id="40" name="Straight Connector 39">
            <a:extLst>
              <a:ext uri="{FF2B5EF4-FFF2-40B4-BE49-F238E27FC236}">
                <a16:creationId xmlns:a16="http://schemas.microsoft.com/office/drawing/2014/main" id="{C1736C96-1608-4A36-B743-AE3A27834DE9}"/>
              </a:ext>
            </a:extLst>
          </p:cNvPr>
          <p:cNvCxnSpPr>
            <a:cxnSpLocks/>
            <a:stCxn id="29" idx="2"/>
          </p:cNvCxnSpPr>
          <p:nvPr/>
        </p:nvCxnSpPr>
        <p:spPr>
          <a:xfrm flipH="1">
            <a:off x="2278490" y="4273465"/>
            <a:ext cx="9437" cy="35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1E7323-178D-48DA-9FF4-7D6DA48DD4CC}"/>
              </a:ext>
            </a:extLst>
          </p:cNvPr>
          <p:cNvCxnSpPr>
            <a:cxnSpLocks/>
          </p:cNvCxnSpPr>
          <p:nvPr/>
        </p:nvCxnSpPr>
        <p:spPr>
          <a:xfrm>
            <a:off x="2281636" y="4624192"/>
            <a:ext cx="6943059" cy="3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173B55-E172-41A6-B7B3-C8941DF217A6}"/>
              </a:ext>
            </a:extLst>
          </p:cNvPr>
          <p:cNvCxnSpPr/>
          <p:nvPr/>
        </p:nvCxnSpPr>
        <p:spPr>
          <a:xfrm flipV="1">
            <a:off x="9224695" y="4372680"/>
            <a:ext cx="0" cy="26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70803-59A6-48A7-9BD8-CE65331CF1F7}"/>
              </a:ext>
            </a:extLst>
          </p:cNvPr>
          <p:cNvCxnSpPr>
            <a:cxnSpLocks/>
            <a:stCxn id="32" idx="2"/>
          </p:cNvCxnSpPr>
          <p:nvPr/>
        </p:nvCxnSpPr>
        <p:spPr>
          <a:xfrm>
            <a:off x="2951807" y="4273464"/>
            <a:ext cx="7634" cy="47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F0DE402-05F7-47A0-B314-2A5B52224DC6}"/>
              </a:ext>
            </a:extLst>
          </p:cNvPr>
          <p:cNvCxnSpPr>
            <a:cxnSpLocks/>
          </p:cNvCxnSpPr>
          <p:nvPr/>
        </p:nvCxnSpPr>
        <p:spPr>
          <a:xfrm>
            <a:off x="2959441" y="4747364"/>
            <a:ext cx="5494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2C5A345-E8D0-40AF-8C1A-6D7872E04BDA}"/>
              </a:ext>
            </a:extLst>
          </p:cNvPr>
          <p:cNvCxnSpPr/>
          <p:nvPr/>
        </p:nvCxnSpPr>
        <p:spPr>
          <a:xfrm flipV="1">
            <a:off x="8453763" y="4448828"/>
            <a:ext cx="0" cy="29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D31EC7D-CE43-4C71-96AB-769633895510}"/>
              </a:ext>
            </a:extLst>
          </p:cNvPr>
          <p:cNvSpPr/>
          <p:nvPr/>
        </p:nvSpPr>
        <p:spPr>
          <a:xfrm>
            <a:off x="4359057" y="4273463"/>
            <a:ext cx="2202021" cy="2985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43&gt;2 so swap the elements</a:t>
            </a:r>
          </a:p>
        </p:txBody>
      </p:sp>
      <p:sp>
        <p:nvSpPr>
          <p:cNvPr id="60" name="Rectangle 59">
            <a:extLst>
              <a:ext uri="{FF2B5EF4-FFF2-40B4-BE49-F238E27FC236}">
                <a16:creationId xmlns:a16="http://schemas.microsoft.com/office/drawing/2014/main" id="{B309E1AF-DF52-4DE4-97C6-D245160269C6}"/>
              </a:ext>
            </a:extLst>
          </p:cNvPr>
          <p:cNvSpPr/>
          <p:nvPr/>
        </p:nvSpPr>
        <p:spPr>
          <a:xfrm>
            <a:off x="1312409" y="537157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61" name="Rectangle 60">
            <a:extLst>
              <a:ext uri="{FF2B5EF4-FFF2-40B4-BE49-F238E27FC236}">
                <a16:creationId xmlns:a16="http://schemas.microsoft.com/office/drawing/2014/main" id="{A477116D-FC9F-47D2-85CF-9E86F18DF1BE}"/>
              </a:ext>
            </a:extLst>
          </p:cNvPr>
          <p:cNvSpPr/>
          <p:nvPr/>
        </p:nvSpPr>
        <p:spPr>
          <a:xfrm>
            <a:off x="651704" y="5373662"/>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62" name="Rectangle 61">
            <a:extLst>
              <a:ext uri="{FF2B5EF4-FFF2-40B4-BE49-F238E27FC236}">
                <a16:creationId xmlns:a16="http://schemas.microsoft.com/office/drawing/2014/main" id="{D59003B0-9C1C-4695-A2C2-66452DE06713}"/>
              </a:ext>
            </a:extLst>
          </p:cNvPr>
          <p:cNvSpPr/>
          <p:nvPr/>
        </p:nvSpPr>
        <p:spPr>
          <a:xfrm>
            <a:off x="3282906" y="537778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3" name="Rectangle 62">
            <a:extLst>
              <a:ext uri="{FF2B5EF4-FFF2-40B4-BE49-F238E27FC236}">
                <a16:creationId xmlns:a16="http://schemas.microsoft.com/office/drawing/2014/main" id="{BA3C0E80-EE32-4B64-A4AE-C07B61512FBD}"/>
              </a:ext>
            </a:extLst>
          </p:cNvPr>
          <p:cNvSpPr/>
          <p:nvPr/>
        </p:nvSpPr>
        <p:spPr>
          <a:xfrm>
            <a:off x="2619026" y="537157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64" name="Rectangle 63">
            <a:extLst>
              <a:ext uri="{FF2B5EF4-FFF2-40B4-BE49-F238E27FC236}">
                <a16:creationId xmlns:a16="http://schemas.microsoft.com/office/drawing/2014/main" id="{AD37058C-5EF0-45F8-B7D6-D2FB9D9A7C46}"/>
              </a:ext>
            </a:extLst>
          </p:cNvPr>
          <p:cNvSpPr/>
          <p:nvPr/>
        </p:nvSpPr>
        <p:spPr>
          <a:xfrm>
            <a:off x="7432779" y="5356958"/>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65" name="Rectangle 64">
            <a:extLst>
              <a:ext uri="{FF2B5EF4-FFF2-40B4-BE49-F238E27FC236}">
                <a16:creationId xmlns:a16="http://schemas.microsoft.com/office/drawing/2014/main" id="{2FFBFB6A-C28E-4386-B3A3-4DACBAC9CC33}"/>
              </a:ext>
            </a:extLst>
          </p:cNvPr>
          <p:cNvSpPr/>
          <p:nvPr/>
        </p:nvSpPr>
        <p:spPr>
          <a:xfrm>
            <a:off x="6768899" y="5356958"/>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66" name="Rectangle 65">
            <a:extLst>
              <a:ext uri="{FF2B5EF4-FFF2-40B4-BE49-F238E27FC236}">
                <a16:creationId xmlns:a16="http://schemas.microsoft.com/office/drawing/2014/main" id="{576C244A-8488-4E68-AF28-1EAB0622155A}"/>
              </a:ext>
            </a:extLst>
          </p:cNvPr>
          <p:cNvSpPr/>
          <p:nvPr/>
        </p:nvSpPr>
        <p:spPr>
          <a:xfrm>
            <a:off x="8785703" y="5356958"/>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7" name="Rectangle 66">
            <a:extLst>
              <a:ext uri="{FF2B5EF4-FFF2-40B4-BE49-F238E27FC236}">
                <a16:creationId xmlns:a16="http://schemas.microsoft.com/office/drawing/2014/main" id="{03CCF70C-57CB-4712-827D-560DB388F53B}"/>
              </a:ext>
            </a:extLst>
          </p:cNvPr>
          <p:cNvSpPr/>
          <p:nvPr/>
        </p:nvSpPr>
        <p:spPr>
          <a:xfrm>
            <a:off x="8101185" y="5356958"/>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68" name="Rectangle 67">
            <a:extLst>
              <a:ext uri="{FF2B5EF4-FFF2-40B4-BE49-F238E27FC236}">
                <a16:creationId xmlns:a16="http://schemas.microsoft.com/office/drawing/2014/main" id="{E141ADFB-7393-4F29-BA5C-4409B554269E}"/>
              </a:ext>
            </a:extLst>
          </p:cNvPr>
          <p:cNvSpPr/>
          <p:nvPr/>
        </p:nvSpPr>
        <p:spPr>
          <a:xfrm>
            <a:off x="9449583" y="536322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69" name="Rectangle 68">
            <a:extLst>
              <a:ext uri="{FF2B5EF4-FFF2-40B4-BE49-F238E27FC236}">
                <a16:creationId xmlns:a16="http://schemas.microsoft.com/office/drawing/2014/main" id="{285A465A-6706-498C-A404-6BD899A80F12}"/>
              </a:ext>
            </a:extLst>
          </p:cNvPr>
          <p:cNvSpPr/>
          <p:nvPr/>
        </p:nvSpPr>
        <p:spPr>
          <a:xfrm>
            <a:off x="1978552" y="5377785"/>
            <a:ext cx="663880" cy="350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cxnSp>
        <p:nvCxnSpPr>
          <p:cNvPr id="71" name="Straight Arrow Connector 70">
            <a:extLst>
              <a:ext uri="{FF2B5EF4-FFF2-40B4-BE49-F238E27FC236}">
                <a16:creationId xmlns:a16="http://schemas.microsoft.com/office/drawing/2014/main" id="{8FC987AD-406A-45F8-8A1C-5DA96A60E76E}"/>
              </a:ext>
            </a:extLst>
          </p:cNvPr>
          <p:cNvCxnSpPr>
            <a:cxnSpLocks/>
          </p:cNvCxnSpPr>
          <p:nvPr/>
        </p:nvCxnSpPr>
        <p:spPr>
          <a:xfrm>
            <a:off x="4027782" y="4113702"/>
            <a:ext cx="261855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5" name="Straight Arrow Connector 74">
            <a:extLst>
              <a:ext uri="{FF2B5EF4-FFF2-40B4-BE49-F238E27FC236}">
                <a16:creationId xmlns:a16="http://schemas.microsoft.com/office/drawing/2014/main" id="{288B5D51-7775-45CA-8DEF-BA807BBFA56E}"/>
              </a:ext>
            </a:extLst>
          </p:cNvPr>
          <p:cNvCxnSpPr>
            <a:cxnSpLocks/>
            <a:stCxn id="62" idx="3"/>
          </p:cNvCxnSpPr>
          <p:nvPr/>
        </p:nvCxnSpPr>
        <p:spPr>
          <a:xfrm flipV="1">
            <a:off x="3946786" y="5532322"/>
            <a:ext cx="2733024" cy="20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4877BCC0-92F4-43F2-8000-C0D32756A42D}"/>
              </a:ext>
            </a:extLst>
          </p:cNvPr>
          <p:cNvCxnSpPr>
            <a:stCxn id="63" idx="2"/>
          </p:cNvCxnSpPr>
          <p:nvPr/>
        </p:nvCxnSpPr>
        <p:spPr>
          <a:xfrm>
            <a:off x="2950966" y="5722304"/>
            <a:ext cx="0" cy="304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C0CCFE1-EBF8-4CAC-BFD6-3B4342C2590A}"/>
              </a:ext>
            </a:extLst>
          </p:cNvPr>
          <p:cNvCxnSpPr>
            <a:cxnSpLocks/>
          </p:cNvCxnSpPr>
          <p:nvPr/>
        </p:nvCxnSpPr>
        <p:spPr>
          <a:xfrm>
            <a:off x="2959441" y="6027103"/>
            <a:ext cx="68220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C8FDD25-0FF4-42EA-B910-7485563DCD19}"/>
              </a:ext>
            </a:extLst>
          </p:cNvPr>
          <p:cNvCxnSpPr/>
          <p:nvPr/>
        </p:nvCxnSpPr>
        <p:spPr>
          <a:xfrm flipV="1">
            <a:off x="9781523" y="5722304"/>
            <a:ext cx="0" cy="30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D0C3475-0E65-4345-9316-F4FAEF64794E}"/>
              </a:ext>
            </a:extLst>
          </p:cNvPr>
          <p:cNvCxnSpPr>
            <a:cxnSpLocks/>
            <a:stCxn id="62" idx="2"/>
          </p:cNvCxnSpPr>
          <p:nvPr/>
        </p:nvCxnSpPr>
        <p:spPr>
          <a:xfrm>
            <a:off x="3614846" y="5728514"/>
            <a:ext cx="0" cy="434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37350E0-FFA1-49F5-9EB0-F4379B308C2D}"/>
              </a:ext>
            </a:extLst>
          </p:cNvPr>
          <p:cNvCxnSpPr>
            <a:cxnSpLocks/>
          </p:cNvCxnSpPr>
          <p:nvPr/>
        </p:nvCxnSpPr>
        <p:spPr>
          <a:xfrm>
            <a:off x="3589794" y="6162805"/>
            <a:ext cx="56098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785D9DE-8B89-4BAD-9253-42CB9E0DBA93}"/>
              </a:ext>
            </a:extLst>
          </p:cNvPr>
          <p:cNvCxnSpPr/>
          <p:nvPr/>
        </p:nvCxnSpPr>
        <p:spPr>
          <a:xfrm flipV="1">
            <a:off x="9224695" y="5722304"/>
            <a:ext cx="0" cy="44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E16DDA1E-EFC8-4B51-8D71-6DEC580FA833}"/>
              </a:ext>
            </a:extLst>
          </p:cNvPr>
          <p:cNvSpPr/>
          <p:nvPr/>
        </p:nvSpPr>
        <p:spPr>
          <a:xfrm>
            <a:off x="4133119" y="5641874"/>
            <a:ext cx="2407877" cy="298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43&gt;7 swap the elements</a:t>
            </a:r>
          </a:p>
        </p:txBody>
      </p:sp>
    </p:spTree>
    <p:extLst>
      <p:ext uri="{BB962C8B-B14F-4D97-AF65-F5344CB8AC3E}">
        <p14:creationId xmlns:p14="http://schemas.microsoft.com/office/powerpoint/2010/main" val="36886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732C-7B4B-4447-B13E-895ADCC88346}"/>
              </a:ext>
            </a:extLst>
          </p:cNvPr>
          <p:cNvSpPr>
            <a:spLocks noGrp="1"/>
          </p:cNvSpPr>
          <p:nvPr>
            <p:ph type="title"/>
          </p:nvPr>
        </p:nvSpPr>
        <p:spPr>
          <a:xfrm>
            <a:off x="634254" y="935220"/>
            <a:ext cx="8761413" cy="728480"/>
          </a:xfrm>
        </p:spPr>
        <p:txBody>
          <a:bodyPr/>
          <a:lstStyle/>
          <a:p>
            <a:r>
              <a:rPr lang="en-US" dirty="0">
                <a:latin typeface="Bodoni MT Black" panose="02070A03080606020203" pitchFamily="18" charset="0"/>
              </a:rPr>
              <a:t>Basics of C++ </a:t>
            </a:r>
          </a:p>
        </p:txBody>
      </p:sp>
      <p:sp>
        <p:nvSpPr>
          <p:cNvPr id="3" name="Content Placeholder 2">
            <a:extLst>
              <a:ext uri="{FF2B5EF4-FFF2-40B4-BE49-F238E27FC236}">
                <a16:creationId xmlns:a16="http://schemas.microsoft.com/office/drawing/2014/main" id="{26EA0675-2AB1-464F-923C-FD760F1B1B1F}"/>
              </a:ext>
            </a:extLst>
          </p:cNvPr>
          <p:cNvSpPr>
            <a:spLocks noGrp="1"/>
          </p:cNvSpPr>
          <p:nvPr>
            <p:ph idx="1"/>
          </p:nvPr>
        </p:nvSpPr>
        <p:spPr>
          <a:xfrm>
            <a:off x="400833" y="2304789"/>
            <a:ext cx="10672175" cy="4350011"/>
          </a:xfrm>
        </p:spPr>
        <p:txBody>
          <a:bodyPr>
            <a:normAutofit fontScale="77500" lnSpcReduction="20000"/>
          </a:bodyPr>
          <a:lstStyle/>
          <a:p>
            <a:pPr marL="0" indent="0">
              <a:buNone/>
            </a:pPr>
            <a:r>
              <a:rPr lang="en-US" sz="2200" dirty="0">
                <a:latin typeface="Times New Roman" panose="02020603050405020304" pitchFamily="18" charset="0"/>
                <a:cs typeface="Times New Roman" panose="02020603050405020304" pitchFamily="18" charset="0"/>
              </a:rPr>
              <a:t>C++ is based on the following main topics.</a:t>
            </a: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Variable declaration And initialization.</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C++ Input/ output </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C++ operators</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C++ comments</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 Data types</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 type conversion</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Conditional structure</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If statement</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Else statement</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If-else-if Statement</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Switch statement</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solidFill>
                  <a:schemeClr val="accent4">
                    <a:lumMod val="50000"/>
                  </a:schemeClr>
                </a:solidFill>
                <a:latin typeface="Times New Roman" panose="02020603050405020304" pitchFamily="18" charset="0"/>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Looping or iterative Structure</a:t>
            </a:r>
            <a:endParaRPr lang="en-US" sz="22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539510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0D6D-1590-41FE-88B5-FC14E75DB0FF}"/>
              </a:ext>
            </a:extLst>
          </p:cNvPr>
          <p:cNvSpPr>
            <a:spLocks noGrp="1"/>
          </p:cNvSpPr>
          <p:nvPr>
            <p:ph type="title"/>
          </p:nvPr>
        </p:nvSpPr>
        <p:spPr>
          <a:xfrm>
            <a:off x="889349" y="713984"/>
            <a:ext cx="9027018" cy="966648"/>
          </a:xfrm>
        </p:spPr>
        <p:txBody>
          <a:bodyPr/>
          <a:lstStyle/>
          <a:p>
            <a:r>
              <a:rPr lang="en-US" sz="3600" dirty="0">
                <a:latin typeface="Bodoni MT Black" panose="02070A03080606020203" pitchFamily="18" charset="0"/>
              </a:rPr>
              <a:t>Sorting algorithm </a:t>
            </a:r>
            <a:endParaRPr lang="en-US" dirty="0"/>
          </a:p>
        </p:txBody>
      </p:sp>
      <p:sp>
        <p:nvSpPr>
          <p:cNvPr id="3" name="Content Placeholder 2">
            <a:extLst>
              <a:ext uri="{FF2B5EF4-FFF2-40B4-BE49-F238E27FC236}">
                <a16:creationId xmlns:a16="http://schemas.microsoft.com/office/drawing/2014/main" id="{566A4DF9-F6A5-43D0-BFF0-664EA8EEDC73}"/>
              </a:ext>
            </a:extLst>
          </p:cNvPr>
          <p:cNvSpPr>
            <a:spLocks noGrp="1"/>
          </p:cNvSpPr>
          <p:nvPr>
            <p:ph idx="1"/>
          </p:nvPr>
        </p:nvSpPr>
        <p:spPr>
          <a:xfrm>
            <a:off x="501040" y="2292263"/>
            <a:ext cx="11273425" cy="4258849"/>
          </a:xfrm>
        </p:spPr>
        <p:txBody>
          <a:bodyPr/>
          <a:lstStyle/>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As the total array is now sort. So no more steps are required</a:t>
            </a:r>
            <a:r>
              <a:rPr lang="en-US" dirty="0"/>
              <a:t>.</a:t>
            </a:r>
          </a:p>
        </p:txBody>
      </p:sp>
      <p:sp>
        <p:nvSpPr>
          <p:cNvPr id="4" name="Rectangle 3">
            <a:extLst>
              <a:ext uri="{FF2B5EF4-FFF2-40B4-BE49-F238E27FC236}">
                <a16:creationId xmlns:a16="http://schemas.microsoft.com/office/drawing/2014/main" id="{D3F296E3-AB2C-4D78-A5CF-5BA1FE1DA29D}"/>
              </a:ext>
            </a:extLst>
          </p:cNvPr>
          <p:cNvSpPr/>
          <p:nvPr/>
        </p:nvSpPr>
        <p:spPr>
          <a:xfrm>
            <a:off x="588723" y="2755726"/>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5" name="Rectangle 4">
            <a:extLst>
              <a:ext uri="{FF2B5EF4-FFF2-40B4-BE49-F238E27FC236}">
                <a16:creationId xmlns:a16="http://schemas.microsoft.com/office/drawing/2014/main" id="{EE5837ED-FE9E-44CC-BFEF-A3D993A1EF43}"/>
              </a:ext>
            </a:extLst>
          </p:cNvPr>
          <p:cNvSpPr/>
          <p:nvPr/>
        </p:nvSpPr>
        <p:spPr>
          <a:xfrm>
            <a:off x="2676397" y="2755725"/>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 name="Rectangle 5">
            <a:extLst>
              <a:ext uri="{FF2B5EF4-FFF2-40B4-BE49-F238E27FC236}">
                <a16:creationId xmlns:a16="http://schemas.microsoft.com/office/drawing/2014/main" id="{DFE408A1-3986-42C4-80D7-E5F813EB0DB3}"/>
              </a:ext>
            </a:extLst>
          </p:cNvPr>
          <p:cNvSpPr/>
          <p:nvPr/>
        </p:nvSpPr>
        <p:spPr>
          <a:xfrm>
            <a:off x="1277655" y="2755725"/>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AE727262-EF2E-4B25-81F6-CDA26BB7B9A6}"/>
              </a:ext>
            </a:extLst>
          </p:cNvPr>
          <p:cNvSpPr/>
          <p:nvPr/>
        </p:nvSpPr>
        <p:spPr>
          <a:xfrm>
            <a:off x="1977026" y="2761987"/>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A111FB97-14A2-4D68-BAA4-1F28D9302064}"/>
              </a:ext>
            </a:extLst>
          </p:cNvPr>
          <p:cNvSpPr/>
          <p:nvPr/>
        </p:nvSpPr>
        <p:spPr>
          <a:xfrm>
            <a:off x="6400802" y="2755725"/>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9" name="Rectangle 8">
            <a:extLst>
              <a:ext uri="{FF2B5EF4-FFF2-40B4-BE49-F238E27FC236}">
                <a16:creationId xmlns:a16="http://schemas.microsoft.com/office/drawing/2014/main" id="{DE2846B0-1F72-41D9-BF2C-3CC847BB0C8F}"/>
              </a:ext>
            </a:extLst>
          </p:cNvPr>
          <p:cNvSpPr/>
          <p:nvPr/>
        </p:nvSpPr>
        <p:spPr>
          <a:xfrm>
            <a:off x="3386207" y="2755725"/>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10" name="Rectangle 9">
            <a:extLst>
              <a:ext uri="{FF2B5EF4-FFF2-40B4-BE49-F238E27FC236}">
                <a16:creationId xmlns:a16="http://schemas.microsoft.com/office/drawing/2014/main" id="{CF4752EF-1B67-4DEF-97DD-A2EFFBFD571E}"/>
              </a:ext>
            </a:extLst>
          </p:cNvPr>
          <p:cNvSpPr/>
          <p:nvPr/>
        </p:nvSpPr>
        <p:spPr>
          <a:xfrm>
            <a:off x="7114271" y="2755725"/>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11" name="Rectangle 10">
            <a:extLst>
              <a:ext uri="{FF2B5EF4-FFF2-40B4-BE49-F238E27FC236}">
                <a16:creationId xmlns:a16="http://schemas.microsoft.com/office/drawing/2014/main" id="{1396F093-19F2-4C10-AF69-7BDBAEB1302D}"/>
              </a:ext>
            </a:extLst>
          </p:cNvPr>
          <p:cNvSpPr/>
          <p:nvPr/>
        </p:nvSpPr>
        <p:spPr>
          <a:xfrm>
            <a:off x="7803203" y="2761987"/>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4197CC8A-A547-4F77-B546-BA389D57B665}"/>
              </a:ext>
            </a:extLst>
          </p:cNvPr>
          <p:cNvSpPr/>
          <p:nvPr/>
        </p:nvSpPr>
        <p:spPr>
          <a:xfrm>
            <a:off x="9213955" y="2755724"/>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13" name="Rectangle 12">
            <a:extLst>
              <a:ext uri="{FF2B5EF4-FFF2-40B4-BE49-F238E27FC236}">
                <a16:creationId xmlns:a16="http://schemas.microsoft.com/office/drawing/2014/main" id="{F16C85E6-60F2-4B4B-8DE8-47B7BD19244D}"/>
              </a:ext>
            </a:extLst>
          </p:cNvPr>
          <p:cNvSpPr/>
          <p:nvPr/>
        </p:nvSpPr>
        <p:spPr>
          <a:xfrm>
            <a:off x="8518751" y="2755724"/>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cxnSp>
        <p:nvCxnSpPr>
          <p:cNvPr id="15" name="Straight Connector 14">
            <a:extLst>
              <a:ext uri="{FF2B5EF4-FFF2-40B4-BE49-F238E27FC236}">
                <a16:creationId xmlns:a16="http://schemas.microsoft.com/office/drawing/2014/main" id="{81B1FE4B-79E9-421E-AF9E-CE261E953AE8}"/>
              </a:ext>
            </a:extLst>
          </p:cNvPr>
          <p:cNvCxnSpPr>
            <a:stCxn id="6" idx="2"/>
          </p:cNvCxnSpPr>
          <p:nvPr/>
        </p:nvCxnSpPr>
        <p:spPr>
          <a:xfrm>
            <a:off x="1622121" y="3093928"/>
            <a:ext cx="6263" cy="33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6FBA95-2003-4E6A-925C-4897D476F36D}"/>
              </a:ext>
            </a:extLst>
          </p:cNvPr>
          <p:cNvCxnSpPr>
            <a:cxnSpLocks/>
          </p:cNvCxnSpPr>
          <p:nvPr/>
        </p:nvCxnSpPr>
        <p:spPr>
          <a:xfrm>
            <a:off x="1628384" y="3429000"/>
            <a:ext cx="51168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D7E63E-0407-40F3-9E72-97E1BE44F998}"/>
              </a:ext>
            </a:extLst>
          </p:cNvPr>
          <p:cNvCxnSpPr>
            <a:cxnSpLocks/>
          </p:cNvCxnSpPr>
          <p:nvPr/>
        </p:nvCxnSpPr>
        <p:spPr>
          <a:xfrm flipV="1">
            <a:off x="6747356" y="3100190"/>
            <a:ext cx="0" cy="33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45E955C-9E58-4997-BFE4-EB8B421AACBF}"/>
              </a:ext>
            </a:extLst>
          </p:cNvPr>
          <p:cNvSpPr/>
          <p:nvPr/>
        </p:nvSpPr>
        <p:spPr>
          <a:xfrm>
            <a:off x="4197779" y="2954869"/>
            <a:ext cx="1971813" cy="355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First iteration 12&gt;6 so swap</a:t>
            </a:r>
          </a:p>
        </p:txBody>
      </p:sp>
      <p:cxnSp>
        <p:nvCxnSpPr>
          <p:cNvPr id="25" name="Straight Connector 24">
            <a:extLst>
              <a:ext uri="{FF2B5EF4-FFF2-40B4-BE49-F238E27FC236}">
                <a16:creationId xmlns:a16="http://schemas.microsoft.com/office/drawing/2014/main" id="{2B9800F8-5B35-4D55-9D6A-7317E3625445}"/>
              </a:ext>
            </a:extLst>
          </p:cNvPr>
          <p:cNvCxnSpPr>
            <a:cxnSpLocks/>
          </p:cNvCxnSpPr>
          <p:nvPr/>
        </p:nvCxnSpPr>
        <p:spPr>
          <a:xfrm>
            <a:off x="6745268" y="34290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0868745-1B21-4A82-9D58-90AC4D994A49}"/>
              </a:ext>
            </a:extLst>
          </p:cNvPr>
          <p:cNvSpPr/>
          <p:nvPr/>
        </p:nvSpPr>
        <p:spPr>
          <a:xfrm>
            <a:off x="1233815" y="3695992"/>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8" name="Rectangle 27">
            <a:extLst>
              <a:ext uri="{FF2B5EF4-FFF2-40B4-BE49-F238E27FC236}">
                <a16:creationId xmlns:a16="http://schemas.microsoft.com/office/drawing/2014/main" id="{86E20D46-6629-44AC-A12F-3F8CDDA68447}"/>
              </a:ext>
            </a:extLst>
          </p:cNvPr>
          <p:cNvSpPr/>
          <p:nvPr/>
        </p:nvSpPr>
        <p:spPr>
          <a:xfrm>
            <a:off x="544883" y="3699124"/>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9" name="Rectangle 28">
            <a:extLst>
              <a:ext uri="{FF2B5EF4-FFF2-40B4-BE49-F238E27FC236}">
                <a16:creationId xmlns:a16="http://schemas.microsoft.com/office/drawing/2014/main" id="{E890A837-D1D8-42C2-A656-5BB3691EE46E}"/>
              </a:ext>
            </a:extLst>
          </p:cNvPr>
          <p:cNvSpPr/>
          <p:nvPr/>
        </p:nvSpPr>
        <p:spPr>
          <a:xfrm>
            <a:off x="6400802" y="3547710"/>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30" name="Rectangle 29">
            <a:extLst>
              <a:ext uri="{FF2B5EF4-FFF2-40B4-BE49-F238E27FC236}">
                <a16:creationId xmlns:a16="http://schemas.microsoft.com/office/drawing/2014/main" id="{BC187F32-D1CF-4B54-9AF4-D38AFFC0C60D}"/>
              </a:ext>
            </a:extLst>
          </p:cNvPr>
          <p:cNvSpPr/>
          <p:nvPr/>
        </p:nvSpPr>
        <p:spPr>
          <a:xfrm>
            <a:off x="1922747" y="3692860"/>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31" name="Rectangle 30">
            <a:extLst>
              <a:ext uri="{FF2B5EF4-FFF2-40B4-BE49-F238E27FC236}">
                <a16:creationId xmlns:a16="http://schemas.microsoft.com/office/drawing/2014/main" id="{B3188F13-7FEE-4698-B413-A1EA87D880C9}"/>
              </a:ext>
            </a:extLst>
          </p:cNvPr>
          <p:cNvSpPr/>
          <p:nvPr/>
        </p:nvSpPr>
        <p:spPr>
          <a:xfrm>
            <a:off x="3317317" y="3692858"/>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32" name="Rectangle 31">
            <a:extLst>
              <a:ext uri="{FF2B5EF4-FFF2-40B4-BE49-F238E27FC236}">
                <a16:creationId xmlns:a16="http://schemas.microsoft.com/office/drawing/2014/main" id="{602E87AA-87CE-4F66-9BCD-8DD15A1FDD2E}"/>
              </a:ext>
            </a:extLst>
          </p:cNvPr>
          <p:cNvSpPr/>
          <p:nvPr/>
        </p:nvSpPr>
        <p:spPr>
          <a:xfrm>
            <a:off x="2628385" y="3692859"/>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33" name="Rectangle 32">
            <a:extLst>
              <a:ext uri="{FF2B5EF4-FFF2-40B4-BE49-F238E27FC236}">
                <a16:creationId xmlns:a16="http://schemas.microsoft.com/office/drawing/2014/main" id="{7BE7B2C2-FED3-4AC3-A525-F7E43B7EBE7B}"/>
              </a:ext>
            </a:extLst>
          </p:cNvPr>
          <p:cNvSpPr/>
          <p:nvPr/>
        </p:nvSpPr>
        <p:spPr>
          <a:xfrm>
            <a:off x="7778666" y="3547709"/>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34" name="Rectangle 33">
            <a:extLst>
              <a:ext uri="{FF2B5EF4-FFF2-40B4-BE49-F238E27FC236}">
                <a16:creationId xmlns:a16="http://schemas.microsoft.com/office/drawing/2014/main" id="{20ED076E-70FA-4B3B-B9D1-C55FA5774505}"/>
              </a:ext>
            </a:extLst>
          </p:cNvPr>
          <p:cNvSpPr/>
          <p:nvPr/>
        </p:nvSpPr>
        <p:spPr>
          <a:xfrm>
            <a:off x="7089734" y="3547710"/>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35" name="Rectangle 34">
            <a:extLst>
              <a:ext uri="{FF2B5EF4-FFF2-40B4-BE49-F238E27FC236}">
                <a16:creationId xmlns:a16="http://schemas.microsoft.com/office/drawing/2014/main" id="{3D05B049-5AA8-44BA-9ADD-90A6A76F0DF5}"/>
              </a:ext>
            </a:extLst>
          </p:cNvPr>
          <p:cNvSpPr/>
          <p:nvPr/>
        </p:nvSpPr>
        <p:spPr>
          <a:xfrm>
            <a:off x="9151316" y="3547708"/>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36" name="Rectangle 35">
            <a:extLst>
              <a:ext uri="{FF2B5EF4-FFF2-40B4-BE49-F238E27FC236}">
                <a16:creationId xmlns:a16="http://schemas.microsoft.com/office/drawing/2014/main" id="{2AAF9204-1042-4212-B049-7435F3833488}"/>
              </a:ext>
            </a:extLst>
          </p:cNvPr>
          <p:cNvSpPr/>
          <p:nvPr/>
        </p:nvSpPr>
        <p:spPr>
          <a:xfrm>
            <a:off x="8451444" y="3548282"/>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cxnSp>
        <p:nvCxnSpPr>
          <p:cNvPr id="38" name="Straight Connector 37">
            <a:extLst>
              <a:ext uri="{FF2B5EF4-FFF2-40B4-BE49-F238E27FC236}">
                <a16:creationId xmlns:a16="http://schemas.microsoft.com/office/drawing/2014/main" id="{2395662B-2DBD-49FE-BF3F-C4F53A4B22B9}"/>
              </a:ext>
            </a:extLst>
          </p:cNvPr>
          <p:cNvCxnSpPr>
            <a:stCxn id="11" idx="0"/>
          </p:cNvCxnSpPr>
          <p:nvPr/>
        </p:nvCxnSpPr>
        <p:spPr>
          <a:xfrm flipV="1">
            <a:off x="8147669" y="2492679"/>
            <a:ext cx="0" cy="269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276C746-522C-42C5-A089-6E868BA421B5}"/>
              </a:ext>
            </a:extLst>
          </p:cNvPr>
          <p:cNvCxnSpPr>
            <a:cxnSpLocks/>
          </p:cNvCxnSpPr>
          <p:nvPr/>
        </p:nvCxnSpPr>
        <p:spPr>
          <a:xfrm flipH="1" flipV="1">
            <a:off x="1484334" y="2397912"/>
            <a:ext cx="6638798" cy="82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BC4C25-CBD0-42C8-B28F-19DFC6BF79DE}"/>
              </a:ext>
            </a:extLst>
          </p:cNvPr>
          <p:cNvCxnSpPr>
            <a:cxnSpLocks/>
          </p:cNvCxnSpPr>
          <p:nvPr/>
        </p:nvCxnSpPr>
        <p:spPr>
          <a:xfrm>
            <a:off x="1484334" y="2397912"/>
            <a:ext cx="0" cy="126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C3A0BC5-2D76-4AB8-A551-8C897F763C04}"/>
              </a:ext>
            </a:extLst>
          </p:cNvPr>
          <p:cNvSpPr/>
          <p:nvPr/>
        </p:nvSpPr>
        <p:spPr>
          <a:xfrm>
            <a:off x="4097072" y="2312284"/>
            <a:ext cx="2191530" cy="289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Second iteration 12&gt;2 so swap </a:t>
            </a:r>
          </a:p>
        </p:txBody>
      </p:sp>
      <p:cxnSp>
        <p:nvCxnSpPr>
          <p:cNvPr id="54" name="Straight Connector 53">
            <a:extLst>
              <a:ext uri="{FF2B5EF4-FFF2-40B4-BE49-F238E27FC236}">
                <a16:creationId xmlns:a16="http://schemas.microsoft.com/office/drawing/2014/main" id="{5BF205B9-F44E-4648-A8B5-9DDBD627E46C}"/>
              </a:ext>
            </a:extLst>
          </p:cNvPr>
          <p:cNvCxnSpPr>
            <a:cxnSpLocks/>
          </p:cNvCxnSpPr>
          <p:nvPr/>
        </p:nvCxnSpPr>
        <p:spPr>
          <a:xfrm>
            <a:off x="2267213" y="4031061"/>
            <a:ext cx="0" cy="256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01A89AF-BA06-496E-8FF5-5D1CBE58C4C4}"/>
              </a:ext>
            </a:extLst>
          </p:cNvPr>
          <p:cNvCxnSpPr>
            <a:cxnSpLocks/>
          </p:cNvCxnSpPr>
          <p:nvPr/>
        </p:nvCxnSpPr>
        <p:spPr>
          <a:xfrm flipV="1">
            <a:off x="2267213" y="4276537"/>
            <a:ext cx="6548539" cy="18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25EFAE9-D478-47A5-B553-C56AE862CE11}"/>
              </a:ext>
            </a:extLst>
          </p:cNvPr>
          <p:cNvCxnSpPr/>
          <p:nvPr/>
        </p:nvCxnSpPr>
        <p:spPr>
          <a:xfrm flipV="1">
            <a:off x="8815752" y="3885911"/>
            <a:ext cx="0" cy="39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D7E8BB4-413D-4139-92B0-038389F69A58}"/>
              </a:ext>
            </a:extLst>
          </p:cNvPr>
          <p:cNvSpPr/>
          <p:nvPr/>
        </p:nvSpPr>
        <p:spPr>
          <a:xfrm>
            <a:off x="4308952" y="3861959"/>
            <a:ext cx="1979649"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Third iteration 12&gt;7 so swap </a:t>
            </a:r>
          </a:p>
        </p:txBody>
      </p:sp>
      <p:cxnSp>
        <p:nvCxnSpPr>
          <p:cNvPr id="67" name="Straight Connector 66">
            <a:extLst>
              <a:ext uri="{FF2B5EF4-FFF2-40B4-BE49-F238E27FC236}">
                <a16:creationId xmlns:a16="http://schemas.microsoft.com/office/drawing/2014/main" id="{56537D26-486E-4571-B07A-E7680B674009}"/>
              </a:ext>
            </a:extLst>
          </p:cNvPr>
          <p:cNvCxnSpPr>
            <a:cxnSpLocks/>
          </p:cNvCxnSpPr>
          <p:nvPr/>
        </p:nvCxnSpPr>
        <p:spPr>
          <a:xfrm>
            <a:off x="0" y="4421688"/>
            <a:ext cx="12192000" cy="0"/>
          </a:xfrm>
          <a:prstGeom prst="line">
            <a:avLst/>
          </a:prstGeom>
        </p:spPr>
        <p:style>
          <a:lnRef idx="2">
            <a:schemeClr val="dk1"/>
          </a:lnRef>
          <a:fillRef idx="0">
            <a:schemeClr val="dk1"/>
          </a:fillRef>
          <a:effectRef idx="1">
            <a:schemeClr val="dk1"/>
          </a:effectRef>
          <a:fontRef idx="minor">
            <a:schemeClr val="tx1"/>
          </a:fontRef>
        </p:style>
      </p:cxnSp>
      <p:sp>
        <p:nvSpPr>
          <p:cNvPr id="71" name="Rectangle 70">
            <a:extLst>
              <a:ext uri="{FF2B5EF4-FFF2-40B4-BE49-F238E27FC236}">
                <a16:creationId xmlns:a16="http://schemas.microsoft.com/office/drawing/2014/main" id="{0C3BB839-4EB1-4895-8D1B-D4005BC8CF2E}"/>
              </a:ext>
            </a:extLst>
          </p:cNvPr>
          <p:cNvSpPr/>
          <p:nvPr/>
        </p:nvSpPr>
        <p:spPr>
          <a:xfrm>
            <a:off x="1878904" y="4830150"/>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2" name="Rectangle 71">
            <a:extLst>
              <a:ext uri="{FF2B5EF4-FFF2-40B4-BE49-F238E27FC236}">
                <a16:creationId xmlns:a16="http://schemas.microsoft.com/office/drawing/2014/main" id="{71B6A301-C91F-496A-82F3-3D5869A6842C}"/>
              </a:ext>
            </a:extLst>
          </p:cNvPr>
          <p:cNvSpPr/>
          <p:nvPr/>
        </p:nvSpPr>
        <p:spPr>
          <a:xfrm>
            <a:off x="1189972" y="4832447"/>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3" name="Rectangle 72">
            <a:extLst>
              <a:ext uri="{FF2B5EF4-FFF2-40B4-BE49-F238E27FC236}">
                <a16:creationId xmlns:a16="http://schemas.microsoft.com/office/drawing/2014/main" id="{847D4868-E75E-4E5C-A241-942F4C8BB763}"/>
              </a:ext>
            </a:extLst>
          </p:cNvPr>
          <p:cNvSpPr/>
          <p:nvPr/>
        </p:nvSpPr>
        <p:spPr>
          <a:xfrm>
            <a:off x="501040" y="4830150"/>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4" name="Rectangle 73">
            <a:extLst>
              <a:ext uri="{FF2B5EF4-FFF2-40B4-BE49-F238E27FC236}">
                <a16:creationId xmlns:a16="http://schemas.microsoft.com/office/drawing/2014/main" id="{B486BAA8-DBD9-4489-9DE9-A646C8FEF297}"/>
              </a:ext>
            </a:extLst>
          </p:cNvPr>
          <p:cNvSpPr/>
          <p:nvPr/>
        </p:nvSpPr>
        <p:spPr>
          <a:xfrm>
            <a:off x="2567836" y="4837478"/>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75" name="Rectangle 74">
            <a:extLst>
              <a:ext uri="{FF2B5EF4-FFF2-40B4-BE49-F238E27FC236}">
                <a16:creationId xmlns:a16="http://schemas.microsoft.com/office/drawing/2014/main" id="{6E88C0A9-3E63-4E9A-B64E-B2DE707CA794}"/>
              </a:ext>
            </a:extLst>
          </p:cNvPr>
          <p:cNvSpPr/>
          <p:nvPr/>
        </p:nvSpPr>
        <p:spPr>
          <a:xfrm>
            <a:off x="3256768" y="4837478"/>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76" name="Rectangle 75">
            <a:extLst>
              <a:ext uri="{FF2B5EF4-FFF2-40B4-BE49-F238E27FC236}">
                <a16:creationId xmlns:a16="http://schemas.microsoft.com/office/drawing/2014/main" id="{CB267C78-D9CA-4EF5-B798-CFA17A5A826C}"/>
              </a:ext>
            </a:extLst>
          </p:cNvPr>
          <p:cNvSpPr/>
          <p:nvPr/>
        </p:nvSpPr>
        <p:spPr>
          <a:xfrm>
            <a:off x="1878904" y="4845046"/>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77" name="Rectangle 76">
            <a:extLst>
              <a:ext uri="{FF2B5EF4-FFF2-40B4-BE49-F238E27FC236}">
                <a16:creationId xmlns:a16="http://schemas.microsoft.com/office/drawing/2014/main" id="{EF9A6BB5-AC06-49E6-BD06-CFE7AE7F7D45}"/>
              </a:ext>
            </a:extLst>
          </p:cNvPr>
          <p:cNvSpPr/>
          <p:nvPr/>
        </p:nvSpPr>
        <p:spPr>
          <a:xfrm>
            <a:off x="7089734" y="4873153"/>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8" name="Rectangle 77">
            <a:extLst>
              <a:ext uri="{FF2B5EF4-FFF2-40B4-BE49-F238E27FC236}">
                <a16:creationId xmlns:a16="http://schemas.microsoft.com/office/drawing/2014/main" id="{4552EEF4-3E7D-4090-A143-33AC6ADD83F8}"/>
              </a:ext>
            </a:extLst>
          </p:cNvPr>
          <p:cNvSpPr/>
          <p:nvPr/>
        </p:nvSpPr>
        <p:spPr>
          <a:xfrm>
            <a:off x="6402890" y="4873154"/>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9" name="Rectangle 78">
            <a:extLst>
              <a:ext uri="{FF2B5EF4-FFF2-40B4-BE49-F238E27FC236}">
                <a16:creationId xmlns:a16="http://schemas.microsoft.com/office/drawing/2014/main" id="{6E091858-B6BA-4894-BF25-ECF830CC1A5E}"/>
              </a:ext>
            </a:extLst>
          </p:cNvPr>
          <p:cNvSpPr/>
          <p:nvPr/>
        </p:nvSpPr>
        <p:spPr>
          <a:xfrm>
            <a:off x="9181853" y="4873152"/>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sp>
        <p:nvSpPr>
          <p:cNvPr id="80" name="Rectangle 79">
            <a:extLst>
              <a:ext uri="{FF2B5EF4-FFF2-40B4-BE49-F238E27FC236}">
                <a16:creationId xmlns:a16="http://schemas.microsoft.com/office/drawing/2014/main" id="{BDC99B24-D037-4D32-9EB4-C7923F7522D1}"/>
              </a:ext>
            </a:extLst>
          </p:cNvPr>
          <p:cNvSpPr/>
          <p:nvPr/>
        </p:nvSpPr>
        <p:spPr>
          <a:xfrm>
            <a:off x="8492921" y="4873153"/>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
        <p:nvSpPr>
          <p:cNvPr id="81" name="Rectangle 80">
            <a:extLst>
              <a:ext uri="{FF2B5EF4-FFF2-40B4-BE49-F238E27FC236}">
                <a16:creationId xmlns:a16="http://schemas.microsoft.com/office/drawing/2014/main" id="{923808AB-C6CF-4EBF-9194-C74B773465E8}"/>
              </a:ext>
            </a:extLst>
          </p:cNvPr>
          <p:cNvSpPr/>
          <p:nvPr/>
        </p:nvSpPr>
        <p:spPr>
          <a:xfrm>
            <a:off x="7803203" y="4873153"/>
            <a:ext cx="688932" cy="338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cxnSp>
        <p:nvCxnSpPr>
          <p:cNvPr id="83" name="Straight Connector 82">
            <a:extLst>
              <a:ext uri="{FF2B5EF4-FFF2-40B4-BE49-F238E27FC236}">
                <a16:creationId xmlns:a16="http://schemas.microsoft.com/office/drawing/2014/main" id="{63B62420-7349-4FE1-A84A-AE2D5C98DDCC}"/>
              </a:ext>
            </a:extLst>
          </p:cNvPr>
          <p:cNvCxnSpPr/>
          <p:nvPr/>
        </p:nvCxnSpPr>
        <p:spPr>
          <a:xfrm>
            <a:off x="6757144" y="3885911"/>
            <a:ext cx="0" cy="723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DF1A10-AD52-4C7B-BA7D-8F27BE561307}"/>
              </a:ext>
            </a:extLst>
          </p:cNvPr>
          <p:cNvCxnSpPr/>
          <p:nvPr/>
        </p:nvCxnSpPr>
        <p:spPr>
          <a:xfrm flipH="1">
            <a:off x="889349" y="4609578"/>
            <a:ext cx="5855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53F121A-5ACB-44BF-B1F8-8D0A913538B7}"/>
              </a:ext>
            </a:extLst>
          </p:cNvPr>
          <p:cNvCxnSpPr/>
          <p:nvPr/>
        </p:nvCxnSpPr>
        <p:spPr>
          <a:xfrm>
            <a:off x="889349" y="4609578"/>
            <a:ext cx="0" cy="22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E195CE6E-FD30-454D-8E2B-82B5580F87FD}"/>
              </a:ext>
            </a:extLst>
          </p:cNvPr>
          <p:cNvSpPr/>
          <p:nvPr/>
        </p:nvSpPr>
        <p:spPr>
          <a:xfrm>
            <a:off x="4043591" y="4428967"/>
            <a:ext cx="1860640" cy="3123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First iteration 6&gt;2 so swap</a:t>
            </a:r>
          </a:p>
        </p:txBody>
      </p:sp>
      <p:cxnSp>
        <p:nvCxnSpPr>
          <p:cNvPr id="90" name="Straight Connector 89">
            <a:extLst>
              <a:ext uri="{FF2B5EF4-FFF2-40B4-BE49-F238E27FC236}">
                <a16:creationId xmlns:a16="http://schemas.microsoft.com/office/drawing/2014/main" id="{FDA8B88F-F900-44EA-8EE4-C4004DF4112F}"/>
              </a:ext>
            </a:extLst>
          </p:cNvPr>
          <p:cNvCxnSpPr>
            <a:cxnSpLocks/>
            <a:endCxn id="91" idx="1"/>
          </p:cNvCxnSpPr>
          <p:nvPr/>
        </p:nvCxnSpPr>
        <p:spPr>
          <a:xfrm>
            <a:off x="3945700" y="4999251"/>
            <a:ext cx="363252" cy="38094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1B6BB6E-BA29-4BCB-A9E1-B22D290D370E}"/>
              </a:ext>
            </a:extLst>
          </p:cNvPr>
          <p:cNvSpPr/>
          <p:nvPr/>
        </p:nvSpPr>
        <p:spPr>
          <a:xfrm>
            <a:off x="4308952" y="4873151"/>
            <a:ext cx="1676403" cy="1014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No swapping occurs because all elements are sorted</a:t>
            </a:r>
          </a:p>
        </p:txBody>
      </p:sp>
      <p:cxnSp>
        <p:nvCxnSpPr>
          <p:cNvPr id="93" name="Straight Arrow Connector 92">
            <a:extLst>
              <a:ext uri="{FF2B5EF4-FFF2-40B4-BE49-F238E27FC236}">
                <a16:creationId xmlns:a16="http://schemas.microsoft.com/office/drawing/2014/main" id="{9067A1CD-DD71-470F-BDDC-0A4198975D93}"/>
              </a:ext>
            </a:extLst>
          </p:cNvPr>
          <p:cNvCxnSpPr>
            <a:cxnSpLocks/>
            <a:stCxn id="91" idx="3"/>
          </p:cNvCxnSpPr>
          <p:nvPr/>
        </p:nvCxnSpPr>
        <p:spPr>
          <a:xfrm flipV="1">
            <a:off x="5985355" y="4999251"/>
            <a:ext cx="392998" cy="380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582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9917-D0BA-4DE4-97D6-2136D95F137E}"/>
              </a:ext>
            </a:extLst>
          </p:cNvPr>
          <p:cNvSpPr>
            <a:spLocks noGrp="1"/>
          </p:cNvSpPr>
          <p:nvPr>
            <p:ph type="title"/>
          </p:nvPr>
        </p:nvSpPr>
        <p:spPr/>
        <p:txBody>
          <a:bodyPr/>
          <a:lstStyle/>
          <a:p>
            <a:r>
              <a:rPr lang="en-US" sz="4400" dirty="0">
                <a:latin typeface="Bodoni MT Black" panose="02070A03080606020203" pitchFamily="18" charset="0"/>
              </a:rPr>
              <a:t>Program of bubble sort</a:t>
            </a:r>
          </a:p>
        </p:txBody>
      </p:sp>
      <p:sp>
        <p:nvSpPr>
          <p:cNvPr id="4" name="Content Placeholder 3">
            <a:extLst>
              <a:ext uri="{FF2B5EF4-FFF2-40B4-BE49-F238E27FC236}">
                <a16:creationId xmlns:a16="http://schemas.microsoft.com/office/drawing/2014/main" id="{3F615CC7-0E05-4CC5-B2C8-B39684DA9841}"/>
              </a:ext>
            </a:extLst>
          </p:cNvPr>
          <p:cNvSpPr>
            <a:spLocks noGrp="1"/>
          </p:cNvSpPr>
          <p:nvPr>
            <p:ph sz="half" idx="1"/>
          </p:nvPr>
        </p:nvSpPr>
        <p:spPr>
          <a:xfrm>
            <a:off x="526093" y="2229633"/>
            <a:ext cx="5454019" cy="4421687"/>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sort_array</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[],int size)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temp; </a:t>
            </a:r>
          </a:p>
          <a:p>
            <a:r>
              <a:rPr lang="en-US" dirty="0">
                <a:latin typeface="Times New Roman" panose="02020603050405020304" pitchFamily="18" charset="0"/>
                <a:cs typeface="Times New Roman" panose="02020603050405020304" pitchFamily="18" charset="0"/>
              </a:rPr>
              <a:t>	bool swap;</a:t>
            </a:r>
          </a:p>
          <a:p>
            <a:r>
              <a:rPr lang="en-US" dirty="0">
                <a:latin typeface="Times New Roman" panose="02020603050405020304" pitchFamily="18" charset="0"/>
                <a:cs typeface="Times New Roman" panose="02020603050405020304" pitchFamily="18" charset="0"/>
              </a:rPr>
              <a:t>	do</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swap=false;</a:t>
            </a:r>
          </a:p>
          <a:p>
            <a:r>
              <a:rPr lang="en-US" dirty="0">
                <a:latin typeface="Times New Roman" panose="02020603050405020304" pitchFamily="18" charset="0"/>
                <a:cs typeface="Times New Roman" panose="02020603050405020304" pitchFamily="18" charset="0"/>
              </a:rPr>
              <a:t>		for(int j=0;j&lt;size-1;j++)</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if(</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[j]&gt;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[j+1])</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temp=</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[j+1];</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85A3F68-2669-4587-A92A-A9FAA5A27A91}"/>
              </a:ext>
            </a:extLst>
          </p:cNvPr>
          <p:cNvSpPr>
            <a:spLocks noGrp="1"/>
          </p:cNvSpPr>
          <p:nvPr>
            <p:ph sz="half" idx="2"/>
          </p:nvPr>
        </p:nvSpPr>
        <p:spPr>
          <a:xfrm>
            <a:off x="6208712" y="2354893"/>
            <a:ext cx="5454019" cy="4296427"/>
          </a:xfrm>
        </p:spPr>
        <p:txBody>
          <a:bodyPr>
            <a:normAutofit fontScale="70000" lnSpcReduction="20000"/>
          </a:bodyPr>
          <a:lstStyle/>
          <a:p>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[j+1]=temp;</a:t>
            </a:r>
          </a:p>
          <a:p>
            <a:r>
              <a:rPr lang="en-US" dirty="0">
                <a:latin typeface="Times New Roman" panose="02020603050405020304" pitchFamily="18" charset="0"/>
                <a:cs typeface="Times New Roman" panose="02020603050405020304" pitchFamily="18" charset="0"/>
              </a:rPr>
              <a:t>		swap=true;}</a:t>
            </a:r>
            <a:endParaRPr lang="en-US" dirty="0"/>
          </a:p>
          <a:p>
            <a:pPr marL="0" indent="0">
              <a:buNone/>
            </a:pPr>
            <a:r>
              <a:rPr lang="en-US" dirty="0"/>
              <a:t>}</a:t>
            </a:r>
          </a:p>
          <a:p>
            <a:r>
              <a:rPr lang="en-US" dirty="0"/>
              <a:t>	}while(swap);</a:t>
            </a:r>
          </a:p>
          <a:p>
            <a:pPr marL="0" indent="0">
              <a:buNone/>
            </a:pPr>
            <a:r>
              <a:rPr lang="en-US" dirty="0"/>
              <a:t>for(int </a:t>
            </a:r>
            <a:r>
              <a:rPr lang="en-US" dirty="0" err="1"/>
              <a:t>i</a:t>
            </a:r>
            <a:r>
              <a:rPr lang="en-US" dirty="0"/>
              <a:t>=0;i&lt;</a:t>
            </a:r>
            <a:r>
              <a:rPr lang="en-US" dirty="0" err="1"/>
              <a:t>size;i</a:t>
            </a:r>
            <a:r>
              <a:rPr lang="en-US" dirty="0"/>
              <a:t>++)</a:t>
            </a:r>
          </a:p>
          <a:p>
            <a:pPr marL="0" indent="0">
              <a:buNone/>
            </a:pPr>
            <a:r>
              <a:rPr lang="en-US" dirty="0"/>
              <a:t>	{</a:t>
            </a:r>
          </a:p>
          <a:p>
            <a:pPr marL="0" indent="0">
              <a:buNone/>
            </a:pPr>
            <a:r>
              <a:rPr lang="en-US" dirty="0"/>
              <a:t>		</a:t>
            </a:r>
            <a:r>
              <a:rPr lang="en-US" dirty="0" err="1"/>
              <a:t>cout</a:t>
            </a:r>
            <a:r>
              <a:rPr lang="en-US" dirty="0"/>
              <a:t>&lt;&lt;</a:t>
            </a:r>
            <a:r>
              <a:rPr lang="en-US" dirty="0" err="1"/>
              <a:t>arr</a:t>
            </a:r>
            <a:r>
              <a:rPr lang="en-US" dirty="0"/>
              <a:t>[</a:t>
            </a:r>
            <a:r>
              <a:rPr lang="en-US" dirty="0" err="1"/>
              <a:t>i</a:t>
            </a:r>
            <a:r>
              <a:rPr lang="en-US" dirty="0"/>
              <a:t>]&lt;&lt;" ";</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const int size=5;</a:t>
            </a:r>
          </a:p>
          <a:p>
            <a:pPr marL="0" indent="0">
              <a:buNone/>
            </a:pPr>
            <a:r>
              <a:rPr lang="en-US" dirty="0"/>
              <a:t>	int </a:t>
            </a:r>
            <a:r>
              <a:rPr lang="en-US" dirty="0" err="1"/>
              <a:t>arr</a:t>
            </a:r>
            <a:r>
              <a:rPr lang="en-US" dirty="0"/>
              <a:t>[size]={12,43,6,2,7};</a:t>
            </a:r>
          </a:p>
          <a:p>
            <a:pPr marL="0" indent="0">
              <a:buNone/>
            </a:pPr>
            <a:r>
              <a:rPr lang="en-US" dirty="0"/>
              <a:t>	</a:t>
            </a:r>
            <a:r>
              <a:rPr lang="en-US" dirty="0" err="1"/>
              <a:t>sort_array</a:t>
            </a:r>
            <a:r>
              <a:rPr lang="en-US" dirty="0"/>
              <a:t>(</a:t>
            </a:r>
            <a:r>
              <a:rPr lang="en-US" dirty="0" err="1"/>
              <a:t>arr,size</a:t>
            </a:r>
            <a:r>
              <a:rPr lang="en-US" dirty="0"/>
              <a:t>);</a:t>
            </a:r>
          </a:p>
          <a:p>
            <a:pPr marL="0" indent="0">
              <a:buNone/>
            </a:pPr>
            <a:r>
              <a:rPr lang="en-US" dirty="0"/>
              <a:t>}</a:t>
            </a:r>
          </a:p>
        </p:txBody>
      </p:sp>
      <p:sp>
        <p:nvSpPr>
          <p:cNvPr id="6" name="Rectangle 5">
            <a:extLst>
              <a:ext uri="{FF2B5EF4-FFF2-40B4-BE49-F238E27FC236}">
                <a16:creationId xmlns:a16="http://schemas.microsoft.com/office/drawing/2014/main" id="{826EB8B7-E369-4165-A7D6-F41FC50418F6}"/>
              </a:ext>
            </a:extLst>
          </p:cNvPr>
          <p:cNvSpPr/>
          <p:nvPr/>
        </p:nvSpPr>
        <p:spPr>
          <a:xfrm>
            <a:off x="8392388" y="2718148"/>
            <a:ext cx="3394604" cy="462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Program output:</a:t>
            </a:r>
          </a:p>
          <a:p>
            <a:pPr algn="ctr"/>
            <a:r>
              <a:rPr lang="en-US" sz="1400" dirty="0">
                <a:latin typeface="Times New Roman" panose="02020603050405020304" pitchFamily="18" charset="0"/>
                <a:cs typeface="Times New Roman" panose="02020603050405020304" pitchFamily="18" charset="0"/>
              </a:rPr>
              <a:t>After sorting : 2 6 7 12 43</a:t>
            </a:r>
          </a:p>
        </p:txBody>
      </p:sp>
    </p:spTree>
    <p:extLst>
      <p:ext uri="{BB962C8B-B14F-4D97-AF65-F5344CB8AC3E}">
        <p14:creationId xmlns:p14="http://schemas.microsoft.com/office/powerpoint/2010/main" val="5395424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79FEB-3E7A-44F9-990C-E21ED6B61CFA}"/>
              </a:ext>
            </a:extLst>
          </p:cNvPr>
          <p:cNvSpPr>
            <a:spLocks noGrp="1"/>
          </p:cNvSpPr>
          <p:nvPr>
            <p:ph type="title"/>
          </p:nvPr>
        </p:nvSpPr>
        <p:spPr>
          <a:xfrm>
            <a:off x="741595" y="710622"/>
            <a:ext cx="8761413" cy="992918"/>
          </a:xfrm>
        </p:spPr>
        <p:txBody>
          <a:bodyPr/>
          <a:lstStyle/>
          <a:p>
            <a:r>
              <a:rPr lang="en-US" sz="4400" dirty="0">
                <a:latin typeface="Bodoni MT Black" panose="02070A03080606020203" pitchFamily="18" charset="0"/>
              </a:rPr>
              <a:t>File handling </a:t>
            </a:r>
          </a:p>
        </p:txBody>
      </p:sp>
      <p:sp>
        <p:nvSpPr>
          <p:cNvPr id="6" name="Content Placeholder 5">
            <a:extLst>
              <a:ext uri="{FF2B5EF4-FFF2-40B4-BE49-F238E27FC236}">
                <a16:creationId xmlns:a16="http://schemas.microsoft.com/office/drawing/2014/main" id="{AF50F2FB-64A0-40FB-8FFD-6B8F2B365ECC}"/>
              </a:ext>
            </a:extLst>
          </p:cNvPr>
          <p:cNvSpPr>
            <a:spLocks noGrp="1"/>
          </p:cNvSpPr>
          <p:nvPr>
            <p:ph idx="1"/>
          </p:nvPr>
        </p:nvSpPr>
        <p:spPr>
          <a:xfrm>
            <a:off x="513568" y="2354893"/>
            <a:ext cx="11198268" cy="4233797"/>
          </a:xfrm>
        </p:spPr>
        <p:txBody>
          <a:bodyPr/>
          <a:lstStyle/>
          <a:p>
            <a:r>
              <a:rPr lang="en-US" dirty="0"/>
              <a:t>File handling:</a:t>
            </a:r>
          </a:p>
          <a:p>
            <a:pPr marL="0" indent="0">
              <a:buNone/>
            </a:pPr>
            <a:r>
              <a:rPr lang="en-US" dirty="0"/>
              <a:t>File handling is used when you want to put your data in a file and save for letter use in your system.</a:t>
            </a:r>
          </a:p>
          <a:p>
            <a:pPr marL="0" indent="0">
              <a:buNone/>
            </a:pPr>
            <a:r>
              <a:rPr lang="en-US" dirty="0"/>
              <a:t> </a:t>
            </a:r>
          </a:p>
        </p:txBody>
      </p:sp>
    </p:spTree>
    <p:extLst>
      <p:ext uri="{BB962C8B-B14F-4D97-AF65-F5344CB8AC3E}">
        <p14:creationId xmlns:p14="http://schemas.microsoft.com/office/powerpoint/2010/main" val="21248883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DAF7-0CC2-453F-BB2A-21BCB7912514}"/>
              </a:ext>
            </a:extLst>
          </p:cNvPr>
          <p:cNvSpPr>
            <a:spLocks noGrp="1"/>
          </p:cNvSpPr>
          <p:nvPr>
            <p:ph type="title"/>
          </p:nvPr>
        </p:nvSpPr>
        <p:spPr>
          <a:xfrm>
            <a:off x="889349" y="739036"/>
            <a:ext cx="9027018" cy="941596"/>
          </a:xfrm>
        </p:spPr>
        <p:txBody>
          <a:bodyPr/>
          <a:lstStyle/>
          <a:p>
            <a:r>
              <a:rPr lang="en-US" sz="4800" dirty="0">
                <a:latin typeface="Bodoni MT Black" panose="02070A03080606020203" pitchFamily="18" charset="0"/>
              </a:rPr>
              <a:t>Structure</a:t>
            </a:r>
          </a:p>
        </p:txBody>
      </p:sp>
      <p:sp>
        <p:nvSpPr>
          <p:cNvPr id="3" name="Content Placeholder 2">
            <a:extLst>
              <a:ext uri="{FF2B5EF4-FFF2-40B4-BE49-F238E27FC236}">
                <a16:creationId xmlns:a16="http://schemas.microsoft.com/office/drawing/2014/main" id="{DEF8B1C4-7988-469F-BE31-B8A4379C9583}"/>
              </a:ext>
            </a:extLst>
          </p:cNvPr>
          <p:cNvSpPr>
            <a:spLocks noGrp="1"/>
          </p:cNvSpPr>
          <p:nvPr>
            <p:ph idx="1"/>
          </p:nvPr>
        </p:nvSpPr>
        <p:spPr>
          <a:xfrm>
            <a:off x="526092" y="2229633"/>
            <a:ext cx="11223321" cy="4396635"/>
          </a:xfrm>
        </p:spPr>
        <p:txBody>
          <a:bodyPr>
            <a:normAutofit fontScale="85000" lnSpcReduction="20000"/>
          </a:bodyPr>
          <a:lstStyle/>
          <a:p>
            <a:r>
              <a:rPr lang="en-US" sz="2800" dirty="0">
                <a:latin typeface="Bodoni MT Black" panose="02070A03080606020203" pitchFamily="18" charset="0"/>
                <a:cs typeface="Times New Roman" panose="02020603050405020304" pitchFamily="18" charset="0"/>
              </a:rPr>
              <a:t>Structure:</a:t>
            </a:r>
          </a:p>
          <a:p>
            <a:pPr marL="0" indent="0">
              <a:buNone/>
            </a:pPr>
            <a:r>
              <a:rPr lang="en-US" dirty="0">
                <a:latin typeface="Times New Roman" panose="02020603050405020304" pitchFamily="18" charset="0"/>
                <a:cs typeface="Times New Roman" panose="02020603050405020304" pitchFamily="18" charset="0"/>
              </a:rPr>
              <a:t>       C++ allows a set of variables to be combined together into a single unit called structure.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Structure is a programmer-defined data-type that can hold many different data type values. Once a structure type is declared and its data members identified, multiple variable of this type can be created, just as multiple objects can be created for the same class.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Structure start from a keyword </a:t>
            </a:r>
            <a:r>
              <a:rPr lang="en-US" i="1" dirty="0">
                <a:latin typeface="Times New Roman" panose="02020603050405020304" pitchFamily="18" charset="0"/>
                <a:cs typeface="Times New Roman" panose="02020603050405020304" pitchFamily="18" charset="0"/>
              </a:rPr>
              <a:t>struct.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can include member functions, they rarely do, So normally a structure declaration only declare member variables.</a:t>
            </a:r>
          </a:p>
          <a:p>
            <a:pPr marL="0" indent="0">
              <a:buNone/>
            </a:pPr>
            <a:r>
              <a:rPr lang="en-US" sz="28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Struct name-structure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Dara-type variable1;</a:t>
            </a:r>
          </a:p>
          <a:p>
            <a:pPr marL="0" indent="0">
              <a:buNone/>
            </a:pPr>
            <a:r>
              <a:rPr lang="en-US" dirty="0">
                <a:latin typeface="Times New Roman" panose="02020603050405020304" pitchFamily="18" charset="0"/>
                <a:cs typeface="Times New Roman" panose="02020603050405020304" pitchFamily="18" charset="0"/>
              </a:rPr>
              <a:t>Dara-type variable2;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end with a semicolon.</a:t>
            </a:r>
          </a:p>
        </p:txBody>
      </p:sp>
    </p:spTree>
    <p:extLst>
      <p:ext uri="{BB962C8B-B14F-4D97-AF65-F5344CB8AC3E}">
        <p14:creationId xmlns:p14="http://schemas.microsoft.com/office/powerpoint/2010/main" val="15173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DE17-C2A1-4D0D-BE0F-AC292040AD63}"/>
              </a:ext>
            </a:extLst>
          </p:cNvPr>
          <p:cNvSpPr>
            <a:spLocks noGrp="1"/>
          </p:cNvSpPr>
          <p:nvPr>
            <p:ph type="title"/>
          </p:nvPr>
        </p:nvSpPr>
        <p:spPr>
          <a:xfrm>
            <a:off x="776615" y="739036"/>
            <a:ext cx="9139752" cy="1152394"/>
          </a:xfrm>
        </p:spPr>
        <p:txBody>
          <a:bodyPr/>
          <a:lstStyle/>
          <a:p>
            <a:r>
              <a:rPr lang="en-US" sz="4400" dirty="0">
                <a:latin typeface="Bodoni MT Black" panose="02070A03080606020203" pitchFamily="18" charset="0"/>
              </a:rPr>
              <a:t>Structure</a:t>
            </a:r>
            <a:endParaRPr lang="en-US" sz="4400" dirty="0"/>
          </a:p>
        </p:txBody>
      </p:sp>
      <p:sp>
        <p:nvSpPr>
          <p:cNvPr id="3" name="Content Placeholder 2">
            <a:extLst>
              <a:ext uri="{FF2B5EF4-FFF2-40B4-BE49-F238E27FC236}">
                <a16:creationId xmlns:a16="http://schemas.microsoft.com/office/drawing/2014/main" id="{3E110C6A-4F17-42D1-AF4B-7768C9727B69}"/>
              </a:ext>
            </a:extLst>
          </p:cNvPr>
          <p:cNvSpPr>
            <a:spLocks noGrp="1"/>
          </p:cNvSpPr>
          <p:nvPr>
            <p:ph idx="1"/>
          </p:nvPr>
        </p:nvSpPr>
        <p:spPr>
          <a:xfrm>
            <a:off x="526092" y="2279737"/>
            <a:ext cx="11210795" cy="4421688"/>
          </a:xfrm>
        </p:spPr>
        <p:txBody>
          <a:bodyPr>
            <a:normAutofit fontScale="77500" lnSpcReduction="20000"/>
          </a:bodyPr>
          <a:lstStyle/>
          <a:p>
            <a:pPr marL="0" indent="0">
              <a:buNone/>
            </a:pPr>
            <a:r>
              <a:rPr lang="en-US" sz="1400" dirty="0">
                <a:latin typeface="Times New Roman" panose="02020603050405020304" pitchFamily="18" charset="0"/>
                <a:cs typeface="Times New Roman" panose="02020603050405020304" pitchFamily="18" charset="0"/>
              </a:rPr>
              <a:t>Example of a structure which have different data type variable of a company for collecting pay:</a:t>
            </a:r>
          </a:p>
          <a:p>
            <a:pPr marL="0" indent="0">
              <a:buNone/>
            </a:pPr>
            <a:r>
              <a:rPr lang="en-US" sz="1400" dirty="0">
                <a:latin typeface="Times New Roman" panose="02020603050405020304" pitchFamily="18" charset="0"/>
                <a:cs typeface="Times New Roman" panose="02020603050405020304" pitchFamily="18" charset="0"/>
              </a:rPr>
              <a:t>struct </a:t>
            </a:r>
            <a:r>
              <a:rPr lang="en-US" sz="1400" dirty="0" err="1">
                <a:latin typeface="Times New Roman" panose="02020603050405020304" pitchFamily="18" charset="0"/>
                <a:cs typeface="Times New Roman" panose="02020603050405020304" pitchFamily="18" charset="0"/>
              </a:rPr>
              <a:t>payRoll</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int </a:t>
            </a:r>
            <a:r>
              <a:rPr lang="en-US" sz="1400" dirty="0" err="1">
                <a:latin typeface="Times New Roman" panose="02020603050405020304" pitchFamily="18" charset="0"/>
                <a:cs typeface="Times New Roman" panose="02020603050405020304" pitchFamily="18" charset="0"/>
              </a:rPr>
              <a:t>empID</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string name;</a:t>
            </a:r>
          </a:p>
          <a:p>
            <a:pPr marL="0" indent="0">
              <a:buNone/>
            </a:pPr>
            <a:r>
              <a:rPr lang="en-US" sz="1400" dirty="0">
                <a:latin typeface="Times New Roman" panose="02020603050405020304" pitchFamily="18" charset="0"/>
                <a:cs typeface="Times New Roman" panose="02020603050405020304" pitchFamily="18" charset="0"/>
              </a:rPr>
              <a:t>double hours;</a:t>
            </a:r>
          </a:p>
          <a:p>
            <a:pPr marL="0" indent="0">
              <a:buNone/>
            </a:pPr>
            <a:r>
              <a:rPr lang="en-US" sz="1400" dirty="0">
                <a:latin typeface="Times New Roman" panose="02020603050405020304" pitchFamily="18" charset="0"/>
                <a:cs typeface="Times New Roman" panose="02020603050405020304" pitchFamily="18" charset="0"/>
              </a:rPr>
              <a:t>double payrate;</a:t>
            </a:r>
          </a:p>
          <a:p>
            <a:pPr marL="0" indent="0">
              <a:buNone/>
            </a:pPr>
            <a:r>
              <a:rPr lang="en-US" sz="1400" dirty="0">
                <a:latin typeface="Times New Roman" panose="02020603050405020304" pitchFamily="18" charset="0"/>
                <a:cs typeface="Times New Roman" panose="02020603050405020304" pitchFamily="18" charset="0"/>
              </a:rPr>
              <a:t>double </a:t>
            </a:r>
            <a:r>
              <a:rPr lang="en-US" sz="1400" dirty="0" err="1">
                <a:latin typeface="Times New Roman" panose="02020603050405020304" pitchFamily="18" charset="0"/>
                <a:cs typeface="Times New Roman" panose="02020603050405020304" pitchFamily="18" charset="0"/>
              </a:rPr>
              <a:t>GrossPay</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2400" dirty="0">
                <a:latin typeface="Bodoni MT Black" panose="02070A03080606020203" pitchFamily="18" charset="0"/>
              </a:rPr>
              <a:t>Accessing structure elements:</a:t>
            </a:r>
          </a:p>
          <a:p>
            <a:pPr marL="0" indent="0">
              <a:buNone/>
            </a:pPr>
            <a:r>
              <a:rPr lang="en-US" sz="1400" dirty="0">
                <a:latin typeface="Times New Roman" panose="02020603050405020304" pitchFamily="18" charset="0"/>
                <a:cs typeface="Times New Roman" panose="02020603050405020304" pitchFamily="18" charset="0"/>
              </a:rPr>
              <a:t>The members of the structure are accessed by using the dot operator. They are public and can be accessed directly as they are public.</a:t>
            </a:r>
          </a:p>
          <a:p>
            <a:pPr marL="0" indent="0">
              <a:buNone/>
            </a:pPr>
            <a:r>
              <a:rPr lang="en-US" sz="1400" dirty="0">
                <a:latin typeface="Times New Roman" panose="02020603050405020304" pitchFamily="18" charset="0"/>
                <a:cs typeface="Times New Roman" panose="02020603050405020304" pitchFamily="18" charset="0"/>
              </a:rPr>
              <a:t>Int main(){</a:t>
            </a:r>
          </a:p>
          <a:p>
            <a:pPr marL="0" indent="0">
              <a:buNone/>
            </a:pPr>
            <a:r>
              <a:rPr lang="en-US" sz="1400" dirty="0" err="1">
                <a:latin typeface="Times New Roman" panose="02020603050405020304" pitchFamily="18" charset="0"/>
                <a:cs typeface="Times New Roman" panose="02020603050405020304" pitchFamily="18" charset="0"/>
              </a:rPr>
              <a:t>payRoll</a:t>
            </a:r>
            <a:r>
              <a:rPr lang="en-US" sz="1400" dirty="0">
                <a:latin typeface="Times New Roman" panose="02020603050405020304" pitchFamily="18" charset="0"/>
                <a:cs typeface="Times New Roman" panose="02020603050405020304" pitchFamily="18" charset="0"/>
              </a:rPr>
              <a:t> employee;</a:t>
            </a:r>
          </a:p>
          <a:p>
            <a:pPr marL="0" indent="0">
              <a:buNone/>
            </a:pPr>
            <a:r>
              <a:rPr lang="en-US" sz="1400" dirty="0" err="1">
                <a:latin typeface="Times New Roman" panose="02020603050405020304" pitchFamily="18" charset="0"/>
                <a:cs typeface="Times New Roman" panose="02020603050405020304" pitchFamily="18" charset="0"/>
              </a:rPr>
              <a:t>employee.empID</a:t>
            </a:r>
            <a:r>
              <a:rPr lang="en-US" sz="1400" dirty="0">
                <a:latin typeface="Times New Roman" panose="02020603050405020304" pitchFamily="18" charset="0"/>
                <a:cs typeface="Times New Roman" panose="02020603050405020304" pitchFamily="18" charset="0"/>
              </a:rPr>
              <a:t>=12;</a:t>
            </a:r>
          </a:p>
          <a:p>
            <a:pPr marL="0" indent="0">
              <a:buNone/>
            </a:pP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&lt;&lt;</a:t>
            </a:r>
            <a:r>
              <a:rPr lang="en-US" sz="1400" dirty="0" err="1">
                <a:latin typeface="Times New Roman" panose="02020603050405020304" pitchFamily="18" charset="0"/>
                <a:cs typeface="Times New Roman" panose="02020603050405020304" pitchFamily="18" charset="0"/>
              </a:rPr>
              <a:t>empID</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0208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25AA-AC30-4483-8DF8-28C60F8DE846}"/>
              </a:ext>
            </a:extLst>
          </p:cNvPr>
          <p:cNvSpPr>
            <a:spLocks noGrp="1"/>
          </p:cNvSpPr>
          <p:nvPr>
            <p:ph type="title"/>
          </p:nvPr>
        </p:nvSpPr>
        <p:spPr>
          <a:xfrm>
            <a:off x="713985" y="700414"/>
            <a:ext cx="9027018" cy="1065756"/>
          </a:xfrm>
        </p:spPr>
        <p:txBody>
          <a:bodyPr/>
          <a:lstStyle/>
          <a:p>
            <a:r>
              <a:rPr lang="en-US" sz="4400" dirty="0">
                <a:latin typeface="Bodoni MT Black" panose="02070A03080606020203" pitchFamily="18" charset="0"/>
              </a:rPr>
              <a:t>Structure</a:t>
            </a:r>
            <a:endParaRPr lang="en-US" sz="4400" dirty="0"/>
          </a:p>
        </p:txBody>
      </p:sp>
      <p:sp>
        <p:nvSpPr>
          <p:cNvPr id="3" name="Content Placeholder 2">
            <a:extLst>
              <a:ext uri="{FF2B5EF4-FFF2-40B4-BE49-F238E27FC236}">
                <a16:creationId xmlns:a16="http://schemas.microsoft.com/office/drawing/2014/main" id="{A95E2B7A-4FB4-4075-A788-5D591EFB14F2}"/>
              </a:ext>
            </a:extLst>
          </p:cNvPr>
          <p:cNvSpPr>
            <a:spLocks noGrp="1"/>
          </p:cNvSpPr>
          <p:nvPr>
            <p:ph idx="1"/>
          </p:nvPr>
        </p:nvSpPr>
        <p:spPr>
          <a:xfrm>
            <a:off x="475988" y="2229633"/>
            <a:ext cx="11185743" cy="4446740"/>
          </a:xfrm>
        </p:spPr>
        <p:txBody>
          <a:bodyPr>
            <a:normAutofit fontScale="62500" lnSpcReduction="20000"/>
          </a:bodyPr>
          <a:lstStyle/>
          <a:p>
            <a:r>
              <a:rPr lang="en-US" sz="3100" dirty="0">
                <a:latin typeface="Bodoni MT Black" panose="02070A03080606020203" pitchFamily="18" charset="0"/>
              </a:rPr>
              <a:t>To initialize the structure: </a:t>
            </a:r>
            <a:r>
              <a:rPr lang="en-US" sz="2000" dirty="0">
                <a:latin typeface="Times New Roman" panose="02020603050405020304" pitchFamily="18" charset="0"/>
                <a:cs typeface="Times New Roman" panose="02020603050405020304" pitchFamily="18" charset="0"/>
              </a:rPr>
              <a:t>for this purpose we used constructor.</a:t>
            </a:r>
          </a:p>
          <a:p>
            <a:pPr marL="0" indent="0">
              <a:buNone/>
            </a:pPr>
            <a:r>
              <a:rPr lang="en-US" sz="2000" dirty="0">
                <a:latin typeface="Times New Roman" panose="02020603050405020304" pitchFamily="18" charset="0"/>
                <a:cs typeface="Times New Roman" panose="02020603050405020304" pitchFamily="18" charset="0"/>
              </a:rPr>
              <a:t>struct </a:t>
            </a:r>
            <a:r>
              <a:rPr lang="en-US" sz="2000" dirty="0" err="1">
                <a:latin typeface="Times New Roman" panose="02020603050405020304" pitchFamily="18" charset="0"/>
                <a:cs typeface="Times New Roman" panose="02020603050405020304" pitchFamily="18" charset="0"/>
              </a:rPr>
              <a:t>payRoll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empID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string name;</a:t>
            </a:r>
          </a:p>
          <a:p>
            <a:pPr marL="0" indent="0">
              <a:buNone/>
            </a:pPr>
            <a:r>
              <a:rPr lang="en-US" sz="2000" dirty="0">
                <a:latin typeface="Times New Roman" panose="02020603050405020304" pitchFamily="18" charset="0"/>
                <a:cs typeface="Times New Roman" panose="02020603050405020304" pitchFamily="18" charset="0"/>
              </a:rPr>
              <a:t>double hours;</a:t>
            </a:r>
          </a:p>
          <a:p>
            <a:pPr marL="0" indent="0">
              <a:buNone/>
            </a:pPr>
            <a:r>
              <a:rPr lang="en-US" sz="2000" dirty="0">
                <a:latin typeface="Times New Roman" panose="02020603050405020304" pitchFamily="18" charset="0"/>
                <a:cs typeface="Times New Roman" panose="02020603050405020304" pitchFamily="18" charset="0"/>
              </a:rPr>
              <a:t>double payrate;</a:t>
            </a:r>
          </a:p>
          <a:p>
            <a:pPr marL="0" indent="0">
              <a:buNone/>
            </a:pPr>
            <a:r>
              <a:rPr lang="en-US" sz="2000" dirty="0">
                <a:latin typeface="Times New Roman" panose="02020603050405020304" pitchFamily="18" charset="0"/>
                <a:cs typeface="Times New Roman" panose="02020603050405020304" pitchFamily="18" charset="0"/>
              </a:rPr>
              <a:t>double </a:t>
            </a:r>
            <a:r>
              <a:rPr lang="en-US" sz="2000" dirty="0" err="1">
                <a:latin typeface="Times New Roman" panose="02020603050405020304" pitchFamily="18" charset="0"/>
                <a:cs typeface="Times New Roman" panose="02020603050405020304" pitchFamily="18" charset="0"/>
              </a:rPr>
              <a:t>GrossPay</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payRoll</a:t>
            </a:r>
            <a:r>
              <a:rPr lang="en-US" sz="2000" dirty="0">
                <a:latin typeface="Times New Roman" panose="02020603050405020304" pitchFamily="18" charset="0"/>
                <a:cs typeface="Times New Roman" panose="02020603050405020304" pitchFamily="18" charset="0"/>
              </a:rPr>
              <a:t>(string n=“ “, int id=0, double h=0)</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empID</a:t>
            </a:r>
            <a:r>
              <a:rPr lang="en-US" sz="2000" dirty="0">
                <a:latin typeface="Times New Roman" panose="02020603050405020304" pitchFamily="18" charset="0"/>
                <a:cs typeface="Times New Roman" panose="02020603050405020304" pitchFamily="18" charset="0"/>
              </a:rPr>
              <a:t>=id;</a:t>
            </a:r>
          </a:p>
          <a:p>
            <a:pPr marL="0" indent="0">
              <a:buNone/>
            </a:pPr>
            <a:r>
              <a:rPr lang="en-US" sz="2000" dirty="0">
                <a:latin typeface="Times New Roman" panose="02020603050405020304" pitchFamily="18" charset="0"/>
                <a:cs typeface="Times New Roman" panose="02020603050405020304" pitchFamily="18" charset="0"/>
              </a:rPr>
              <a:t>name=n;</a:t>
            </a:r>
          </a:p>
          <a:p>
            <a:pPr marL="0" indent="0">
              <a:buNone/>
            </a:pPr>
            <a:r>
              <a:rPr lang="en-US" sz="2000" dirty="0">
                <a:latin typeface="Times New Roman" panose="02020603050405020304" pitchFamily="18" charset="0"/>
                <a:cs typeface="Times New Roman" panose="02020603050405020304" pitchFamily="18" charset="0"/>
              </a:rPr>
              <a:t>hours=h;</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643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7746-2D8D-4D67-9289-A1F5C0406847}"/>
              </a:ext>
            </a:extLst>
          </p:cNvPr>
          <p:cNvSpPr>
            <a:spLocks noGrp="1"/>
          </p:cNvSpPr>
          <p:nvPr>
            <p:ph type="title"/>
          </p:nvPr>
        </p:nvSpPr>
        <p:spPr>
          <a:xfrm>
            <a:off x="951979" y="838200"/>
            <a:ext cx="8964388" cy="842432"/>
          </a:xfrm>
        </p:spPr>
        <p:txBody>
          <a:bodyPr/>
          <a:lstStyle/>
          <a:p>
            <a:r>
              <a:rPr lang="en-US" sz="4400" dirty="0">
                <a:latin typeface="Bodoni MT Black" panose="02070A03080606020203" pitchFamily="18" charset="0"/>
                <a:cs typeface="Times New Roman" panose="02020603050405020304" pitchFamily="18" charset="0"/>
              </a:rPr>
              <a:t>Nested structure</a:t>
            </a:r>
          </a:p>
        </p:txBody>
      </p:sp>
      <p:sp>
        <p:nvSpPr>
          <p:cNvPr id="3" name="Content Placeholder 2">
            <a:extLst>
              <a:ext uri="{FF2B5EF4-FFF2-40B4-BE49-F238E27FC236}">
                <a16:creationId xmlns:a16="http://schemas.microsoft.com/office/drawing/2014/main" id="{419A5EA7-6658-40C0-8453-258B8B0AA5B9}"/>
              </a:ext>
            </a:extLst>
          </p:cNvPr>
          <p:cNvSpPr>
            <a:spLocks noGrp="1"/>
          </p:cNvSpPr>
          <p:nvPr>
            <p:ph idx="1"/>
          </p:nvPr>
        </p:nvSpPr>
        <p:spPr>
          <a:xfrm>
            <a:off x="513566" y="2254685"/>
            <a:ext cx="11235847" cy="4459266"/>
          </a:xfrm>
        </p:spPr>
        <p:txBody>
          <a:bodyPr>
            <a:normAutofit fontScale="92500" lnSpcReduction="10000"/>
          </a:bodyPr>
          <a:lstStyle/>
          <a:p>
            <a:r>
              <a:rPr lang="en-US" sz="2600" dirty="0">
                <a:latin typeface="Bodoni MT Black" panose="02070A03080606020203" pitchFamily="18" charset="0"/>
                <a:cs typeface="Times New Roman" panose="02020603050405020304" pitchFamily="18" charset="0"/>
              </a:rPr>
              <a:t>Nested structure: </a:t>
            </a:r>
            <a:r>
              <a:rPr lang="en-US" sz="1700" dirty="0">
                <a:latin typeface="Times New Roman" panose="02020603050405020304" pitchFamily="18" charset="0"/>
                <a:cs typeface="Times New Roman" panose="02020603050405020304" pitchFamily="18" charset="0"/>
              </a:rPr>
              <a:t>A structure within a structure is called nested structure.</a:t>
            </a:r>
          </a:p>
          <a:p>
            <a:pPr marL="0" indent="0">
              <a:buNone/>
            </a:pPr>
            <a:r>
              <a:rPr lang="en-US" sz="1400" dirty="0">
                <a:latin typeface="Times New Roman" panose="02020603050405020304" pitchFamily="18" charset="0"/>
                <a:cs typeface="Times New Roman" panose="02020603050405020304" pitchFamily="18" charset="0"/>
              </a:rPr>
              <a:t>#include&lt;iostream&gt;</a:t>
            </a:r>
          </a:p>
          <a:p>
            <a:pPr marL="0" indent="0">
              <a:buNone/>
            </a:pPr>
            <a:r>
              <a:rPr lang="en-US" sz="1400" dirty="0">
                <a:latin typeface="Times New Roman" panose="02020603050405020304" pitchFamily="18" charset="0"/>
                <a:cs typeface="Times New Roman" panose="02020603050405020304" pitchFamily="18" charset="0"/>
              </a:rPr>
              <a:t>using namespace std;</a:t>
            </a:r>
          </a:p>
          <a:p>
            <a:pPr marL="0" indent="0">
              <a:buNone/>
            </a:pPr>
            <a:r>
              <a:rPr lang="en-US" sz="1400" dirty="0">
                <a:latin typeface="Times New Roman" panose="02020603050405020304" pitchFamily="18" charset="0"/>
                <a:cs typeface="Times New Roman" panose="02020603050405020304" pitchFamily="18" charset="0"/>
              </a:rPr>
              <a:t>struct </a:t>
            </a:r>
            <a:r>
              <a:rPr lang="en-US" sz="1400" dirty="0" err="1">
                <a:latin typeface="Times New Roman" panose="02020603050405020304" pitchFamily="18" charset="0"/>
                <a:cs typeface="Times New Roman" panose="02020603050405020304" pitchFamily="18" charset="0"/>
              </a:rPr>
              <a:t>costInfo</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double </a:t>
            </a:r>
            <a:r>
              <a:rPr lang="en-US" sz="1400" dirty="0" err="1">
                <a:latin typeface="Times New Roman" panose="02020603050405020304" pitchFamily="18" charset="0"/>
                <a:cs typeface="Times New Roman" panose="02020603050405020304" pitchFamily="18" charset="0"/>
              </a:rPr>
              <a:t>food,medical,license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struct </a:t>
            </a:r>
            <a:r>
              <a:rPr lang="en-US" sz="1400" dirty="0" err="1">
                <a:latin typeface="Times New Roman" panose="02020603050405020304" pitchFamily="18" charset="0"/>
                <a:cs typeface="Times New Roman" panose="02020603050405020304" pitchFamily="18" charset="0"/>
              </a:rPr>
              <a:t>petInfo</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string name, type;</a:t>
            </a:r>
          </a:p>
          <a:p>
            <a:pPr marL="0" indent="0">
              <a:buNone/>
            </a:pPr>
            <a:r>
              <a:rPr lang="en-US" sz="1400" dirty="0" err="1">
                <a:latin typeface="Times New Roman" panose="02020603050405020304" pitchFamily="18" charset="0"/>
                <a:cs typeface="Times New Roman" panose="02020603050405020304" pitchFamily="18" charset="0"/>
              </a:rPr>
              <a:t>nt</a:t>
            </a:r>
            <a:r>
              <a:rPr lang="en-US" sz="1400" dirty="0">
                <a:latin typeface="Times New Roman" panose="02020603050405020304" pitchFamily="18" charset="0"/>
                <a:cs typeface="Times New Roman" panose="02020603050405020304" pitchFamily="18" charset="0"/>
              </a:rPr>
              <a:t> age;</a:t>
            </a:r>
          </a:p>
          <a:p>
            <a:pPr marL="0" indent="0">
              <a:buNone/>
            </a:pPr>
            <a:r>
              <a:rPr lang="en-US" sz="1400" dirty="0" err="1">
                <a:latin typeface="Times New Roman" panose="02020603050405020304" pitchFamily="18" charset="0"/>
                <a:cs typeface="Times New Roman" panose="02020603050405020304" pitchFamily="18" charset="0"/>
              </a:rPr>
              <a:t>costInfo</a:t>
            </a:r>
            <a:r>
              <a:rPr lang="en-US" sz="1400" dirty="0">
                <a:latin typeface="Times New Roman" panose="02020603050405020304" pitchFamily="18" charset="0"/>
                <a:cs typeface="Times New Roman" panose="02020603050405020304" pitchFamily="18" charset="0"/>
              </a:rPr>
              <a:t> cost;</a:t>
            </a:r>
          </a:p>
          <a:p>
            <a:pPr marL="0" indent="0">
              <a:buNone/>
            </a:pPr>
            <a:r>
              <a:rPr lang="en-US" sz="1400" dirty="0" err="1">
                <a:latin typeface="Times New Roman" panose="02020603050405020304" pitchFamily="18" charset="0"/>
                <a:cs typeface="Times New Roman" panose="02020603050405020304" pitchFamily="18" charset="0"/>
              </a:rPr>
              <a:t>petInfo</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endParaRPr lang="en-US" dirty="0"/>
          </a:p>
          <a:p>
            <a:endParaRPr lang="en-US" dirty="0"/>
          </a:p>
        </p:txBody>
      </p:sp>
    </p:spTree>
    <p:extLst>
      <p:ext uri="{BB962C8B-B14F-4D97-AF65-F5344CB8AC3E}">
        <p14:creationId xmlns:p14="http://schemas.microsoft.com/office/powerpoint/2010/main" val="237349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6DAD-EC99-44EE-A8CA-43E5CFC300CE}"/>
              </a:ext>
            </a:extLst>
          </p:cNvPr>
          <p:cNvSpPr>
            <a:spLocks noGrp="1"/>
          </p:cNvSpPr>
          <p:nvPr>
            <p:ph type="title"/>
          </p:nvPr>
        </p:nvSpPr>
        <p:spPr>
          <a:xfrm>
            <a:off x="626301" y="713984"/>
            <a:ext cx="9290065" cy="1039660"/>
          </a:xfrm>
        </p:spPr>
        <p:txBody>
          <a:bodyPr/>
          <a:lstStyle/>
          <a:p>
            <a:r>
              <a:rPr lang="en-US" sz="4400" dirty="0">
                <a:latin typeface="Bodoni MT Black" panose="02070A03080606020203" pitchFamily="18" charset="0"/>
                <a:cs typeface="Times New Roman" panose="02020603050405020304" pitchFamily="18" charset="0"/>
              </a:rPr>
              <a:t>Nested structure</a:t>
            </a:r>
            <a:endParaRPr lang="en-US" sz="4400" dirty="0"/>
          </a:p>
        </p:txBody>
      </p:sp>
      <p:sp>
        <p:nvSpPr>
          <p:cNvPr id="3" name="Content Placeholder 2">
            <a:extLst>
              <a:ext uri="{FF2B5EF4-FFF2-40B4-BE49-F238E27FC236}">
                <a16:creationId xmlns:a16="http://schemas.microsoft.com/office/drawing/2014/main" id="{1F1EFF45-71B8-4511-AB11-8D04856DA02D}"/>
              </a:ext>
            </a:extLst>
          </p:cNvPr>
          <p:cNvSpPr>
            <a:spLocks noGrp="1"/>
          </p:cNvSpPr>
          <p:nvPr>
            <p:ph idx="1"/>
          </p:nvPr>
        </p:nvSpPr>
        <p:spPr>
          <a:xfrm>
            <a:off x="400834" y="2267211"/>
            <a:ext cx="11260898" cy="4434214"/>
          </a:xfrm>
        </p:spPr>
        <p:txBody>
          <a:bodyPr>
            <a:normAutofit fontScale="62500" lnSpcReduction="20000"/>
          </a:bodyPr>
          <a:lstStyle/>
          <a:p>
            <a:pPr marL="0" indent="0">
              <a:buNone/>
            </a:pPr>
            <a:r>
              <a:rPr lang="en-US" sz="1900" dirty="0">
                <a:latin typeface="Times New Roman" panose="02020603050405020304" pitchFamily="18" charset="0"/>
                <a:cs typeface="Times New Roman" panose="02020603050405020304" pitchFamily="18" charset="0"/>
              </a:rPr>
              <a:t>name=“unknown”;</a:t>
            </a:r>
          </a:p>
          <a:p>
            <a:pPr marL="0" indent="0">
              <a:buNone/>
            </a:pPr>
            <a:r>
              <a:rPr lang="en-US" sz="1900" dirty="0">
                <a:latin typeface="Times New Roman" panose="02020603050405020304" pitchFamily="18" charset="0"/>
                <a:cs typeface="Times New Roman" panose="02020603050405020304" pitchFamily="18" charset="0"/>
              </a:rPr>
              <a:t>age=0;</a:t>
            </a:r>
          </a:p>
          <a:p>
            <a:pPr marL="0" indent="0">
              <a:buNone/>
            </a:pPr>
            <a:r>
              <a:rPr lang="en-US" sz="1900" dirty="0" err="1">
                <a:latin typeface="Times New Roman" panose="02020603050405020304" pitchFamily="18" charset="0"/>
                <a:cs typeface="Times New Roman" panose="02020603050405020304" pitchFamily="18" charset="0"/>
              </a:rPr>
              <a:t>cost.food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cost.medical</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cost.license</a:t>
            </a:r>
            <a:r>
              <a:rPr lang="en-US" sz="1900" dirty="0">
                <a:latin typeface="Times New Roman" panose="02020603050405020304" pitchFamily="18" charset="0"/>
                <a:cs typeface="Times New Roman" panose="02020603050405020304" pitchFamily="18" charset="0"/>
              </a:rPr>
              <a:t>=0;</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int main()</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petInfo</a:t>
            </a:r>
            <a:r>
              <a:rPr lang="en-US" sz="1900" dirty="0">
                <a:latin typeface="Times New Roman" panose="02020603050405020304" pitchFamily="18" charset="0"/>
                <a:cs typeface="Times New Roman" panose="02020603050405020304" pitchFamily="18" charset="0"/>
              </a:rPr>
              <a:t> Pet;</a:t>
            </a:r>
          </a:p>
          <a:p>
            <a:pPr marL="0" indent="0">
              <a:buNone/>
            </a:pPr>
            <a:r>
              <a:rPr lang="en-US" sz="1900" dirty="0">
                <a:latin typeface="Times New Roman" panose="02020603050405020304" pitchFamily="18" charset="0"/>
                <a:cs typeface="Times New Roman" panose="02020603050405020304" pitchFamily="18" charset="0"/>
              </a:rPr>
              <a:t>Pet.name=“honey”</a:t>
            </a:r>
          </a:p>
          <a:p>
            <a:pPr marL="0" indent="0">
              <a:buNone/>
            </a:pPr>
            <a:r>
              <a:rPr lang="en-US" sz="1900" dirty="0" err="1">
                <a:latin typeface="Times New Roman" panose="02020603050405020304" pitchFamily="18" charset="0"/>
                <a:cs typeface="Times New Roman" panose="02020603050405020304" pitchFamily="18" charset="0"/>
              </a:rPr>
              <a:t>Pet.age</a:t>
            </a:r>
            <a:r>
              <a:rPr lang="en-US" sz="1900" dirty="0">
                <a:latin typeface="Times New Roman" panose="02020603050405020304" pitchFamily="18" charset="0"/>
                <a:cs typeface="Times New Roman" panose="02020603050405020304" pitchFamily="18" charset="0"/>
              </a:rPr>
              <a:t>=5;</a:t>
            </a:r>
          </a:p>
          <a:p>
            <a:pPr marL="0" indent="0">
              <a:buNone/>
            </a:pPr>
            <a:r>
              <a:rPr lang="en-US" sz="1900" dirty="0" err="1">
                <a:latin typeface="Times New Roman" panose="02020603050405020304" pitchFamily="18" charset="0"/>
                <a:cs typeface="Times New Roman" panose="02020603050405020304" pitchFamily="18" charset="0"/>
              </a:rPr>
              <a:t>Pet.cost.food</a:t>
            </a:r>
            <a:r>
              <a:rPr lang="en-US" sz="1900" dirty="0">
                <a:latin typeface="Times New Roman" panose="02020603050405020304" pitchFamily="18" charset="0"/>
                <a:cs typeface="Times New Roman" panose="02020603050405020304" pitchFamily="18" charset="0"/>
              </a:rPr>
              <a:t>=300.0;</a:t>
            </a:r>
          </a:p>
          <a:p>
            <a:pPr marL="0" indent="0">
              <a:buNone/>
            </a:pPr>
            <a:r>
              <a:rPr lang="en-US" sz="1900" dirty="0" err="1">
                <a:latin typeface="Times New Roman" panose="02020603050405020304" pitchFamily="18" charset="0"/>
                <a:cs typeface="Times New Roman" panose="02020603050405020304" pitchFamily="18" charset="0"/>
              </a:rPr>
              <a:t>Pet.cost.medical</a:t>
            </a:r>
            <a:r>
              <a:rPr lang="en-US" sz="1900" dirty="0">
                <a:latin typeface="Times New Roman" panose="02020603050405020304" pitchFamily="18" charset="0"/>
                <a:cs typeface="Times New Roman" panose="02020603050405020304" pitchFamily="18" charset="0"/>
              </a:rPr>
              <a:t>=700.0;</a:t>
            </a:r>
          </a:p>
          <a:p>
            <a:pPr marL="0" indent="0">
              <a:buNone/>
            </a:pPr>
            <a:r>
              <a:rPr lang="en-US" sz="1900" dirty="0" err="1">
                <a:latin typeface="Times New Roman" panose="02020603050405020304" pitchFamily="18" charset="0"/>
                <a:cs typeface="Times New Roman" panose="02020603050405020304" pitchFamily="18" charset="0"/>
              </a:rPr>
              <a:t>Cout</a:t>
            </a:r>
            <a:r>
              <a:rPr lang="en-US" sz="1900" dirty="0">
                <a:latin typeface="Times New Roman" panose="02020603050405020304" pitchFamily="18" charset="0"/>
                <a:cs typeface="Times New Roman" panose="02020603050405020304" pitchFamily="18" charset="0"/>
              </a:rPr>
              <a:t>&lt;&lt;“pet name is “ &lt;&lt;Pet.name;</a:t>
            </a:r>
          </a:p>
          <a:p>
            <a:pPr marL="0" indent="0">
              <a:buNone/>
            </a:pPr>
            <a:r>
              <a:rPr lang="en-US" sz="1900" dirty="0" err="1">
                <a:latin typeface="Times New Roman" panose="02020603050405020304" pitchFamily="18" charset="0"/>
                <a:cs typeface="Times New Roman" panose="02020603050405020304" pitchFamily="18" charset="0"/>
              </a:rPr>
              <a:t>Cout</a:t>
            </a:r>
            <a:r>
              <a:rPr lang="en-US" sz="1900" dirty="0">
                <a:latin typeface="Times New Roman" panose="02020603050405020304" pitchFamily="18" charset="0"/>
                <a:cs typeface="Times New Roman" panose="02020603050405020304" pitchFamily="18" charset="0"/>
              </a:rPr>
              <a:t>&lt;&lt;“Pet medical is : “&lt;&lt;</a:t>
            </a:r>
            <a:r>
              <a:rPr lang="en-US" sz="1900" dirty="0" err="1">
                <a:latin typeface="Times New Roman" panose="02020603050405020304" pitchFamily="18" charset="0"/>
                <a:cs typeface="Times New Roman" panose="02020603050405020304" pitchFamily="18" charset="0"/>
              </a:rPr>
              <a:t>Pet.cost.medical</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Return 0;</a:t>
            </a:r>
          </a:p>
          <a:p>
            <a:pPr marL="0" indent="0">
              <a:buNone/>
            </a:pPr>
            <a:r>
              <a:rPr lang="en-US" sz="19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820879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A572-C84F-4C96-ADD8-437FDCB5A207}"/>
              </a:ext>
            </a:extLst>
          </p:cNvPr>
          <p:cNvSpPr>
            <a:spLocks noGrp="1"/>
          </p:cNvSpPr>
          <p:nvPr>
            <p:ph type="title"/>
          </p:nvPr>
        </p:nvSpPr>
        <p:spPr/>
        <p:txBody>
          <a:bodyPr/>
          <a:lstStyle/>
          <a:p>
            <a:r>
              <a:rPr lang="en-US" sz="4800" dirty="0">
                <a:latin typeface="Bodoni MT Black" panose="02070A03080606020203" pitchFamily="18" charset="0"/>
              </a:rPr>
              <a:t>Class </a:t>
            </a:r>
          </a:p>
        </p:txBody>
      </p:sp>
      <p:sp>
        <p:nvSpPr>
          <p:cNvPr id="3" name="Content Placeholder 2">
            <a:extLst>
              <a:ext uri="{FF2B5EF4-FFF2-40B4-BE49-F238E27FC236}">
                <a16:creationId xmlns:a16="http://schemas.microsoft.com/office/drawing/2014/main" id="{FEABCD02-15F1-4F2E-97A8-CE66666C80E3}"/>
              </a:ext>
            </a:extLst>
          </p:cNvPr>
          <p:cNvSpPr>
            <a:spLocks noGrp="1"/>
          </p:cNvSpPr>
          <p:nvPr>
            <p:ph idx="1"/>
          </p:nvPr>
        </p:nvSpPr>
        <p:spPr>
          <a:xfrm>
            <a:off x="551145" y="2267211"/>
            <a:ext cx="11198270" cy="4396636"/>
          </a:xfrm>
        </p:spPr>
        <p:txBody>
          <a:bodyPr>
            <a:normAutofit fontScale="77500" lnSpcReduction="20000"/>
          </a:bodyPr>
          <a:lstStyle/>
          <a:p>
            <a:r>
              <a:rPr lang="en-US" sz="3100" dirty="0">
                <a:latin typeface="Bodoni MT Black" panose="02070A03080606020203"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In C++ the class is the construct primarily used to create objects. A class is programmer-defined data type that describe what an     object of class look like when it is created. It </a:t>
            </a:r>
            <a:r>
              <a:rPr lang="en-US" dirty="0" err="1">
                <a:latin typeface="Times New Roman" panose="02020603050405020304" pitchFamily="18" charset="0"/>
                <a:cs typeface="Times New Roman" panose="02020603050405020304" pitchFamily="18" charset="0"/>
              </a:rPr>
              <a:t>consiti</a:t>
            </a:r>
            <a:r>
              <a:rPr lang="en-US" dirty="0">
                <a:latin typeface="Times New Roman" panose="02020603050405020304" pitchFamily="18" charset="0"/>
                <a:cs typeface="Times New Roman" panose="02020603050405020304" pitchFamily="18" charset="0"/>
              </a:rPr>
              <a:t> on a set of different type of variables and a set of functions.</a:t>
            </a:r>
          </a:p>
          <a:p>
            <a:r>
              <a:rPr lang="en-US" sz="31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Class class-name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Declaration of the class member variables and class member functions;</a:t>
            </a:r>
          </a:p>
          <a:p>
            <a:pPr marL="0" indent="0">
              <a:buNone/>
            </a:pPr>
            <a:r>
              <a:rPr lang="en-US" dirty="0">
                <a:latin typeface="Times New Roman" panose="02020603050405020304" pitchFamily="18" charset="0"/>
                <a:cs typeface="Times New Roman" panose="02020603050405020304" pitchFamily="18" charset="0"/>
              </a:rPr>
              <a:t>}; // end with a semicolon.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first step is to determine what member variables and member function the class should have.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Once the class has been designed, the next step is to write class declaration. This tell the compiler what the class includes.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Access specifiers: Access specifier designate who can access various members of the class. It end with a semicolon. There is three type of access specifiers: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Public: a public member variable can be accessed by functions outside the class and a public member function can be called functions outside the class.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Private: a private member variable, on the other hand, can only be accessed by a function that is the member of the same class and a [private member function can only be called by other functions that are members of the class. The member variable may be mostly declared as private to safeguard it.</a:t>
            </a:r>
          </a:p>
        </p:txBody>
      </p:sp>
    </p:spTree>
    <p:extLst>
      <p:ext uri="{BB962C8B-B14F-4D97-AF65-F5344CB8AC3E}">
        <p14:creationId xmlns:p14="http://schemas.microsoft.com/office/powerpoint/2010/main" val="4169732205"/>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946E-5BD5-45A5-8EE6-B7A306294DFD}"/>
              </a:ext>
            </a:extLst>
          </p:cNvPr>
          <p:cNvSpPr>
            <a:spLocks noGrp="1"/>
          </p:cNvSpPr>
          <p:nvPr>
            <p:ph type="title"/>
          </p:nvPr>
        </p:nvSpPr>
        <p:spPr>
          <a:xfrm>
            <a:off x="726511" y="701458"/>
            <a:ext cx="9189856" cy="979174"/>
          </a:xfrm>
        </p:spPr>
        <p:txBody>
          <a:bodyPr/>
          <a:lstStyle/>
          <a:p>
            <a:r>
              <a:rPr lang="en-US" sz="4800" dirty="0">
                <a:latin typeface="Bodoni MT Black" panose="02070A03080606020203" pitchFamily="18" charset="0"/>
              </a:rPr>
              <a:t>Objects </a:t>
            </a:r>
          </a:p>
        </p:txBody>
      </p:sp>
      <p:sp>
        <p:nvSpPr>
          <p:cNvPr id="3" name="Content Placeholder 2">
            <a:extLst>
              <a:ext uri="{FF2B5EF4-FFF2-40B4-BE49-F238E27FC236}">
                <a16:creationId xmlns:a16="http://schemas.microsoft.com/office/drawing/2014/main" id="{7A90AA61-E7BE-40BB-860B-F830E6E55FB8}"/>
              </a:ext>
            </a:extLst>
          </p:cNvPr>
          <p:cNvSpPr>
            <a:spLocks noGrp="1"/>
          </p:cNvSpPr>
          <p:nvPr>
            <p:ph idx="1"/>
          </p:nvPr>
        </p:nvSpPr>
        <p:spPr>
          <a:xfrm>
            <a:off x="513566" y="2242159"/>
            <a:ext cx="11210795" cy="4334005"/>
          </a:xfrm>
        </p:spPr>
        <p:txBody>
          <a:bodyPr>
            <a:normAutofit/>
          </a:bodyPr>
          <a:lstStyle/>
          <a:p>
            <a:pPr marL="0" indent="0">
              <a:buNone/>
            </a:pPr>
            <a:r>
              <a:rPr lang="en-US" sz="2800" dirty="0">
                <a:latin typeface="Bodoni MT Black" panose="02070A03080606020203" pitchFamily="18" charset="0"/>
                <a:cs typeface="Times New Roman" panose="02020603050405020304" pitchFamily="18" charset="0"/>
              </a:rPr>
              <a:t>Introduction to objects: </a:t>
            </a:r>
            <a:r>
              <a:rPr lang="en-US" dirty="0">
                <a:latin typeface="Times New Roman" panose="02020603050405020304" pitchFamily="18" charset="0"/>
                <a:cs typeface="Times New Roman" panose="02020603050405020304" pitchFamily="18" charset="0"/>
              </a:rPr>
              <a:t>Objects are the instance of a class. They are created with a definition statement after the class has been declared.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class declaration is similar to the blue print for a house. The blue print itself is not a house, but is detailed description of a house. When we use blue print to build an actual house, we could say we are constructing an instance of the house described by the blueprint. If we wish we can construct several identical houses from the same blueprints. Each house is the separate instance of the house described by the blueprint.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class declaration serves a similar purpose. It describes what the objects are created from the class will look like when they are constructed. Each object created from it is called an instance of the class.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Defining a object is called instantiation of a class.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Public member of a class are accessed by the dot operator.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in this program we create a class which have public member variable and member functions and access with the dot operator from the main function.</a:t>
            </a:r>
          </a:p>
          <a:p>
            <a:pPr marL="0" indent="0">
              <a:buNone/>
            </a:pPr>
            <a:endParaRPr lang="en-US" dirty="0"/>
          </a:p>
        </p:txBody>
      </p:sp>
    </p:spTree>
    <p:extLst>
      <p:ext uri="{BB962C8B-B14F-4D97-AF65-F5344CB8AC3E}">
        <p14:creationId xmlns:p14="http://schemas.microsoft.com/office/powerpoint/2010/main" val="177382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0E65-5203-47AB-9844-4F01B210A2E9}"/>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DE2DF36E-003B-4816-B445-A7A3380CB5B3}"/>
              </a:ext>
            </a:extLst>
          </p:cNvPr>
          <p:cNvSpPr>
            <a:spLocks noGrp="1"/>
          </p:cNvSpPr>
          <p:nvPr>
            <p:ph idx="1"/>
          </p:nvPr>
        </p:nvSpPr>
        <p:spPr>
          <a:xfrm>
            <a:off x="558800" y="2428134"/>
            <a:ext cx="11176000" cy="4122977"/>
          </a:xfrm>
        </p:spPr>
        <p:txBody>
          <a:bodyPr>
            <a:normAutofit fontScale="85000" lnSpcReduction="20000"/>
          </a:bodyPr>
          <a:lstStyle/>
          <a:p>
            <a:r>
              <a:rPr lang="en-US"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For loop</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While loop</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Do While loop</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Nested loop</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 Break statement</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 C++ Continue statement</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Local and global variables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C++ functions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C++ function types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Void function</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Return function</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2" action="ppaction://hlinksldjump"/>
              </a:rPr>
              <a:t>Recursive function</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Arrays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endParaRPr lang="en-US" dirty="0"/>
          </a:p>
          <a:p>
            <a:pPr marL="0" indent="0">
              <a:buNone/>
            </a:pPr>
            <a:endParaRPr lang="en-US" dirty="0"/>
          </a:p>
          <a:p>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707984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2353-EFEB-4BD2-8CC4-8C94D8EF63B7}"/>
              </a:ext>
            </a:extLst>
          </p:cNvPr>
          <p:cNvSpPr>
            <a:spLocks noGrp="1"/>
          </p:cNvSpPr>
          <p:nvPr>
            <p:ph type="title"/>
          </p:nvPr>
        </p:nvSpPr>
        <p:spPr>
          <a:xfrm>
            <a:off x="578756" y="835882"/>
            <a:ext cx="9492170" cy="706964"/>
          </a:xfrm>
        </p:spPr>
        <p:txBody>
          <a:bodyPr/>
          <a:lstStyle/>
          <a:p>
            <a:r>
              <a:rPr lang="en-US" sz="4400" dirty="0">
                <a:latin typeface="Bodoni MT Black" panose="02070A03080606020203" pitchFamily="18" charset="0"/>
              </a:rPr>
              <a:t>Example: Access class by objects</a:t>
            </a:r>
          </a:p>
        </p:txBody>
      </p:sp>
      <p:sp>
        <p:nvSpPr>
          <p:cNvPr id="4" name="Content Placeholder 3">
            <a:extLst>
              <a:ext uri="{FF2B5EF4-FFF2-40B4-BE49-F238E27FC236}">
                <a16:creationId xmlns:a16="http://schemas.microsoft.com/office/drawing/2014/main" id="{F1657E35-56B8-40EE-9A81-D2AB2D29C1EC}"/>
              </a:ext>
            </a:extLst>
          </p:cNvPr>
          <p:cNvSpPr>
            <a:spLocks noGrp="1"/>
          </p:cNvSpPr>
          <p:nvPr>
            <p:ph sz="half" idx="1"/>
          </p:nvPr>
        </p:nvSpPr>
        <p:spPr>
          <a:xfrm>
            <a:off x="578756" y="2404996"/>
            <a:ext cx="5117410" cy="412106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#include&lt;cmath&gt;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class Circle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public:</a:t>
            </a:r>
          </a:p>
          <a:p>
            <a:pPr marL="0" indent="0">
              <a:buNone/>
            </a:pPr>
            <a:r>
              <a:rPr lang="en-US" dirty="0">
                <a:latin typeface="Times New Roman" panose="02020603050405020304" pitchFamily="18" charset="0"/>
                <a:cs typeface="Times New Roman" panose="02020603050405020304" pitchFamily="18" charset="0"/>
              </a:rPr>
              <a:t>double radius;</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set_radius</a:t>
            </a:r>
            <a:r>
              <a:rPr lang="en-US" dirty="0">
                <a:latin typeface="Times New Roman" panose="02020603050405020304" pitchFamily="18" charset="0"/>
                <a:cs typeface="Times New Roman" panose="02020603050405020304" pitchFamily="18" charset="0"/>
              </a:rPr>
              <a:t>(double 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radius=r;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double </a:t>
            </a:r>
            <a:r>
              <a:rPr lang="en-US" dirty="0" err="1">
                <a:latin typeface="Times New Roman" panose="02020603050405020304" pitchFamily="18" charset="0"/>
                <a:cs typeface="Times New Roman" panose="02020603050405020304" pitchFamily="18" charset="0"/>
              </a:rPr>
              <a:t>get_area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3.14*pow(radius,2);</a:t>
            </a:r>
          </a:p>
        </p:txBody>
      </p:sp>
      <p:sp>
        <p:nvSpPr>
          <p:cNvPr id="5" name="Content Placeholder 4">
            <a:extLst>
              <a:ext uri="{FF2B5EF4-FFF2-40B4-BE49-F238E27FC236}">
                <a16:creationId xmlns:a16="http://schemas.microsoft.com/office/drawing/2014/main" id="{4C325F1D-0F70-40BF-BB4F-A30BB4B3FC12}"/>
              </a:ext>
            </a:extLst>
          </p:cNvPr>
          <p:cNvSpPr>
            <a:spLocks noGrp="1"/>
          </p:cNvSpPr>
          <p:nvPr>
            <p:ph sz="half" idx="2"/>
          </p:nvPr>
        </p:nvSpPr>
        <p:spPr>
          <a:xfrm>
            <a:off x="6096000" y="2404996"/>
            <a:ext cx="5491575" cy="4121061"/>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Circle circle1,circle2;</a:t>
            </a:r>
          </a:p>
          <a:p>
            <a:pPr marL="0" indent="0">
              <a:buNone/>
            </a:pPr>
            <a:r>
              <a:rPr lang="en-US" dirty="0">
                <a:latin typeface="Times New Roman" panose="02020603050405020304" pitchFamily="18" charset="0"/>
                <a:cs typeface="Times New Roman" panose="02020603050405020304" pitchFamily="18" charset="0"/>
              </a:rPr>
              <a:t>circle1.set_radius(1);</a:t>
            </a:r>
          </a:p>
          <a:p>
            <a:pPr marL="0" indent="0">
              <a:buNone/>
            </a:pPr>
            <a:r>
              <a:rPr lang="en-US" dirty="0">
                <a:latin typeface="Times New Roman" panose="02020603050405020304" pitchFamily="18" charset="0"/>
                <a:cs typeface="Times New Roman" panose="02020603050405020304" pitchFamily="18" charset="0"/>
              </a:rPr>
              <a:t>circle2.set_radius(2.5);</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area of circle1 is : “ &lt;&lt;circle1.get_area()&lt;&lt;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area of circle2 is : “&lt;&lt;circle2.get_area()&lt;&lt;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/*As in this class only when time we declare a class but by creating two objects we use this class two times for different values and receive different answers.*\</a:t>
            </a:r>
          </a:p>
        </p:txBody>
      </p:sp>
      <p:sp>
        <p:nvSpPr>
          <p:cNvPr id="6" name="Rectangle 5">
            <a:extLst>
              <a:ext uri="{FF2B5EF4-FFF2-40B4-BE49-F238E27FC236}">
                <a16:creationId xmlns:a16="http://schemas.microsoft.com/office/drawing/2014/main" id="{C10A93C8-1514-46C7-89C9-47B7792AE835}"/>
              </a:ext>
            </a:extLst>
          </p:cNvPr>
          <p:cNvSpPr/>
          <p:nvPr/>
        </p:nvSpPr>
        <p:spPr>
          <a:xfrm>
            <a:off x="8379913" y="2861440"/>
            <a:ext cx="3607496" cy="8337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The area of circle1 is: 3.14</a:t>
            </a:r>
          </a:p>
          <a:p>
            <a:pPr algn="ctr"/>
            <a:r>
              <a:rPr lang="en-US" dirty="0">
                <a:latin typeface="Times New Roman" panose="02020603050405020304" pitchFamily="18" charset="0"/>
                <a:cs typeface="Times New Roman" panose="02020603050405020304" pitchFamily="18" charset="0"/>
              </a:rPr>
              <a:t>The area of circle2 is : 19.625</a:t>
            </a:r>
          </a:p>
        </p:txBody>
      </p:sp>
    </p:spTree>
    <p:extLst>
      <p:ext uri="{BB962C8B-B14F-4D97-AF65-F5344CB8AC3E}">
        <p14:creationId xmlns:p14="http://schemas.microsoft.com/office/powerpoint/2010/main" val="19499709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81F-6AA9-4243-A499-C8FF5A2EB47B}"/>
              </a:ext>
            </a:extLst>
          </p:cNvPr>
          <p:cNvSpPr>
            <a:spLocks noGrp="1"/>
          </p:cNvSpPr>
          <p:nvPr>
            <p:ph type="title"/>
          </p:nvPr>
        </p:nvSpPr>
        <p:spPr>
          <a:xfrm>
            <a:off x="751563" y="713984"/>
            <a:ext cx="9164804" cy="1114816"/>
          </a:xfrm>
        </p:spPr>
        <p:txBody>
          <a:bodyPr/>
          <a:lstStyle/>
          <a:p>
            <a:r>
              <a:rPr lang="en-US" sz="4400" dirty="0">
                <a:latin typeface="Bodoni MT Black" panose="02070A03080606020203" pitchFamily="18" charset="0"/>
              </a:rPr>
              <a:t>Access specifier</a:t>
            </a:r>
          </a:p>
        </p:txBody>
      </p:sp>
      <p:sp>
        <p:nvSpPr>
          <p:cNvPr id="3" name="Content Placeholder 2">
            <a:extLst>
              <a:ext uri="{FF2B5EF4-FFF2-40B4-BE49-F238E27FC236}">
                <a16:creationId xmlns:a16="http://schemas.microsoft.com/office/drawing/2014/main" id="{D6B1C1A4-C1D9-45EB-A90C-5C9392C8E54B}"/>
              </a:ext>
            </a:extLst>
          </p:cNvPr>
          <p:cNvSpPr>
            <a:spLocks noGrp="1"/>
          </p:cNvSpPr>
          <p:nvPr>
            <p:ph sz="half" idx="1"/>
          </p:nvPr>
        </p:nvSpPr>
        <p:spPr>
          <a:xfrm>
            <a:off x="450937" y="2154477"/>
            <a:ext cx="11323529" cy="4509369"/>
          </a:xfrm>
        </p:spPr>
        <p:txBody>
          <a:bodyPr>
            <a:normAutofit fontScale="92500" lnSpcReduction="10000"/>
          </a:bodyPr>
          <a:lstStyle/>
          <a:p>
            <a:r>
              <a:rPr lang="en-US" sz="2400" dirty="0">
                <a:latin typeface="Bodoni MT Black" panose="02070A03080606020203" pitchFamily="18" charset="0"/>
                <a:cs typeface="Times New Roman" panose="02020603050405020304" pitchFamily="18" charset="0"/>
              </a:rPr>
              <a:t>Access specifier</a:t>
            </a:r>
            <a:r>
              <a:rPr lang="en-US" sz="1600" dirty="0">
                <a:latin typeface="Times New Roman" panose="02020603050405020304" pitchFamily="18" charset="0"/>
                <a:cs typeface="Times New Roman" panose="02020603050405020304" pitchFamily="18" charset="0"/>
              </a:rPr>
              <a:t>: Access specifiers give us permission how we can access the class member variables and member function. </a:t>
            </a:r>
          </a:p>
          <a:p>
            <a:pPr marL="0" indent="0">
              <a:buNone/>
            </a:pPr>
            <a:r>
              <a:rPr lang="en-US" sz="1600" dirty="0">
                <a:latin typeface="Times New Roman" panose="02020603050405020304" pitchFamily="18" charset="0"/>
                <a:cs typeface="Times New Roman" panose="02020603050405020304" pitchFamily="18" charset="0"/>
              </a:rPr>
              <a:t>There are three types of access specifier in OOP.</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Public</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Private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Protected</a:t>
            </a:r>
          </a:p>
          <a:p>
            <a:r>
              <a:rPr lang="en-US" sz="2400" dirty="0">
                <a:latin typeface="Bodoni MT Black" panose="02070A03080606020203" pitchFamily="18" charset="0"/>
                <a:cs typeface="Times New Roman" panose="02020603050405020304" pitchFamily="18" charset="0"/>
              </a:rPr>
              <a:t>Public: </a:t>
            </a:r>
            <a:r>
              <a:rPr lang="en-US" sz="1600" dirty="0">
                <a:latin typeface="Times New Roman" panose="02020603050405020304" pitchFamily="18" charset="0"/>
                <a:cs typeface="Times New Roman" panose="02020603050405020304" pitchFamily="18" charset="0"/>
              </a:rPr>
              <a:t>In public specifier the member variables and member function are easily accessed from inside and also from outside the class. We can also access the public member function and member variables from main function. We can also initialize the public variable or function in the main function. We can also access the public members function of the base class from the derived class.</a:t>
            </a:r>
          </a:p>
          <a:p>
            <a:r>
              <a:rPr lang="en-US" sz="2400" dirty="0">
                <a:latin typeface="Bodoni MT Black" panose="02070A03080606020203" pitchFamily="18" charset="0"/>
                <a:cs typeface="Times New Roman" panose="02020603050405020304" pitchFamily="18" charset="0"/>
              </a:rPr>
              <a:t>Private: </a:t>
            </a:r>
            <a:r>
              <a:rPr lang="en-US" sz="1600" dirty="0">
                <a:latin typeface="Times New Roman" panose="02020603050405020304" pitchFamily="18" charset="0"/>
                <a:cs typeface="Times New Roman" panose="02020603050405020304" pitchFamily="18" charset="0"/>
              </a:rPr>
              <a:t>In private specifier the member variables and member function can only be access inside in the class where they are declared. No inherited class access the private member functions and member variables. We cannot assign private variable in the main function and, can’t assign values to the private member variables.</a:t>
            </a:r>
          </a:p>
          <a:p>
            <a:r>
              <a:rPr lang="en-US" sz="2400" dirty="0">
                <a:latin typeface="Bodoni MT Black" panose="02070A03080606020203" pitchFamily="18" charset="0"/>
                <a:cs typeface="Times New Roman" panose="02020603050405020304" pitchFamily="18" charset="0"/>
              </a:rPr>
              <a:t>Protected: </a:t>
            </a:r>
            <a:r>
              <a:rPr lang="en-US" sz="1600" dirty="0">
                <a:latin typeface="Times New Roman" panose="02020603050405020304" pitchFamily="18" charset="0"/>
                <a:cs typeface="Times New Roman" panose="02020603050405020304" pitchFamily="18" charset="0"/>
              </a:rPr>
              <a:t>In protected specifier the member variables and member function can be accessed in the base class and also in the derived class, if we make specifier private in multilevel inheritance then  protected members becomes private. They can’t accessed from the main function.</a:t>
            </a:r>
          </a:p>
        </p:txBody>
      </p:sp>
    </p:spTree>
    <p:extLst>
      <p:ext uri="{BB962C8B-B14F-4D97-AF65-F5344CB8AC3E}">
        <p14:creationId xmlns:p14="http://schemas.microsoft.com/office/powerpoint/2010/main" val="1149029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DDAB-C486-4ACC-ABF4-803149E40FBD}"/>
              </a:ext>
            </a:extLst>
          </p:cNvPr>
          <p:cNvSpPr>
            <a:spLocks noGrp="1"/>
          </p:cNvSpPr>
          <p:nvPr>
            <p:ph type="title"/>
          </p:nvPr>
        </p:nvSpPr>
        <p:spPr/>
        <p:txBody>
          <a:bodyPr/>
          <a:lstStyle/>
          <a:p>
            <a:r>
              <a:rPr lang="en-US" sz="4400" dirty="0">
                <a:latin typeface="Bodoni MT Black" panose="02070A03080606020203" pitchFamily="18" charset="0"/>
              </a:rPr>
              <a:t>Public access specifier</a:t>
            </a:r>
          </a:p>
        </p:txBody>
      </p:sp>
      <p:sp>
        <p:nvSpPr>
          <p:cNvPr id="3" name="Content Placeholder 2">
            <a:extLst>
              <a:ext uri="{FF2B5EF4-FFF2-40B4-BE49-F238E27FC236}">
                <a16:creationId xmlns:a16="http://schemas.microsoft.com/office/drawing/2014/main" id="{75D665B1-E7AD-4F74-989F-656A1E4006D8}"/>
              </a:ext>
            </a:extLst>
          </p:cNvPr>
          <p:cNvSpPr>
            <a:spLocks noGrp="1"/>
          </p:cNvSpPr>
          <p:nvPr>
            <p:ph sz="half" idx="1"/>
          </p:nvPr>
        </p:nvSpPr>
        <p:spPr>
          <a:xfrm>
            <a:off x="488516" y="2414392"/>
            <a:ext cx="5336088" cy="413672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class base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a:t>
            </a:r>
          </a:p>
          <a:p>
            <a:r>
              <a:rPr lang="en-US" dirty="0">
                <a:latin typeface="Times New Roman" panose="02020603050405020304" pitchFamily="18" charset="0"/>
                <a:cs typeface="Times New Roman" panose="02020603050405020304" pitchFamily="18" charset="0"/>
              </a:rPr>
              <a:t>		int value;</a:t>
            </a:r>
          </a:p>
          <a:p>
            <a:r>
              <a:rPr lang="en-US" dirty="0">
                <a:latin typeface="Times New Roman" panose="02020603050405020304" pitchFamily="18" charset="0"/>
                <a:cs typeface="Times New Roman" panose="02020603050405020304" pitchFamily="18" charset="0"/>
              </a:rPr>
              <a:t>		base(int v)</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value=v;</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void display()</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base value is : "&lt;&lt;value&lt;&lt;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A06E75CA-8577-401F-830D-36BF1BBDB280}"/>
              </a:ext>
            </a:extLst>
          </p:cNvPr>
          <p:cNvSpPr>
            <a:spLocks noGrp="1"/>
          </p:cNvSpPr>
          <p:nvPr>
            <p:ph sz="half" idx="2"/>
          </p:nvPr>
        </p:nvSpPr>
        <p:spPr>
          <a:xfrm>
            <a:off x="6096001" y="2414390"/>
            <a:ext cx="4851748" cy="413672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dirty="0"/>
              <a:t>};</a:t>
            </a:r>
          </a:p>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base b(12);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b.value</a:t>
            </a:r>
            <a:r>
              <a:rPr lang="en-US" dirty="0">
                <a:latin typeface="Times New Roman" panose="02020603050405020304" pitchFamily="18" charset="0"/>
                <a:cs typeface="Times New Roman" panose="02020603050405020304" pitchFamily="18" charset="0"/>
              </a:rPr>
              <a:t>=34;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base value is from main function : "&lt;&lt;</a:t>
            </a:r>
            <a:r>
              <a:rPr lang="en-US" dirty="0" err="1">
                <a:latin typeface="Times New Roman" panose="02020603050405020304" pitchFamily="18" charset="0"/>
                <a:cs typeface="Times New Roman" panose="02020603050405020304" pitchFamily="18" charset="0"/>
              </a:rPr>
              <a:t>b.value</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b.display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as if the member variable and member functions are public than they are accessed from the main function*\</a:t>
            </a:r>
          </a:p>
        </p:txBody>
      </p:sp>
      <p:sp>
        <p:nvSpPr>
          <p:cNvPr id="5" name="Rectangle 4">
            <a:extLst>
              <a:ext uri="{FF2B5EF4-FFF2-40B4-BE49-F238E27FC236}">
                <a16:creationId xmlns:a16="http://schemas.microsoft.com/office/drawing/2014/main" id="{0FB9B928-E0A2-4238-BE46-D5AA2CBC6DA3}"/>
              </a:ext>
            </a:extLst>
          </p:cNvPr>
          <p:cNvSpPr/>
          <p:nvPr/>
        </p:nvSpPr>
        <p:spPr>
          <a:xfrm>
            <a:off x="8899742" y="2414392"/>
            <a:ext cx="3206663" cy="1014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Program output:</a:t>
            </a:r>
          </a:p>
          <a:p>
            <a:pPr algn="ctr"/>
            <a:r>
              <a:rPr lang="en-US" sz="1400" dirty="0">
                <a:latin typeface="Times New Roman" panose="02020603050405020304" pitchFamily="18" charset="0"/>
                <a:cs typeface="Times New Roman" panose="02020603050405020304" pitchFamily="18" charset="0"/>
              </a:rPr>
              <a:t>The base value is from main function : 34</a:t>
            </a:r>
          </a:p>
          <a:p>
            <a:pPr algn="ctr"/>
            <a:r>
              <a:rPr lang="en-US" sz="1400" dirty="0">
                <a:latin typeface="Times New Roman" panose="02020603050405020304" pitchFamily="18" charset="0"/>
                <a:cs typeface="Times New Roman" panose="02020603050405020304" pitchFamily="18" charset="0"/>
              </a:rPr>
              <a:t>The base value is : 34</a:t>
            </a:r>
          </a:p>
        </p:txBody>
      </p:sp>
    </p:spTree>
    <p:extLst>
      <p:ext uri="{BB962C8B-B14F-4D97-AF65-F5344CB8AC3E}">
        <p14:creationId xmlns:p14="http://schemas.microsoft.com/office/powerpoint/2010/main" val="10276415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B6AD-9629-4BE9-B9B8-F3E008AE2574}"/>
              </a:ext>
            </a:extLst>
          </p:cNvPr>
          <p:cNvSpPr>
            <a:spLocks noGrp="1"/>
          </p:cNvSpPr>
          <p:nvPr>
            <p:ph type="title"/>
          </p:nvPr>
        </p:nvSpPr>
        <p:spPr/>
        <p:txBody>
          <a:bodyPr/>
          <a:lstStyle/>
          <a:p>
            <a:r>
              <a:rPr lang="en-US" sz="4000" dirty="0">
                <a:latin typeface="Bodoni MT Black" panose="02070A03080606020203" pitchFamily="18" charset="0"/>
              </a:rPr>
              <a:t>Private access specifier</a:t>
            </a:r>
          </a:p>
        </p:txBody>
      </p:sp>
      <p:sp>
        <p:nvSpPr>
          <p:cNvPr id="3" name="Content Placeholder 2">
            <a:extLst>
              <a:ext uri="{FF2B5EF4-FFF2-40B4-BE49-F238E27FC236}">
                <a16:creationId xmlns:a16="http://schemas.microsoft.com/office/drawing/2014/main" id="{2E7F057C-AA83-4EF2-9062-7530BE1CFDA1}"/>
              </a:ext>
            </a:extLst>
          </p:cNvPr>
          <p:cNvSpPr>
            <a:spLocks noGrp="1"/>
          </p:cNvSpPr>
          <p:nvPr>
            <p:ph sz="half" idx="1"/>
          </p:nvPr>
        </p:nvSpPr>
        <p:spPr>
          <a:xfrm>
            <a:off x="526094" y="2404996"/>
            <a:ext cx="4584526" cy="4146115"/>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class base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private:</a:t>
            </a:r>
          </a:p>
          <a:p>
            <a:r>
              <a:rPr lang="en-US" dirty="0">
                <a:latin typeface="Times New Roman" panose="02020603050405020304" pitchFamily="18" charset="0"/>
                <a:cs typeface="Times New Roman" panose="02020603050405020304" pitchFamily="18" charset="0"/>
              </a:rPr>
              <a:t>		int value;</a:t>
            </a:r>
          </a:p>
          <a:p>
            <a:r>
              <a:rPr lang="en-US" dirty="0">
                <a:latin typeface="Times New Roman" panose="02020603050405020304" pitchFamily="18" charset="0"/>
                <a:cs typeface="Times New Roman" panose="02020603050405020304" pitchFamily="18" charset="0"/>
              </a:rPr>
              <a:t>			public:</a:t>
            </a:r>
          </a:p>
          <a:p>
            <a:r>
              <a:rPr lang="en-US" dirty="0">
                <a:latin typeface="Times New Roman" panose="02020603050405020304" pitchFamily="18" charset="0"/>
                <a:cs typeface="Times New Roman" panose="02020603050405020304" pitchFamily="18" charset="0"/>
              </a:rPr>
              <a:t>		base(int v) // constructor should be public</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value=v;</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void display()</a:t>
            </a:r>
          </a:p>
          <a:p>
            <a:r>
              <a:rPr lang="en-US" dirty="0">
                <a:latin typeface="Times New Roman" panose="02020603050405020304" pitchFamily="18" charset="0"/>
                <a:cs typeface="Times New Roman" panose="02020603050405020304" pitchFamily="18" charset="0"/>
              </a:rPr>
              <a:t>		{</a:t>
            </a:r>
          </a:p>
          <a:p>
            <a:endParaRPr lang="en-US" dirty="0"/>
          </a:p>
        </p:txBody>
      </p:sp>
      <p:sp>
        <p:nvSpPr>
          <p:cNvPr id="4" name="Content Placeholder 3">
            <a:extLst>
              <a:ext uri="{FF2B5EF4-FFF2-40B4-BE49-F238E27FC236}">
                <a16:creationId xmlns:a16="http://schemas.microsoft.com/office/drawing/2014/main" id="{E2976249-CF88-4BC5-89E1-FF98ECD41A81}"/>
              </a:ext>
            </a:extLst>
          </p:cNvPr>
          <p:cNvSpPr>
            <a:spLocks noGrp="1"/>
          </p:cNvSpPr>
          <p:nvPr>
            <p:ph sz="half" idx="2"/>
          </p:nvPr>
        </p:nvSpPr>
        <p:spPr>
          <a:xfrm>
            <a:off x="5298510" y="2404997"/>
            <a:ext cx="5336087" cy="4146115"/>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base value is : "&lt;&lt;value&lt;&lt;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base b(12);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b.value</a:t>
            </a:r>
            <a:r>
              <a:rPr lang="en-US" dirty="0">
                <a:latin typeface="Times New Roman" panose="02020603050405020304" pitchFamily="18" charset="0"/>
                <a:cs typeface="Times New Roman" panose="02020603050405020304" pitchFamily="18" charset="0"/>
              </a:rPr>
              <a:t>=13; this produce error because member variable is private and we cannot access them from main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b.display</a:t>
            </a:r>
            <a:r>
              <a:rPr lang="en-US" dirty="0">
                <a:latin typeface="Times New Roman" panose="02020603050405020304" pitchFamily="18" charset="0"/>
                <a:cs typeface="Times New Roman" panose="02020603050405020304" pitchFamily="18" charset="0"/>
              </a:rPr>
              <a:t>();// member function should be public if you want to call it from main function.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D74F95FF-A370-43F6-B039-4F916B0E09FE}"/>
              </a:ext>
            </a:extLst>
          </p:cNvPr>
          <p:cNvSpPr/>
          <p:nvPr/>
        </p:nvSpPr>
        <p:spPr>
          <a:xfrm>
            <a:off x="7908098" y="3040693"/>
            <a:ext cx="3720230" cy="776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The base value is : 12</a:t>
            </a:r>
          </a:p>
        </p:txBody>
      </p:sp>
    </p:spTree>
    <p:extLst>
      <p:ext uri="{BB962C8B-B14F-4D97-AF65-F5344CB8AC3E}">
        <p14:creationId xmlns:p14="http://schemas.microsoft.com/office/powerpoint/2010/main" val="29906845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8A24-41A2-4D31-8B35-01875245E393}"/>
              </a:ext>
            </a:extLst>
          </p:cNvPr>
          <p:cNvSpPr>
            <a:spLocks noGrp="1"/>
          </p:cNvSpPr>
          <p:nvPr>
            <p:ph type="title"/>
          </p:nvPr>
        </p:nvSpPr>
        <p:spPr>
          <a:xfrm>
            <a:off x="726511" y="638827"/>
            <a:ext cx="9189856" cy="1041805"/>
          </a:xfrm>
        </p:spPr>
        <p:txBody>
          <a:bodyPr/>
          <a:lstStyle/>
          <a:p>
            <a:r>
              <a:rPr lang="en-US" sz="4400" dirty="0">
                <a:latin typeface="Bodoni MT Black" panose="02070A03080606020203" pitchFamily="18" charset="0"/>
              </a:rPr>
              <a:t>Protected access specifier</a:t>
            </a:r>
          </a:p>
        </p:txBody>
      </p:sp>
      <p:sp>
        <p:nvSpPr>
          <p:cNvPr id="3" name="Content Placeholder 2">
            <a:extLst>
              <a:ext uri="{FF2B5EF4-FFF2-40B4-BE49-F238E27FC236}">
                <a16:creationId xmlns:a16="http://schemas.microsoft.com/office/drawing/2014/main" id="{4BD2BF08-127E-400D-AC18-45DA7EBDC9FC}"/>
              </a:ext>
            </a:extLst>
          </p:cNvPr>
          <p:cNvSpPr>
            <a:spLocks noGrp="1"/>
          </p:cNvSpPr>
          <p:nvPr>
            <p:ph sz="half" idx="1"/>
          </p:nvPr>
        </p:nvSpPr>
        <p:spPr>
          <a:xfrm>
            <a:off x="450937" y="2480154"/>
            <a:ext cx="5529175" cy="4133588"/>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t>#include&lt;iostream&gt;</a:t>
            </a:r>
          </a:p>
          <a:p>
            <a:r>
              <a:rPr lang="en-US" dirty="0"/>
              <a:t>using namespace std;</a:t>
            </a:r>
          </a:p>
          <a:p>
            <a:r>
              <a:rPr lang="en-US" dirty="0"/>
              <a:t>class base</a:t>
            </a:r>
          </a:p>
          <a:p>
            <a:r>
              <a:rPr lang="en-US" dirty="0"/>
              <a:t>{</a:t>
            </a:r>
          </a:p>
          <a:p>
            <a:r>
              <a:rPr lang="en-US" dirty="0"/>
              <a:t>	protected:</a:t>
            </a:r>
          </a:p>
          <a:p>
            <a:r>
              <a:rPr lang="en-US" dirty="0"/>
              <a:t>		int value;</a:t>
            </a:r>
          </a:p>
          <a:p>
            <a:r>
              <a:rPr lang="en-US" dirty="0"/>
              <a:t>		public:</a:t>
            </a:r>
          </a:p>
          <a:p>
            <a:r>
              <a:rPr lang="en-US" dirty="0"/>
              <a:t>			void display()</a:t>
            </a:r>
          </a:p>
          <a:p>
            <a:r>
              <a:rPr lang="en-US" dirty="0"/>
              <a:t>			{</a:t>
            </a:r>
          </a:p>
          <a:p>
            <a:r>
              <a:rPr lang="en-US" dirty="0"/>
              <a:t>				</a:t>
            </a:r>
            <a:r>
              <a:rPr lang="en-US" dirty="0" err="1"/>
              <a:t>cout</a:t>
            </a:r>
            <a:r>
              <a:rPr lang="en-US" dirty="0"/>
              <a:t>&lt;&lt;"the value from base class : "&lt;&lt;value&lt;&lt;</a:t>
            </a:r>
            <a:r>
              <a:rPr lang="en-US" dirty="0" err="1"/>
              <a:t>endl</a:t>
            </a:r>
            <a:r>
              <a:rPr lang="en-US" dirty="0"/>
              <a:t>;</a:t>
            </a:r>
          </a:p>
          <a:p>
            <a:r>
              <a:rPr lang="en-US" dirty="0"/>
              <a:t>			}};</a:t>
            </a:r>
          </a:p>
          <a:p>
            <a:r>
              <a:rPr lang="en-US" dirty="0"/>
              <a:t>class child : public base</a:t>
            </a:r>
          </a:p>
          <a:p>
            <a:r>
              <a:rPr lang="en-US" dirty="0"/>
              <a:t>{</a:t>
            </a:r>
          </a:p>
          <a:p>
            <a:r>
              <a:rPr lang="en-US" dirty="0"/>
              <a:t>	public:</a:t>
            </a:r>
          </a:p>
        </p:txBody>
      </p:sp>
      <p:sp>
        <p:nvSpPr>
          <p:cNvPr id="4" name="Content Placeholder 3">
            <a:extLst>
              <a:ext uri="{FF2B5EF4-FFF2-40B4-BE49-F238E27FC236}">
                <a16:creationId xmlns:a16="http://schemas.microsoft.com/office/drawing/2014/main" id="{005BC9EC-B10F-400E-A1E8-642290AADB0C}"/>
              </a:ext>
            </a:extLst>
          </p:cNvPr>
          <p:cNvSpPr>
            <a:spLocks noGrp="1"/>
          </p:cNvSpPr>
          <p:nvPr>
            <p:ph sz="half" idx="2"/>
          </p:nvPr>
        </p:nvSpPr>
        <p:spPr>
          <a:xfrm>
            <a:off x="6096000" y="2480154"/>
            <a:ext cx="5529175" cy="4133588"/>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t>child(int v){</a:t>
            </a:r>
          </a:p>
          <a:p>
            <a:r>
              <a:rPr lang="en-US" dirty="0"/>
              <a:t>		value=v;</a:t>
            </a:r>
          </a:p>
          <a:p>
            <a:r>
              <a:rPr lang="en-US" dirty="0"/>
              <a:t>	}</a:t>
            </a:r>
          </a:p>
          <a:p>
            <a:r>
              <a:rPr lang="en-US" dirty="0"/>
              <a:t>	void display(){</a:t>
            </a:r>
          </a:p>
          <a:p>
            <a:r>
              <a:rPr lang="en-US" dirty="0"/>
              <a:t>		</a:t>
            </a:r>
            <a:r>
              <a:rPr lang="en-US" dirty="0" err="1"/>
              <a:t>cout</a:t>
            </a:r>
            <a:r>
              <a:rPr lang="en-US" dirty="0"/>
              <a:t>&lt;&lt;"The value from child class is : "&lt;&lt;value&lt;&lt;</a:t>
            </a:r>
            <a:r>
              <a:rPr lang="en-US" dirty="0" err="1"/>
              <a:t>endl</a:t>
            </a:r>
            <a:r>
              <a:rPr lang="en-US" dirty="0"/>
              <a:t>;}</a:t>
            </a:r>
          </a:p>
          <a:p>
            <a:r>
              <a:rPr lang="en-US" dirty="0"/>
              <a:t>};</a:t>
            </a:r>
          </a:p>
          <a:p>
            <a:r>
              <a:rPr lang="en-US" dirty="0"/>
              <a:t>int main(){</a:t>
            </a:r>
          </a:p>
          <a:p>
            <a:r>
              <a:rPr lang="en-US" dirty="0"/>
              <a:t>	child c(12); /* child class object created through this object we can also access the base class functions.*\</a:t>
            </a:r>
          </a:p>
          <a:p>
            <a:r>
              <a:rPr lang="en-US" dirty="0"/>
              <a:t>//	</a:t>
            </a:r>
            <a:r>
              <a:rPr lang="en-US" dirty="0" err="1"/>
              <a:t>b.value</a:t>
            </a:r>
            <a:r>
              <a:rPr lang="en-US" dirty="0"/>
              <a:t>=13; /* value is protected member variable so can’t access from the main function.*\</a:t>
            </a:r>
          </a:p>
          <a:p>
            <a:r>
              <a:rPr lang="en-US" dirty="0"/>
              <a:t>	</a:t>
            </a:r>
            <a:r>
              <a:rPr lang="en-US" dirty="0" err="1"/>
              <a:t>c.display</a:t>
            </a:r>
            <a:r>
              <a:rPr lang="en-US" dirty="0"/>
              <a:t>();</a:t>
            </a:r>
          </a:p>
          <a:p>
            <a:r>
              <a:rPr lang="en-US" dirty="0"/>
              <a:t>	</a:t>
            </a:r>
            <a:r>
              <a:rPr lang="en-US" dirty="0" err="1"/>
              <a:t>c.base</a:t>
            </a:r>
            <a:r>
              <a:rPr lang="en-US" dirty="0"/>
              <a:t>::display(); // call base function by using child class object</a:t>
            </a:r>
          </a:p>
          <a:p>
            <a:r>
              <a:rPr lang="en-US" dirty="0"/>
              <a:t>	return 0;   </a:t>
            </a:r>
          </a:p>
          <a:p>
            <a:r>
              <a:rPr lang="en-US" dirty="0"/>
              <a:t>}</a:t>
            </a:r>
          </a:p>
        </p:txBody>
      </p:sp>
      <p:sp>
        <p:nvSpPr>
          <p:cNvPr id="5" name="Rectangle 4">
            <a:extLst>
              <a:ext uri="{FF2B5EF4-FFF2-40B4-BE49-F238E27FC236}">
                <a16:creationId xmlns:a16="http://schemas.microsoft.com/office/drawing/2014/main" id="{7B1C8BA7-9E3B-49F5-BE1A-C5E82CA45619}"/>
              </a:ext>
            </a:extLst>
          </p:cNvPr>
          <p:cNvSpPr/>
          <p:nvPr/>
        </p:nvSpPr>
        <p:spPr>
          <a:xfrm>
            <a:off x="2204580" y="3093929"/>
            <a:ext cx="3356975" cy="9519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The value from child class is : 12</a:t>
            </a:r>
          </a:p>
          <a:p>
            <a:pPr algn="ctr"/>
            <a:r>
              <a:rPr lang="en-US" dirty="0">
                <a:latin typeface="Times New Roman" panose="02020603050405020304" pitchFamily="18" charset="0"/>
                <a:cs typeface="Times New Roman" panose="02020603050405020304" pitchFamily="18" charset="0"/>
              </a:rPr>
              <a:t>the value from base class : 12</a:t>
            </a:r>
          </a:p>
        </p:txBody>
      </p:sp>
    </p:spTree>
    <p:extLst>
      <p:ext uri="{BB962C8B-B14F-4D97-AF65-F5344CB8AC3E}">
        <p14:creationId xmlns:p14="http://schemas.microsoft.com/office/powerpoint/2010/main" val="35848069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D57B-CA50-4C2F-9D17-02FD86DEFE5B}"/>
              </a:ext>
            </a:extLst>
          </p:cNvPr>
          <p:cNvSpPr>
            <a:spLocks noGrp="1"/>
          </p:cNvSpPr>
          <p:nvPr>
            <p:ph type="title"/>
          </p:nvPr>
        </p:nvSpPr>
        <p:spPr>
          <a:xfrm>
            <a:off x="826719" y="713984"/>
            <a:ext cx="9089648" cy="966648"/>
          </a:xfrm>
        </p:spPr>
        <p:txBody>
          <a:bodyPr/>
          <a:lstStyle/>
          <a:p>
            <a:r>
              <a:rPr lang="en-US" sz="4400" dirty="0">
                <a:latin typeface="Bodoni MT Black" panose="02070A03080606020203" pitchFamily="18" charset="0"/>
              </a:rPr>
              <a:t>Member function</a:t>
            </a:r>
          </a:p>
        </p:txBody>
      </p:sp>
      <p:sp>
        <p:nvSpPr>
          <p:cNvPr id="5" name="Content Placeholder 4">
            <a:extLst>
              <a:ext uri="{FF2B5EF4-FFF2-40B4-BE49-F238E27FC236}">
                <a16:creationId xmlns:a16="http://schemas.microsoft.com/office/drawing/2014/main" id="{BB13E7EA-1F45-4703-A8FE-4BEF6135164F}"/>
              </a:ext>
            </a:extLst>
          </p:cNvPr>
          <p:cNvSpPr>
            <a:spLocks noGrp="1"/>
          </p:cNvSpPr>
          <p:nvPr>
            <p:ph idx="1"/>
          </p:nvPr>
        </p:nvSpPr>
        <p:spPr>
          <a:xfrm>
            <a:off x="526094" y="2292263"/>
            <a:ext cx="11210794" cy="4334005"/>
          </a:xfrm>
        </p:spPr>
        <p:txBody>
          <a:bodyPr>
            <a:normAutofit fontScale="92500" lnSpcReduction="20000"/>
          </a:bodyPr>
          <a:lstStyle/>
          <a:p>
            <a:r>
              <a:rPr lang="en-US" sz="2600" dirty="0">
                <a:latin typeface="Bodoni MT Black" panose="02070A03080606020203" pitchFamily="18" charset="0"/>
                <a:cs typeface="Times New Roman" panose="02020603050405020304" pitchFamily="18" charset="0"/>
              </a:rPr>
              <a:t>Member functions: </a:t>
            </a:r>
            <a:r>
              <a:rPr lang="en-US" dirty="0">
                <a:latin typeface="Times New Roman" panose="02020603050405020304" pitchFamily="18" charset="0"/>
                <a:cs typeface="Times New Roman" panose="02020603050405020304" pitchFamily="18" charset="0"/>
              </a:rPr>
              <a:t>Class member functions can be defined either inside or outside the class declaration.</a:t>
            </a:r>
          </a:p>
          <a:p>
            <a:pPr marL="0" indent="0">
              <a:buNone/>
            </a:pPr>
            <a:r>
              <a:rPr lang="en-US" dirty="0">
                <a:latin typeface="Times New Roman" panose="02020603050405020304" pitchFamily="18" charset="0"/>
                <a:cs typeface="Times New Roman" panose="02020603050405020304" pitchFamily="18" charset="0"/>
              </a:rPr>
              <a:t>Class member functions are defined similarly to regular functions. They have a function- return type (may be void or int), a function name, a parameter list, a statement that carry out the actions of the functions are contained within a pair of braces that follow the function header.</a:t>
            </a:r>
          </a:p>
          <a:p>
            <a:pPr marL="0" indent="0">
              <a:buNone/>
            </a:pPr>
            <a:r>
              <a:rPr lang="en-US" dirty="0">
                <a:latin typeface="Times New Roman" panose="02020603050405020304" pitchFamily="18" charset="0"/>
                <a:cs typeface="Times New Roman" panose="02020603050405020304" pitchFamily="18" charset="0"/>
              </a:rPr>
              <a:t>When the class function are defined within class these are called inline functions. But they are convenient only in the case when they have a smaller body. </a:t>
            </a:r>
          </a:p>
          <a:p>
            <a:pPr marL="0" indent="0">
              <a:buNone/>
            </a:pPr>
            <a:r>
              <a:rPr lang="en-US" dirty="0">
                <a:latin typeface="Times New Roman" panose="02020603050405020304" pitchFamily="18" charset="0"/>
                <a:cs typeface="Times New Roman" panose="02020603050405020304" pitchFamily="18" charset="0"/>
              </a:rPr>
              <a:t>When a function body is longer, a prototype of the function should appear in the class declaration. Instead of the function definition itself. For this purpose we declare a function outside the class body by using scope resolution operator. Which indicate that these are class member function to tell which class they belong to.</a:t>
            </a:r>
          </a:p>
          <a:p>
            <a:pPr marL="0" indent="0">
              <a:buNone/>
            </a:pPr>
            <a:r>
              <a:rPr lang="en-US" sz="26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Return-type class-name::function-name()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Body of function to perform some action.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559877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C2D-FD70-46D6-A302-42EBD870EF03}"/>
              </a:ext>
            </a:extLst>
          </p:cNvPr>
          <p:cNvSpPr>
            <a:spLocks noGrp="1"/>
          </p:cNvSpPr>
          <p:nvPr>
            <p:ph type="title"/>
          </p:nvPr>
        </p:nvSpPr>
        <p:spPr>
          <a:xfrm>
            <a:off x="638828" y="813146"/>
            <a:ext cx="10033348" cy="842434"/>
          </a:xfrm>
        </p:spPr>
        <p:txBody>
          <a:bodyPr/>
          <a:lstStyle/>
          <a:p>
            <a:r>
              <a:rPr lang="en-US" dirty="0">
                <a:latin typeface="Bodoni MT Black" panose="02070A03080606020203" pitchFamily="18" charset="0"/>
              </a:rPr>
              <a:t>Program: member function outside class</a:t>
            </a:r>
          </a:p>
        </p:txBody>
      </p:sp>
      <p:sp>
        <p:nvSpPr>
          <p:cNvPr id="4" name="Content Placeholder 3">
            <a:extLst>
              <a:ext uri="{FF2B5EF4-FFF2-40B4-BE49-F238E27FC236}">
                <a16:creationId xmlns:a16="http://schemas.microsoft.com/office/drawing/2014/main" id="{E1D0230E-17CB-4E2E-AF0D-0C37E58894A7}"/>
              </a:ext>
            </a:extLst>
          </p:cNvPr>
          <p:cNvSpPr>
            <a:spLocks noGrp="1"/>
          </p:cNvSpPr>
          <p:nvPr>
            <p:ph sz="half" idx="1"/>
          </p:nvPr>
        </p:nvSpPr>
        <p:spPr>
          <a:xfrm>
            <a:off x="430060" y="2329841"/>
            <a:ext cx="5093917" cy="433400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#include&lt;cmath&gt;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class Circle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public:</a:t>
            </a:r>
          </a:p>
          <a:p>
            <a:pPr marL="0" indent="0">
              <a:buNone/>
            </a:pPr>
            <a:r>
              <a:rPr lang="en-US" dirty="0">
                <a:latin typeface="Times New Roman" panose="02020603050405020304" pitchFamily="18" charset="0"/>
                <a:cs typeface="Times New Roman" panose="02020603050405020304" pitchFamily="18" charset="0"/>
              </a:rPr>
              <a:t>double radius;</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set_radius</a:t>
            </a:r>
            <a:r>
              <a:rPr lang="en-US" dirty="0">
                <a:latin typeface="Times New Roman" panose="02020603050405020304" pitchFamily="18" charset="0"/>
                <a:cs typeface="Times New Roman" panose="02020603050405020304" pitchFamily="18" charset="0"/>
              </a:rPr>
              <a:t>(double);</a:t>
            </a:r>
          </a:p>
          <a:p>
            <a:pPr marL="0" indent="0">
              <a:buNone/>
            </a:pPr>
            <a:r>
              <a:rPr lang="en-US" dirty="0">
                <a:latin typeface="Times New Roman" panose="02020603050405020304" pitchFamily="18" charset="0"/>
                <a:cs typeface="Times New Roman" panose="02020603050405020304" pitchFamily="18" charset="0"/>
              </a:rPr>
              <a:t>double </a:t>
            </a:r>
            <a:r>
              <a:rPr lang="en-US" dirty="0" err="1">
                <a:latin typeface="Times New Roman" panose="02020603050405020304" pitchFamily="18" charset="0"/>
                <a:cs typeface="Times New Roman" panose="02020603050405020304" pitchFamily="18" charset="0"/>
              </a:rPr>
              <a:t>get_area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void Circle :: </a:t>
            </a:r>
            <a:r>
              <a:rPr lang="en-US" dirty="0" err="1">
                <a:latin typeface="Times New Roman" panose="02020603050405020304" pitchFamily="18" charset="0"/>
                <a:cs typeface="Times New Roman" panose="02020603050405020304" pitchFamily="18" charset="0"/>
              </a:rPr>
              <a:t>set_radius</a:t>
            </a:r>
            <a:r>
              <a:rPr lang="en-US" dirty="0">
                <a:latin typeface="Times New Roman" panose="02020603050405020304" pitchFamily="18" charset="0"/>
                <a:cs typeface="Times New Roman" panose="02020603050405020304" pitchFamily="18" charset="0"/>
              </a:rPr>
              <a:t>(double 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radius=r;</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7023A12F-EF26-42A8-926E-3091316CDF5C}"/>
              </a:ext>
            </a:extLst>
          </p:cNvPr>
          <p:cNvSpPr>
            <a:spLocks noGrp="1"/>
          </p:cNvSpPr>
          <p:nvPr>
            <p:ph sz="half" idx="2"/>
          </p:nvPr>
        </p:nvSpPr>
        <p:spPr>
          <a:xfrm>
            <a:off x="5774500" y="2329841"/>
            <a:ext cx="5185774" cy="433400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double Circle :: </a:t>
            </a:r>
            <a:r>
              <a:rPr lang="en-US" dirty="0" err="1">
                <a:latin typeface="Times New Roman" panose="02020603050405020304" pitchFamily="18" charset="0"/>
                <a:cs typeface="Times New Roman" panose="02020603050405020304" pitchFamily="18" charset="0"/>
              </a:rPr>
              <a:t>get_area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3.14*pow(radius,2);</a:t>
            </a:r>
            <a:endParaRPr lang="en-US" dirty="0"/>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Circle circle1,circle2;</a:t>
            </a:r>
          </a:p>
          <a:p>
            <a:pPr marL="0" indent="0">
              <a:buNone/>
            </a:pPr>
            <a:r>
              <a:rPr lang="en-US" dirty="0">
                <a:latin typeface="Times New Roman" panose="02020603050405020304" pitchFamily="18" charset="0"/>
                <a:cs typeface="Times New Roman" panose="02020603050405020304" pitchFamily="18" charset="0"/>
              </a:rPr>
              <a:t>circle1.set_radius(1);</a:t>
            </a:r>
          </a:p>
          <a:p>
            <a:pPr marL="0" indent="0">
              <a:buNone/>
            </a:pPr>
            <a:r>
              <a:rPr lang="en-US" dirty="0">
                <a:latin typeface="Times New Roman" panose="02020603050405020304" pitchFamily="18" charset="0"/>
                <a:cs typeface="Times New Roman" panose="02020603050405020304" pitchFamily="18" charset="0"/>
              </a:rPr>
              <a:t>circle2.set_radius(2.5);</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area of circle1 is : “ &lt;&lt;circle1.get_area()&lt;&lt;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area of circle2 is : “&lt;&lt;circle2.get_area()&lt;&lt;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endParaRPr lang="en-US" dirty="0"/>
          </a:p>
        </p:txBody>
      </p:sp>
      <p:sp>
        <p:nvSpPr>
          <p:cNvPr id="6" name="Rectangle 5">
            <a:extLst>
              <a:ext uri="{FF2B5EF4-FFF2-40B4-BE49-F238E27FC236}">
                <a16:creationId xmlns:a16="http://schemas.microsoft.com/office/drawing/2014/main" id="{260DE4C7-74E1-4BD6-9FCD-B1C61024A3C9}"/>
              </a:ext>
            </a:extLst>
          </p:cNvPr>
          <p:cNvSpPr/>
          <p:nvPr/>
        </p:nvSpPr>
        <p:spPr>
          <a:xfrm>
            <a:off x="8367387" y="3191006"/>
            <a:ext cx="3607496" cy="8337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The area of circle1 is: 3.14</a:t>
            </a:r>
          </a:p>
          <a:p>
            <a:pPr algn="ctr"/>
            <a:r>
              <a:rPr lang="en-US" dirty="0">
                <a:latin typeface="Times New Roman" panose="02020603050405020304" pitchFamily="18" charset="0"/>
                <a:cs typeface="Times New Roman" panose="02020603050405020304" pitchFamily="18" charset="0"/>
              </a:rPr>
              <a:t>The area of circle2 is : 19.625</a:t>
            </a:r>
          </a:p>
        </p:txBody>
      </p:sp>
    </p:spTree>
    <p:extLst>
      <p:ext uri="{BB962C8B-B14F-4D97-AF65-F5344CB8AC3E}">
        <p14:creationId xmlns:p14="http://schemas.microsoft.com/office/powerpoint/2010/main" val="253731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709E-A952-454C-A512-13014BC02E01}"/>
              </a:ext>
            </a:extLst>
          </p:cNvPr>
          <p:cNvSpPr>
            <a:spLocks noGrp="1"/>
          </p:cNvSpPr>
          <p:nvPr>
            <p:ph type="title"/>
          </p:nvPr>
        </p:nvSpPr>
        <p:spPr>
          <a:xfrm>
            <a:off x="688933" y="638827"/>
            <a:ext cx="9227434" cy="1041805"/>
          </a:xfrm>
        </p:spPr>
        <p:txBody>
          <a:bodyPr/>
          <a:lstStyle/>
          <a:p>
            <a:r>
              <a:rPr lang="en-US" sz="4400" dirty="0">
                <a:latin typeface="Bodoni MT Black" panose="02070A03080606020203" pitchFamily="18" charset="0"/>
              </a:rPr>
              <a:t>Setter, getter functions</a:t>
            </a:r>
          </a:p>
        </p:txBody>
      </p:sp>
      <p:sp>
        <p:nvSpPr>
          <p:cNvPr id="5" name="Content Placeholder 4">
            <a:extLst>
              <a:ext uri="{FF2B5EF4-FFF2-40B4-BE49-F238E27FC236}">
                <a16:creationId xmlns:a16="http://schemas.microsoft.com/office/drawing/2014/main" id="{B6801C20-A99A-4EDD-8C05-ECD121C29336}"/>
              </a:ext>
            </a:extLst>
          </p:cNvPr>
          <p:cNvSpPr>
            <a:spLocks noGrp="1"/>
          </p:cNvSpPr>
          <p:nvPr>
            <p:ph idx="1"/>
          </p:nvPr>
        </p:nvSpPr>
        <p:spPr>
          <a:xfrm>
            <a:off x="413360" y="2254685"/>
            <a:ext cx="11210794" cy="4409162"/>
          </a:xfrm>
        </p:spPr>
        <p:txBody>
          <a:bodyPr>
            <a:normAutofit/>
          </a:bodyPr>
          <a:lstStyle/>
          <a:p>
            <a:r>
              <a:rPr lang="en-US" sz="2400" dirty="0">
                <a:latin typeface="Bodoni MT Black" panose="02070A03080606020203" pitchFamily="18" charset="0"/>
              </a:rPr>
              <a:t>Setter function: </a:t>
            </a:r>
            <a:r>
              <a:rPr lang="en-US" dirty="0">
                <a:latin typeface="Times New Roman" panose="02020603050405020304" pitchFamily="18" charset="0"/>
                <a:cs typeface="Times New Roman" panose="02020603050405020304" pitchFamily="18" charset="0"/>
              </a:rPr>
              <a:t>Setter functions are used to set the value which are declared inside the class. Value may also be set by passing parameter to the constructor. But some time we want a large number of values to be initialized and constructor initialized value only one time but sometimes we want to initialize the values after some time so setter functions used.. So in this situation setter function are used which set the values. Setter function can also declared outside the class, the prototype must be declared inside the class and then by using scope resolution operator we can access the member variables from the class.</a:t>
            </a:r>
          </a:p>
          <a:p>
            <a:r>
              <a:rPr lang="en-US" sz="2400" dirty="0">
                <a:latin typeface="Bodoni MT Black" panose="02070A03080606020203" pitchFamily="18" charset="0"/>
                <a:cs typeface="Times New Roman" panose="02020603050405020304" pitchFamily="18" charset="0"/>
              </a:rPr>
              <a:t>Getter function: </a:t>
            </a:r>
            <a:r>
              <a:rPr lang="en-US" dirty="0">
                <a:latin typeface="Times New Roman" panose="02020603050405020304" pitchFamily="18" charset="0"/>
                <a:cs typeface="Times New Roman" panose="02020603050405020304" pitchFamily="18" charset="0"/>
              </a:rPr>
              <a:t>Getter function are used to display or return the values which are set by the setter functions. Getter function also declared outside the class. If they are public then they are accessed from main function. They work similar as the normal functions. The values we set through setter function we get through getter functions. Scope resolution operator is used for the accessing of getter function from outside the class.</a:t>
            </a:r>
          </a:p>
          <a:p>
            <a:r>
              <a:rPr lang="en-US" dirty="0">
                <a:latin typeface="Times New Roman" panose="02020603050405020304" pitchFamily="18" charset="0"/>
                <a:cs typeface="Times New Roman" panose="02020603050405020304" pitchFamily="18" charset="0"/>
              </a:rPr>
              <a:t>We can also explain more easily setter, getter function by an example:</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4938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51EFA-2EA5-4C19-BA45-F81104BC8661}"/>
              </a:ext>
            </a:extLst>
          </p:cNvPr>
          <p:cNvSpPr>
            <a:spLocks noGrp="1"/>
          </p:cNvSpPr>
          <p:nvPr>
            <p:ph type="title"/>
          </p:nvPr>
        </p:nvSpPr>
        <p:spPr>
          <a:xfrm>
            <a:off x="713985" y="701458"/>
            <a:ext cx="9202382" cy="979174"/>
          </a:xfrm>
        </p:spPr>
        <p:txBody>
          <a:bodyPr/>
          <a:lstStyle/>
          <a:p>
            <a:r>
              <a:rPr lang="en-US" sz="3600" dirty="0">
                <a:latin typeface="Bodoni MT Black" panose="02070A03080606020203" pitchFamily="18" charset="0"/>
              </a:rPr>
              <a:t>Setter, getter functions</a:t>
            </a:r>
            <a:endParaRPr lang="en-US" dirty="0"/>
          </a:p>
        </p:txBody>
      </p:sp>
      <p:sp>
        <p:nvSpPr>
          <p:cNvPr id="5" name="Content Placeholder 4">
            <a:extLst>
              <a:ext uri="{FF2B5EF4-FFF2-40B4-BE49-F238E27FC236}">
                <a16:creationId xmlns:a16="http://schemas.microsoft.com/office/drawing/2014/main" id="{F45D15B4-DF51-4CC2-AA09-3D644D1994F1}"/>
              </a:ext>
            </a:extLst>
          </p:cNvPr>
          <p:cNvSpPr>
            <a:spLocks noGrp="1"/>
          </p:cNvSpPr>
          <p:nvPr>
            <p:ph sz="half" idx="1"/>
          </p:nvPr>
        </p:nvSpPr>
        <p:spPr>
          <a:xfrm>
            <a:off x="450937" y="2304789"/>
            <a:ext cx="5645063" cy="4246323"/>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latin typeface="Times New Roman" panose="02020603050405020304" pitchFamily="18" charset="0"/>
                <a:cs typeface="Times New Roman" panose="02020603050405020304" pitchFamily="18" charset="0"/>
              </a:rPr>
              <a:t>class animal</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private:</a:t>
            </a:r>
          </a:p>
          <a:p>
            <a:r>
              <a:rPr lang="en-US" dirty="0">
                <a:latin typeface="Times New Roman" panose="02020603050405020304" pitchFamily="18" charset="0"/>
                <a:cs typeface="Times New Roman" panose="02020603050405020304" pitchFamily="18" charset="0"/>
              </a:rPr>
              <a:t>int types;</a:t>
            </a:r>
          </a:p>
          <a:p>
            <a:r>
              <a:rPr lang="en-US" dirty="0">
                <a:latin typeface="Times New Roman" panose="02020603050405020304" pitchFamily="18" charset="0"/>
                <a:cs typeface="Times New Roman" panose="02020603050405020304" pitchFamily="18" charset="0"/>
              </a:rPr>
              <a:t>string name;</a:t>
            </a:r>
          </a:p>
          <a:p>
            <a:r>
              <a:rPr lang="en-US" dirty="0">
                <a:latin typeface="Times New Roman" panose="02020603050405020304" pitchFamily="18" charset="0"/>
                <a:cs typeface="Times New Roman" panose="02020603050405020304" pitchFamily="18" charset="0"/>
              </a:rPr>
              <a:t>string voice;</a:t>
            </a:r>
          </a:p>
          <a:p>
            <a:pPr marL="0" indent="0">
              <a:buNone/>
            </a:pPr>
            <a:r>
              <a:rPr lang="en-US" dirty="0">
                <a:latin typeface="Times New Roman" panose="02020603050405020304" pitchFamily="18" charset="0"/>
                <a:cs typeface="Times New Roman" panose="02020603050405020304" pitchFamily="18" charset="0"/>
              </a:rPr>
              <a:t>         string gender;</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animal()</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constructor"&lt;&lt;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set_values</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t,string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v,string</a:t>
            </a:r>
            <a:r>
              <a:rPr lang="en-US" dirty="0">
                <a:latin typeface="Times New Roman" panose="02020603050405020304" pitchFamily="18" charset="0"/>
                <a:cs typeface="Times New Roman" panose="02020603050405020304" pitchFamily="18" charset="0"/>
              </a:rPr>
              <a:t> g, string n)// setter function set the values</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voice=v;</a:t>
            </a:r>
          </a:p>
          <a:p>
            <a:r>
              <a:rPr lang="en-US" dirty="0">
                <a:latin typeface="Times New Roman" panose="02020603050405020304" pitchFamily="18" charset="0"/>
                <a:cs typeface="Times New Roman" panose="02020603050405020304" pitchFamily="18" charset="0"/>
              </a:rPr>
              <a:t>types=t;</a:t>
            </a:r>
          </a:p>
        </p:txBody>
      </p:sp>
      <p:sp>
        <p:nvSpPr>
          <p:cNvPr id="6" name="Content Placeholder 5">
            <a:extLst>
              <a:ext uri="{FF2B5EF4-FFF2-40B4-BE49-F238E27FC236}">
                <a16:creationId xmlns:a16="http://schemas.microsoft.com/office/drawing/2014/main" id="{21CEEB12-3888-4B43-9792-C403A963CF5B}"/>
              </a:ext>
            </a:extLst>
          </p:cNvPr>
          <p:cNvSpPr>
            <a:spLocks noGrp="1"/>
          </p:cNvSpPr>
          <p:nvPr>
            <p:ph sz="half" idx="2"/>
          </p:nvPr>
        </p:nvSpPr>
        <p:spPr>
          <a:xfrm>
            <a:off x="6212910" y="2304789"/>
            <a:ext cx="5528153" cy="4246323"/>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latin typeface="Times New Roman" panose="02020603050405020304" pitchFamily="18" charset="0"/>
                <a:cs typeface="Times New Roman" panose="02020603050405020304" pitchFamily="18" charset="0"/>
              </a:rPr>
              <a:t>	gender=g;</a:t>
            </a:r>
          </a:p>
          <a:p>
            <a:r>
              <a:rPr lang="en-US" dirty="0">
                <a:latin typeface="Times New Roman" panose="02020603050405020304" pitchFamily="18" charset="0"/>
                <a:cs typeface="Times New Roman" panose="02020603050405020304" pitchFamily="18" charset="0"/>
              </a:rPr>
              <a:t>	name=n;</a:t>
            </a:r>
          </a:p>
          <a:p>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get_values</a:t>
            </a:r>
            <a:r>
              <a:rPr lang="en-US" dirty="0">
                <a:latin typeface="Times New Roman" panose="02020603050405020304" pitchFamily="18" charset="0"/>
                <a:cs typeface="Times New Roman" panose="02020603050405020304" pitchFamily="18" charset="0"/>
              </a:rPr>
              <a:t>()  //getter function get the values which are set in setter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types of animal present : "&lt;&lt;types;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&lt;&lt;"The name of animal is : "&lt;&lt;name&lt;&lt;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gender of animal is : "&lt;&lt;gender&lt;&lt;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voice of animal is : "&lt;&lt;voice&lt;&lt;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	animal ani;</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ani.set_values</a:t>
            </a:r>
            <a:r>
              <a:rPr lang="en-US" dirty="0">
                <a:latin typeface="Times New Roman" panose="02020603050405020304" pitchFamily="18" charset="0"/>
                <a:cs typeface="Times New Roman" panose="02020603050405020304" pitchFamily="18" charset="0"/>
              </a:rPr>
              <a:t>(5,"meow meow","male","</a:t>
            </a:r>
            <a:r>
              <a:rPr lang="en-US" dirty="0" err="1">
                <a:latin typeface="Times New Roman" panose="02020603050405020304" pitchFamily="18" charset="0"/>
                <a:cs typeface="Times New Roman" panose="02020603050405020304" pitchFamily="18" charset="0"/>
              </a:rPr>
              <a:t>radee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ani.get_values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return 0;}</a:t>
            </a:r>
          </a:p>
        </p:txBody>
      </p:sp>
      <p:sp>
        <p:nvSpPr>
          <p:cNvPr id="7" name="Rectangle 6">
            <a:extLst>
              <a:ext uri="{FF2B5EF4-FFF2-40B4-BE49-F238E27FC236}">
                <a16:creationId xmlns:a16="http://schemas.microsoft.com/office/drawing/2014/main" id="{54427D1B-747C-4178-A871-264162212ECC}"/>
              </a:ext>
            </a:extLst>
          </p:cNvPr>
          <p:cNvSpPr/>
          <p:nvPr/>
        </p:nvSpPr>
        <p:spPr>
          <a:xfrm>
            <a:off x="2630467" y="2467628"/>
            <a:ext cx="3256767" cy="14780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Program output:</a:t>
            </a:r>
          </a:p>
          <a:p>
            <a:pPr algn="ctr"/>
            <a:r>
              <a:rPr lang="en-US" sz="1600" dirty="0">
                <a:latin typeface="Times New Roman" panose="02020603050405020304" pitchFamily="18" charset="0"/>
                <a:cs typeface="Times New Roman" panose="02020603050405020304" pitchFamily="18" charset="0"/>
              </a:rPr>
              <a:t>This is constructor</a:t>
            </a:r>
          </a:p>
          <a:p>
            <a:pPr algn="ctr"/>
            <a:r>
              <a:rPr lang="en-US" sz="1600" dirty="0">
                <a:latin typeface="Times New Roman" panose="02020603050405020304" pitchFamily="18" charset="0"/>
                <a:cs typeface="Times New Roman" panose="02020603050405020304" pitchFamily="18" charset="0"/>
              </a:rPr>
              <a:t>The types of animal present : 5</a:t>
            </a:r>
          </a:p>
          <a:p>
            <a:pPr algn="ctr"/>
            <a:r>
              <a:rPr lang="en-US" sz="1600" dirty="0">
                <a:latin typeface="Times New Roman" panose="02020603050405020304" pitchFamily="18" charset="0"/>
                <a:cs typeface="Times New Roman" panose="02020603050405020304" pitchFamily="18" charset="0"/>
              </a:rPr>
              <a:t>The name of animal is : </a:t>
            </a:r>
            <a:r>
              <a:rPr lang="en-US" sz="1600" dirty="0" err="1">
                <a:latin typeface="Times New Roman" panose="02020603050405020304" pitchFamily="18" charset="0"/>
                <a:cs typeface="Times New Roman" panose="02020603050405020304" pitchFamily="18" charset="0"/>
              </a:rPr>
              <a:t>radee</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The gender of animal is : male</a:t>
            </a:r>
          </a:p>
          <a:p>
            <a:pPr algn="ctr"/>
            <a:r>
              <a:rPr lang="en-US" sz="1600" dirty="0">
                <a:latin typeface="Times New Roman" panose="02020603050405020304" pitchFamily="18" charset="0"/>
                <a:cs typeface="Times New Roman" panose="02020603050405020304" pitchFamily="18" charset="0"/>
              </a:rPr>
              <a:t>The voice of animal is : meow </a:t>
            </a:r>
            <a:r>
              <a:rPr lang="en-US" sz="1600" dirty="0" err="1">
                <a:latin typeface="Times New Roman" panose="02020603050405020304" pitchFamily="18" charset="0"/>
                <a:cs typeface="Times New Roman" panose="02020603050405020304" pitchFamily="18" charset="0"/>
              </a:rPr>
              <a:t>meow</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5022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C52-6E9B-4FA0-BDE8-605073639F0F}"/>
              </a:ext>
            </a:extLst>
          </p:cNvPr>
          <p:cNvSpPr>
            <a:spLocks noGrp="1"/>
          </p:cNvSpPr>
          <p:nvPr>
            <p:ph type="title"/>
          </p:nvPr>
        </p:nvSpPr>
        <p:spPr>
          <a:xfrm>
            <a:off x="751562" y="588722"/>
            <a:ext cx="9164805" cy="1240077"/>
          </a:xfrm>
        </p:spPr>
        <p:txBody>
          <a:bodyPr/>
          <a:lstStyle/>
          <a:p>
            <a:r>
              <a:rPr lang="en-US" dirty="0">
                <a:latin typeface="Bodoni MT Black" panose="02070A03080606020203" pitchFamily="18" charset="0"/>
              </a:rPr>
              <a:t>Access function from outside the class</a:t>
            </a:r>
          </a:p>
        </p:txBody>
      </p:sp>
      <p:sp>
        <p:nvSpPr>
          <p:cNvPr id="3" name="Content Placeholder 2">
            <a:extLst>
              <a:ext uri="{FF2B5EF4-FFF2-40B4-BE49-F238E27FC236}">
                <a16:creationId xmlns:a16="http://schemas.microsoft.com/office/drawing/2014/main" id="{DD5611F5-596C-4376-90C9-6D1E57D5AD7B}"/>
              </a:ext>
            </a:extLst>
          </p:cNvPr>
          <p:cNvSpPr>
            <a:spLocks noGrp="1"/>
          </p:cNvSpPr>
          <p:nvPr>
            <p:ph sz="half" idx="1"/>
          </p:nvPr>
        </p:nvSpPr>
        <p:spPr>
          <a:xfrm>
            <a:off x="751562" y="2342368"/>
            <a:ext cx="5228550" cy="4283900"/>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r>
              <a:rPr lang="en-US" dirty="0"/>
              <a:t>#include&lt;iostream&gt;</a:t>
            </a:r>
          </a:p>
          <a:p>
            <a:r>
              <a:rPr lang="en-US" dirty="0"/>
              <a:t>using namespace std;</a:t>
            </a:r>
          </a:p>
          <a:p>
            <a:r>
              <a:rPr lang="en-US" dirty="0"/>
              <a:t>class animal</a:t>
            </a:r>
          </a:p>
          <a:p>
            <a:r>
              <a:rPr lang="en-US" dirty="0"/>
              <a:t>{</a:t>
            </a:r>
          </a:p>
          <a:p>
            <a:r>
              <a:rPr lang="en-US" dirty="0"/>
              <a:t>	private:</a:t>
            </a:r>
          </a:p>
          <a:p>
            <a:r>
              <a:rPr lang="en-US" dirty="0"/>
              <a:t>	int types;</a:t>
            </a:r>
          </a:p>
          <a:p>
            <a:r>
              <a:rPr lang="en-US" dirty="0"/>
              <a:t>	string name;</a:t>
            </a:r>
          </a:p>
          <a:p>
            <a:r>
              <a:rPr lang="en-US" dirty="0"/>
              <a:t>	string voice;</a:t>
            </a:r>
          </a:p>
          <a:p>
            <a:r>
              <a:rPr lang="en-US" dirty="0"/>
              <a:t>	string gender;</a:t>
            </a:r>
          </a:p>
          <a:p>
            <a:r>
              <a:rPr lang="en-US" dirty="0"/>
              <a:t>	public:</a:t>
            </a:r>
          </a:p>
          <a:p>
            <a:r>
              <a:rPr lang="en-US" dirty="0"/>
              <a:t>	void	</a:t>
            </a:r>
            <a:r>
              <a:rPr lang="en-US" dirty="0" err="1"/>
              <a:t>set_values</a:t>
            </a:r>
            <a:r>
              <a:rPr lang="en-US" dirty="0"/>
              <a:t>(</a:t>
            </a:r>
            <a:r>
              <a:rPr lang="en-US" dirty="0" err="1"/>
              <a:t>int,string,string,string</a:t>
            </a:r>
            <a:r>
              <a:rPr lang="en-US" dirty="0"/>
              <a:t>);</a:t>
            </a:r>
          </a:p>
          <a:p>
            <a:r>
              <a:rPr lang="en-US" dirty="0"/>
              <a:t>	void	</a:t>
            </a:r>
            <a:r>
              <a:rPr lang="en-US" dirty="0" err="1"/>
              <a:t>get_values</a:t>
            </a:r>
            <a:r>
              <a:rPr lang="en-US" dirty="0"/>
              <a:t>();</a:t>
            </a:r>
          </a:p>
          <a:p>
            <a:r>
              <a:rPr lang="en-US" dirty="0"/>
              <a:t>  animal();};</a:t>
            </a:r>
          </a:p>
          <a:p>
            <a:r>
              <a:rPr lang="en-US" dirty="0"/>
              <a:t>    animal::animal()  {</a:t>
            </a:r>
          </a:p>
          <a:p>
            <a:r>
              <a:rPr lang="en-US" dirty="0"/>
              <a:t>                	</a:t>
            </a:r>
            <a:r>
              <a:rPr lang="en-US" dirty="0" err="1"/>
              <a:t>cout</a:t>
            </a:r>
            <a:r>
              <a:rPr lang="en-US" dirty="0"/>
              <a:t>&lt;&lt;"this is constructor "&lt;&lt;</a:t>
            </a:r>
            <a:r>
              <a:rPr lang="en-US" dirty="0" err="1"/>
              <a:t>endl</a:t>
            </a:r>
            <a:r>
              <a:rPr lang="en-US" dirty="0"/>
              <a:t>;  } </a:t>
            </a:r>
          </a:p>
          <a:p>
            <a:r>
              <a:rPr lang="en-US" dirty="0"/>
              <a:t>     void animal::</a:t>
            </a:r>
            <a:r>
              <a:rPr lang="en-US" dirty="0" err="1"/>
              <a:t>set_values</a:t>
            </a:r>
            <a:r>
              <a:rPr lang="en-US" dirty="0"/>
              <a:t>(int </a:t>
            </a:r>
            <a:r>
              <a:rPr lang="en-US" dirty="0" err="1"/>
              <a:t>t,string</a:t>
            </a:r>
            <a:r>
              <a:rPr lang="en-US" dirty="0"/>
              <a:t> </a:t>
            </a:r>
            <a:r>
              <a:rPr lang="en-US" dirty="0" err="1"/>
              <a:t>v,string</a:t>
            </a:r>
            <a:r>
              <a:rPr lang="en-US" dirty="0"/>
              <a:t> g, string n)</a:t>
            </a:r>
          </a:p>
          <a:p>
            <a:r>
              <a:rPr lang="en-US" dirty="0"/>
              <a:t>			{</a:t>
            </a:r>
          </a:p>
        </p:txBody>
      </p:sp>
      <p:sp>
        <p:nvSpPr>
          <p:cNvPr id="4" name="Content Placeholder 3">
            <a:extLst>
              <a:ext uri="{FF2B5EF4-FFF2-40B4-BE49-F238E27FC236}">
                <a16:creationId xmlns:a16="http://schemas.microsoft.com/office/drawing/2014/main" id="{77049CC8-6B90-4DA3-813B-DA340FA5C07D}"/>
              </a:ext>
            </a:extLst>
          </p:cNvPr>
          <p:cNvSpPr>
            <a:spLocks noGrp="1"/>
          </p:cNvSpPr>
          <p:nvPr>
            <p:ph sz="half" idx="2"/>
          </p:nvPr>
        </p:nvSpPr>
        <p:spPr>
          <a:xfrm>
            <a:off x="6208712" y="2342368"/>
            <a:ext cx="5465546" cy="4283900"/>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r>
              <a:rPr lang="en-US" dirty="0"/>
              <a:t>                                                        types=t;</a:t>
            </a:r>
          </a:p>
          <a:p>
            <a:r>
              <a:rPr lang="en-US" dirty="0"/>
              <a:t>				voice=v;</a:t>
            </a:r>
          </a:p>
          <a:p>
            <a:r>
              <a:rPr lang="en-US" dirty="0"/>
              <a:t>				gender=g;</a:t>
            </a:r>
          </a:p>
          <a:p>
            <a:r>
              <a:rPr lang="en-US" dirty="0"/>
              <a:t>				name=n;}</a:t>
            </a:r>
          </a:p>
          <a:p>
            <a:r>
              <a:rPr lang="en-US" dirty="0"/>
              <a:t>     void animal::</a:t>
            </a:r>
            <a:r>
              <a:rPr lang="en-US" dirty="0" err="1"/>
              <a:t>get_values</a:t>
            </a:r>
            <a:r>
              <a:rPr lang="en-US" dirty="0"/>
              <a:t>(){</a:t>
            </a:r>
          </a:p>
          <a:p>
            <a:r>
              <a:rPr lang="en-US" dirty="0"/>
              <a:t>				</a:t>
            </a:r>
            <a:r>
              <a:rPr lang="en-US" dirty="0" err="1"/>
              <a:t>cout</a:t>
            </a:r>
            <a:r>
              <a:rPr lang="en-US" dirty="0"/>
              <a:t>&lt;&lt;"The types of animal present : "&lt;&lt;types;</a:t>
            </a:r>
          </a:p>
          <a:p>
            <a:r>
              <a:rPr lang="en-US" dirty="0"/>
              <a:t>				</a:t>
            </a:r>
            <a:r>
              <a:rPr lang="en-US" dirty="0" err="1"/>
              <a:t>cout</a:t>
            </a:r>
            <a:r>
              <a:rPr lang="en-US" dirty="0"/>
              <a:t>&lt;&lt;</a:t>
            </a:r>
            <a:r>
              <a:rPr lang="en-US" dirty="0" err="1"/>
              <a:t>endl</a:t>
            </a:r>
            <a:r>
              <a:rPr lang="en-US" dirty="0"/>
              <a:t>&lt;&lt;"The name of animal is : "&lt;&lt;name&lt;&lt;</a:t>
            </a:r>
            <a:r>
              <a:rPr lang="en-US" dirty="0" err="1"/>
              <a:t>endl</a:t>
            </a:r>
            <a:r>
              <a:rPr lang="en-US" dirty="0"/>
              <a:t>;</a:t>
            </a:r>
          </a:p>
          <a:p>
            <a:r>
              <a:rPr lang="en-US" dirty="0"/>
              <a:t>				</a:t>
            </a:r>
            <a:r>
              <a:rPr lang="en-US" dirty="0" err="1"/>
              <a:t>cout</a:t>
            </a:r>
            <a:r>
              <a:rPr lang="en-US" dirty="0"/>
              <a:t>&lt;&lt;"The gender of animal is : "&lt;&lt;gender&lt;&lt;</a:t>
            </a:r>
            <a:r>
              <a:rPr lang="en-US" dirty="0" err="1"/>
              <a:t>endl</a:t>
            </a:r>
            <a:r>
              <a:rPr lang="en-US" dirty="0"/>
              <a:t>;</a:t>
            </a:r>
          </a:p>
          <a:p>
            <a:r>
              <a:rPr lang="en-US" dirty="0"/>
              <a:t>				</a:t>
            </a:r>
            <a:r>
              <a:rPr lang="en-US" dirty="0" err="1"/>
              <a:t>cout</a:t>
            </a:r>
            <a:r>
              <a:rPr lang="en-US" dirty="0"/>
              <a:t>&lt;&lt;"The voice of animal is : "&lt;&lt;voice&lt;&lt;</a:t>
            </a:r>
            <a:r>
              <a:rPr lang="en-US" dirty="0" err="1"/>
              <a:t>endl</a:t>
            </a:r>
            <a:r>
              <a:rPr lang="en-US" dirty="0"/>
              <a:t>;	}</a:t>
            </a:r>
          </a:p>
          <a:p>
            <a:r>
              <a:rPr lang="en-US" dirty="0"/>
              <a:t>int main()			</a:t>
            </a:r>
          </a:p>
          <a:p>
            <a:r>
              <a:rPr lang="en-US" dirty="0"/>
              <a:t>{</a:t>
            </a:r>
          </a:p>
          <a:p>
            <a:r>
              <a:rPr lang="en-US" dirty="0"/>
              <a:t>	animal ani;</a:t>
            </a:r>
          </a:p>
          <a:p>
            <a:r>
              <a:rPr lang="en-US" dirty="0"/>
              <a:t>	</a:t>
            </a:r>
            <a:r>
              <a:rPr lang="en-US" dirty="0" err="1"/>
              <a:t>ani.set_values</a:t>
            </a:r>
            <a:r>
              <a:rPr lang="en-US" dirty="0"/>
              <a:t>(5,"meow meow","male","</a:t>
            </a:r>
            <a:r>
              <a:rPr lang="en-US" dirty="0" err="1"/>
              <a:t>radee</a:t>
            </a:r>
            <a:r>
              <a:rPr lang="en-US" dirty="0"/>
              <a:t>");</a:t>
            </a:r>
          </a:p>
          <a:p>
            <a:r>
              <a:rPr lang="en-US" dirty="0"/>
              <a:t>	</a:t>
            </a:r>
            <a:r>
              <a:rPr lang="en-US" dirty="0" err="1"/>
              <a:t>ani.get_values</a:t>
            </a:r>
            <a:r>
              <a:rPr lang="en-US" dirty="0"/>
              <a:t>();</a:t>
            </a:r>
          </a:p>
          <a:p>
            <a:r>
              <a:rPr lang="en-US" dirty="0"/>
              <a:t>	return 0;</a:t>
            </a:r>
          </a:p>
          <a:p>
            <a:r>
              <a:rPr lang="en-US" dirty="0"/>
              <a:t>}</a:t>
            </a:r>
          </a:p>
        </p:txBody>
      </p:sp>
      <p:sp>
        <p:nvSpPr>
          <p:cNvPr id="5" name="Rectangle 4">
            <a:extLst>
              <a:ext uri="{FF2B5EF4-FFF2-40B4-BE49-F238E27FC236}">
                <a16:creationId xmlns:a16="http://schemas.microsoft.com/office/drawing/2014/main" id="{6689E33B-73C8-4F0D-BAA1-6161F9EB2538}"/>
              </a:ext>
            </a:extLst>
          </p:cNvPr>
          <p:cNvSpPr/>
          <p:nvPr/>
        </p:nvSpPr>
        <p:spPr>
          <a:xfrm>
            <a:off x="2505206" y="2752594"/>
            <a:ext cx="3377830" cy="13528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Program output:</a:t>
            </a:r>
          </a:p>
          <a:p>
            <a:pPr algn="ctr"/>
            <a:r>
              <a:rPr lang="en-US" sz="1400" dirty="0">
                <a:latin typeface="Times New Roman" panose="02020603050405020304" pitchFamily="18" charset="0"/>
                <a:cs typeface="Times New Roman" panose="02020603050405020304" pitchFamily="18" charset="0"/>
              </a:rPr>
              <a:t>This is constructor</a:t>
            </a:r>
          </a:p>
          <a:p>
            <a:pPr algn="ctr"/>
            <a:r>
              <a:rPr lang="en-US" sz="1400" dirty="0">
                <a:latin typeface="Times New Roman" panose="02020603050405020304" pitchFamily="18" charset="0"/>
                <a:cs typeface="Times New Roman" panose="02020603050405020304" pitchFamily="18" charset="0"/>
              </a:rPr>
              <a:t>The types of animal present : 5</a:t>
            </a:r>
          </a:p>
          <a:p>
            <a:pPr algn="ctr"/>
            <a:r>
              <a:rPr lang="en-US" sz="1400" dirty="0">
                <a:latin typeface="Times New Roman" panose="02020603050405020304" pitchFamily="18" charset="0"/>
                <a:cs typeface="Times New Roman" panose="02020603050405020304" pitchFamily="18" charset="0"/>
              </a:rPr>
              <a:t>The name of animal is : </a:t>
            </a:r>
            <a:r>
              <a:rPr lang="en-US" sz="1400" dirty="0" err="1">
                <a:latin typeface="Times New Roman" panose="02020603050405020304" pitchFamily="18" charset="0"/>
                <a:cs typeface="Times New Roman" panose="02020603050405020304" pitchFamily="18" charset="0"/>
              </a:rPr>
              <a:t>radee</a:t>
            </a: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The gender of animal is : male</a:t>
            </a:r>
          </a:p>
          <a:p>
            <a:pPr algn="ctr"/>
            <a:r>
              <a:rPr lang="en-US" sz="1600" dirty="0">
                <a:latin typeface="Times New Roman" panose="02020603050405020304" pitchFamily="18" charset="0"/>
                <a:cs typeface="Times New Roman" panose="02020603050405020304" pitchFamily="18" charset="0"/>
              </a:rPr>
              <a:t>The voice of animal is : meow </a:t>
            </a:r>
            <a:r>
              <a:rPr lang="en-US" sz="1600" dirty="0" err="1">
                <a:latin typeface="Times New Roman" panose="02020603050405020304" pitchFamily="18" charset="0"/>
                <a:cs typeface="Times New Roman" panose="02020603050405020304" pitchFamily="18" charset="0"/>
              </a:rPr>
              <a:t>meow</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38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6180-A42A-4BFA-85A3-046982EEEBB5}"/>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1736595C-CA29-4EB3-9F0E-B4155D7F08AF}"/>
              </a:ext>
            </a:extLst>
          </p:cNvPr>
          <p:cNvSpPr>
            <a:spLocks noGrp="1"/>
          </p:cNvSpPr>
          <p:nvPr>
            <p:ph idx="1"/>
          </p:nvPr>
        </p:nvSpPr>
        <p:spPr>
          <a:xfrm>
            <a:off x="571500" y="2242159"/>
            <a:ext cx="10476456" cy="4233797"/>
          </a:xfrm>
        </p:spPr>
        <p:txBody>
          <a:bodyPr>
            <a:normAutofit fontScale="92500" lnSpcReduction="20000"/>
          </a:bodyPr>
          <a:lstStyle/>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C++ single dimensional arrays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C++ two-dimensional array</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C++ functions with arrays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C++ pointers </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 pointers with arrays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 pointers with functions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Search algorithm</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Sorting algorithm</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Bubble sorting</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rPr>
              <a:t>File handling </a:t>
            </a:r>
          </a:p>
          <a:p>
            <a:r>
              <a:rPr lang="en-US" dirty="0">
                <a:solidFill>
                  <a:schemeClr val="accent4">
                    <a:lumMod val="50000"/>
                  </a:schemeClr>
                </a:solidFill>
                <a:latin typeface="Times New Roman" panose="02020603050405020304" pitchFamily="18" charset="0"/>
                <a:cs typeface="Times New Roman" panose="02020603050405020304" pitchFamily="18" charset="0"/>
              </a:rPr>
              <a:t>Write data into file </a:t>
            </a:r>
          </a:p>
          <a:p>
            <a:r>
              <a:rPr lang="en-US" dirty="0">
                <a:solidFill>
                  <a:schemeClr val="accent4">
                    <a:lumMod val="50000"/>
                  </a:schemeClr>
                </a:solidFill>
                <a:latin typeface="Times New Roman" panose="02020603050405020304" pitchFamily="18" charset="0"/>
                <a:cs typeface="Times New Roman" panose="02020603050405020304" pitchFamily="18" charset="0"/>
              </a:rPr>
              <a:t>Read data  from file</a:t>
            </a:r>
          </a:p>
          <a:p>
            <a:endParaRPr lang="en-US" dirty="0">
              <a:solidFill>
                <a:srgbClr val="002060"/>
              </a:solidFill>
            </a:endParaRPr>
          </a:p>
          <a:p>
            <a:pPr marL="0" indent="0">
              <a:buNone/>
            </a:pPr>
            <a:endParaRPr lang="en-US" dirty="0"/>
          </a:p>
        </p:txBody>
      </p:sp>
    </p:spTree>
    <p:extLst>
      <p:ext uri="{BB962C8B-B14F-4D97-AF65-F5344CB8AC3E}">
        <p14:creationId xmlns:p14="http://schemas.microsoft.com/office/powerpoint/2010/main" val="25554640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5A2443-E00A-4D84-A599-2E5C60767B07}"/>
              </a:ext>
            </a:extLst>
          </p:cNvPr>
          <p:cNvSpPr>
            <a:spLocks noGrp="1"/>
          </p:cNvSpPr>
          <p:nvPr>
            <p:ph type="title"/>
          </p:nvPr>
        </p:nvSpPr>
        <p:spPr>
          <a:xfrm>
            <a:off x="751563" y="701458"/>
            <a:ext cx="9164804" cy="979174"/>
          </a:xfrm>
        </p:spPr>
        <p:txBody>
          <a:bodyPr/>
          <a:lstStyle/>
          <a:p>
            <a:r>
              <a:rPr lang="en-US" sz="4400" dirty="0">
                <a:latin typeface="Bodoni MT Black" panose="02070A03080606020203" pitchFamily="18" charset="0"/>
              </a:rPr>
              <a:t>Constructor</a:t>
            </a:r>
            <a:endParaRPr lang="en-US" sz="4400" dirty="0"/>
          </a:p>
        </p:txBody>
      </p:sp>
      <p:sp>
        <p:nvSpPr>
          <p:cNvPr id="8" name="Content Placeholder 7">
            <a:extLst>
              <a:ext uri="{FF2B5EF4-FFF2-40B4-BE49-F238E27FC236}">
                <a16:creationId xmlns:a16="http://schemas.microsoft.com/office/drawing/2014/main" id="{36119E14-D14C-4F88-85AA-B525BDBBF7CB}"/>
              </a:ext>
            </a:extLst>
          </p:cNvPr>
          <p:cNvSpPr>
            <a:spLocks noGrp="1"/>
          </p:cNvSpPr>
          <p:nvPr>
            <p:ph idx="1"/>
          </p:nvPr>
        </p:nvSpPr>
        <p:spPr>
          <a:xfrm>
            <a:off x="563671" y="2304789"/>
            <a:ext cx="11173217" cy="4146115"/>
          </a:xfrm>
        </p:spPr>
        <p:txBody>
          <a:bodyPr>
            <a:normAutofit fontScale="92500" lnSpcReduction="20000"/>
          </a:bodyPr>
          <a:lstStyle/>
          <a:p>
            <a:r>
              <a:rPr lang="en-US" sz="2800" dirty="0">
                <a:latin typeface="Bodoni MT Black" panose="02070A03080606020203" pitchFamily="18" charset="0"/>
              </a:rPr>
              <a:t> Constructor: </a:t>
            </a:r>
            <a:r>
              <a:rPr lang="en-US" sz="28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onstructor is a member function that automatically called when a class object is created. </a:t>
            </a:r>
          </a:p>
          <a:p>
            <a:pPr marL="0" indent="0">
              <a:buNone/>
            </a:pPr>
            <a:r>
              <a:rPr lang="en-US" dirty="0">
                <a:latin typeface="Times New Roman" panose="02020603050405020304" pitchFamily="18" charset="0"/>
                <a:cs typeface="Times New Roman" panose="02020603050405020304" pitchFamily="18" charset="0"/>
              </a:rPr>
              <a:t>A constructor is a special public member function that is automatically called to construct a class object when it is created. If the programmer does not write a constructor, C++ automatically provide one.  You never see it, but it runs silently in the backend each time when it they create a class. Most of the programmer use a constructor for the initializing of the data member variables. However it can do anything a normal function can do.</a:t>
            </a:r>
          </a:p>
          <a:p>
            <a:pPr marL="0" indent="0">
              <a:buNone/>
            </a:pPr>
            <a:r>
              <a:rPr lang="en-US" dirty="0">
                <a:latin typeface="Times New Roman" panose="02020603050405020304" pitchFamily="18" charset="0"/>
                <a:cs typeface="Times New Roman" panose="02020603050405020304" pitchFamily="18" charset="0"/>
              </a:rPr>
              <a:t>It look like as a regular function except that its name must be as same as the name of the class it is part of. This is hoe compiler know that is particular member function is a constructor. </a:t>
            </a:r>
          </a:p>
          <a:p>
            <a:pPr marL="0" indent="0">
              <a:buNone/>
            </a:pPr>
            <a:r>
              <a:rPr lang="en-US" dirty="0">
                <a:latin typeface="Times New Roman" panose="02020603050405020304" pitchFamily="18" charset="0"/>
                <a:cs typeface="Times New Roman" panose="02020603050405020304" pitchFamily="18" charset="0"/>
              </a:rPr>
              <a:t>Constructor has no return value.</a:t>
            </a:r>
          </a:p>
          <a:p>
            <a:pPr marL="0" indent="0">
              <a:buNone/>
            </a:pPr>
            <a:r>
              <a:rPr lang="en-US" sz="2600" dirty="0">
                <a:latin typeface="Bodoni MT Black" panose="02070A03080606020203" pitchFamily="18" charset="0"/>
                <a:cs typeface="Times New Roman" panose="02020603050405020304" pitchFamily="18" charset="0"/>
              </a:rPr>
              <a:t>Syntax:</a:t>
            </a:r>
          </a:p>
          <a:p>
            <a:pPr marL="0" indent="0">
              <a:buNone/>
            </a:pP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(may have parameter and may be empty)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Constructor must be public.</a:t>
            </a:r>
          </a:p>
          <a:p>
            <a:pPr marL="0" indent="0">
              <a:buNone/>
            </a:pPr>
            <a:endParaRPr lang="en-US" dirty="0"/>
          </a:p>
        </p:txBody>
      </p:sp>
    </p:spTree>
    <p:extLst>
      <p:ext uri="{BB962C8B-B14F-4D97-AF65-F5344CB8AC3E}">
        <p14:creationId xmlns:p14="http://schemas.microsoft.com/office/powerpoint/2010/main" val="328543328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1629-EBA6-4671-AC55-BFE3D0A403EF}"/>
              </a:ext>
            </a:extLst>
          </p:cNvPr>
          <p:cNvSpPr>
            <a:spLocks noGrp="1"/>
          </p:cNvSpPr>
          <p:nvPr>
            <p:ph type="title"/>
          </p:nvPr>
        </p:nvSpPr>
        <p:spPr>
          <a:xfrm>
            <a:off x="713985" y="663879"/>
            <a:ext cx="9202382" cy="1016753"/>
          </a:xfrm>
        </p:spPr>
        <p:txBody>
          <a:bodyPr/>
          <a:lstStyle/>
          <a:p>
            <a:r>
              <a:rPr lang="en-US" sz="4400" dirty="0">
                <a:latin typeface="Bodoni MT Black" panose="02070A03080606020203" pitchFamily="18" charset="0"/>
              </a:rPr>
              <a:t>Program: constructor</a:t>
            </a:r>
          </a:p>
        </p:txBody>
      </p:sp>
      <p:sp>
        <p:nvSpPr>
          <p:cNvPr id="3" name="Content Placeholder 2">
            <a:extLst>
              <a:ext uri="{FF2B5EF4-FFF2-40B4-BE49-F238E27FC236}">
                <a16:creationId xmlns:a16="http://schemas.microsoft.com/office/drawing/2014/main" id="{4AC27532-CB1D-4844-A714-C410054DB077}"/>
              </a:ext>
            </a:extLst>
          </p:cNvPr>
          <p:cNvSpPr>
            <a:spLocks noGrp="1"/>
          </p:cNvSpPr>
          <p:nvPr>
            <p:ph idx="1"/>
          </p:nvPr>
        </p:nvSpPr>
        <p:spPr>
          <a:xfrm>
            <a:off x="438412" y="2141951"/>
            <a:ext cx="11311002" cy="4421687"/>
          </a:xfrm>
        </p:spPr>
        <p:txBody>
          <a:bodyPr>
            <a:normAutofit fontScale="55000" lnSpcReduction="20000"/>
          </a:bodyPr>
          <a:lstStyle/>
          <a:p>
            <a:pPr marL="0" indent="0">
              <a:buNone/>
            </a:pPr>
            <a:r>
              <a:rPr lang="en-US" sz="2200" dirty="0">
                <a:latin typeface="Times New Roman" panose="02020603050405020304" pitchFamily="18" charset="0"/>
                <a:cs typeface="Times New Roman" panose="02020603050405020304" pitchFamily="18" charset="0"/>
              </a:rPr>
              <a:t>#include&lt;iostream&gt;</a:t>
            </a:r>
          </a:p>
          <a:p>
            <a:pPr marL="0" indent="0">
              <a:buNone/>
            </a:pPr>
            <a:r>
              <a:rPr lang="en-US" sz="2200" dirty="0">
                <a:latin typeface="Times New Roman" panose="02020603050405020304" pitchFamily="18" charset="0"/>
                <a:cs typeface="Times New Roman" panose="02020603050405020304" pitchFamily="18" charset="0"/>
              </a:rPr>
              <a:t>using namespace std;</a:t>
            </a:r>
          </a:p>
          <a:p>
            <a:pPr marL="0" indent="0">
              <a:buNone/>
            </a:pPr>
            <a:r>
              <a:rPr lang="en-US" sz="2200" dirty="0">
                <a:latin typeface="Times New Roman" panose="02020603050405020304" pitchFamily="18" charset="0"/>
                <a:cs typeface="Times New Roman" panose="02020603050405020304" pitchFamily="18" charset="0"/>
              </a:rPr>
              <a:t>class demo</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public:</a:t>
            </a:r>
          </a:p>
          <a:p>
            <a:pPr marL="0" indent="0">
              <a:buNone/>
            </a:pPr>
            <a:r>
              <a:rPr lang="en-US" sz="2200" dirty="0">
                <a:latin typeface="Times New Roman" panose="02020603050405020304" pitchFamily="18" charset="0"/>
                <a:cs typeface="Times New Roman" panose="02020603050405020304" pitchFamily="18" charset="0"/>
              </a:rPr>
              <a:t>demo()</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&lt;&lt;“This a constructor which is automatically called when an object of a class created “&lt;&lt;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int main()</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demo d1;</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&lt;&lt;“This statement appears after the constructor statement appears. “ ;</a:t>
            </a:r>
          </a:p>
          <a:p>
            <a:pPr marL="0" indent="0">
              <a:buNone/>
            </a:pPr>
            <a:r>
              <a:rPr lang="en-US" sz="2200" dirty="0">
                <a:latin typeface="Times New Roman" panose="02020603050405020304" pitchFamily="18" charset="0"/>
                <a:cs typeface="Times New Roman" panose="02020603050405020304" pitchFamily="18" charset="0"/>
              </a:rPr>
              <a:t>return 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Rectangle 3">
            <a:extLst>
              <a:ext uri="{FF2B5EF4-FFF2-40B4-BE49-F238E27FC236}">
                <a16:creationId xmlns:a16="http://schemas.microsoft.com/office/drawing/2014/main" id="{0EE051DA-C770-40AD-BDF4-61215A7F650A}"/>
              </a:ext>
            </a:extLst>
          </p:cNvPr>
          <p:cNvSpPr/>
          <p:nvPr/>
        </p:nvSpPr>
        <p:spPr>
          <a:xfrm>
            <a:off x="4872625" y="2730674"/>
            <a:ext cx="6313118" cy="1027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Program output</a:t>
            </a:r>
          </a:p>
          <a:p>
            <a:pPr algn="ctr"/>
            <a:r>
              <a:rPr lang="en-US" sz="1400" dirty="0">
                <a:latin typeface="Times New Roman" panose="02020603050405020304" pitchFamily="18" charset="0"/>
                <a:cs typeface="Times New Roman" panose="02020603050405020304" pitchFamily="18" charset="0"/>
              </a:rPr>
              <a:t>This a constructor which is automatically called when an object of a class created</a:t>
            </a:r>
          </a:p>
          <a:p>
            <a:pPr algn="ctr"/>
            <a:r>
              <a:rPr lang="en-US" sz="1400" dirty="0">
                <a:latin typeface="Times New Roman" panose="02020603050405020304" pitchFamily="18" charset="0"/>
                <a:cs typeface="Times New Roman" panose="02020603050405020304" pitchFamily="18" charset="0"/>
              </a:rPr>
              <a:t>This statement appears after the constructor statement appears.</a:t>
            </a:r>
          </a:p>
          <a:p>
            <a:pPr algn="ctr"/>
            <a:endParaRPr lang="en-US" dirty="0"/>
          </a:p>
        </p:txBody>
      </p:sp>
    </p:spTree>
    <p:extLst>
      <p:ext uri="{BB962C8B-B14F-4D97-AF65-F5344CB8AC3E}">
        <p14:creationId xmlns:p14="http://schemas.microsoft.com/office/powerpoint/2010/main" val="8541761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9669-1F4C-4AF9-82C9-515D34B29CEB}"/>
              </a:ext>
            </a:extLst>
          </p:cNvPr>
          <p:cNvSpPr>
            <a:spLocks noGrp="1"/>
          </p:cNvSpPr>
          <p:nvPr>
            <p:ph type="title"/>
          </p:nvPr>
        </p:nvSpPr>
        <p:spPr>
          <a:xfrm>
            <a:off x="626301" y="713984"/>
            <a:ext cx="9290065" cy="966648"/>
          </a:xfrm>
        </p:spPr>
        <p:txBody>
          <a:bodyPr/>
          <a:lstStyle/>
          <a:p>
            <a:r>
              <a:rPr lang="en-US" sz="4400" dirty="0">
                <a:latin typeface="Bodoni MT Black" panose="02070A03080606020203" pitchFamily="18" charset="0"/>
              </a:rPr>
              <a:t>Destructor</a:t>
            </a:r>
          </a:p>
        </p:txBody>
      </p:sp>
      <p:sp>
        <p:nvSpPr>
          <p:cNvPr id="3" name="Content Placeholder 2">
            <a:extLst>
              <a:ext uri="{FF2B5EF4-FFF2-40B4-BE49-F238E27FC236}">
                <a16:creationId xmlns:a16="http://schemas.microsoft.com/office/drawing/2014/main" id="{2BDC09EA-BE98-4FCC-9B37-82BE985961FF}"/>
              </a:ext>
            </a:extLst>
          </p:cNvPr>
          <p:cNvSpPr>
            <a:spLocks noGrp="1"/>
          </p:cNvSpPr>
          <p:nvPr>
            <p:ph idx="1"/>
          </p:nvPr>
        </p:nvSpPr>
        <p:spPr>
          <a:xfrm>
            <a:off x="626300" y="2254685"/>
            <a:ext cx="11073009" cy="4396636"/>
          </a:xfrm>
        </p:spPr>
        <p:txBody>
          <a:bodyPr/>
          <a:lstStyle/>
          <a:p>
            <a:r>
              <a:rPr lang="en-US" sz="2800" dirty="0">
                <a:latin typeface="Bodoni MT Black" panose="02070A03080606020203" pitchFamily="18" charset="0"/>
                <a:cs typeface="Times New Roman" panose="02020603050405020304" pitchFamily="18" charset="0"/>
              </a:rPr>
              <a:t>Destructor: </a:t>
            </a:r>
          </a:p>
          <a:p>
            <a:pPr marL="0" indent="0">
              <a:buNone/>
            </a:pPr>
            <a:r>
              <a:rPr lang="en-US" sz="2800" dirty="0">
                <a:latin typeface="Bodoni MT Black" panose="02070A03080606020203"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destructor is a member function that is automatically called when an object is destroyed.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Destructor are public member functions with the same name as the class, preceded by a tilde character (~). Destructor are automatically called when an object is destroyed.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Destructor are used to perform Shutdown procedure when object goes out of existence.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Destructors have no return type.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Destructor cannot accept argument list, so they never have a parameter list.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Because they don’t accept argument list so there is can only one destructor.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Destructor are useful when working with objects that are dynamically allocated. </a:t>
            </a:r>
          </a:p>
          <a:p>
            <a:pPr marL="0" indent="0">
              <a:buNone/>
            </a:pPr>
            <a:r>
              <a:rPr lang="en-US" dirty="0">
                <a:latin typeface="Times New Roman" panose="02020603050405020304" pitchFamily="18" charset="0"/>
                <a:cs typeface="Times New Roman" panose="02020603050405020304" pitchFamily="18" charset="0"/>
              </a:rPr>
              <a:t>Write a program in which a constructor and destructor is created.</a:t>
            </a:r>
          </a:p>
        </p:txBody>
      </p:sp>
    </p:spTree>
    <p:extLst>
      <p:ext uri="{BB962C8B-B14F-4D97-AF65-F5344CB8AC3E}">
        <p14:creationId xmlns:p14="http://schemas.microsoft.com/office/powerpoint/2010/main" val="30653636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7DB1-AC5D-41A8-A45E-8B7E07B2EE91}"/>
              </a:ext>
            </a:extLst>
          </p:cNvPr>
          <p:cNvSpPr>
            <a:spLocks noGrp="1"/>
          </p:cNvSpPr>
          <p:nvPr>
            <p:ph type="title"/>
          </p:nvPr>
        </p:nvSpPr>
        <p:spPr>
          <a:xfrm>
            <a:off x="814193" y="701458"/>
            <a:ext cx="9102174" cy="979174"/>
          </a:xfrm>
        </p:spPr>
        <p:txBody>
          <a:bodyPr/>
          <a:lstStyle/>
          <a:p>
            <a:r>
              <a:rPr lang="en-US" sz="4400" dirty="0">
                <a:latin typeface="Bodoni MT Black" panose="02070A03080606020203" pitchFamily="18" charset="0"/>
              </a:rPr>
              <a:t>Program : Destructor</a:t>
            </a:r>
          </a:p>
        </p:txBody>
      </p:sp>
      <p:sp>
        <p:nvSpPr>
          <p:cNvPr id="3" name="Content Placeholder 2">
            <a:extLst>
              <a:ext uri="{FF2B5EF4-FFF2-40B4-BE49-F238E27FC236}">
                <a16:creationId xmlns:a16="http://schemas.microsoft.com/office/drawing/2014/main" id="{66EC3272-5102-40AB-860D-722EA16F834A}"/>
              </a:ext>
            </a:extLst>
          </p:cNvPr>
          <p:cNvSpPr>
            <a:spLocks noGrp="1"/>
          </p:cNvSpPr>
          <p:nvPr>
            <p:ph sz="half" idx="1"/>
          </p:nvPr>
        </p:nvSpPr>
        <p:spPr>
          <a:xfrm>
            <a:off x="400833" y="2430048"/>
            <a:ext cx="5311035" cy="4233799"/>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t>#include&lt;iostream&gt;</a:t>
            </a:r>
          </a:p>
          <a:p>
            <a:pPr marL="0" indent="0">
              <a:buNone/>
            </a:pPr>
            <a:r>
              <a:rPr lang="en-US" dirty="0"/>
              <a:t>using namespace std;</a:t>
            </a:r>
          </a:p>
          <a:p>
            <a:pPr marL="0" indent="0">
              <a:buNone/>
            </a:pPr>
            <a:r>
              <a:rPr lang="en-US" dirty="0"/>
              <a:t>class demo</a:t>
            </a:r>
          </a:p>
          <a:p>
            <a:pPr marL="0" indent="0">
              <a:buNone/>
            </a:pPr>
            <a:r>
              <a:rPr lang="en-US" dirty="0"/>
              <a:t>{</a:t>
            </a:r>
          </a:p>
          <a:p>
            <a:pPr marL="0" indent="0">
              <a:buNone/>
            </a:pPr>
            <a:r>
              <a:rPr lang="en-US" dirty="0"/>
              <a:t>	public:	</a:t>
            </a:r>
          </a:p>
          <a:p>
            <a:pPr marL="0" indent="0">
              <a:buNone/>
            </a:pPr>
            <a:r>
              <a:rPr lang="en-US" dirty="0"/>
              <a:t>	int n;</a:t>
            </a:r>
          </a:p>
          <a:p>
            <a:pPr marL="0" indent="0">
              <a:buNone/>
            </a:pPr>
            <a:r>
              <a:rPr lang="en-US" dirty="0"/>
              <a:t>		demo(int r)</a:t>
            </a:r>
          </a:p>
          <a:p>
            <a:pPr marL="0" indent="0">
              <a:buNone/>
            </a:pPr>
            <a:r>
              <a:rPr lang="en-US" dirty="0"/>
              <a:t>{</a:t>
            </a:r>
          </a:p>
          <a:p>
            <a:pPr marL="0" indent="0">
              <a:buNone/>
            </a:pPr>
            <a:r>
              <a:rPr lang="en-US" dirty="0"/>
              <a:t>			n=r;</a:t>
            </a:r>
          </a:p>
          <a:p>
            <a:pPr marL="0" indent="0">
              <a:buNone/>
            </a:pPr>
            <a:r>
              <a:rPr lang="en-US" dirty="0"/>
              <a:t>			</a:t>
            </a:r>
            <a:r>
              <a:rPr lang="en-US" dirty="0" err="1"/>
              <a:t>cout</a:t>
            </a:r>
            <a:r>
              <a:rPr lang="en-US" dirty="0"/>
              <a:t>&lt;&lt;"this is constructor " &lt;&lt;</a:t>
            </a:r>
            <a:r>
              <a:rPr lang="en-US" dirty="0" err="1"/>
              <a:t>endl</a:t>
            </a:r>
            <a:r>
              <a:rPr lang="en-US" dirty="0"/>
              <a:t>;</a:t>
            </a:r>
          </a:p>
          <a:p>
            <a:pPr marL="0" indent="0">
              <a:buNone/>
            </a:pPr>
            <a:r>
              <a:rPr lang="en-US" dirty="0"/>
              <a:t>}</a:t>
            </a:r>
          </a:p>
          <a:p>
            <a:pPr marL="0" indent="0">
              <a:buNone/>
            </a:pPr>
            <a:r>
              <a:rPr lang="en-US" dirty="0"/>
              <a:t>		~demo()</a:t>
            </a:r>
          </a:p>
          <a:p>
            <a:pPr marL="0" indent="0">
              <a:buNone/>
            </a:pPr>
            <a:r>
              <a:rPr lang="en-US" dirty="0"/>
              <a:t>		{</a:t>
            </a:r>
          </a:p>
          <a:p>
            <a:pPr marL="0" indent="0">
              <a:buNone/>
            </a:pPr>
            <a:r>
              <a:rPr lang="en-US" dirty="0"/>
              <a:t>			</a:t>
            </a:r>
            <a:r>
              <a:rPr lang="en-US" dirty="0" err="1"/>
              <a:t>cout</a:t>
            </a:r>
            <a:r>
              <a:rPr lang="en-US" dirty="0"/>
              <a:t>&lt;&lt;"this is destructor"&lt;&lt;</a:t>
            </a:r>
            <a:r>
              <a:rPr lang="en-US" dirty="0" err="1"/>
              <a:t>endl</a:t>
            </a:r>
            <a:r>
              <a:rPr lang="en-US" dirty="0"/>
              <a:t>;</a:t>
            </a:r>
          </a:p>
        </p:txBody>
      </p:sp>
      <p:sp>
        <p:nvSpPr>
          <p:cNvPr id="4" name="Content Placeholder 3">
            <a:extLst>
              <a:ext uri="{FF2B5EF4-FFF2-40B4-BE49-F238E27FC236}">
                <a16:creationId xmlns:a16="http://schemas.microsoft.com/office/drawing/2014/main" id="{19762F86-1C43-4943-99EA-F686DAA7C5E6}"/>
              </a:ext>
            </a:extLst>
          </p:cNvPr>
          <p:cNvSpPr>
            <a:spLocks noGrp="1"/>
          </p:cNvSpPr>
          <p:nvPr>
            <p:ph sz="half" idx="2"/>
          </p:nvPr>
        </p:nvSpPr>
        <p:spPr>
          <a:xfrm>
            <a:off x="6096000" y="2430048"/>
            <a:ext cx="5452997" cy="42338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t>}</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demo d(1);</a:t>
            </a:r>
          </a:p>
          <a:p>
            <a:pPr marL="0" indent="0">
              <a:buNone/>
            </a:pPr>
            <a:r>
              <a:rPr lang="en-US" dirty="0"/>
              <a:t>	</a:t>
            </a:r>
            <a:r>
              <a:rPr lang="en-US" dirty="0" err="1"/>
              <a:t>cout</a:t>
            </a:r>
            <a:r>
              <a:rPr lang="en-US" dirty="0"/>
              <a:t>&lt;&lt;"this is from main function"&lt;&lt;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5" name="Rectangle 4">
            <a:extLst>
              <a:ext uri="{FF2B5EF4-FFF2-40B4-BE49-F238E27FC236}">
                <a16:creationId xmlns:a16="http://schemas.microsoft.com/office/drawing/2014/main" id="{C4DFA5D2-76BE-499C-92FC-2669745D6E76}"/>
              </a:ext>
            </a:extLst>
          </p:cNvPr>
          <p:cNvSpPr/>
          <p:nvPr/>
        </p:nvSpPr>
        <p:spPr>
          <a:xfrm>
            <a:off x="9169053" y="4296428"/>
            <a:ext cx="2880986" cy="1187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this is constructor</a:t>
            </a:r>
          </a:p>
          <a:p>
            <a:pPr algn="ctr"/>
            <a:r>
              <a:rPr lang="en-US" dirty="0">
                <a:latin typeface="Times New Roman" panose="02020603050405020304" pitchFamily="18" charset="0"/>
                <a:cs typeface="Times New Roman" panose="02020603050405020304" pitchFamily="18" charset="0"/>
              </a:rPr>
              <a:t>this is from main function</a:t>
            </a:r>
          </a:p>
          <a:p>
            <a:pPr algn="ctr"/>
            <a:r>
              <a:rPr lang="en-US" dirty="0">
                <a:latin typeface="Times New Roman" panose="02020603050405020304" pitchFamily="18" charset="0"/>
                <a:cs typeface="Times New Roman" panose="02020603050405020304" pitchFamily="18" charset="0"/>
              </a:rPr>
              <a:t>this is destructor</a:t>
            </a:r>
          </a:p>
        </p:txBody>
      </p:sp>
    </p:spTree>
    <p:extLst>
      <p:ext uri="{BB962C8B-B14F-4D97-AF65-F5344CB8AC3E}">
        <p14:creationId xmlns:p14="http://schemas.microsoft.com/office/powerpoint/2010/main" val="37729303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7AD7E-65EA-4637-A767-2A6E06C04F5D}"/>
              </a:ext>
            </a:extLst>
          </p:cNvPr>
          <p:cNvSpPr>
            <a:spLocks noGrp="1"/>
          </p:cNvSpPr>
          <p:nvPr>
            <p:ph type="title"/>
          </p:nvPr>
        </p:nvSpPr>
        <p:spPr>
          <a:xfrm>
            <a:off x="688932" y="626301"/>
            <a:ext cx="9227434" cy="1054331"/>
          </a:xfrm>
        </p:spPr>
        <p:txBody>
          <a:bodyPr/>
          <a:lstStyle/>
          <a:p>
            <a:r>
              <a:rPr lang="en-US" sz="4400" dirty="0">
                <a:latin typeface="Bodoni MT Black" panose="02070A03080606020203" pitchFamily="18" charset="0"/>
              </a:rPr>
              <a:t>Inheritance</a:t>
            </a:r>
          </a:p>
        </p:txBody>
      </p:sp>
      <p:sp>
        <p:nvSpPr>
          <p:cNvPr id="6" name="Content Placeholder 5">
            <a:extLst>
              <a:ext uri="{FF2B5EF4-FFF2-40B4-BE49-F238E27FC236}">
                <a16:creationId xmlns:a16="http://schemas.microsoft.com/office/drawing/2014/main" id="{CFFDBA57-80B1-4CC4-8EF9-E7DDBE1EA72C}"/>
              </a:ext>
            </a:extLst>
          </p:cNvPr>
          <p:cNvSpPr>
            <a:spLocks noGrp="1"/>
          </p:cNvSpPr>
          <p:nvPr>
            <p:ph idx="1"/>
          </p:nvPr>
        </p:nvSpPr>
        <p:spPr>
          <a:xfrm>
            <a:off x="501041" y="2129425"/>
            <a:ext cx="11137727" cy="4584526"/>
          </a:xfrm>
        </p:spPr>
        <p:txBody>
          <a:bodyPr>
            <a:normAutofit fontScale="92500" lnSpcReduction="10000"/>
          </a:bodyPr>
          <a:lstStyle/>
          <a:p>
            <a:pPr marL="0" indent="0">
              <a:buNone/>
            </a:pPr>
            <a:r>
              <a:rPr lang="en-US" sz="2400" dirty="0">
                <a:latin typeface="Bodoni MT Black" panose="02070A03080606020203" pitchFamily="18" charset="0"/>
                <a:cs typeface="Times New Roman" panose="02020603050405020304" pitchFamily="18" charset="0"/>
              </a:rPr>
              <a:t>Inheritance</a:t>
            </a:r>
            <a:r>
              <a:rPr lang="en-US" sz="24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Inheritance is process of creating new classes, called derived classes, from existing or base classes. The derived class inherits all the capabilities of the parent class and also add some refinements of its own. Base class remains same and unchanged by this process. </a:t>
            </a:r>
          </a:p>
          <a:p>
            <a:pPr marL="0" indent="0">
              <a:buNone/>
            </a:pPr>
            <a:r>
              <a:rPr lang="en-US" sz="1700" dirty="0">
                <a:latin typeface="Times New Roman" panose="02020603050405020304" pitchFamily="18" charset="0"/>
                <a:cs typeface="Times New Roman" panose="02020603050405020304" pitchFamily="18" charset="0"/>
              </a:rPr>
              <a:t>Inheritance is probably the most powerful feature of OOP, after classes themselves.</a:t>
            </a:r>
          </a:p>
          <a:p>
            <a:pPr marL="0" indent="0">
              <a:buNone/>
            </a:pPr>
            <a:r>
              <a:rPr lang="en-US" sz="1700" dirty="0">
                <a:latin typeface="Times New Roman" panose="02020603050405020304" pitchFamily="18" charset="0"/>
                <a:cs typeface="Times New Roman" panose="02020603050405020304" pitchFamily="18" charset="0"/>
              </a:rPr>
              <a:t>It increase the useability of the use of classes, for example if a person use class from another company and want some modification but change is not allowed in the base class in this situation inheritance used, in which we derived class from the base class and use some of its capabilities and add some new according to our requirements. As from vehicle class we derived motorbike and car. Some of the properties of the motorbike and car are similar, both are land based.</a:t>
            </a:r>
          </a:p>
          <a:p>
            <a:pPr marL="0" indent="0">
              <a:buNone/>
            </a:pPr>
            <a:r>
              <a:rPr lang="en-US" sz="2400" dirty="0">
                <a:latin typeface="Bodoni MT Black" panose="02070A03080606020203" pitchFamily="18" charset="0"/>
                <a:cs typeface="Times New Roman" panose="02020603050405020304" pitchFamily="18" charset="0"/>
              </a:rPr>
              <a:t>Syntax:</a:t>
            </a:r>
          </a:p>
          <a:p>
            <a:pPr marL="0" indent="0">
              <a:buNone/>
            </a:pPr>
            <a:r>
              <a:rPr lang="en-US" sz="1700" dirty="0">
                <a:latin typeface="Times New Roman" panose="02020603050405020304" pitchFamily="18" charset="0"/>
                <a:cs typeface="Times New Roman" panose="02020603050405020304" pitchFamily="18" charset="0"/>
              </a:rPr>
              <a:t>Class </a:t>
            </a:r>
            <a:r>
              <a:rPr lang="en-US" sz="1700" dirty="0" err="1">
                <a:latin typeface="Times New Roman" panose="02020603050405020304" pitchFamily="18" charset="0"/>
                <a:cs typeface="Times New Roman" panose="02020603050405020304" pitchFamily="18" charset="0"/>
              </a:rPr>
              <a:t>derivedClass</a:t>
            </a:r>
            <a:r>
              <a:rPr lang="en-US" sz="1700" dirty="0">
                <a:latin typeface="Times New Roman" panose="02020603050405020304" pitchFamily="18" charset="0"/>
                <a:cs typeface="Times New Roman" panose="02020603050405020304" pitchFamily="18" charset="0"/>
              </a:rPr>
              <a:t>-name: access-modifier </a:t>
            </a:r>
            <a:r>
              <a:rPr lang="en-US" sz="1700" dirty="0" err="1">
                <a:latin typeface="Times New Roman" panose="02020603050405020304" pitchFamily="18" charset="0"/>
                <a:cs typeface="Times New Roman" panose="02020603050405020304" pitchFamily="18" charset="0"/>
              </a:rPr>
              <a:t>baseClass</a:t>
            </a:r>
            <a:r>
              <a:rPr lang="en-US" sz="1700" dirty="0">
                <a:latin typeface="Times New Roman" panose="02020603050405020304" pitchFamily="18" charset="0"/>
                <a:cs typeface="Times New Roman" panose="02020603050405020304" pitchFamily="18" charset="0"/>
              </a:rPr>
              <a:t>-name;</a:t>
            </a:r>
          </a:p>
          <a:p>
            <a:pPr marL="0" indent="0">
              <a:buNone/>
            </a:pP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Any class can be serve as base class, so a derived class may also be a base </a:t>
            </a:r>
            <a:r>
              <a:rPr lang="en-US" sz="1700" dirty="0" err="1">
                <a:latin typeface="Times New Roman" panose="02020603050405020304" pitchFamily="18" charset="0"/>
                <a:cs typeface="Times New Roman" panose="02020603050405020304" pitchFamily="18" charset="0"/>
              </a:rPr>
              <a:t>calss</a:t>
            </a:r>
            <a:r>
              <a:rPr lang="en-US" sz="1700" dirty="0">
                <a:latin typeface="Times New Roman" panose="02020603050405020304" pitchFamily="18" charset="0"/>
                <a:cs typeface="Times New Roman" panose="02020603050405020304" pitchFamily="18" charset="0"/>
              </a:rPr>
              <a:t> of some another derived class. Private by default.</a:t>
            </a:r>
          </a:p>
          <a:p>
            <a:pPr marL="0" indent="0">
              <a:buNone/>
            </a:pPr>
            <a:r>
              <a:rPr lang="en-US" sz="1700" dirty="0">
                <a:latin typeface="Times New Roman" panose="02020603050405020304" pitchFamily="18" charset="0"/>
                <a:cs typeface="Times New Roman" panose="02020603050405020304" pitchFamily="18" charset="0"/>
              </a:rPr>
              <a:t>Constructor of base class cannot be inherited.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843699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47FE-C783-49E8-969B-3D9A539AAF5D}"/>
              </a:ext>
            </a:extLst>
          </p:cNvPr>
          <p:cNvSpPr>
            <a:spLocks noGrp="1"/>
          </p:cNvSpPr>
          <p:nvPr>
            <p:ph type="title"/>
          </p:nvPr>
        </p:nvSpPr>
        <p:spPr/>
        <p:txBody>
          <a:bodyPr/>
          <a:lstStyle/>
          <a:p>
            <a:r>
              <a:rPr lang="en-US" sz="4400" dirty="0">
                <a:latin typeface="Bodoni MT Black" panose="02070A03080606020203" pitchFamily="18" charset="0"/>
              </a:rPr>
              <a:t>Example: Inheritance</a:t>
            </a:r>
          </a:p>
        </p:txBody>
      </p:sp>
      <p:sp>
        <p:nvSpPr>
          <p:cNvPr id="3" name="Content Placeholder 2">
            <a:extLst>
              <a:ext uri="{FF2B5EF4-FFF2-40B4-BE49-F238E27FC236}">
                <a16:creationId xmlns:a16="http://schemas.microsoft.com/office/drawing/2014/main" id="{7D90BD22-1BC8-4FE4-8D67-7510E03B6C14}"/>
              </a:ext>
            </a:extLst>
          </p:cNvPr>
          <p:cNvSpPr>
            <a:spLocks noGrp="1"/>
          </p:cNvSpPr>
          <p:nvPr>
            <p:ph sz="half" idx="1"/>
          </p:nvPr>
        </p:nvSpPr>
        <p:spPr>
          <a:xfrm>
            <a:off x="463464" y="2392472"/>
            <a:ext cx="5298510" cy="4258848"/>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baseclass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public:</a:t>
            </a: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basevalue</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basevalue</a:t>
            </a:r>
            <a:r>
              <a:rPr lang="en-US" dirty="0">
                <a:latin typeface="Times New Roman" panose="02020603050405020304" pitchFamily="18" charset="0"/>
                <a:cs typeface="Times New Roman" panose="02020603050405020304" pitchFamily="18" charset="0"/>
              </a:rPr>
              <a:t>(20){};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derivedclass</a:t>
            </a:r>
            <a:r>
              <a:rPr lang="en-US" dirty="0">
                <a:latin typeface="Times New Roman" panose="02020603050405020304" pitchFamily="18" charset="0"/>
                <a:cs typeface="Times New Roman" panose="02020603050405020304" pitchFamily="18" charset="0"/>
              </a:rPr>
              <a:t> : public </a:t>
            </a:r>
            <a:r>
              <a:rPr lang="en-US" dirty="0" err="1">
                <a:latin typeface="Times New Roman" panose="02020603050405020304" pitchFamily="18" charset="0"/>
                <a:cs typeface="Times New Roman" panose="02020603050405020304" pitchFamily="18" charset="0"/>
              </a:rPr>
              <a:t>baseclass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derivedvalue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derivedclass</a:t>
            </a:r>
            <a:r>
              <a:rPr lang="en-US" dirty="0">
                <a:latin typeface="Times New Roman" panose="02020603050405020304" pitchFamily="18" charset="0"/>
                <a:cs typeface="Times New Roman" panose="02020603050405020304" pitchFamily="18" charset="0"/>
              </a:rPr>
              <a:t>(int der)</a:t>
            </a:r>
          </a:p>
          <a:p>
            <a:pPr marL="0" indent="0">
              <a:buNone/>
            </a:pPr>
            <a:r>
              <a:rPr lang="en-US"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A22A1593-606A-46C2-9919-B9A96B00AE00}"/>
              </a:ext>
            </a:extLst>
          </p:cNvPr>
          <p:cNvSpPr>
            <a:spLocks noGrp="1"/>
          </p:cNvSpPr>
          <p:nvPr>
            <p:ph sz="half" idx="2"/>
          </p:nvPr>
        </p:nvSpPr>
        <p:spPr>
          <a:xfrm>
            <a:off x="5980112" y="2392472"/>
            <a:ext cx="5593937" cy="4258848"/>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derived class“&lt;&lt;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derivedvalue</a:t>
            </a:r>
            <a:r>
              <a:rPr lang="en-US" dirty="0">
                <a:latin typeface="Times New Roman" panose="02020603050405020304" pitchFamily="18" charset="0"/>
                <a:cs typeface="Times New Roman" panose="02020603050405020304" pitchFamily="18" charset="0"/>
              </a:rPr>
              <a:t>=der;</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 base;</a:t>
            </a:r>
          </a:p>
          <a:p>
            <a:pPr marL="0" indent="0">
              <a:buNone/>
            </a:pPr>
            <a:r>
              <a:rPr lang="en-US" dirty="0" err="1">
                <a:latin typeface="Times New Roman" panose="02020603050405020304" pitchFamily="18" charset="0"/>
                <a:cs typeface="Times New Roman" panose="02020603050405020304" pitchFamily="18" charset="0"/>
              </a:rPr>
              <a:t>derivedclass</a:t>
            </a:r>
            <a:r>
              <a:rPr lang="en-US" dirty="0">
                <a:latin typeface="Times New Roman" panose="02020603050405020304" pitchFamily="18" charset="0"/>
                <a:cs typeface="Times New Roman" panose="02020603050405020304" pitchFamily="18" charset="0"/>
              </a:rPr>
              <a:t> child(1);</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base.basevalue</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child.basevalue</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AE6C58E7-A5FE-435C-BC69-6E111D362105}"/>
              </a:ext>
            </a:extLst>
          </p:cNvPr>
          <p:cNvSpPr/>
          <p:nvPr/>
        </p:nvSpPr>
        <p:spPr>
          <a:xfrm>
            <a:off x="9494730" y="3040694"/>
            <a:ext cx="2555310" cy="1265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This is derived class</a:t>
            </a:r>
          </a:p>
          <a:p>
            <a:pPr algn="ctr"/>
            <a:r>
              <a:rPr lang="en-US" dirty="0">
                <a:latin typeface="Times New Roman" panose="02020603050405020304" pitchFamily="18" charset="0"/>
                <a:cs typeface="Times New Roman" panose="02020603050405020304" pitchFamily="18" charset="0"/>
              </a:rPr>
              <a:t>20</a:t>
            </a:r>
          </a:p>
          <a:p>
            <a:pPr algn="ctr"/>
            <a:r>
              <a:rPr lang="en-US" dirty="0">
                <a:latin typeface="Times New Roman" panose="02020603050405020304" pitchFamily="18" charset="0"/>
                <a:cs typeface="Times New Roman" panose="02020603050405020304" pitchFamily="18" charset="0"/>
              </a:rPr>
              <a:t>20</a:t>
            </a:r>
          </a:p>
        </p:txBody>
      </p:sp>
      <p:cxnSp>
        <p:nvCxnSpPr>
          <p:cNvPr id="7" name="Straight Arrow Connector 6">
            <a:extLst>
              <a:ext uri="{FF2B5EF4-FFF2-40B4-BE49-F238E27FC236}">
                <a16:creationId xmlns:a16="http://schemas.microsoft.com/office/drawing/2014/main" id="{AF9195BC-6757-4AE7-8FC8-3D653B04D37F}"/>
              </a:ext>
            </a:extLst>
          </p:cNvPr>
          <p:cNvCxnSpPr/>
          <p:nvPr/>
        </p:nvCxnSpPr>
        <p:spPr>
          <a:xfrm flipV="1">
            <a:off x="2041742" y="3582444"/>
            <a:ext cx="977031" cy="72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8046-C55F-4D4A-BD7F-B708EA4CC5B1}"/>
              </a:ext>
            </a:extLst>
          </p:cNvPr>
          <p:cNvCxnSpPr/>
          <p:nvPr/>
        </p:nvCxnSpPr>
        <p:spPr>
          <a:xfrm>
            <a:off x="2317315" y="4947781"/>
            <a:ext cx="901874" cy="488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E4E32B7-5DED-4C29-810C-33618D59D43F}"/>
              </a:ext>
            </a:extLst>
          </p:cNvPr>
          <p:cNvCxnSpPr>
            <a:cxnSpLocks/>
          </p:cNvCxnSpPr>
          <p:nvPr/>
        </p:nvCxnSpPr>
        <p:spPr>
          <a:xfrm>
            <a:off x="3018773" y="6062597"/>
            <a:ext cx="288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4B9FE1-4FE5-43F7-9024-E4580CBD5B42}"/>
              </a:ext>
            </a:extLst>
          </p:cNvPr>
          <p:cNvCxnSpPr>
            <a:cxnSpLocks/>
          </p:cNvCxnSpPr>
          <p:nvPr/>
        </p:nvCxnSpPr>
        <p:spPr>
          <a:xfrm>
            <a:off x="7189940" y="4305822"/>
            <a:ext cx="2054268" cy="36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92E006-E3E4-4A9F-B12A-F1A65CAF674B}"/>
              </a:ext>
            </a:extLst>
          </p:cNvPr>
          <p:cNvCxnSpPr/>
          <p:nvPr/>
        </p:nvCxnSpPr>
        <p:spPr>
          <a:xfrm>
            <a:off x="7640877" y="4521896"/>
            <a:ext cx="1365337" cy="67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976809-6DD4-40E5-AB66-DDC55D9797FF}"/>
              </a:ext>
            </a:extLst>
          </p:cNvPr>
          <p:cNvCxnSpPr>
            <a:cxnSpLocks/>
          </p:cNvCxnSpPr>
          <p:nvPr/>
        </p:nvCxnSpPr>
        <p:spPr>
          <a:xfrm>
            <a:off x="7383024" y="4967327"/>
            <a:ext cx="1623190" cy="109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EF1176-0E8E-491A-81EA-47AD63D210CF}"/>
              </a:ext>
            </a:extLst>
          </p:cNvPr>
          <p:cNvCxnSpPr/>
          <p:nvPr/>
        </p:nvCxnSpPr>
        <p:spPr>
          <a:xfrm>
            <a:off x="7007548" y="5192038"/>
            <a:ext cx="157338" cy="87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CFCA3D1-28EA-4C67-B42D-DADF86C82672}"/>
              </a:ext>
            </a:extLst>
          </p:cNvPr>
          <p:cNvSpPr/>
          <p:nvPr/>
        </p:nvSpPr>
        <p:spPr>
          <a:xfrm>
            <a:off x="3018773" y="3144033"/>
            <a:ext cx="2642991" cy="613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This is a base class constructor which initialize the base value with 20</a:t>
            </a:r>
          </a:p>
        </p:txBody>
      </p:sp>
      <p:sp>
        <p:nvSpPr>
          <p:cNvPr id="21" name="Rectangle 20">
            <a:extLst>
              <a:ext uri="{FF2B5EF4-FFF2-40B4-BE49-F238E27FC236}">
                <a16:creationId xmlns:a16="http://schemas.microsoft.com/office/drawing/2014/main" id="{C0A8B8B6-B226-434C-817B-BC97A73557DF}"/>
              </a:ext>
            </a:extLst>
          </p:cNvPr>
          <p:cNvSpPr/>
          <p:nvPr/>
        </p:nvSpPr>
        <p:spPr>
          <a:xfrm>
            <a:off x="3306871" y="4947781"/>
            <a:ext cx="2354893" cy="7327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Public access modifier inherit the public member of the base class  and public the member of  base class</a:t>
            </a:r>
          </a:p>
        </p:txBody>
      </p:sp>
      <p:sp>
        <p:nvSpPr>
          <p:cNvPr id="22" name="Rectangle 21">
            <a:extLst>
              <a:ext uri="{FF2B5EF4-FFF2-40B4-BE49-F238E27FC236}">
                <a16:creationId xmlns:a16="http://schemas.microsoft.com/office/drawing/2014/main" id="{61D4CCDB-F3AC-4C71-9286-4B7D9D5A03AA}"/>
              </a:ext>
            </a:extLst>
          </p:cNvPr>
          <p:cNvSpPr/>
          <p:nvPr/>
        </p:nvSpPr>
        <p:spPr>
          <a:xfrm>
            <a:off x="3432132" y="5944356"/>
            <a:ext cx="2071989" cy="613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This is derived class constructor which initialize the </a:t>
            </a:r>
            <a:r>
              <a:rPr lang="en-US" sz="1200" dirty="0" err="1">
                <a:latin typeface="Times New Roman" panose="02020603050405020304" pitchFamily="18" charset="0"/>
                <a:cs typeface="Times New Roman" panose="02020603050405020304" pitchFamily="18" charset="0"/>
              </a:rPr>
              <a:t>derivedvlaue</a:t>
            </a:r>
            <a:r>
              <a:rPr lang="en-US" sz="1200" dirty="0">
                <a:latin typeface="Times New Roman" panose="02020603050405020304" pitchFamily="18" charset="0"/>
                <a:cs typeface="Times New Roman" panose="02020603050405020304" pitchFamily="18" charset="0"/>
              </a:rPr>
              <a:t> </a:t>
            </a:r>
          </a:p>
        </p:txBody>
      </p:sp>
      <p:sp>
        <p:nvSpPr>
          <p:cNvPr id="25" name="Rectangle 24">
            <a:extLst>
              <a:ext uri="{FF2B5EF4-FFF2-40B4-BE49-F238E27FC236}">
                <a16:creationId xmlns:a16="http://schemas.microsoft.com/office/drawing/2014/main" id="{09FE5ADD-C7B3-4721-885D-DE2B9E2D0FDB}"/>
              </a:ext>
            </a:extLst>
          </p:cNvPr>
          <p:cNvSpPr/>
          <p:nvPr/>
        </p:nvSpPr>
        <p:spPr>
          <a:xfrm>
            <a:off x="9494730" y="4622104"/>
            <a:ext cx="1941533" cy="3955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Object of base class </a:t>
            </a:r>
          </a:p>
        </p:txBody>
      </p:sp>
      <p:sp>
        <p:nvSpPr>
          <p:cNvPr id="26" name="Rectangle 25">
            <a:extLst>
              <a:ext uri="{FF2B5EF4-FFF2-40B4-BE49-F238E27FC236}">
                <a16:creationId xmlns:a16="http://schemas.microsoft.com/office/drawing/2014/main" id="{9709C409-9DBC-4EF2-95DB-5C0005C538C6}"/>
              </a:ext>
            </a:extLst>
          </p:cNvPr>
          <p:cNvSpPr/>
          <p:nvPr/>
        </p:nvSpPr>
        <p:spPr>
          <a:xfrm>
            <a:off x="9224352" y="5292246"/>
            <a:ext cx="2054268" cy="592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Object of derived class pass when parameter to the derived constructor</a:t>
            </a:r>
          </a:p>
        </p:txBody>
      </p:sp>
      <p:sp>
        <p:nvSpPr>
          <p:cNvPr id="27" name="Rectangle 26">
            <a:extLst>
              <a:ext uri="{FF2B5EF4-FFF2-40B4-BE49-F238E27FC236}">
                <a16:creationId xmlns:a16="http://schemas.microsoft.com/office/drawing/2014/main" id="{62267EA8-3D9D-4CBD-A711-CA80B9A27E68}"/>
              </a:ext>
            </a:extLst>
          </p:cNvPr>
          <p:cNvSpPr/>
          <p:nvPr/>
        </p:nvSpPr>
        <p:spPr>
          <a:xfrm>
            <a:off x="9036462" y="6017356"/>
            <a:ext cx="2399798" cy="400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Object of base class use to print the value of </a:t>
            </a:r>
            <a:r>
              <a:rPr lang="en-US" sz="1200" dirty="0" err="1">
                <a:latin typeface="Times New Roman" panose="02020603050405020304" pitchFamily="18" charset="0"/>
                <a:cs typeface="Times New Roman" panose="02020603050405020304" pitchFamily="18" charset="0"/>
              </a:rPr>
              <a:t>basevlue</a:t>
            </a:r>
            <a:r>
              <a:rPr lang="en-US" sz="1200" dirty="0">
                <a:latin typeface="Times New Roman" panose="02020603050405020304" pitchFamily="18" charset="0"/>
                <a:cs typeface="Times New Roman" panose="02020603050405020304" pitchFamily="18" charset="0"/>
              </a:rPr>
              <a:t> on screen</a:t>
            </a:r>
          </a:p>
        </p:txBody>
      </p:sp>
      <p:sp>
        <p:nvSpPr>
          <p:cNvPr id="29" name="Rectangle 28">
            <a:extLst>
              <a:ext uri="{FF2B5EF4-FFF2-40B4-BE49-F238E27FC236}">
                <a16:creationId xmlns:a16="http://schemas.microsoft.com/office/drawing/2014/main" id="{FA25A625-DBC6-4E72-B1B3-9D62CB896B0E}"/>
              </a:ext>
            </a:extLst>
          </p:cNvPr>
          <p:cNvSpPr/>
          <p:nvPr/>
        </p:nvSpPr>
        <p:spPr>
          <a:xfrm>
            <a:off x="6150278" y="6062597"/>
            <a:ext cx="2748395" cy="487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Object of derived class used to access the value of base class</a:t>
            </a:r>
          </a:p>
        </p:txBody>
      </p:sp>
    </p:spTree>
    <p:extLst>
      <p:ext uri="{BB962C8B-B14F-4D97-AF65-F5344CB8AC3E}">
        <p14:creationId xmlns:p14="http://schemas.microsoft.com/office/powerpoint/2010/main" val="40366069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FE6E6EE-7395-451A-A16A-4B3CB73D5FC1}"/>
              </a:ext>
            </a:extLst>
          </p:cNvPr>
          <p:cNvSpPr>
            <a:spLocks noGrp="1"/>
          </p:cNvSpPr>
          <p:nvPr>
            <p:ph type="title"/>
          </p:nvPr>
        </p:nvSpPr>
        <p:spPr>
          <a:xfrm>
            <a:off x="638827" y="713984"/>
            <a:ext cx="9277539" cy="966648"/>
          </a:xfrm>
        </p:spPr>
        <p:txBody>
          <a:bodyPr/>
          <a:lstStyle/>
          <a:p>
            <a:r>
              <a:rPr lang="en-US" sz="4800" dirty="0">
                <a:latin typeface="Bodoni MT Black" panose="02070A03080606020203" pitchFamily="18" charset="0"/>
              </a:rPr>
              <a:t>Inheritance</a:t>
            </a:r>
            <a:endParaRPr lang="en-US" sz="4800" dirty="0"/>
          </a:p>
        </p:txBody>
      </p:sp>
      <p:sp>
        <p:nvSpPr>
          <p:cNvPr id="17" name="Content Placeholder 16">
            <a:extLst>
              <a:ext uri="{FF2B5EF4-FFF2-40B4-BE49-F238E27FC236}">
                <a16:creationId xmlns:a16="http://schemas.microsoft.com/office/drawing/2014/main" id="{54141C5A-0F00-431B-960F-B86AE90952E8}"/>
              </a:ext>
            </a:extLst>
          </p:cNvPr>
          <p:cNvSpPr>
            <a:spLocks noGrp="1"/>
          </p:cNvSpPr>
          <p:nvPr>
            <p:ph idx="1"/>
          </p:nvPr>
        </p:nvSpPr>
        <p:spPr>
          <a:xfrm>
            <a:off x="375782" y="2279737"/>
            <a:ext cx="11302650" cy="4133589"/>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dirty="0">
                <a:latin typeface="Times New Roman" panose="02020603050405020304" pitchFamily="18" charset="0"/>
                <a:cs typeface="Times New Roman" panose="02020603050405020304" pitchFamily="18" charset="0"/>
              </a:rPr>
              <a:t>Rules of access modifiers in multilevel inheritance. </a:t>
            </a:r>
          </a:p>
          <a:p>
            <a:r>
              <a:rPr lang="en-US" dirty="0">
                <a:latin typeface="Times New Roman" panose="02020603050405020304" pitchFamily="18" charset="0"/>
                <a:cs typeface="Times New Roman" panose="02020603050405020304" pitchFamily="18" charset="0"/>
              </a:rPr>
              <a:t>Accessibility in public inheritance: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latin typeface="Times New Roman" panose="02020603050405020304" pitchFamily="18" charset="0"/>
                <a:cs typeface="Times New Roman" panose="02020603050405020304" pitchFamily="18" charset="0"/>
              </a:rPr>
              <a:t>Accessibility as private inheritance:</a:t>
            </a:r>
          </a:p>
        </p:txBody>
      </p:sp>
      <p:sp>
        <p:nvSpPr>
          <p:cNvPr id="6" name="Rectangle 5">
            <a:extLst>
              <a:ext uri="{FF2B5EF4-FFF2-40B4-BE49-F238E27FC236}">
                <a16:creationId xmlns:a16="http://schemas.microsoft.com/office/drawing/2014/main" id="{602EAD0B-629E-4E5B-BD2F-65DD5881ECA9}"/>
              </a:ext>
            </a:extLst>
          </p:cNvPr>
          <p:cNvSpPr/>
          <p:nvPr/>
        </p:nvSpPr>
        <p:spPr>
          <a:xfrm>
            <a:off x="5248407" y="3136050"/>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private</a:t>
            </a:r>
          </a:p>
        </p:txBody>
      </p:sp>
      <p:sp>
        <p:nvSpPr>
          <p:cNvPr id="7" name="Rectangle 6">
            <a:extLst>
              <a:ext uri="{FF2B5EF4-FFF2-40B4-BE49-F238E27FC236}">
                <a16:creationId xmlns:a16="http://schemas.microsoft.com/office/drawing/2014/main" id="{3E80BED6-9469-45A2-A293-D9425CE29FF6}"/>
              </a:ext>
            </a:extLst>
          </p:cNvPr>
          <p:cNvSpPr/>
          <p:nvPr/>
        </p:nvSpPr>
        <p:spPr>
          <a:xfrm>
            <a:off x="3670127" y="3134410"/>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protected</a:t>
            </a:r>
          </a:p>
        </p:txBody>
      </p:sp>
      <p:sp>
        <p:nvSpPr>
          <p:cNvPr id="9" name="Rectangle 8">
            <a:extLst>
              <a:ext uri="{FF2B5EF4-FFF2-40B4-BE49-F238E27FC236}">
                <a16:creationId xmlns:a16="http://schemas.microsoft.com/office/drawing/2014/main" id="{67FF5B12-2608-45D3-B0FC-788ED806E7A9}"/>
              </a:ext>
            </a:extLst>
          </p:cNvPr>
          <p:cNvSpPr/>
          <p:nvPr/>
        </p:nvSpPr>
        <p:spPr>
          <a:xfrm>
            <a:off x="513568" y="4525274"/>
            <a:ext cx="1578280" cy="706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Child class</a:t>
            </a:r>
          </a:p>
        </p:txBody>
      </p:sp>
      <p:sp>
        <p:nvSpPr>
          <p:cNvPr id="10" name="Rectangle 9">
            <a:extLst>
              <a:ext uri="{FF2B5EF4-FFF2-40B4-BE49-F238E27FC236}">
                <a16:creationId xmlns:a16="http://schemas.microsoft.com/office/drawing/2014/main" id="{E4B2CEE3-2011-41B1-B5E0-ABBD78A2F413}"/>
              </a:ext>
            </a:extLst>
          </p:cNvPr>
          <p:cNvSpPr/>
          <p:nvPr/>
        </p:nvSpPr>
        <p:spPr>
          <a:xfrm>
            <a:off x="2091847" y="3129016"/>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Public</a:t>
            </a:r>
            <a:r>
              <a:rPr lang="en-US" dirty="0"/>
              <a:t> </a:t>
            </a:r>
          </a:p>
        </p:txBody>
      </p:sp>
      <p:sp>
        <p:nvSpPr>
          <p:cNvPr id="11" name="Rectangle 10">
            <a:extLst>
              <a:ext uri="{FF2B5EF4-FFF2-40B4-BE49-F238E27FC236}">
                <a16:creationId xmlns:a16="http://schemas.microsoft.com/office/drawing/2014/main" id="{CEFF8607-C3E5-4C8F-84BF-261C2714D881}"/>
              </a:ext>
            </a:extLst>
          </p:cNvPr>
          <p:cNvSpPr/>
          <p:nvPr/>
        </p:nvSpPr>
        <p:spPr>
          <a:xfrm>
            <a:off x="2091847" y="4530372"/>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 as public</a:t>
            </a:r>
          </a:p>
        </p:txBody>
      </p:sp>
      <p:sp>
        <p:nvSpPr>
          <p:cNvPr id="12" name="Rectangle 11">
            <a:extLst>
              <a:ext uri="{FF2B5EF4-FFF2-40B4-BE49-F238E27FC236}">
                <a16:creationId xmlns:a16="http://schemas.microsoft.com/office/drawing/2014/main" id="{D412B1C1-1160-4A60-B266-166CE8823E32}"/>
              </a:ext>
            </a:extLst>
          </p:cNvPr>
          <p:cNvSpPr/>
          <p:nvPr/>
        </p:nvSpPr>
        <p:spPr>
          <a:xfrm>
            <a:off x="5248407" y="3818310"/>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13" name="Rectangle 12">
            <a:extLst>
              <a:ext uri="{FF2B5EF4-FFF2-40B4-BE49-F238E27FC236}">
                <a16:creationId xmlns:a16="http://schemas.microsoft.com/office/drawing/2014/main" id="{38EAB8C7-799A-47F1-A831-6ED05AE7386A}"/>
              </a:ext>
            </a:extLst>
          </p:cNvPr>
          <p:cNvSpPr/>
          <p:nvPr/>
        </p:nvSpPr>
        <p:spPr>
          <a:xfrm>
            <a:off x="513567" y="3801247"/>
            <a:ext cx="1578280" cy="706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Base class</a:t>
            </a:r>
          </a:p>
        </p:txBody>
      </p:sp>
      <p:sp>
        <p:nvSpPr>
          <p:cNvPr id="15" name="Rectangle 14">
            <a:extLst>
              <a:ext uri="{FF2B5EF4-FFF2-40B4-BE49-F238E27FC236}">
                <a16:creationId xmlns:a16="http://schemas.microsoft.com/office/drawing/2014/main" id="{3E72B798-5913-4E86-9250-1D222B0FE122}"/>
              </a:ext>
            </a:extLst>
          </p:cNvPr>
          <p:cNvSpPr/>
          <p:nvPr/>
        </p:nvSpPr>
        <p:spPr>
          <a:xfrm>
            <a:off x="513567" y="3129016"/>
            <a:ext cx="1578280" cy="69483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Accessibility</a:t>
            </a:r>
          </a:p>
        </p:txBody>
      </p:sp>
      <p:sp>
        <p:nvSpPr>
          <p:cNvPr id="18" name="Rectangle 17">
            <a:extLst>
              <a:ext uri="{FF2B5EF4-FFF2-40B4-BE49-F238E27FC236}">
                <a16:creationId xmlns:a16="http://schemas.microsoft.com/office/drawing/2014/main" id="{3E6AA6AF-7BA5-45FF-96D7-03AA27442C50}"/>
              </a:ext>
            </a:extLst>
          </p:cNvPr>
          <p:cNvSpPr/>
          <p:nvPr/>
        </p:nvSpPr>
        <p:spPr>
          <a:xfrm>
            <a:off x="3670127" y="3823408"/>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19" name="Rectangle 18">
            <a:extLst>
              <a:ext uri="{FF2B5EF4-FFF2-40B4-BE49-F238E27FC236}">
                <a16:creationId xmlns:a16="http://schemas.microsoft.com/office/drawing/2014/main" id="{19A434E9-0705-4F0E-A7AE-765C628C652D}"/>
              </a:ext>
            </a:extLst>
          </p:cNvPr>
          <p:cNvSpPr/>
          <p:nvPr/>
        </p:nvSpPr>
        <p:spPr>
          <a:xfrm>
            <a:off x="2091848" y="3825048"/>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20" name="Rectangle 19">
            <a:extLst>
              <a:ext uri="{FF2B5EF4-FFF2-40B4-BE49-F238E27FC236}">
                <a16:creationId xmlns:a16="http://schemas.microsoft.com/office/drawing/2014/main" id="{4BF544AB-B0D1-4137-9CB4-C9F95B5A2B3D}"/>
              </a:ext>
            </a:extLst>
          </p:cNvPr>
          <p:cNvSpPr/>
          <p:nvPr/>
        </p:nvSpPr>
        <p:spPr>
          <a:xfrm>
            <a:off x="3670127" y="4546597"/>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 as protected</a:t>
            </a:r>
          </a:p>
        </p:txBody>
      </p:sp>
      <p:sp>
        <p:nvSpPr>
          <p:cNvPr id="21" name="Rectangle 20">
            <a:extLst>
              <a:ext uri="{FF2B5EF4-FFF2-40B4-BE49-F238E27FC236}">
                <a16:creationId xmlns:a16="http://schemas.microsoft.com/office/drawing/2014/main" id="{3BABA347-68CF-4D50-BC85-2D975001CAAC}"/>
              </a:ext>
            </a:extLst>
          </p:cNvPr>
          <p:cNvSpPr/>
          <p:nvPr/>
        </p:nvSpPr>
        <p:spPr>
          <a:xfrm>
            <a:off x="5248407" y="4539859"/>
            <a:ext cx="1578280" cy="7069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a:t>
            </a:r>
            <a:r>
              <a:rPr lang="en-US" dirty="0"/>
              <a:t> </a:t>
            </a:r>
          </a:p>
        </p:txBody>
      </p:sp>
    </p:spTree>
    <p:extLst>
      <p:ext uri="{BB962C8B-B14F-4D97-AF65-F5344CB8AC3E}">
        <p14:creationId xmlns:p14="http://schemas.microsoft.com/office/powerpoint/2010/main" val="15496213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9F20-3D39-4A31-8CF2-A00E40954862}"/>
              </a:ext>
            </a:extLst>
          </p:cNvPr>
          <p:cNvSpPr>
            <a:spLocks noGrp="1"/>
          </p:cNvSpPr>
          <p:nvPr>
            <p:ph type="title"/>
          </p:nvPr>
        </p:nvSpPr>
        <p:spPr>
          <a:xfrm>
            <a:off x="601249" y="663879"/>
            <a:ext cx="9315117" cy="1167445"/>
          </a:xfrm>
        </p:spPr>
        <p:txBody>
          <a:bodyPr/>
          <a:lstStyle/>
          <a:p>
            <a:r>
              <a:rPr lang="en-US" sz="4400" dirty="0">
                <a:latin typeface="Bodoni MT Black" panose="02070A03080606020203" pitchFamily="18" charset="0"/>
              </a:rPr>
              <a:t>Inheritance</a:t>
            </a:r>
          </a:p>
        </p:txBody>
      </p:sp>
      <p:sp>
        <p:nvSpPr>
          <p:cNvPr id="3" name="Content Placeholder 2">
            <a:extLst>
              <a:ext uri="{FF2B5EF4-FFF2-40B4-BE49-F238E27FC236}">
                <a16:creationId xmlns:a16="http://schemas.microsoft.com/office/drawing/2014/main" id="{75BDE9F3-F29C-4F3B-B2DF-F47283366B6B}"/>
              </a:ext>
            </a:extLst>
          </p:cNvPr>
          <p:cNvSpPr>
            <a:spLocks noGrp="1"/>
          </p:cNvSpPr>
          <p:nvPr>
            <p:ph idx="1"/>
          </p:nvPr>
        </p:nvSpPr>
        <p:spPr>
          <a:xfrm>
            <a:off x="463464" y="2129425"/>
            <a:ext cx="11285950" cy="4647156"/>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latin typeface="Times New Roman" panose="02020603050405020304" pitchFamily="18" charset="0"/>
                <a:cs typeface="Times New Roman" panose="02020603050405020304" pitchFamily="18" charset="0"/>
              </a:rPr>
              <a:t>Accessibility in private inheritance.</a:t>
            </a:r>
          </a:p>
        </p:txBody>
      </p:sp>
      <p:sp>
        <p:nvSpPr>
          <p:cNvPr id="4" name="Rectangle 3">
            <a:extLst>
              <a:ext uri="{FF2B5EF4-FFF2-40B4-BE49-F238E27FC236}">
                <a16:creationId xmlns:a16="http://schemas.microsoft.com/office/drawing/2014/main" id="{BED1ED7E-E9AC-4F7B-8081-CDDB2F0DF187}"/>
              </a:ext>
            </a:extLst>
          </p:cNvPr>
          <p:cNvSpPr/>
          <p:nvPr/>
        </p:nvSpPr>
        <p:spPr>
          <a:xfrm>
            <a:off x="989556" y="2592888"/>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Accessibility</a:t>
            </a:r>
            <a:endParaRPr lang="en-US"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3DCE035-F174-4D0C-822C-C89C47CEF2A4}"/>
              </a:ext>
            </a:extLst>
          </p:cNvPr>
          <p:cNvSpPr/>
          <p:nvPr/>
        </p:nvSpPr>
        <p:spPr>
          <a:xfrm>
            <a:off x="989556" y="3191528"/>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Base class</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684786E-9780-472A-923A-055EDF990093}"/>
              </a:ext>
            </a:extLst>
          </p:cNvPr>
          <p:cNvSpPr/>
          <p:nvPr/>
        </p:nvSpPr>
        <p:spPr>
          <a:xfrm>
            <a:off x="985381" y="3790168"/>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Child class</a:t>
            </a:r>
            <a:endParaRPr lang="en-US"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627B668-0153-4A60-B361-E7E6030C73DA}"/>
              </a:ext>
            </a:extLst>
          </p:cNvPr>
          <p:cNvSpPr/>
          <p:nvPr/>
        </p:nvSpPr>
        <p:spPr>
          <a:xfrm>
            <a:off x="985381" y="4519229"/>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Accessibility</a:t>
            </a:r>
            <a:endParaRPr lang="en-US"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2888B2B-7359-4AAC-BDA8-8E8C03F0E330}"/>
              </a:ext>
            </a:extLst>
          </p:cNvPr>
          <p:cNvSpPr/>
          <p:nvPr/>
        </p:nvSpPr>
        <p:spPr>
          <a:xfrm>
            <a:off x="2567836" y="2592887"/>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Public</a:t>
            </a:r>
            <a:endParaRPr lang="en-US" dirty="0"/>
          </a:p>
        </p:txBody>
      </p:sp>
      <p:sp>
        <p:nvSpPr>
          <p:cNvPr id="9" name="Rectangle 8">
            <a:extLst>
              <a:ext uri="{FF2B5EF4-FFF2-40B4-BE49-F238E27FC236}">
                <a16:creationId xmlns:a16="http://schemas.microsoft.com/office/drawing/2014/main" id="{73AF8C26-056C-44F1-B1C4-0B37E0EF0393}"/>
              </a:ext>
            </a:extLst>
          </p:cNvPr>
          <p:cNvSpPr/>
          <p:nvPr/>
        </p:nvSpPr>
        <p:spPr>
          <a:xfrm>
            <a:off x="4146116" y="2592887"/>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protected</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A32C3F9-4B31-4B09-92A8-FE790797613D}"/>
              </a:ext>
            </a:extLst>
          </p:cNvPr>
          <p:cNvSpPr/>
          <p:nvPr/>
        </p:nvSpPr>
        <p:spPr>
          <a:xfrm>
            <a:off x="2567836" y="3801127"/>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Yes(inherited as private)</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4F4683-6FB9-46D9-AD9E-C3E272DB9A82}"/>
              </a:ext>
            </a:extLst>
          </p:cNvPr>
          <p:cNvSpPr/>
          <p:nvPr/>
        </p:nvSpPr>
        <p:spPr>
          <a:xfrm>
            <a:off x="2567837" y="3191528"/>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yes</a:t>
            </a:r>
          </a:p>
        </p:txBody>
      </p:sp>
      <p:sp>
        <p:nvSpPr>
          <p:cNvPr id="12" name="Rectangle 11">
            <a:extLst>
              <a:ext uri="{FF2B5EF4-FFF2-40B4-BE49-F238E27FC236}">
                <a16:creationId xmlns:a16="http://schemas.microsoft.com/office/drawing/2014/main" id="{7A021F97-5715-40BC-AA87-B0A62B8313BA}"/>
              </a:ext>
            </a:extLst>
          </p:cNvPr>
          <p:cNvSpPr/>
          <p:nvPr/>
        </p:nvSpPr>
        <p:spPr>
          <a:xfrm>
            <a:off x="985381" y="5117869"/>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Base class</a:t>
            </a:r>
            <a:endParaRPr lang="en-US"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EF68B53-9D64-4733-8CE6-4D48867B2B8D}"/>
              </a:ext>
            </a:extLst>
          </p:cNvPr>
          <p:cNvSpPr/>
          <p:nvPr/>
        </p:nvSpPr>
        <p:spPr>
          <a:xfrm>
            <a:off x="4146116" y="3801126"/>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Yes(inherited as private</a:t>
            </a:r>
            <a:r>
              <a:rPr lang="en-US" dirty="0"/>
              <a:t>)</a:t>
            </a:r>
          </a:p>
        </p:txBody>
      </p:sp>
      <p:sp>
        <p:nvSpPr>
          <p:cNvPr id="14" name="Rectangle 13">
            <a:extLst>
              <a:ext uri="{FF2B5EF4-FFF2-40B4-BE49-F238E27FC236}">
                <a16:creationId xmlns:a16="http://schemas.microsoft.com/office/drawing/2014/main" id="{4151044A-72C3-48BD-9303-EE4D05B11B37}"/>
              </a:ext>
            </a:extLst>
          </p:cNvPr>
          <p:cNvSpPr/>
          <p:nvPr/>
        </p:nvSpPr>
        <p:spPr>
          <a:xfrm>
            <a:off x="4150291" y="3191528"/>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15" name="Rectangle 14">
            <a:extLst>
              <a:ext uri="{FF2B5EF4-FFF2-40B4-BE49-F238E27FC236}">
                <a16:creationId xmlns:a16="http://schemas.microsoft.com/office/drawing/2014/main" id="{994D8804-2857-49A6-A118-8CFB42E76443}"/>
              </a:ext>
            </a:extLst>
          </p:cNvPr>
          <p:cNvSpPr/>
          <p:nvPr/>
        </p:nvSpPr>
        <p:spPr>
          <a:xfrm>
            <a:off x="985381" y="5718132"/>
            <a:ext cx="1578280" cy="5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Child class</a:t>
            </a:r>
            <a:endParaRPr lang="en-US"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66FE2632-D536-4F55-8569-F959D8D5835E}"/>
              </a:ext>
            </a:extLst>
          </p:cNvPr>
          <p:cNvSpPr/>
          <p:nvPr/>
        </p:nvSpPr>
        <p:spPr>
          <a:xfrm>
            <a:off x="2572011" y="5718132"/>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Yes(as protected)</a:t>
            </a:r>
          </a:p>
        </p:txBody>
      </p:sp>
      <p:sp>
        <p:nvSpPr>
          <p:cNvPr id="17" name="Rectangle 16">
            <a:extLst>
              <a:ext uri="{FF2B5EF4-FFF2-40B4-BE49-F238E27FC236}">
                <a16:creationId xmlns:a16="http://schemas.microsoft.com/office/drawing/2014/main" id="{C61884E1-0630-4BC8-AAA9-EB8D98A8A38D}"/>
              </a:ext>
            </a:extLst>
          </p:cNvPr>
          <p:cNvSpPr/>
          <p:nvPr/>
        </p:nvSpPr>
        <p:spPr>
          <a:xfrm>
            <a:off x="2572011" y="5135090"/>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18" name="Rectangle 17">
            <a:extLst>
              <a:ext uri="{FF2B5EF4-FFF2-40B4-BE49-F238E27FC236}">
                <a16:creationId xmlns:a16="http://schemas.microsoft.com/office/drawing/2014/main" id="{42EE3A03-4D1B-4AEC-9401-22A0F4B4B4A4}"/>
              </a:ext>
            </a:extLst>
          </p:cNvPr>
          <p:cNvSpPr/>
          <p:nvPr/>
        </p:nvSpPr>
        <p:spPr>
          <a:xfrm>
            <a:off x="2563661" y="4519228"/>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Public</a:t>
            </a:r>
            <a:endParaRPr lang="en-US" dirty="0"/>
          </a:p>
        </p:txBody>
      </p:sp>
      <p:sp>
        <p:nvSpPr>
          <p:cNvPr id="19" name="Rectangle 18">
            <a:extLst>
              <a:ext uri="{FF2B5EF4-FFF2-40B4-BE49-F238E27FC236}">
                <a16:creationId xmlns:a16="http://schemas.microsoft.com/office/drawing/2014/main" id="{B4F8344C-9969-425A-A6F7-FEB4B0EA2484}"/>
              </a:ext>
            </a:extLst>
          </p:cNvPr>
          <p:cNvSpPr/>
          <p:nvPr/>
        </p:nvSpPr>
        <p:spPr>
          <a:xfrm>
            <a:off x="4158641" y="5123550"/>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20" name="Rectangle 19">
            <a:extLst>
              <a:ext uri="{FF2B5EF4-FFF2-40B4-BE49-F238E27FC236}">
                <a16:creationId xmlns:a16="http://schemas.microsoft.com/office/drawing/2014/main" id="{A275533E-79A3-45B5-8EF7-58094669A0C3}"/>
              </a:ext>
            </a:extLst>
          </p:cNvPr>
          <p:cNvSpPr/>
          <p:nvPr/>
        </p:nvSpPr>
        <p:spPr>
          <a:xfrm>
            <a:off x="4158641" y="4519228"/>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protected</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59A4953-9F68-412F-9F74-CB80D752796F}"/>
              </a:ext>
            </a:extLst>
          </p:cNvPr>
          <p:cNvSpPr/>
          <p:nvPr/>
        </p:nvSpPr>
        <p:spPr>
          <a:xfrm>
            <a:off x="4158641" y="5718132"/>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22" name="Rectangle 21">
            <a:extLst>
              <a:ext uri="{FF2B5EF4-FFF2-40B4-BE49-F238E27FC236}">
                <a16:creationId xmlns:a16="http://schemas.microsoft.com/office/drawing/2014/main" id="{BB8D6E9F-4A5F-4CB7-9E77-9C943C9CE8B7}"/>
              </a:ext>
            </a:extLst>
          </p:cNvPr>
          <p:cNvSpPr/>
          <p:nvPr/>
        </p:nvSpPr>
        <p:spPr>
          <a:xfrm>
            <a:off x="5732745" y="3191527"/>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yes</a:t>
            </a:r>
          </a:p>
        </p:txBody>
      </p:sp>
      <p:sp>
        <p:nvSpPr>
          <p:cNvPr id="23" name="Rectangle 22">
            <a:extLst>
              <a:ext uri="{FF2B5EF4-FFF2-40B4-BE49-F238E27FC236}">
                <a16:creationId xmlns:a16="http://schemas.microsoft.com/office/drawing/2014/main" id="{9C9E2B95-0B92-4F58-8D06-9AB6F049AF9C}"/>
              </a:ext>
            </a:extLst>
          </p:cNvPr>
          <p:cNvSpPr/>
          <p:nvPr/>
        </p:nvSpPr>
        <p:spPr>
          <a:xfrm>
            <a:off x="5732745" y="2602803"/>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private</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D15EBFD-42D3-4022-AA38-D345E8AA6259}"/>
              </a:ext>
            </a:extLst>
          </p:cNvPr>
          <p:cNvSpPr/>
          <p:nvPr/>
        </p:nvSpPr>
        <p:spPr>
          <a:xfrm>
            <a:off x="5732745" y="3790168"/>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 </a:t>
            </a:r>
          </a:p>
        </p:txBody>
      </p:sp>
      <p:sp>
        <p:nvSpPr>
          <p:cNvPr id="26" name="Rectangle 25">
            <a:extLst>
              <a:ext uri="{FF2B5EF4-FFF2-40B4-BE49-F238E27FC236}">
                <a16:creationId xmlns:a16="http://schemas.microsoft.com/office/drawing/2014/main" id="{449120D0-B26C-4165-B91F-1A129F90D38E}"/>
              </a:ext>
            </a:extLst>
          </p:cNvPr>
          <p:cNvSpPr/>
          <p:nvPr/>
        </p:nvSpPr>
        <p:spPr>
          <a:xfrm>
            <a:off x="5753621" y="5140454"/>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27" name="Rectangle 26">
            <a:extLst>
              <a:ext uri="{FF2B5EF4-FFF2-40B4-BE49-F238E27FC236}">
                <a16:creationId xmlns:a16="http://schemas.microsoft.com/office/drawing/2014/main" id="{11449877-1254-4067-AC06-FF2071490AA9}"/>
              </a:ext>
            </a:extLst>
          </p:cNvPr>
          <p:cNvSpPr/>
          <p:nvPr/>
        </p:nvSpPr>
        <p:spPr>
          <a:xfrm>
            <a:off x="5753621" y="5720364"/>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a:t>
            </a:r>
            <a:r>
              <a:rPr lang="en-US" dirty="0"/>
              <a:t> </a:t>
            </a:r>
          </a:p>
        </p:txBody>
      </p:sp>
      <p:sp>
        <p:nvSpPr>
          <p:cNvPr id="28" name="Rectangle 27">
            <a:extLst>
              <a:ext uri="{FF2B5EF4-FFF2-40B4-BE49-F238E27FC236}">
                <a16:creationId xmlns:a16="http://schemas.microsoft.com/office/drawing/2014/main" id="{A2E82281-04F1-4F4D-8F1A-C2F21AF83196}"/>
              </a:ext>
            </a:extLst>
          </p:cNvPr>
          <p:cNvSpPr/>
          <p:nvPr/>
        </p:nvSpPr>
        <p:spPr>
          <a:xfrm>
            <a:off x="5753621" y="4517544"/>
            <a:ext cx="1578280" cy="5887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private</a:t>
            </a:r>
            <a:endParaRPr lang="en-US" dirty="0">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B5AF07D5-DDEA-44F4-82F7-86C58CA264FA}"/>
              </a:ext>
            </a:extLst>
          </p:cNvPr>
          <p:cNvCxnSpPr/>
          <p:nvPr/>
        </p:nvCxnSpPr>
        <p:spPr>
          <a:xfrm>
            <a:off x="3807912" y="6450904"/>
            <a:ext cx="43590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4B96E4-6034-4CB5-9E47-FE306F11526B}"/>
              </a:ext>
            </a:extLst>
          </p:cNvPr>
          <p:cNvCxnSpPr>
            <a:cxnSpLocks/>
          </p:cNvCxnSpPr>
          <p:nvPr/>
        </p:nvCxnSpPr>
        <p:spPr>
          <a:xfrm flipV="1">
            <a:off x="8166970" y="5706592"/>
            <a:ext cx="0" cy="744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0DCADF-ACFA-4F6F-9D0E-EB2ABB2D0D78}"/>
              </a:ext>
            </a:extLst>
          </p:cNvPr>
          <p:cNvCxnSpPr/>
          <p:nvPr/>
        </p:nvCxnSpPr>
        <p:spPr>
          <a:xfrm flipH="1">
            <a:off x="7331901" y="5706592"/>
            <a:ext cx="835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0550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00F8-A50D-4C46-8FB8-EC18176419D1}"/>
              </a:ext>
            </a:extLst>
          </p:cNvPr>
          <p:cNvSpPr>
            <a:spLocks noGrp="1"/>
          </p:cNvSpPr>
          <p:nvPr>
            <p:ph type="title"/>
          </p:nvPr>
        </p:nvSpPr>
        <p:spPr>
          <a:xfrm>
            <a:off x="688933" y="638827"/>
            <a:ext cx="9227434" cy="1041805"/>
          </a:xfrm>
        </p:spPr>
        <p:txBody>
          <a:bodyPr/>
          <a:lstStyle/>
          <a:p>
            <a:r>
              <a:rPr lang="en-US" sz="4800" dirty="0">
                <a:latin typeface="Bodoni MT Black" panose="02070A03080606020203" pitchFamily="18" charset="0"/>
              </a:rPr>
              <a:t>Types of inheritance</a:t>
            </a:r>
          </a:p>
        </p:txBody>
      </p:sp>
      <p:sp>
        <p:nvSpPr>
          <p:cNvPr id="3" name="Content Placeholder 2">
            <a:extLst>
              <a:ext uri="{FF2B5EF4-FFF2-40B4-BE49-F238E27FC236}">
                <a16:creationId xmlns:a16="http://schemas.microsoft.com/office/drawing/2014/main" id="{F8479180-E6E6-481A-8970-A1F71884DE71}"/>
              </a:ext>
            </a:extLst>
          </p:cNvPr>
          <p:cNvSpPr>
            <a:spLocks noGrp="1"/>
          </p:cNvSpPr>
          <p:nvPr>
            <p:ph idx="1"/>
          </p:nvPr>
        </p:nvSpPr>
        <p:spPr>
          <a:xfrm>
            <a:off x="688932" y="2141951"/>
            <a:ext cx="11073007" cy="4597052"/>
          </a:xfrm>
        </p:spPr>
        <p:txBody>
          <a:bodyPr>
            <a:normAutofit fontScale="92500" lnSpcReduction="20000"/>
          </a:bodyPr>
          <a:lstStyle/>
          <a:p>
            <a:r>
              <a:rPr lang="en-US" sz="2200" dirty="0">
                <a:latin typeface="Bodoni MT Black" panose="02070A03080606020203" pitchFamily="18" charset="0"/>
                <a:cs typeface="Times New Roman" panose="02020603050405020304" pitchFamily="18" charset="0"/>
              </a:rPr>
              <a:t>Types of inheritance:</a:t>
            </a: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Single inheritance</a:t>
            </a: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Multiple inheritance</a:t>
            </a: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Multilevel inheritance</a:t>
            </a: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Hierarchical inheritance</a:t>
            </a:r>
          </a:p>
          <a:p>
            <a:r>
              <a:rPr lang="en-US" sz="2200" dirty="0">
                <a:latin typeface="Bodoni MT Black" panose="02070A03080606020203" pitchFamily="18" charset="0"/>
                <a:cs typeface="Times New Roman" panose="02020603050405020304" pitchFamily="18" charset="0"/>
              </a:rPr>
              <a:t>Single inheritance:</a:t>
            </a:r>
          </a:p>
          <a:p>
            <a:pPr marL="0" indent="0">
              <a:buNone/>
            </a:pPr>
            <a:r>
              <a:rPr lang="en-US" sz="1400" dirty="0">
                <a:latin typeface="Times New Roman" panose="02020603050405020304" pitchFamily="18" charset="0"/>
                <a:cs typeface="Times New Roman" panose="02020603050405020304" pitchFamily="18" charset="0"/>
              </a:rPr>
              <a:t>A type of inheritance in which only a single class is derived from the base class.</a:t>
            </a:r>
          </a:p>
          <a:p>
            <a:pPr marL="0" indent="0">
              <a:buNone/>
            </a:pPr>
            <a:r>
              <a:rPr lang="en-US" sz="1400" dirty="0">
                <a:latin typeface="Times New Roman" panose="02020603050405020304" pitchFamily="18" charset="0"/>
                <a:cs typeface="Times New Roman" panose="02020603050405020304" pitchFamily="18" charset="0"/>
              </a:rPr>
              <a:t>In the example of above slides single inheritance happens.</a:t>
            </a:r>
          </a:p>
          <a:p>
            <a:r>
              <a:rPr lang="en-US" sz="2200" dirty="0">
                <a:latin typeface="Bodoni MT Black" panose="02070A03080606020203" pitchFamily="18" charset="0"/>
                <a:cs typeface="Times New Roman" panose="02020603050405020304" pitchFamily="18" charset="0"/>
              </a:rPr>
              <a:t>Multiple inheritance</a:t>
            </a:r>
          </a:p>
          <a:p>
            <a:pPr marL="0" indent="0">
              <a:buNone/>
            </a:pPr>
            <a:r>
              <a:rPr lang="en-US" sz="1400" dirty="0">
                <a:latin typeface="Times New Roman" panose="02020603050405020304" pitchFamily="18" charset="0"/>
                <a:cs typeface="Times New Roman" panose="02020603050405020304" pitchFamily="18" charset="0"/>
              </a:rPr>
              <a:t>In C++ a class can be derived from more than one parent class. For example a class Bat is derived from base class Mammal and winged animal. It makes sense because a bat is a mammal as well as a winged animal.</a:t>
            </a:r>
          </a:p>
          <a:p>
            <a:pPr marL="0" indent="0">
              <a:buNone/>
            </a:pPr>
            <a:r>
              <a:rPr lang="en-US" sz="2200" dirty="0">
                <a:latin typeface="Bodoni MT Black" panose="02070A03080606020203" pitchFamily="18" charset="0"/>
                <a:cs typeface="Times New Roman" panose="02020603050405020304" pitchFamily="18" charset="0"/>
              </a:rPr>
              <a:t>Ambiguity in inheritance</a:t>
            </a:r>
          </a:p>
          <a:p>
            <a:pPr marL="0" indent="0">
              <a:buNone/>
            </a:pPr>
            <a:r>
              <a:rPr lang="en-US" sz="1400" dirty="0">
                <a:latin typeface="Times New Roman" panose="02020603050405020304" pitchFamily="18" charset="0"/>
                <a:cs typeface="Times New Roman" panose="02020603050405020304" pitchFamily="18" charset="0"/>
              </a:rPr>
              <a:t>Two base classes have functions with same name, while the derived classes has no function with this name. In this situation ambiguity happens.</a:t>
            </a:r>
          </a:p>
          <a:p>
            <a:pPr marL="0" indent="0">
              <a:buNone/>
            </a:pPr>
            <a:r>
              <a:rPr lang="en-US" sz="1400" dirty="0">
                <a:latin typeface="Times New Roman" panose="02020603050405020304" pitchFamily="18" charset="0"/>
                <a:cs typeface="Times New Roman" panose="02020603050405020304" pitchFamily="18" charset="0"/>
              </a:rPr>
              <a:t>The problem is resolved using the scope resolution operator to specify the class in which the function lies. </a:t>
            </a:r>
          </a:p>
          <a:p>
            <a:pPr marL="0" indent="0">
              <a:buNone/>
            </a:pPr>
            <a:r>
              <a:rPr lang="en-US" sz="1400" dirty="0" err="1">
                <a:latin typeface="Times New Roman" panose="02020603050405020304" pitchFamily="18" charset="0"/>
                <a:cs typeface="Times New Roman" panose="02020603050405020304" pitchFamily="18" charset="0"/>
              </a:rPr>
              <a:t>Obj.baseclas_name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function_name</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5381263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EC8E-1EE9-4C3F-83A5-33F4223B93FF}"/>
              </a:ext>
            </a:extLst>
          </p:cNvPr>
          <p:cNvSpPr>
            <a:spLocks noGrp="1"/>
          </p:cNvSpPr>
          <p:nvPr>
            <p:ph type="title"/>
          </p:nvPr>
        </p:nvSpPr>
        <p:spPr>
          <a:xfrm>
            <a:off x="651353" y="739036"/>
            <a:ext cx="9265013" cy="941596"/>
          </a:xfrm>
        </p:spPr>
        <p:txBody>
          <a:bodyPr/>
          <a:lstStyle/>
          <a:p>
            <a:r>
              <a:rPr lang="en-US" sz="4800" dirty="0">
                <a:latin typeface="Bodoni MT Black" panose="02070A03080606020203" pitchFamily="18" charset="0"/>
              </a:rPr>
              <a:t>Multiple inheritance</a:t>
            </a:r>
          </a:p>
        </p:txBody>
      </p:sp>
      <p:sp>
        <p:nvSpPr>
          <p:cNvPr id="4" name="Content Placeholder 3">
            <a:extLst>
              <a:ext uri="{FF2B5EF4-FFF2-40B4-BE49-F238E27FC236}">
                <a16:creationId xmlns:a16="http://schemas.microsoft.com/office/drawing/2014/main" id="{84149AED-B19D-4090-BFEC-2F664A8B3159}"/>
              </a:ext>
            </a:extLst>
          </p:cNvPr>
          <p:cNvSpPr>
            <a:spLocks noGrp="1"/>
          </p:cNvSpPr>
          <p:nvPr>
            <p:ph sz="half" idx="1"/>
          </p:nvPr>
        </p:nvSpPr>
        <p:spPr>
          <a:xfrm>
            <a:off x="651353" y="2342368"/>
            <a:ext cx="5328759" cy="4171166"/>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n-US" dirty="0"/>
              <a:t>#include&lt;iostream&gt;</a:t>
            </a:r>
          </a:p>
          <a:p>
            <a:pPr marL="0" indent="0">
              <a:buNone/>
            </a:pPr>
            <a:r>
              <a:rPr lang="en-US" dirty="0"/>
              <a:t>using namespace std;</a:t>
            </a:r>
          </a:p>
          <a:p>
            <a:pPr marL="0" indent="0">
              <a:buNone/>
            </a:pPr>
            <a:r>
              <a:rPr lang="en-US" dirty="0"/>
              <a:t>class mammal</a:t>
            </a:r>
          </a:p>
          <a:p>
            <a:pPr marL="0" indent="0">
              <a:buNone/>
            </a:pPr>
            <a:r>
              <a:rPr lang="en-US" dirty="0"/>
              <a:t>{</a:t>
            </a:r>
          </a:p>
          <a:p>
            <a:pPr marL="0" indent="0">
              <a:buNone/>
            </a:pPr>
            <a:r>
              <a:rPr lang="en-US" dirty="0"/>
              <a:t>public:</a:t>
            </a:r>
          </a:p>
          <a:p>
            <a:pPr marL="0" indent="0">
              <a:buNone/>
            </a:pPr>
            <a:r>
              <a:rPr lang="en-US" dirty="0"/>
              <a:t>mammal()</a:t>
            </a:r>
          </a:p>
          <a:p>
            <a:pPr marL="0" indent="0">
              <a:buNone/>
            </a:pPr>
            <a:r>
              <a:rPr lang="en-US" dirty="0"/>
              <a:t>{</a:t>
            </a:r>
          </a:p>
          <a:p>
            <a:pPr marL="0" indent="0">
              <a:buNone/>
            </a:pPr>
            <a:r>
              <a:rPr lang="en-US" dirty="0" err="1"/>
              <a:t>cout</a:t>
            </a:r>
            <a:r>
              <a:rPr lang="en-US" dirty="0"/>
              <a:t>&lt;&lt;" mammal </a:t>
            </a:r>
            <a:r>
              <a:rPr lang="en-US" dirty="0" err="1"/>
              <a:t>amimals</a:t>
            </a:r>
            <a:r>
              <a:rPr lang="en-US" dirty="0"/>
              <a:t>"&lt;&lt;</a:t>
            </a:r>
            <a:r>
              <a:rPr lang="en-US" dirty="0" err="1"/>
              <a:t>endl</a:t>
            </a:r>
            <a:r>
              <a:rPr lang="en-US" dirty="0"/>
              <a:t>;</a:t>
            </a:r>
          </a:p>
          <a:p>
            <a:pPr marL="0" indent="0">
              <a:buNone/>
            </a:pPr>
            <a:r>
              <a:rPr lang="en-US" dirty="0"/>
              <a:t>}</a:t>
            </a:r>
          </a:p>
          <a:p>
            <a:pPr marL="0" indent="0">
              <a:buNone/>
            </a:pPr>
            <a:r>
              <a:rPr lang="en-US" dirty="0"/>
              <a:t>};</a:t>
            </a:r>
          </a:p>
          <a:p>
            <a:pPr marL="0" indent="0">
              <a:buNone/>
            </a:pPr>
            <a:r>
              <a:rPr lang="en-US" dirty="0"/>
              <a:t>class </a:t>
            </a:r>
            <a:r>
              <a:rPr lang="en-US" dirty="0" err="1"/>
              <a:t>winged_animal</a:t>
            </a:r>
            <a:endParaRPr lang="en-US" dirty="0"/>
          </a:p>
          <a:p>
            <a:pPr marL="0" indent="0">
              <a:buNone/>
            </a:pPr>
            <a:r>
              <a:rPr lang="en-US" dirty="0"/>
              <a:t>{</a:t>
            </a:r>
          </a:p>
          <a:p>
            <a:pPr marL="0" indent="0">
              <a:buNone/>
            </a:pPr>
            <a:r>
              <a:rPr lang="en-US" dirty="0"/>
              <a:t>public:</a:t>
            </a:r>
          </a:p>
          <a:p>
            <a:pPr marL="0" indent="0">
              <a:buNone/>
            </a:pPr>
            <a:r>
              <a:rPr lang="en-US" dirty="0" err="1"/>
              <a:t>winged_animal</a:t>
            </a:r>
            <a:r>
              <a:rPr lang="en-US" dirty="0"/>
              <a:t>()</a:t>
            </a:r>
          </a:p>
          <a:p>
            <a:pPr marL="0" indent="0">
              <a:buNone/>
            </a:pPr>
            <a:r>
              <a:rPr lang="en-US" dirty="0"/>
              <a:t>{</a:t>
            </a:r>
          </a:p>
        </p:txBody>
      </p:sp>
      <p:sp>
        <p:nvSpPr>
          <p:cNvPr id="5" name="Content Placeholder 4">
            <a:extLst>
              <a:ext uri="{FF2B5EF4-FFF2-40B4-BE49-F238E27FC236}">
                <a16:creationId xmlns:a16="http://schemas.microsoft.com/office/drawing/2014/main" id="{B9B24029-B665-482F-9FAA-A4DA67E24567}"/>
              </a:ext>
            </a:extLst>
          </p:cNvPr>
          <p:cNvSpPr>
            <a:spLocks noGrp="1"/>
          </p:cNvSpPr>
          <p:nvPr>
            <p:ph sz="half" idx="2"/>
          </p:nvPr>
        </p:nvSpPr>
        <p:spPr>
          <a:xfrm>
            <a:off x="6208712" y="2342368"/>
            <a:ext cx="5528176" cy="4171166"/>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n-US" dirty="0" err="1"/>
              <a:t>cout</a:t>
            </a:r>
            <a:r>
              <a:rPr lang="en-US" dirty="0"/>
              <a:t>&lt;&lt;" Winged animal"&lt;&lt;</a:t>
            </a:r>
            <a:r>
              <a:rPr lang="en-US" dirty="0" err="1"/>
              <a:t>endl</a:t>
            </a:r>
            <a:r>
              <a:rPr lang="en-US" dirty="0"/>
              <a:t>;</a:t>
            </a:r>
          </a:p>
          <a:p>
            <a:pPr marL="0" indent="0">
              <a:buNone/>
            </a:pPr>
            <a:r>
              <a:rPr lang="en-US" dirty="0"/>
              <a:t>}</a:t>
            </a:r>
          </a:p>
          <a:p>
            <a:pPr marL="0" indent="0">
              <a:buNone/>
            </a:pPr>
            <a:r>
              <a:rPr lang="en-US" dirty="0"/>
              <a:t>};</a:t>
            </a:r>
          </a:p>
          <a:p>
            <a:pPr marL="0" indent="0">
              <a:buNone/>
            </a:pPr>
            <a:r>
              <a:rPr lang="en-US" dirty="0"/>
              <a:t>class Bat : public mammal, public </a:t>
            </a:r>
            <a:r>
              <a:rPr lang="en-US" dirty="0" err="1"/>
              <a:t>winged_animal</a:t>
            </a:r>
            <a:endParaRPr lang="en-US" dirty="0"/>
          </a:p>
          <a:p>
            <a:pPr marL="0" indent="0">
              <a:buNone/>
            </a:pPr>
            <a:r>
              <a:rPr lang="en-US" dirty="0"/>
              <a:t>{</a:t>
            </a:r>
          </a:p>
          <a:p>
            <a:pPr marL="0" indent="0">
              <a:buNone/>
            </a:pPr>
            <a:r>
              <a:rPr lang="en-US" dirty="0"/>
              <a:t>	public:</a:t>
            </a:r>
          </a:p>
          <a:p>
            <a:pPr marL="0" indent="0">
              <a:buNone/>
            </a:pPr>
            <a:r>
              <a:rPr lang="en-US" dirty="0"/>
              <a:t>Bat()</a:t>
            </a:r>
          </a:p>
          <a:p>
            <a:pPr marL="0" indent="0">
              <a:buNone/>
            </a:pPr>
            <a:r>
              <a:rPr lang="en-US" dirty="0"/>
              <a:t>{</a:t>
            </a:r>
          </a:p>
          <a:p>
            <a:pPr marL="0" indent="0">
              <a:buNone/>
            </a:pPr>
            <a:r>
              <a:rPr lang="en-US" dirty="0" err="1"/>
              <a:t>cout</a:t>
            </a:r>
            <a:r>
              <a:rPr lang="en-US" dirty="0"/>
              <a:t>&lt;&lt;"Multiple inheritance "&lt;&lt;</a:t>
            </a:r>
            <a:r>
              <a:rPr lang="en-US" dirty="0" err="1"/>
              <a:t>endl</a:t>
            </a:r>
            <a:r>
              <a:rPr lang="en-US" dirty="0"/>
              <a:t>;</a:t>
            </a:r>
          </a:p>
          <a:p>
            <a:pPr marL="0" indent="0">
              <a:buNone/>
            </a:pPr>
            <a:r>
              <a:rPr lang="en-US" dirty="0"/>
              <a:t>}</a:t>
            </a:r>
          </a:p>
          <a:p>
            <a:pPr marL="0" indent="0">
              <a:buNone/>
            </a:pPr>
            <a:r>
              <a:rPr lang="en-US" dirty="0"/>
              <a:t>}; </a:t>
            </a:r>
          </a:p>
          <a:p>
            <a:pPr marL="0" indent="0">
              <a:buNone/>
            </a:pPr>
            <a:r>
              <a:rPr lang="en-US" dirty="0"/>
              <a:t>int main()</a:t>
            </a:r>
          </a:p>
          <a:p>
            <a:pPr marL="0" indent="0">
              <a:buNone/>
            </a:pPr>
            <a:r>
              <a:rPr lang="en-US" dirty="0"/>
              <a:t>{</a:t>
            </a:r>
          </a:p>
          <a:p>
            <a:pPr marL="0" indent="0">
              <a:buNone/>
            </a:pPr>
            <a:r>
              <a:rPr lang="en-US" dirty="0"/>
              <a:t>Bat b;</a:t>
            </a:r>
          </a:p>
          <a:p>
            <a:pPr marL="0" indent="0">
              <a:buNone/>
            </a:pPr>
            <a:r>
              <a:rPr lang="en-US" dirty="0"/>
              <a:t>return 0;</a:t>
            </a:r>
          </a:p>
          <a:p>
            <a:pPr marL="0" indent="0">
              <a:buNone/>
            </a:pPr>
            <a:r>
              <a:rPr lang="en-US" dirty="0"/>
              <a:t>}</a:t>
            </a:r>
          </a:p>
        </p:txBody>
      </p:sp>
      <p:sp>
        <p:nvSpPr>
          <p:cNvPr id="6" name="Rectangle 5">
            <a:extLst>
              <a:ext uri="{FF2B5EF4-FFF2-40B4-BE49-F238E27FC236}">
                <a16:creationId xmlns:a16="http://schemas.microsoft.com/office/drawing/2014/main" id="{FF55E9A4-9782-4C02-9A2B-2DDCE625747F}"/>
              </a:ext>
            </a:extLst>
          </p:cNvPr>
          <p:cNvSpPr/>
          <p:nvPr/>
        </p:nvSpPr>
        <p:spPr>
          <a:xfrm>
            <a:off x="8911170" y="3607495"/>
            <a:ext cx="3206664" cy="1340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 mammal </a:t>
            </a:r>
            <a:r>
              <a:rPr lang="en-US" dirty="0" err="1">
                <a:latin typeface="Times New Roman" panose="02020603050405020304" pitchFamily="18" charset="0"/>
                <a:cs typeface="Times New Roman" panose="02020603050405020304" pitchFamily="18" charset="0"/>
              </a:rPr>
              <a:t>amimals</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Winged animal</a:t>
            </a:r>
          </a:p>
          <a:p>
            <a:pPr algn="ctr"/>
            <a:r>
              <a:rPr lang="en-US" dirty="0">
                <a:latin typeface="Times New Roman" panose="02020603050405020304" pitchFamily="18" charset="0"/>
                <a:cs typeface="Times New Roman" panose="02020603050405020304" pitchFamily="18" charset="0"/>
              </a:rPr>
              <a:t>Multiple inheritance</a:t>
            </a:r>
          </a:p>
        </p:txBody>
      </p:sp>
    </p:spTree>
    <p:extLst>
      <p:ext uri="{BB962C8B-B14F-4D97-AF65-F5344CB8AC3E}">
        <p14:creationId xmlns:p14="http://schemas.microsoft.com/office/powerpoint/2010/main" val="410464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8D7C-029F-4C49-89D5-F9BB56F9A0C7}"/>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28D03150-C9C0-4DB0-A63E-AD8265DCB7CE}"/>
              </a:ext>
            </a:extLst>
          </p:cNvPr>
          <p:cNvSpPr>
            <a:spLocks noGrp="1"/>
          </p:cNvSpPr>
          <p:nvPr>
            <p:ph idx="1"/>
          </p:nvPr>
        </p:nvSpPr>
        <p:spPr>
          <a:xfrm>
            <a:off x="481817" y="2342367"/>
            <a:ext cx="10902689" cy="4083485"/>
          </a:xfrm>
        </p:spPr>
        <p:txBody>
          <a:bodyPr>
            <a:normAutofit fontScale="92500" lnSpcReduction="20000"/>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Delete data from file</a:t>
            </a:r>
          </a:p>
          <a:p>
            <a:r>
              <a:rPr lang="en-US" dirty="0">
                <a:solidFill>
                  <a:schemeClr val="accent4">
                    <a:lumMod val="50000"/>
                  </a:schemeClr>
                </a:solidFill>
                <a:latin typeface="Times New Roman" panose="02020603050405020304" pitchFamily="18" charset="0"/>
                <a:cs typeface="Times New Roman" panose="02020603050405020304" pitchFamily="18" charset="0"/>
              </a:rPr>
              <a:t>Search data from file</a:t>
            </a:r>
          </a:p>
          <a:p>
            <a:r>
              <a:rPr lang="en-US" dirty="0">
                <a:solidFill>
                  <a:schemeClr val="accent4">
                    <a:lumMod val="50000"/>
                  </a:schemeClr>
                </a:solidFill>
                <a:latin typeface="Times New Roman" panose="02020603050405020304" pitchFamily="18" charset="0"/>
                <a:cs typeface="Times New Roman" panose="02020603050405020304" pitchFamily="18" charset="0"/>
              </a:rPr>
              <a:t>Update data in file</a:t>
            </a: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rPr>
              <a:t>OOP concepts</a:t>
            </a: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Classes</a:t>
            </a:r>
            <a:r>
              <a:rPr lang="en-US" dirty="0">
                <a:solidFill>
                  <a:schemeClr val="accent4">
                    <a:lumMod val="50000"/>
                  </a:schemeClr>
                </a:solidFill>
                <a:latin typeface="Times New Roman" panose="02020603050405020304" pitchFamily="18" charset="0"/>
                <a:cs typeface="Times New Roman" panose="02020603050405020304" pitchFamily="18" charset="0"/>
              </a:rPr>
              <a:t> </a:t>
            </a: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Structure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Nested structure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rPr>
              <a:t>Four Piler of OOP</a:t>
            </a: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Inheritance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rPr>
              <a:t>Abstraction</a:t>
            </a:r>
          </a:p>
          <a:p>
            <a:r>
              <a:rPr lang="en-US" dirty="0">
                <a:solidFill>
                  <a:schemeClr val="accent4">
                    <a:lumMod val="50000"/>
                  </a:schemeClr>
                </a:solidFill>
                <a:latin typeface="Times New Roman" panose="02020603050405020304" pitchFamily="18" charset="0"/>
                <a:cs typeface="Times New Roman" panose="02020603050405020304" pitchFamily="18" charset="0"/>
              </a:rPr>
              <a:t>Encapsulation</a:t>
            </a:r>
          </a:p>
          <a:p>
            <a:r>
              <a:rPr lang="en-US" dirty="0">
                <a:solidFill>
                  <a:schemeClr val="accent4">
                    <a:lumMod val="50000"/>
                  </a:schemeClr>
                </a:solidFill>
                <a:latin typeface="Times New Roman" panose="02020603050405020304" pitchFamily="18" charset="0"/>
                <a:cs typeface="Times New Roman" panose="02020603050405020304" pitchFamily="18" charset="0"/>
              </a:rPr>
              <a:t>Polymorphism</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113431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ED13DD-C6D2-4377-8F3A-94F668079CF8}"/>
              </a:ext>
            </a:extLst>
          </p:cNvPr>
          <p:cNvSpPr>
            <a:spLocks noGrp="1"/>
          </p:cNvSpPr>
          <p:nvPr>
            <p:ph type="title"/>
          </p:nvPr>
        </p:nvSpPr>
        <p:spPr>
          <a:xfrm>
            <a:off x="688933" y="726510"/>
            <a:ext cx="9227434" cy="954122"/>
          </a:xfrm>
        </p:spPr>
        <p:txBody>
          <a:bodyPr/>
          <a:lstStyle/>
          <a:p>
            <a:r>
              <a:rPr lang="en-US" sz="4400" dirty="0">
                <a:latin typeface="Bodoni MT Black" panose="02070A03080606020203" pitchFamily="18" charset="0"/>
              </a:rPr>
              <a:t>Multilevel inheritance</a:t>
            </a:r>
          </a:p>
        </p:txBody>
      </p:sp>
      <p:sp>
        <p:nvSpPr>
          <p:cNvPr id="6" name="Content Placeholder 5">
            <a:extLst>
              <a:ext uri="{FF2B5EF4-FFF2-40B4-BE49-F238E27FC236}">
                <a16:creationId xmlns:a16="http://schemas.microsoft.com/office/drawing/2014/main" id="{FF696F24-6C2E-4939-9A5B-FDEA9A929460}"/>
              </a:ext>
            </a:extLst>
          </p:cNvPr>
          <p:cNvSpPr>
            <a:spLocks noGrp="1"/>
          </p:cNvSpPr>
          <p:nvPr>
            <p:ph idx="1"/>
          </p:nvPr>
        </p:nvSpPr>
        <p:spPr>
          <a:xfrm>
            <a:off x="450937" y="2304789"/>
            <a:ext cx="11210795" cy="4208745"/>
          </a:xfrm>
        </p:spPr>
        <p:txBody>
          <a:bodyPr>
            <a:normAutofit fontScale="92500" lnSpcReduction="20000"/>
          </a:bodyPr>
          <a:lstStyle/>
          <a:p>
            <a:r>
              <a:rPr lang="en-US" sz="2600" dirty="0">
                <a:latin typeface="Bodoni MT Black" panose="02070A03080606020203" pitchFamily="18" charset="0"/>
                <a:cs typeface="Times New Roman" panose="02020603050405020304" pitchFamily="18" charset="0"/>
              </a:rPr>
              <a:t>Multilevel inheritance</a:t>
            </a:r>
          </a:p>
          <a:p>
            <a:pPr marL="0" indent="0">
              <a:buNone/>
            </a:pPr>
            <a:r>
              <a:rPr lang="en-US" sz="1600" dirty="0">
                <a:latin typeface="Times New Roman" panose="02020603050405020304" pitchFamily="18" charset="0"/>
                <a:cs typeface="Times New Roman" panose="02020603050405020304" pitchFamily="18" charset="0"/>
              </a:rPr>
              <a:t>In C++, not only you can drive a class from the base class but you can also drive a class from the derived class. This form of inheritance is called multilevel inheritance.</a:t>
            </a:r>
          </a:p>
          <a:p>
            <a:pPr marL="0" indent="0">
              <a:buNone/>
            </a:pPr>
            <a:r>
              <a:rPr lang="en-US" sz="1600" dirty="0">
                <a:latin typeface="Times New Roman" panose="02020603050405020304" pitchFamily="18" charset="0"/>
                <a:cs typeface="Times New Roman" panose="02020603050405020304" pitchFamily="18" charset="0"/>
              </a:rPr>
              <a:t>Syntax:</a:t>
            </a:r>
          </a:p>
          <a:p>
            <a:pPr marL="0" indent="0">
              <a:buNone/>
            </a:pPr>
            <a:r>
              <a:rPr lang="en-US" sz="1600" dirty="0">
                <a:latin typeface="Times New Roman" panose="02020603050405020304" pitchFamily="18" charset="0"/>
                <a:cs typeface="Times New Roman" panose="02020603050405020304" pitchFamily="18" charset="0"/>
              </a:rPr>
              <a:t>Class A</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Class B : public A</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Class C : public B</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632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55D2-D573-43DB-B319-B02E530BE5C8}"/>
              </a:ext>
            </a:extLst>
          </p:cNvPr>
          <p:cNvSpPr>
            <a:spLocks noGrp="1"/>
          </p:cNvSpPr>
          <p:nvPr>
            <p:ph type="title"/>
          </p:nvPr>
        </p:nvSpPr>
        <p:spPr>
          <a:xfrm>
            <a:off x="676405" y="713984"/>
            <a:ext cx="9239961" cy="966648"/>
          </a:xfrm>
        </p:spPr>
        <p:txBody>
          <a:bodyPr/>
          <a:lstStyle/>
          <a:p>
            <a:r>
              <a:rPr lang="en-US" sz="3600" dirty="0">
                <a:latin typeface="Bodoni MT Black" panose="02070A03080606020203" pitchFamily="18" charset="0"/>
              </a:rPr>
              <a:t>Multilevel inheritance</a:t>
            </a:r>
            <a:endParaRPr lang="en-US" dirty="0"/>
          </a:p>
        </p:txBody>
      </p:sp>
      <p:sp>
        <p:nvSpPr>
          <p:cNvPr id="3" name="Content Placeholder 2">
            <a:extLst>
              <a:ext uri="{FF2B5EF4-FFF2-40B4-BE49-F238E27FC236}">
                <a16:creationId xmlns:a16="http://schemas.microsoft.com/office/drawing/2014/main" id="{D2BA5289-11C9-4529-A647-69F8E3568E08}"/>
              </a:ext>
            </a:extLst>
          </p:cNvPr>
          <p:cNvSpPr>
            <a:spLocks noGrp="1"/>
          </p:cNvSpPr>
          <p:nvPr>
            <p:ph idx="1"/>
          </p:nvPr>
        </p:nvSpPr>
        <p:spPr>
          <a:xfrm>
            <a:off x="513567" y="2304789"/>
            <a:ext cx="11248373" cy="4409162"/>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err="1">
                <a:latin typeface="Times New Roman" panose="02020603050405020304" pitchFamily="18" charset="0"/>
                <a:cs typeface="Times New Roman" panose="02020603050405020304" pitchFamily="18" charset="0"/>
              </a:rPr>
              <a:t>ulass</a:t>
            </a:r>
            <a:r>
              <a:rPr lang="en-US" dirty="0">
                <a:latin typeface="Times New Roman" panose="02020603050405020304" pitchFamily="18" charset="0"/>
                <a:cs typeface="Times New Roman" panose="02020603050405020304" pitchFamily="18" charset="0"/>
              </a:rPr>
              <a:t> A{</a:t>
            </a:r>
          </a:p>
          <a:p>
            <a:pPr marL="0" indent="0">
              <a:buNone/>
            </a:pPr>
            <a:r>
              <a:rPr lang="en-US" dirty="0">
                <a:latin typeface="Times New Roman" panose="02020603050405020304" pitchFamily="18" charset="0"/>
                <a:cs typeface="Times New Roman" panose="02020603050405020304" pitchFamily="18" charset="0"/>
              </a:rPr>
              <a:t>public: </a:t>
            </a:r>
          </a:p>
          <a:p>
            <a:pPr marL="0" indent="0">
              <a:buNone/>
            </a:pPr>
            <a:r>
              <a:rPr lang="en-US" dirty="0">
                <a:latin typeface="Times New Roman" panose="02020603050405020304" pitchFamily="18" charset="0"/>
                <a:cs typeface="Times New Roman" panose="02020603050405020304" pitchFamily="18" charset="0"/>
              </a:rPr>
              <a:t>void display(){</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&lt;&lt;“Base class “&lt;&lt;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B: public A{};</a:t>
            </a:r>
          </a:p>
          <a:p>
            <a:pPr marL="0" indent="0">
              <a:buNone/>
            </a:pPr>
            <a:r>
              <a:rPr lang="en-US" dirty="0">
                <a:latin typeface="Times New Roman" panose="02020603050405020304" pitchFamily="18" charset="0"/>
                <a:cs typeface="Times New Roman" panose="02020603050405020304" pitchFamily="18" charset="0"/>
              </a:rPr>
              <a:t>class C: public B{};</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 obj;</a:t>
            </a:r>
          </a:p>
          <a:p>
            <a:pPr marL="0" indent="0">
              <a:buNone/>
            </a:pPr>
            <a:r>
              <a:rPr lang="en-US" dirty="0" err="1">
                <a:latin typeface="Times New Roman" panose="02020603050405020304" pitchFamily="18" charset="0"/>
                <a:cs typeface="Times New Roman" panose="02020603050405020304" pitchFamily="18" charset="0"/>
              </a:rPr>
              <a:t>obj.display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B2815E9-D372-4884-9FFE-89C31EB8C6E1}"/>
              </a:ext>
            </a:extLst>
          </p:cNvPr>
          <p:cNvSpPr/>
          <p:nvPr/>
        </p:nvSpPr>
        <p:spPr>
          <a:xfrm>
            <a:off x="6096000" y="3770334"/>
            <a:ext cx="289351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Base class</a:t>
            </a:r>
          </a:p>
        </p:txBody>
      </p:sp>
    </p:spTree>
    <p:extLst>
      <p:ext uri="{BB962C8B-B14F-4D97-AF65-F5344CB8AC3E}">
        <p14:creationId xmlns:p14="http://schemas.microsoft.com/office/powerpoint/2010/main" val="238171224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60DA-30AE-4BA8-BF73-8D6C2AD2B059}"/>
              </a:ext>
            </a:extLst>
          </p:cNvPr>
          <p:cNvSpPr>
            <a:spLocks noGrp="1"/>
          </p:cNvSpPr>
          <p:nvPr>
            <p:ph type="title"/>
          </p:nvPr>
        </p:nvSpPr>
        <p:spPr>
          <a:xfrm>
            <a:off x="688933" y="651353"/>
            <a:ext cx="9227434" cy="1029279"/>
          </a:xfrm>
        </p:spPr>
        <p:txBody>
          <a:bodyPr/>
          <a:lstStyle/>
          <a:p>
            <a:r>
              <a:rPr lang="en-US" sz="4400" dirty="0">
                <a:latin typeface="Bodoni MT Black" panose="02070A03080606020203" pitchFamily="18" charset="0"/>
              </a:rPr>
              <a:t>Hierarchical inheritance</a:t>
            </a:r>
          </a:p>
        </p:txBody>
      </p:sp>
      <p:sp>
        <p:nvSpPr>
          <p:cNvPr id="3" name="Content Placeholder 2">
            <a:extLst>
              <a:ext uri="{FF2B5EF4-FFF2-40B4-BE49-F238E27FC236}">
                <a16:creationId xmlns:a16="http://schemas.microsoft.com/office/drawing/2014/main" id="{F8C0425D-7516-4C19-B923-6A61C8FFA1E0}"/>
              </a:ext>
            </a:extLst>
          </p:cNvPr>
          <p:cNvSpPr>
            <a:spLocks noGrp="1"/>
          </p:cNvSpPr>
          <p:nvPr>
            <p:ph idx="1"/>
          </p:nvPr>
        </p:nvSpPr>
        <p:spPr>
          <a:xfrm>
            <a:off x="488514" y="2279737"/>
            <a:ext cx="11210795" cy="4321479"/>
          </a:xfrm>
        </p:spPr>
        <p:txBody>
          <a:bodyPr>
            <a:normAutofit fontScale="77500" lnSpcReduction="20000"/>
          </a:bodyPr>
          <a:lstStyle/>
          <a:p>
            <a:r>
              <a:rPr lang="en-US" sz="2800" dirty="0">
                <a:latin typeface="Bodoni MT Black" panose="02070A03080606020203" pitchFamily="18" charset="0"/>
                <a:cs typeface="Times New Roman" panose="02020603050405020304" pitchFamily="18" charset="0"/>
              </a:rPr>
              <a:t>Hierarchical inheritance: </a:t>
            </a:r>
            <a:r>
              <a:rPr lang="en-US" dirty="0">
                <a:latin typeface="Times New Roman" panose="02020603050405020304" pitchFamily="18" charset="0"/>
                <a:cs typeface="Times New Roman" panose="02020603050405020304" pitchFamily="18" charset="0"/>
              </a:rPr>
              <a:t>If more than one class is inherited from the base class, it’s known as hierarchical inheritance. In hierarchical inheritance all features that are common in child classes are included in the base class.</a:t>
            </a:r>
          </a:p>
          <a:p>
            <a:r>
              <a:rPr lang="en-US" dirty="0">
                <a:latin typeface="Times New Roman" panose="02020603050405020304" pitchFamily="18" charset="0"/>
                <a:cs typeface="Times New Roman" panose="02020603050405020304" pitchFamily="18" charset="0"/>
              </a:rPr>
              <a:t>For example, Physics, biology and Chemistry are derived from science class.</a:t>
            </a:r>
          </a:p>
          <a:p>
            <a:r>
              <a:rPr lang="en-US" sz="28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baseclass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child1 : public </a:t>
            </a: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child2 : public </a:t>
            </a: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child3 : public </a:t>
            </a: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child4 : public </a:t>
            </a: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childN</a:t>
            </a:r>
            <a:r>
              <a:rPr lang="en-US" dirty="0">
                <a:latin typeface="Times New Roman" panose="02020603050405020304" pitchFamily="18" charset="0"/>
                <a:cs typeface="Times New Roman" panose="02020603050405020304" pitchFamily="18" charset="0"/>
              </a:rPr>
              <a:t> : public </a:t>
            </a:r>
            <a:r>
              <a:rPr lang="en-US" dirty="0" err="1">
                <a:latin typeface="Times New Roman" panose="02020603050405020304" pitchFamily="18" charset="0"/>
                <a:cs typeface="Times New Roman" panose="02020603050405020304" pitchFamily="18" charset="0"/>
              </a:rPr>
              <a:t>baseclass</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5373813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939E6B-745A-428E-B562-CDE91FEF619B}"/>
              </a:ext>
            </a:extLst>
          </p:cNvPr>
          <p:cNvSpPr>
            <a:spLocks noGrp="1"/>
          </p:cNvSpPr>
          <p:nvPr>
            <p:ph type="title"/>
          </p:nvPr>
        </p:nvSpPr>
        <p:spPr>
          <a:xfrm>
            <a:off x="789140" y="726510"/>
            <a:ext cx="9970717" cy="954122"/>
          </a:xfrm>
        </p:spPr>
        <p:txBody>
          <a:bodyPr/>
          <a:lstStyle/>
          <a:p>
            <a:r>
              <a:rPr lang="en-US" sz="4000" dirty="0">
                <a:latin typeface="Bodoni MT Black" panose="02070A03080606020203" pitchFamily="18" charset="0"/>
              </a:rPr>
              <a:t>Program: Hierarchical inheritance</a:t>
            </a:r>
            <a:endParaRPr lang="en-US" sz="4000" dirty="0"/>
          </a:p>
        </p:txBody>
      </p:sp>
      <p:sp>
        <p:nvSpPr>
          <p:cNvPr id="5" name="Content Placeholder 4">
            <a:extLst>
              <a:ext uri="{FF2B5EF4-FFF2-40B4-BE49-F238E27FC236}">
                <a16:creationId xmlns:a16="http://schemas.microsoft.com/office/drawing/2014/main" id="{4EDEC66B-D28B-4119-A96C-0B4D8D59F57F}"/>
              </a:ext>
            </a:extLst>
          </p:cNvPr>
          <p:cNvSpPr>
            <a:spLocks noGrp="1"/>
          </p:cNvSpPr>
          <p:nvPr>
            <p:ph sz="half" idx="1"/>
          </p:nvPr>
        </p:nvSpPr>
        <p:spPr>
          <a:xfrm>
            <a:off x="338203" y="2379945"/>
            <a:ext cx="5641909" cy="4258849"/>
          </a:xfrm>
        </p:spPr>
        <p:style>
          <a:lnRef idx="2">
            <a:schemeClr val="accent2"/>
          </a:lnRef>
          <a:fillRef idx="1">
            <a:schemeClr val="lt1"/>
          </a:fillRef>
          <a:effectRef idx="0">
            <a:schemeClr val="accent2"/>
          </a:effectRef>
          <a:fontRef idx="minor">
            <a:schemeClr val="dk1"/>
          </a:fontRef>
        </p:style>
        <p:txBody>
          <a:bodyPr>
            <a:noAutofit/>
          </a:bodyPr>
          <a:lstStyle/>
          <a:p>
            <a:r>
              <a:rPr lang="en-US" sz="1300" dirty="0">
                <a:latin typeface="Times New Roman" panose="02020603050405020304" pitchFamily="18" charset="0"/>
                <a:cs typeface="Times New Roman" panose="02020603050405020304" pitchFamily="18" charset="0"/>
              </a:rPr>
              <a:t>#include&lt;iostream&gt;</a:t>
            </a:r>
          </a:p>
          <a:p>
            <a:r>
              <a:rPr lang="en-US" sz="1300" dirty="0">
                <a:latin typeface="Times New Roman" panose="02020603050405020304" pitchFamily="18" charset="0"/>
                <a:cs typeface="Times New Roman" panose="02020603050405020304" pitchFamily="18" charset="0"/>
              </a:rPr>
              <a:t>using namespace std;</a:t>
            </a:r>
          </a:p>
          <a:p>
            <a:r>
              <a:rPr lang="en-US" sz="1300" dirty="0">
                <a:latin typeface="Times New Roman" panose="02020603050405020304" pitchFamily="18" charset="0"/>
                <a:cs typeface="Times New Roman" panose="02020603050405020304" pitchFamily="18" charset="0"/>
              </a:rPr>
              <a:t>class animal{</a:t>
            </a:r>
          </a:p>
          <a:p>
            <a:r>
              <a:rPr lang="en-US" sz="1300" dirty="0">
                <a:latin typeface="Times New Roman" panose="02020603050405020304" pitchFamily="18" charset="0"/>
                <a:cs typeface="Times New Roman" panose="02020603050405020304" pitchFamily="18" charset="0"/>
              </a:rPr>
              <a:t>	public:</a:t>
            </a:r>
          </a:p>
          <a:p>
            <a:r>
              <a:rPr lang="en-US" sz="1300" dirty="0">
                <a:latin typeface="Times New Roman" panose="02020603050405020304" pitchFamily="18" charset="0"/>
                <a:cs typeface="Times New Roman" panose="02020603050405020304" pitchFamily="18" charset="0"/>
              </a:rPr>
              <a:t>		void info(){</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cout</a:t>
            </a:r>
            <a:r>
              <a:rPr lang="en-US" sz="1300" dirty="0">
                <a:latin typeface="Times New Roman" panose="02020603050405020304" pitchFamily="18" charset="0"/>
                <a:cs typeface="Times New Roman" panose="02020603050405020304" pitchFamily="18" charset="0"/>
              </a:rPr>
              <a:t>&lt;&lt;"this is animal class"&lt;&lt;</a:t>
            </a:r>
            <a:r>
              <a:rPr lang="en-US" sz="1300" dirty="0" err="1">
                <a:latin typeface="Times New Roman" panose="02020603050405020304" pitchFamily="18" charset="0"/>
                <a:cs typeface="Times New Roman" panose="02020603050405020304" pitchFamily="18" charset="0"/>
              </a:rPr>
              <a:t>endl</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class dog : public animal{</a:t>
            </a:r>
          </a:p>
          <a:p>
            <a:r>
              <a:rPr lang="en-US" sz="1300" dirty="0">
                <a:latin typeface="Times New Roman" panose="02020603050405020304" pitchFamily="18" charset="0"/>
                <a:cs typeface="Times New Roman" panose="02020603050405020304" pitchFamily="18" charset="0"/>
              </a:rPr>
              <a:t>	public:</a:t>
            </a:r>
          </a:p>
          <a:p>
            <a:r>
              <a:rPr lang="en-US" sz="1300" dirty="0">
                <a:latin typeface="Times New Roman" panose="02020603050405020304" pitchFamily="18" charset="0"/>
                <a:cs typeface="Times New Roman" panose="02020603050405020304" pitchFamily="18" charset="0"/>
              </a:rPr>
              <a:t>		void bark(){</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cout</a:t>
            </a:r>
            <a:r>
              <a:rPr lang="en-US" sz="1300" dirty="0">
                <a:latin typeface="Times New Roman" panose="02020603050405020304" pitchFamily="18" charset="0"/>
                <a:cs typeface="Times New Roman" panose="02020603050405020304" pitchFamily="18" charset="0"/>
              </a:rPr>
              <a:t>&lt;&lt;"This is dog class </a:t>
            </a:r>
            <a:r>
              <a:rPr lang="en-US" sz="1300" dirty="0" err="1">
                <a:latin typeface="Times New Roman" panose="02020603050405020304" pitchFamily="18" charset="0"/>
                <a:cs typeface="Times New Roman" panose="02020603050405020304" pitchFamily="18" charset="0"/>
              </a:rPr>
              <a:t>bhow</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bhow</a:t>
            </a:r>
            <a:r>
              <a:rPr lang="en-US" sz="1300" dirty="0">
                <a:latin typeface="Times New Roman" panose="02020603050405020304" pitchFamily="18" charset="0"/>
                <a:cs typeface="Times New Roman" panose="02020603050405020304" pitchFamily="18" charset="0"/>
              </a:rPr>
              <a:t> "&lt;&lt;</a:t>
            </a:r>
            <a:r>
              <a:rPr lang="en-US" sz="1300" dirty="0" err="1">
                <a:latin typeface="Times New Roman" panose="02020603050405020304" pitchFamily="18" charset="0"/>
                <a:cs typeface="Times New Roman" panose="02020603050405020304" pitchFamily="18" charset="0"/>
              </a:rPr>
              <a:t>endl</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a:t>
            </a:r>
          </a:p>
        </p:txBody>
      </p:sp>
      <p:sp>
        <p:nvSpPr>
          <p:cNvPr id="6" name="Content Placeholder 5">
            <a:extLst>
              <a:ext uri="{FF2B5EF4-FFF2-40B4-BE49-F238E27FC236}">
                <a16:creationId xmlns:a16="http://schemas.microsoft.com/office/drawing/2014/main" id="{627B3A23-4DB8-4482-B8FE-CCA1DE5EE6B7}"/>
              </a:ext>
            </a:extLst>
          </p:cNvPr>
          <p:cNvSpPr>
            <a:spLocks noGrp="1"/>
          </p:cNvSpPr>
          <p:nvPr>
            <p:ph sz="half" idx="2"/>
          </p:nvPr>
        </p:nvSpPr>
        <p:spPr>
          <a:xfrm>
            <a:off x="6208712" y="2379945"/>
            <a:ext cx="5554227" cy="425884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dirty="0">
                <a:latin typeface="Times New Roman" panose="02020603050405020304" pitchFamily="18" charset="0"/>
                <a:cs typeface="Times New Roman" panose="02020603050405020304" pitchFamily="18" charset="0"/>
              </a:rPr>
              <a:t>class cat : public animal</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a:t>
            </a:r>
          </a:p>
          <a:p>
            <a:r>
              <a:rPr lang="en-US" dirty="0">
                <a:latin typeface="Times New Roman" panose="02020603050405020304" pitchFamily="18" charset="0"/>
                <a:cs typeface="Times New Roman" panose="02020603050405020304" pitchFamily="18" charset="0"/>
              </a:rPr>
              <a:t>		void meow(){</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cat class meow </a:t>
            </a:r>
            <a:r>
              <a:rPr lang="en-US" dirty="0" err="1">
                <a:latin typeface="Times New Roman" panose="02020603050405020304" pitchFamily="18" charset="0"/>
                <a:cs typeface="Times New Roman" panose="02020603050405020304" pitchFamily="18" charset="0"/>
              </a:rPr>
              <a:t>meow</a:t>
            </a:r>
            <a:r>
              <a:rPr lang="en-US" dirty="0">
                <a:latin typeface="Times New Roman" panose="02020603050405020304" pitchFamily="18" charset="0"/>
                <a:cs typeface="Times New Roman" panose="02020603050405020304" pitchFamily="18" charset="0"/>
              </a:rPr>
              <a:t>... "&lt;&lt;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	dog d;</a:t>
            </a:r>
          </a:p>
          <a:p>
            <a:r>
              <a:rPr lang="en-US" dirty="0">
                <a:latin typeface="Times New Roman" panose="02020603050405020304" pitchFamily="18" charset="0"/>
                <a:cs typeface="Times New Roman" panose="02020603050405020304" pitchFamily="18" charset="0"/>
              </a:rPr>
              <a:t>	d.info();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d.bark</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cat c;</a:t>
            </a:r>
          </a:p>
          <a:p>
            <a:r>
              <a:rPr lang="en-US" dirty="0">
                <a:latin typeface="Times New Roman" panose="02020603050405020304" pitchFamily="18" charset="0"/>
                <a:cs typeface="Times New Roman" panose="02020603050405020304" pitchFamily="18" charset="0"/>
              </a:rPr>
              <a:t>	c.info();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c.meow</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 0;	</a:t>
            </a:r>
          </a:p>
          <a:p>
            <a:r>
              <a:rPr lang="en-US"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BA2C1DA1-46B7-4CF6-9012-E1482F3BE005}"/>
              </a:ext>
            </a:extLst>
          </p:cNvPr>
          <p:cNvSpPr/>
          <p:nvPr/>
        </p:nvSpPr>
        <p:spPr>
          <a:xfrm>
            <a:off x="8684669" y="4565736"/>
            <a:ext cx="3306870" cy="15657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this is animal class</a:t>
            </a:r>
          </a:p>
          <a:p>
            <a:pPr algn="ctr"/>
            <a:r>
              <a:rPr lang="en-US" dirty="0">
                <a:latin typeface="Times New Roman" panose="02020603050405020304" pitchFamily="18" charset="0"/>
                <a:cs typeface="Times New Roman" panose="02020603050405020304" pitchFamily="18" charset="0"/>
              </a:rPr>
              <a:t>This is dog class </a:t>
            </a:r>
            <a:r>
              <a:rPr lang="en-US" dirty="0" err="1">
                <a:latin typeface="Times New Roman" panose="02020603050405020304" pitchFamily="18" charset="0"/>
                <a:cs typeface="Times New Roman" panose="02020603050405020304" pitchFamily="18" charset="0"/>
              </a:rPr>
              <a:t>bhow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bhow</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this is animal class</a:t>
            </a:r>
          </a:p>
          <a:p>
            <a:pPr algn="ctr"/>
            <a:r>
              <a:rPr lang="en-US" dirty="0">
                <a:latin typeface="Times New Roman" panose="02020603050405020304" pitchFamily="18" charset="0"/>
                <a:cs typeface="Times New Roman" panose="02020603050405020304" pitchFamily="18" charset="0"/>
              </a:rPr>
              <a:t>This is cat class meow </a:t>
            </a:r>
            <a:r>
              <a:rPr lang="en-US" dirty="0" err="1">
                <a:latin typeface="Times New Roman" panose="02020603050405020304" pitchFamily="18" charset="0"/>
                <a:cs typeface="Times New Roman" panose="02020603050405020304" pitchFamily="18" charset="0"/>
              </a:rPr>
              <a:t>meow</a:t>
            </a:r>
            <a:r>
              <a:rPr lang="en-US" dirty="0">
                <a:latin typeface="Times New Roman" panose="02020603050405020304" pitchFamily="18" charset="0"/>
                <a:cs typeface="Times New Roman" panose="02020603050405020304" pitchFamily="18" charset="0"/>
              </a:rPr>
              <a:t>...</a:t>
            </a:r>
          </a:p>
          <a:p>
            <a:pPr algn="ctr"/>
            <a:endParaRPr lang="en-US" dirty="0"/>
          </a:p>
        </p:txBody>
      </p:sp>
    </p:spTree>
    <p:extLst>
      <p:ext uri="{BB962C8B-B14F-4D97-AF65-F5344CB8AC3E}">
        <p14:creationId xmlns:p14="http://schemas.microsoft.com/office/powerpoint/2010/main" val="285425247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11E584-1594-4BB5-99FE-FCC7009344FA}"/>
              </a:ext>
            </a:extLst>
          </p:cNvPr>
          <p:cNvSpPr>
            <a:spLocks noGrp="1"/>
          </p:cNvSpPr>
          <p:nvPr>
            <p:ph type="title"/>
          </p:nvPr>
        </p:nvSpPr>
        <p:spPr/>
        <p:txBody>
          <a:bodyPr/>
          <a:lstStyle/>
          <a:p>
            <a:r>
              <a:rPr lang="en-US" dirty="0"/>
              <a:t>Overloading </a:t>
            </a:r>
          </a:p>
        </p:txBody>
      </p:sp>
      <p:sp>
        <p:nvSpPr>
          <p:cNvPr id="6" name="Content Placeholder 5">
            <a:extLst>
              <a:ext uri="{FF2B5EF4-FFF2-40B4-BE49-F238E27FC236}">
                <a16:creationId xmlns:a16="http://schemas.microsoft.com/office/drawing/2014/main" id="{81DBDCD3-A2A7-46D6-93D9-83969AE11997}"/>
              </a:ext>
            </a:extLst>
          </p:cNvPr>
          <p:cNvSpPr>
            <a:spLocks noGrp="1"/>
          </p:cNvSpPr>
          <p:nvPr>
            <p:ph idx="1"/>
          </p:nvPr>
        </p:nvSpPr>
        <p:spPr>
          <a:xfrm>
            <a:off x="438411" y="2267211"/>
            <a:ext cx="11423737" cy="3752589"/>
          </a:xfrm>
        </p:spPr>
        <p:txBody>
          <a:bodyPr>
            <a:normAutofit fontScale="70000" lnSpcReduction="20000"/>
          </a:bodyPr>
          <a:lstStyle/>
          <a:p>
            <a:r>
              <a:rPr lang="en-US" dirty="0"/>
              <a:t>Overloading: overloading refers to multiple meaning of the same name or symbol.</a:t>
            </a:r>
          </a:p>
          <a:p>
            <a:r>
              <a:rPr lang="en-US" dirty="0"/>
              <a:t>Name overloading:</a:t>
            </a:r>
          </a:p>
          <a:p>
            <a:pPr marL="0" indent="0">
              <a:buNone/>
            </a:pPr>
            <a:r>
              <a:rPr lang="en-US" dirty="0"/>
              <a:t>      overloading function</a:t>
            </a:r>
          </a:p>
          <a:p>
            <a:r>
              <a:rPr lang="en-US" dirty="0"/>
              <a:t>Symbol overloading:</a:t>
            </a:r>
          </a:p>
          <a:p>
            <a:pPr marL="0" indent="0">
              <a:buNone/>
            </a:pPr>
            <a:r>
              <a:rPr lang="en-US" dirty="0"/>
              <a:t>      overloading operator.</a:t>
            </a:r>
          </a:p>
          <a:p>
            <a:pPr marL="0" indent="0">
              <a:buNone/>
            </a:pPr>
            <a:r>
              <a:rPr lang="en-US" dirty="0"/>
              <a:t>Operator overloading: An operator is a symbol that tells compiler to perform specific mathematical, logical manipulation, or some other special operation. Operator over loading refers to the multiple definitions of an operator. Arithmetic operator +  and / are already overloaded in C/C++ for different built-in-types. C++ allows most operator to be overloaded for user-defined types(classes).</a:t>
            </a:r>
          </a:p>
          <a:p>
            <a:pPr marL="0" indent="0">
              <a:buNone/>
            </a:pPr>
            <a:r>
              <a:rPr lang="en-US" dirty="0"/>
              <a:t>The following operator can not be overloaded:</a:t>
            </a:r>
          </a:p>
          <a:p>
            <a:pPr marL="0" indent="0">
              <a:buNone/>
            </a:pPr>
            <a:r>
              <a:rPr lang="en-US" dirty="0"/>
              <a:t>., *, ::, ? :, </a:t>
            </a:r>
            <a:r>
              <a:rPr lang="en-US" dirty="0" err="1"/>
              <a:t>sizeof</a:t>
            </a:r>
            <a:r>
              <a:rPr lang="en-US" dirty="0"/>
              <a:t> </a:t>
            </a:r>
            <a:r>
              <a:rPr lang="en-US" dirty="0" err="1"/>
              <a:t>typeid</a:t>
            </a:r>
            <a:r>
              <a:rPr lang="en-US" dirty="0"/>
              <a:t>.</a:t>
            </a:r>
          </a:p>
          <a:p>
            <a:pPr marL="0" indent="0">
              <a:buNone/>
            </a:pPr>
            <a:r>
              <a:rPr lang="en-US" dirty="0"/>
              <a:t>Enabling operators to work with </a:t>
            </a:r>
            <a:r>
              <a:rPr lang="en-US"/>
              <a:t>class objects.</a:t>
            </a:r>
            <a:endParaRPr lang="en-US" dirty="0"/>
          </a:p>
          <a:p>
            <a:pPr marL="0" indent="0">
              <a:buNone/>
            </a:pPr>
            <a:r>
              <a:rPr lang="en-US" dirty="0"/>
              <a:t>An operator must be overloaded to be used on class objects.</a:t>
            </a:r>
          </a:p>
          <a:p>
            <a:pPr marL="0" indent="0">
              <a:buNone/>
            </a:pPr>
            <a:r>
              <a:rPr lang="en-US" dirty="0"/>
              <a:t>Operator = performs member-wise copy the data members.</a:t>
            </a:r>
          </a:p>
          <a:p>
            <a:pPr marL="0" indent="0">
              <a:buNone/>
            </a:pPr>
            <a:r>
              <a:rPr lang="en-US" dirty="0"/>
              <a:t>Operator &amp; copy the address of the object in memory.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03536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B4B4-915C-4570-88D1-8E2122355E06}"/>
              </a:ext>
            </a:extLst>
          </p:cNvPr>
          <p:cNvSpPr>
            <a:spLocks noGrp="1"/>
          </p:cNvSpPr>
          <p:nvPr>
            <p:ph type="title"/>
          </p:nvPr>
        </p:nvSpPr>
        <p:spPr>
          <a:xfrm>
            <a:off x="814193" y="651353"/>
            <a:ext cx="9102174" cy="1215025"/>
          </a:xfrm>
        </p:spPr>
        <p:txBody>
          <a:bodyPr/>
          <a:lstStyle/>
          <a:p>
            <a:r>
              <a:rPr lang="en-US" dirty="0"/>
              <a:t>Overriding</a:t>
            </a:r>
          </a:p>
        </p:txBody>
      </p:sp>
      <p:sp>
        <p:nvSpPr>
          <p:cNvPr id="3" name="Content Placeholder 2">
            <a:extLst>
              <a:ext uri="{FF2B5EF4-FFF2-40B4-BE49-F238E27FC236}">
                <a16:creationId xmlns:a16="http://schemas.microsoft.com/office/drawing/2014/main" id="{2235BF49-68F2-4A78-A9D5-822D9474DBB6}"/>
              </a:ext>
            </a:extLst>
          </p:cNvPr>
          <p:cNvSpPr>
            <a:spLocks noGrp="1"/>
          </p:cNvSpPr>
          <p:nvPr>
            <p:ph idx="1"/>
          </p:nvPr>
        </p:nvSpPr>
        <p:spPr>
          <a:xfrm>
            <a:off x="388308" y="2229633"/>
            <a:ext cx="11311002" cy="4359057"/>
          </a:xfrm>
        </p:spPr>
        <p:txBody>
          <a:bodyPr>
            <a:normAutofit fontScale="92500" lnSpcReduction="20000"/>
          </a:bodyPr>
          <a:lstStyle/>
          <a:p>
            <a:r>
              <a:rPr lang="en-US" dirty="0"/>
              <a:t>Overriding: Over riding means having the same name but different working.</a:t>
            </a:r>
          </a:p>
          <a:p>
            <a:pPr marL="0" indent="0">
              <a:buNone/>
            </a:pPr>
            <a:r>
              <a:rPr lang="en-US" dirty="0"/>
              <a:t>We can use a member function in derived class, that is have the same name  those in the base class. </a:t>
            </a:r>
          </a:p>
          <a:p>
            <a:pPr marL="0" indent="0">
              <a:buNone/>
            </a:pPr>
            <a:r>
              <a:rPr lang="en-US" dirty="0"/>
              <a:t>A method in a child class overrides a method in the parent class if it has the same name and types signature. Overriding happens only if these two conditions are satisfied.</a:t>
            </a:r>
          </a:p>
          <a:p>
            <a:pPr marL="0" indent="0">
              <a:buNone/>
            </a:pPr>
            <a:r>
              <a:rPr lang="en-US" dirty="0"/>
              <a:t>Overriding must be occur in only parent/child relationship.</a:t>
            </a:r>
          </a:p>
          <a:p>
            <a:pPr marL="0" indent="0">
              <a:buNone/>
            </a:pPr>
            <a:r>
              <a:rPr lang="en-US" dirty="0"/>
              <a:t>The type signature must be same.</a:t>
            </a:r>
          </a:p>
          <a:p>
            <a:pPr marL="0" indent="0">
              <a:buNone/>
            </a:pPr>
            <a:r>
              <a:rPr lang="en-US" dirty="0"/>
              <a:t>There are two different ways that overriding can be handled.</a:t>
            </a:r>
          </a:p>
          <a:p>
            <a:pPr marL="0" indent="0">
              <a:buNone/>
            </a:pPr>
            <a:r>
              <a:rPr lang="en-US" dirty="0"/>
              <a:t>A replace totally replace code in the parent the code in the class.</a:t>
            </a:r>
          </a:p>
          <a:p>
            <a:pPr marL="0" indent="0">
              <a:buNone/>
            </a:pPr>
            <a:r>
              <a:rPr lang="en-US" dirty="0"/>
              <a:t>A refinement execute the code in the parent class and add to it the code in the child class. Constructor almost always use refinement.</a:t>
            </a:r>
          </a:p>
          <a:p>
            <a:pPr marL="0" indent="0">
              <a:buNone/>
            </a:pPr>
            <a:r>
              <a:rPr lang="en-US" dirty="0"/>
              <a:t>Dominance:</a:t>
            </a:r>
          </a:p>
          <a:p>
            <a:pPr marL="0" indent="0">
              <a:buNone/>
            </a:pPr>
            <a:r>
              <a:rPr lang="en-US" dirty="0"/>
              <a:t>When a new member in derived class has the same name as the member in the base class, the default refer to the newly added member of the same name in the derived class when the scope operator is not used this priority relationship is called dominance rule.</a:t>
            </a:r>
          </a:p>
          <a:p>
            <a:pPr marL="0" indent="0">
              <a:buNone/>
            </a:pPr>
            <a:endParaRPr lang="en-US" dirty="0"/>
          </a:p>
        </p:txBody>
      </p:sp>
    </p:spTree>
    <p:extLst>
      <p:ext uri="{BB962C8B-B14F-4D97-AF65-F5344CB8AC3E}">
        <p14:creationId xmlns:p14="http://schemas.microsoft.com/office/powerpoint/2010/main" val="32372447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9359-CE37-48E2-8F81-034370C22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216EB0-0092-46CC-8A49-1270261835B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4737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0709-6B23-4E0D-9FA5-DB99385BAC0A}"/>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43EE6F12-117D-45C8-83D4-CEE01DEAB156}"/>
              </a:ext>
            </a:extLst>
          </p:cNvPr>
          <p:cNvSpPr>
            <a:spLocks noGrp="1"/>
          </p:cNvSpPr>
          <p:nvPr>
            <p:ph idx="1"/>
          </p:nvPr>
        </p:nvSpPr>
        <p:spPr>
          <a:xfrm>
            <a:off x="622300" y="2317315"/>
            <a:ext cx="10756900" cy="4324785"/>
          </a:xfrm>
        </p:spPr>
        <p:txBody>
          <a:bodyPr>
            <a:norm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Constructor</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Destructor</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Access specifier</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Private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Public</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Protected</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rPr>
              <a:t> </a:t>
            </a:r>
            <a:r>
              <a:rPr lang="en-US" dirty="0">
                <a:solidFill>
                  <a:schemeClr val="accent4">
                    <a:lumMod val="50000"/>
                  </a:schemeClr>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Functions</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Setter, Getter function</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Access function from outside the class by using scope resolution operator</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endParaRPr lang="en-US" dirty="0">
              <a:solidFill>
                <a:schemeClr val="accent4">
                  <a:lumMod val="50000"/>
                </a:schemeClr>
              </a:solidFill>
            </a:endParaRPr>
          </a:p>
          <a:p>
            <a:endParaRPr lang="en-US" dirty="0"/>
          </a:p>
        </p:txBody>
      </p:sp>
    </p:spTree>
    <p:extLst>
      <p:ext uri="{BB962C8B-B14F-4D97-AF65-F5344CB8AC3E}">
        <p14:creationId xmlns:p14="http://schemas.microsoft.com/office/powerpoint/2010/main" val="1861412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BC0F-776F-4A3D-8C04-5FB599BDBD79}"/>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94BD1CF7-6310-4DF2-B8A0-CCBE2B50F788}"/>
              </a:ext>
            </a:extLst>
          </p:cNvPr>
          <p:cNvSpPr>
            <a:spLocks noGrp="1"/>
          </p:cNvSpPr>
          <p:nvPr>
            <p:ph idx="1"/>
          </p:nvPr>
        </p:nvSpPr>
        <p:spPr>
          <a:xfrm>
            <a:off x="584200" y="2603500"/>
            <a:ext cx="10820400" cy="3733800"/>
          </a:xfrm>
        </p:spPr>
        <p:txBody>
          <a:bodyPr/>
          <a:lstStyle/>
          <a:p>
            <a:pPr>
              <a:buFont typeface="Wingdings" panose="05000000000000000000" pitchFamily="2" charset="2"/>
              <a:buChar char="q"/>
            </a:pPr>
            <a:r>
              <a:rPr lang="en-US" dirty="0">
                <a:solidFill>
                  <a:schemeClr val="accent4">
                    <a:lumMod val="50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Inheritance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Types of inheritance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Inheritance access control</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Multilevel inheritance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Multiple inheritance</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Overloading</a:t>
            </a:r>
          </a:p>
          <a:p>
            <a:r>
              <a:rPr lang="en-US" dirty="0">
                <a:latin typeface="Times New Roman" panose="02020603050405020304" pitchFamily="18" charset="0"/>
                <a:cs typeface="Times New Roman" panose="02020603050405020304" pitchFamily="18" charset="0"/>
              </a:rPr>
              <a:t>Operator overloading</a:t>
            </a:r>
          </a:p>
          <a:p>
            <a:r>
              <a:rPr lang="en-US" dirty="0">
                <a:latin typeface="Times New Roman" panose="02020603050405020304" pitchFamily="18" charset="0"/>
                <a:cs typeface="Times New Roman" panose="02020603050405020304" pitchFamily="18" charset="0"/>
              </a:rPr>
              <a:t>Function overloading</a:t>
            </a:r>
          </a:p>
          <a:p>
            <a:endParaRPr lang="en-US" dirty="0"/>
          </a:p>
        </p:txBody>
      </p:sp>
    </p:spTree>
    <p:extLst>
      <p:ext uri="{BB962C8B-B14F-4D97-AF65-F5344CB8AC3E}">
        <p14:creationId xmlns:p14="http://schemas.microsoft.com/office/powerpoint/2010/main" val="293976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64FD-860C-4994-BCD7-92315D87A6C6}"/>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37AD2D9D-9FBE-4974-A91B-7024063F828D}"/>
              </a:ext>
            </a:extLst>
          </p:cNvPr>
          <p:cNvSpPr>
            <a:spLocks noGrp="1"/>
          </p:cNvSpPr>
          <p:nvPr>
            <p:ph idx="1"/>
          </p:nvPr>
        </p:nvSpPr>
        <p:spPr>
          <a:xfrm>
            <a:off x="635000" y="2392471"/>
            <a:ext cx="10820400" cy="3970751"/>
          </a:xfrm>
        </p:spPr>
        <p:txBody>
          <a:bodyPr>
            <a:normAutofit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Over riding</a:t>
            </a:r>
          </a:p>
          <a:p>
            <a:r>
              <a:rPr lang="en-US" dirty="0">
                <a:latin typeface="Times New Roman" panose="02020603050405020304" pitchFamily="18" charset="0"/>
                <a:cs typeface="Times New Roman" panose="02020603050405020304" pitchFamily="18" charset="0"/>
              </a:rPr>
              <a:t>Operator over riding</a:t>
            </a:r>
          </a:p>
          <a:p>
            <a:r>
              <a:rPr lang="en-US" dirty="0">
                <a:latin typeface="Times New Roman" panose="02020603050405020304" pitchFamily="18" charset="0"/>
                <a:cs typeface="Times New Roman" panose="02020603050405020304" pitchFamily="18" charset="0"/>
              </a:rPr>
              <a:t>Function over riding</a:t>
            </a:r>
          </a:p>
          <a:p>
            <a:r>
              <a:rPr lang="en-US" dirty="0">
                <a:latin typeface="Times New Roman" panose="02020603050405020304" pitchFamily="18" charset="0"/>
                <a:cs typeface="Times New Roman" panose="02020603050405020304" pitchFamily="18" charset="0"/>
              </a:rPr>
              <a:t>Friend function</a:t>
            </a:r>
          </a:p>
          <a:p>
            <a:r>
              <a:rPr lang="en-US" dirty="0">
                <a:latin typeface="Times New Roman" panose="02020603050405020304" pitchFamily="18" charset="0"/>
                <a:cs typeface="Times New Roman" panose="02020603050405020304" pitchFamily="18" charset="0"/>
              </a:rPr>
              <a:t>Virtual function</a:t>
            </a:r>
          </a:p>
          <a:p>
            <a:r>
              <a:rPr lang="en-US" dirty="0">
                <a:latin typeface="Times New Roman" panose="02020603050405020304" pitchFamily="18" charset="0"/>
                <a:cs typeface="Times New Roman" panose="02020603050405020304" pitchFamily="18" charset="0"/>
              </a:rPr>
              <a:t>Abstract classes</a:t>
            </a:r>
          </a:p>
          <a:p>
            <a:r>
              <a:rPr lang="en-US" dirty="0">
                <a:latin typeface="Times New Roman" panose="02020603050405020304" pitchFamily="18" charset="0"/>
                <a:cs typeface="Times New Roman" panose="02020603050405020304" pitchFamily="18" charset="0"/>
              </a:rPr>
              <a:t>Abstract functions</a:t>
            </a:r>
          </a:p>
          <a:p>
            <a:r>
              <a:rPr lang="en-US" dirty="0">
                <a:latin typeface="Times New Roman" panose="02020603050405020304" pitchFamily="18" charset="0"/>
                <a:cs typeface="Times New Roman" panose="02020603050405020304" pitchFamily="18" charset="0"/>
              </a:rPr>
              <a:t>Constant keyword</a:t>
            </a:r>
          </a:p>
          <a:p>
            <a:r>
              <a:rPr lang="en-US" dirty="0">
                <a:latin typeface="Times New Roman" panose="02020603050405020304" pitchFamily="18" charset="0"/>
                <a:cs typeface="Times New Roman" panose="02020603050405020304" pitchFamily="18" charset="0"/>
              </a:rPr>
              <a:t>Static keyword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Link list</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1311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4F4F-ED92-41E6-8A3A-BCD765384FAF}"/>
              </a:ext>
            </a:extLst>
          </p:cNvPr>
          <p:cNvSpPr>
            <a:spLocks noGrp="1"/>
          </p:cNvSpPr>
          <p:nvPr>
            <p:ph type="title"/>
          </p:nvPr>
        </p:nvSpPr>
        <p:spPr/>
        <p:txBody>
          <a:bodyPr/>
          <a:lstStyle/>
          <a:p>
            <a:r>
              <a:rPr lang="en-US" dirty="0">
                <a:latin typeface="Bodoni MT Black" panose="02070A03080606020203" pitchFamily="18" charset="0"/>
              </a:rPr>
              <a:t>What is C++</a:t>
            </a:r>
          </a:p>
        </p:txBody>
      </p:sp>
      <p:sp>
        <p:nvSpPr>
          <p:cNvPr id="3" name="Content Placeholder 2">
            <a:extLst>
              <a:ext uri="{FF2B5EF4-FFF2-40B4-BE49-F238E27FC236}">
                <a16:creationId xmlns:a16="http://schemas.microsoft.com/office/drawing/2014/main" id="{7DE4D56A-7D99-4194-9A83-B34B6B316F22}"/>
              </a:ext>
            </a:extLst>
          </p:cNvPr>
          <p:cNvSpPr>
            <a:spLocks noGrp="1"/>
          </p:cNvSpPr>
          <p:nvPr>
            <p:ph idx="1"/>
          </p:nvPr>
        </p:nvSpPr>
        <p:spPr>
          <a:xfrm>
            <a:off x="1154954" y="2603500"/>
            <a:ext cx="5207746" cy="3596884"/>
          </a:xfrm>
        </p:spPr>
        <p:txBody>
          <a:bodyPr/>
          <a:lstStyle/>
          <a:p>
            <a:r>
              <a:rPr lang="en-US" sz="1600" dirty="0">
                <a:latin typeface="Times New Roman" panose="02020603050405020304" pitchFamily="18" charset="0"/>
                <a:cs typeface="Times New Roman" panose="02020603050405020304" pitchFamily="18" charset="0"/>
              </a:rPr>
              <a:t>C++ is a powerful general purpose programming language.</a:t>
            </a:r>
          </a:p>
          <a:p>
            <a:r>
              <a:rPr lang="en-US" sz="1600" dirty="0">
                <a:latin typeface="Times New Roman" panose="02020603050405020304" pitchFamily="18" charset="0"/>
                <a:cs typeface="Times New Roman" panose="02020603050405020304" pitchFamily="18" charset="0"/>
              </a:rPr>
              <a:t>C++ is a high level language.</a:t>
            </a:r>
          </a:p>
          <a:p>
            <a:r>
              <a:rPr lang="en-US" sz="1600" dirty="0">
                <a:latin typeface="Times New Roman" panose="02020603050405020304" pitchFamily="18" charset="0"/>
                <a:cs typeface="Times New Roman" panose="02020603050405020304" pitchFamily="18" charset="0"/>
              </a:rPr>
              <a:t>C++ can be used to develop operating systems, games, and so on.</a:t>
            </a:r>
          </a:p>
          <a:p>
            <a:r>
              <a:rPr lang="en-US" sz="1600" dirty="0">
                <a:latin typeface="Times New Roman" panose="02020603050405020304" pitchFamily="18" charset="0"/>
                <a:cs typeface="Times New Roman" panose="02020603050405020304" pitchFamily="18" charset="0"/>
              </a:rPr>
              <a:t>C++ supports different ways of programming like procedural, object-oriented, functional, and so on. This make C++ as powerful as well as flexible.</a:t>
            </a:r>
          </a:p>
          <a:p>
            <a:endParaRPr lang="en-US" dirty="0"/>
          </a:p>
        </p:txBody>
      </p:sp>
    </p:spTree>
    <p:extLst>
      <p:ext uri="{BB962C8B-B14F-4D97-AF65-F5344CB8AC3E}">
        <p14:creationId xmlns:p14="http://schemas.microsoft.com/office/powerpoint/2010/main" val="377866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D3CE-4BDA-469E-B867-8296B1D263AE}"/>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F0BD88D2-F21D-4702-8810-C0BBCD582D02}"/>
              </a:ext>
            </a:extLst>
          </p:cNvPr>
          <p:cNvSpPr>
            <a:spLocks noGrp="1"/>
          </p:cNvSpPr>
          <p:nvPr>
            <p:ph idx="1"/>
          </p:nvPr>
        </p:nvSpPr>
        <p:spPr>
          <a:xfrm>
            <a:off x="635000" y="2349500"/>
            <a:ext cx="9345613" cy="4138982"/>
          </a:xfrm>
        </p:spPr>
        <p:txBody>
          <a:bodyPr>
            <a:normAutofit/>
          </a:bodyPr>
          <a:lstStyle/>
          <a:p>
            <a:r>
              <a:rPr lang="en-US" dirty="0">
                <a:latin typeface="Times New Roman" panose="02020603050405020304" pitchFamily="18" charset="0"/>
                <a:cs typeface="Times New Roman" panose="02020603050405020304" pitchFamily="18" charset="0"/>
              </a:rPr>
              <a:t>Singly link list</a:t>
            </a:r>
          </a:p>
          <a:p>
            <a:r>
              <a:rPr lang="en-US" dirty="0">
                <a:latin typeface="Times New Roman" panose="02020603050405020304" pitchFamily="18" charset="0"/>
                <a:cs typeface="Times New Roman" panose="02020603050405020304" pitchFamily="18" charset="0"/>
              </a:rPr>
              <a:t>Doubly link list</a:t>
            </a:r>
          </a:p>
          <a:p>
            <a:r>
              <a:rPr lang="en-US" dirty="0">
                <a:latin typeface="Times New Roman" panose="02020603050405020304" pitchFamily="18" charset="0"/>
                <a:cs typeface="Times New Roman" panose="02020603050405020304" pitchFamily="18" charset="0"/>
              </a:rPr>
              <a:t>Circular link list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Singly link list</a:t>
            </a:r>
          </a:p>
          <a:p>
            <a:r>
              <a:rPr lang="en-US" dirty="0">
                <a:latin typeface="Times New Roman" panose="02020603050405020304" pitchFamily="18" charset="0"/>
                <a:cs typeface="Times New Roman" panose="02020603050405020304" pitchFamily="18" charset="0"/>
              </a:rPr>
              <a:t>Insert at the head</a:t>
            </a:r>
          </a:p>
          <a:p>
            <a:r>
              <a:rPr lang="en-US" dirty="0">
                <a:latin typeface="Times New Roman" panose="02020603050405020304" pitchFamily="18" charset="0"/>
                <a:cs typeface="Times New Roman" panose="02020603050405020304" pitchFamily="18" charset="0"/>
              </a:rPr>
              <a:t>Insert at the last</a:t>
            </a:r>
          </a:p>
          <a:p>
            <a:r>
              <a:rPr lang="en-US" dirty="0">
                <a:latin typeface="Times New Roman" panose="02020603050405020304" pitchFamily="18" charset="0"/>
                <a:cs typeface="Times New Roman" panose="02020603050405020304" pitchFamily="18" charset="0"/>
              </a:rPr>
              <a:t>Insert at any location</a:t>
            </a:r>
          </a:p>
          <a:p>
            <a:r>
              <a:rPr lang="en-US" dirty="0">
                <a:latin typeface="Times New Roman" panose="02020603050405020304" pitchFamily="18" charset="0"/>
                <a:cs typeface="Times New Roman" panose="02020603050405020304" pitchFamily="18" charset="0"/>
              </a:rPr>
              <a:t>Delete at the start</a:t>
            </a:r>
          </a:p>
          <a:p>
            <a:r>
              <a:rPr lang="en-US" dirty="0">
                <a:latin typeface="Times New Roman" panose="02020603050405020304" pitchFamily="18" charset="0"/>
                <a:cs typeface="Times New Roman" panose="02020603050405020304" pitchFamily="18" charset="0"/>
              </a:rPr>
              <a:t>Delete at the end</a:t>
            </a:r>
          </a:p>
          <a:p>
            <a:r>
              <a:rPr lang="en-US" dirty="0">
                <a:latin typeface="Times New Roman" panose="02020603050405020304" pitchFamily="18" charset="0"/>
                <a:cs typeface="Times New Roman" panose="02020603050405020304" pitchFamily="18" charset="0"/>
              </a:rPr>
              <a:t>Delete at any location</a:t>
            </a:r>
          </a:p>
        </p:txBody>
      </p:sp>
    </p:spTree>
    <p:extLst>
      <p:ext uri="{BB962C8B-B14F-4D97-AF65-F5344CB8AC3E}">
        <p14:creationId xmlns:p14="http://schemas.microsoft.com/office/powerpoint/2010/main" val="116268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9237-B0F7-4F8B-ACBE-9E7B7DA119A8}"/>
              </a:ext>
            </a:extLst>
          </p:cNvPr>
          <p:cNvSpPr>
            <a:spLocks noGrp="1"/>
          </p:cNvSpPr>
          <p:nvPr>
            <p:ph type="title"/>
          </p:nvPr>
        </p:nvSpPr>
        <p:spPr>
          <a:xfrm>
            <a:off x="748554" y="884420"/>
            <a:ext cx="8761413" cy="728480"/>
          </a:xfrm>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000B5A15-B3B1-4F36-9E01-8E344297FEA1}"/>
              </a:ext>
            </a:extLst>
          </p:cNvPr>
          <p:cNvSpPr>
            <a:spLocks noGrp="1"/>
          </p:cNvSpPr>
          <p:nvPr>
            <p:ph idx="1"/>
          </p:nvPr>
        </p:nvSpPr>
        <p:spPr>
          <a:xfrm>
            <a:off x="596900" y="2603500"/>
            <a:ext cx="9383713" cy="3872456"/>
          </a:xfrm>
        </p:spPr>
        <p:txBody>
          <a:bodyPr>
            <a:normAutofit fontScale="92500" lnSpcReduction="2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Doubly link list</a:t>
            </a:r>
          </a:p>
          <a:p>
            <a:r>
              <a:rPr lang="en-US" dirty="0">
                <a:latin typeface="Times New Roman" panose="02020603050405020304" pitchFamily="18" charset="0"/>
                <a:cs typeface="Times New Roman" panose="02020603050405020304" pitchFamily="18" charset="0"/>
              </a:rPr>
              <a:t>Insert at any place</a:t>
            </a:r>
          </a:p>
          <a:p>
            <a:r>
              <a:rPr lang="en-US" dirty="0">
                <a:latin typeface="Times New Roman" panose="02020603050405020304" pitchFamily="18" charset="0"/>
                <a:cs typeface="Times New Roman" panose="02020603050405020304" pitchFamily="18" charset="0"/>
              </a:rPr>
              <a:t>Insert at the start</a:t>
            </a:r>
          </a:p>
          <a:p>
            <a:r>
              <a:rPr lang="en-US" dirty="0">
                <a:latin typeface="Times New Roman" panose="02020603050405020304" pitchFamily="18" charset="0"/>
                <a:cs typeface="Times New Roman" panose="02020603050405020304" pitchFamily="18" charset="0"/>
              </a:rPr>
              <a:t>Insert at the end</a:t>
            </a:r>
          </a:p>
          <a:p>
            <a:r>
              <a:rPr lang="en-US" dirty="0">
                <a:latin typeface="Times New Roman" panose="02020603050405020304" pitchFamily="18" charset="0"/>
                <a:cs typeface="Times New Roman" panose="02020603050405020304" pitchFamily="18" charset="0"/>
              </a:rPr>
              <a:t>Delete at the start</a:t>
            </a:r>
          </a:p>
          <a:p>
            <a:r>
              <a:rPr lang="en-US" dirty="0">
                <a:latin typeface="Times New Roman" panose="02020603050405020304" pitchFamily="18" charset="0"/>
                <a:cs typeface="Times New Roman" panose="02020603050405020304" pitchFamily="18" charset="0"/>
              </a:rPr>
              <a:t>Delete at the end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Circular link list </a:t>
            </a:r>
          </a:p>
          <a:p>
            <a:r>
              <a:rPr lang="en-US" dirty="0">
                <a:latin typeface="Times New Roman" panose="02020603050405020304" pitchFamily="18" charset="0"/>
                <a:cs typeface="Times New Roman" panose="02020603050405020304" pitchFamily="18" charset="0"/>
              </a:rPr>
              <a:t>Insert at the head</a:t>
            </a:r>
          </a:p>
          <a:p>
            <a:r>
              <a:rPr lang="en-US" dirty="0">
                <a:latin typeface="Times New Roman" panose="02020603050405020304" pitchFamily="18" charset="0"/>
                <a:cs typeface="Times New Roman" panose="02020603050405020304" pitchFamily="18" charset="0"/>
              </a:rPr>
              <a:t>Insert at the end </a:t>
            </a:r>
          </a:p>
          <a:p>
            <a:r>
              <a:rPr lang="en-US" dirty="0">
                <a:latin typeface="Times New Roman" panose="02020603050405020304" pitchFamily="18" charset="0"/>
                <a:cs typeface="Times New Roman" panose="02020603050405020304" pitchFamily="18" charset="0"/>
              </a:rPr>
              <a:t>Delete at the end </a:t>
            </a:r>
          </a:p>
          <a:p>
            <a:r>
              <a:rPr lang="en-US" dirty="0">
                <a:latin typeface="Times New Roman" panose="02020603050405020304" pitchFamily="18" charset="0"/>
                <a:cs typeface="Times New Roman" panose="02020603050405020304" pitchFamily="18" charset="0"/>
              </a:rPr>
              <a:t>Delete at the start</a:t>
            </a:r>
          </a:p>
          <a:p>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44070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6C8B-D278-49F6-99F7-D9320AD07DE5}"/>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20FE516F-4BFE-4A27-98DC-02D63A460612}"/>
              </a:ext>
            </a:extLst>
          </p:cNvPr>
          <p:cNvSpPr>
            <a:spLocks noGrp="1"/>
          </p:cNvSpPr>
          <p:nvPr>
            <p:ph idx="1"/>
          </p:nvPr>
        </p:nvSpPr>
        <p:spPr>
          <a:xfrm>
            <a:off x="621554" y="2311400"/>
            <a:ext cx="11049746" cy="4203700"/>
          </a:xfrm>
        </p:spPr>
        <p:txBody>
          <a:bodyPr>
            <a:normAutofit fontScale="92500" lnSpcReduction="2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Queue data structure</a:t>
            </a:r>
          </a:p>
          <a:p>
            <a:r>
              <a:rPr lang="en-US" dirty="0">
                <a:latin typeface="Times New Roman" panose="02020603050405020304" pitchFamily="18" charset="0"/>
                <a:cs typeface="Times New Roman" panose="02020603050405020304" pitchFamily="18" charset="0"/>
              </a:rPr>
              <a:t>Enqueue data</a:t>
            </a:r>
          </a:p>
          <a:p>
            <a:r>
              <a:rPr lang="en-US" dirty="0">
                <a:latin typeface="Times New Roman" panose="02020603050405020304" pitchFamily="18" charset="0"/>
                <a:cs typeface="Times New Roman" panose="02020603050405020304" pitchFamily="18" charset="0"/>
              </a:rPr>
              <a:t>Dequeue data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Queue by using link list</a:t>
            </a:r>
          </a:p>
          <a:p>
            <a:r>
              <a:rPr lang="en-US" dirty="0">
                <a:latin typeface="Times New Roman" panose="02020603050405020304" pitchFamily="18" charset="0"/>
                <a:cs typeface="Times New Roman" panose="02020603050405020304" pitchFamily="18" charset="0"/>
              </a:rPr>
              <a:t>Insert at the beginning</a:t>
            </a:r>
          </a:p>
          <a:p>
            <a:r>
              <a:rPr lang="en-US" dirty="0">
                <a:latin typeface="Times New Roman" panose="02020603050405020304" pitchFamily="18" charset="0"/>
                <a:cs typeface="Times New Roman" panose="02020603050405020304" pitchFamily="18" charset="0"/>
              </a:rPr>
              <a:t>Delete at the end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Queue by using arrays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 of tree insertion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 to stack</a:t>
            </a:r>
          </a:p>
          <a:p>
            <a:r>
              <a:rPr lang="en-US" dirty="0">
                <a:latin typeface="Times New Roman" panose="02020603050405020304" pitchFamily="18" charset="0"/>
                <a:cs typeface="Times New Roman" panose="02020603050405020304" pitchFamily="18" charset="0"/>
              </a:rPr>
              <a:t>Implementation of stack</a:t>
            </a:r>
          </a:p>
          <a:p>
            <a:r>
              <a:rPr lang="en-US" dirty="0">
                <a:latin typeface="Times New Roman" panose="02020603050405020304" pitchFamily="18" charset="0"/>
                <a:cs typeface="Times New Roman" panose="02020603050405020304" pitchFamily="18" charset="0"/>
              </a:rPr>
              <a:t>Conversion from expression to postfix</a:t>
            </a:r>
          </a:p>
          <a:p>
            <a:r>
              <a:rPr lang="en-US" dirty="0">
                <a:latin typeface="Times New Roman" panose="02020603050405020304" pitchFamily="18" charset="0"/>
                <a:cs typeface="Times New Roman" panose="02020603050405020304" pitchFamily="18" charset="0"/>
              </a:rPr>
              <a:t>Heap data structure</a:t>
            </a:r>
          </a:p>
          <a:p>
            <a:pPr marL="0" indent="0">
              <a:buNone/>
            </a:pPr>
            <a:endParaRPr lang="en-US" dirty="0"/>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1604191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5794-52ED-4344-9589-54D984B86D02}"/>
              </a:ext>
            </a:extLst>
          </p:cNvPr>
          <p:cNvSpPr>
            <a:spLocks noGrp="1"/>
          </p:cNvSpPr>
          <p:nvPr>
            <p:ph type="title"/>
          </p:nvPr>
        </p:nvSpPr>
        <p:spPr/>
        <p:txBody>
          <a:bodyPr/>
          <a:lstStyle/>
          <a:p>
            <a:r>
              <a:rPr lang="en-US" dirty="0">
                <a:latin typeface="Bodoni MT Black" panose="02070A03080606020203" pitchFamily="18" charset="0"/>
              </a:rPr>
              <a:t>Basics of C++ </a:t>
            </a:r>
            <a:endParaRPr lang="en-US" dirty="0"/>
          </a:p>
        </p:txBody>
      </p:sp>
      <p:sp>
        <p:nvSpPr>
          <p:cNvPr id="3" name="Content Placeholder 2">
            <a:extLst>
              <a:ext uri="{FF2B5EF4-FFF2-40B4-BE49-F238E27FC236}">
                <a16:creationId xmlns:a16="http://schemas.microsoft.com/office/drawing/2014/main" id="{C71C3EA3-686F-4F37-B72E-B88C433431BD}"/>
              </a:ext>
            </a:extLst>
          </p:cNvPr>
          <p:cNvSpPr>
            <a:spLocks noGrp="1"/>
          </p:cNvSpPr>
          <p:nvPr>
            <p:ph idx="1"/>
          </p:nvPr>
        </p:nvSpPr>
        <p:spPr>
          <a:xfrm>
            <a:off x="673100" y="2603500"/>
            <a:ext cx="10883900" cy="3822700"/>
          </a:xfrm>
        </p:spPr>
        <p:txBody>
          <a:bodyPr>
            <a:normAutofit fontScale="92500" lnSpcReduction="2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Heap data structure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Sorting algorithm</a:t>
            </a:r>
          </a:p>
          <a:p>
            <a:r>
              <a:rPr lang="en-US" dirty="0">
                <a:latin typeface="Times New Roman" panose="02020603050405020304" pitchFamily="18" charset="0"/>
                <a:cs typeface="Times New Roman" panose="02020603050405020304" pitchFamily="18" charset="0"/>
              </a:rPr>
              <a:t>Bubble sorting</a:t>
            </a:r>
          </a:p>
          <a:p>
            <a:r>
              <a:rPr lang="en-US" dirty="0">
                <a:latin typeface="Times New Roman" panose="02020603050405020304" pitchFamily="18" charset="0"/>
                <a:cs typeface="Times New Roman" panose="02020603050405020304" pitchFamily="18" charset="0"/>
              </a:rPr>
              <a:t>Quick sorting</a:t>
            </a:r>
          </a:p>
          <a:p>
            <a:r>
              <a:rPr lang="en-US" dirty="0">
                <a:latin typeface="Times New Roman" panose="02020603050405020304" pitchFamily="18" charset="0"/>
                <a:cs typeface="Times New Roman" panose="02020603050405020304" pitchFamily="18" charset="0"/>
              </a:rPr>
              <a:t>Merge sorting</a:t>
            </a:r>
          </a:p>
          <a:p>
            <a:r>
              <a:rPr lang="en-US" dirty="0">
                <a:latin typeface="Times New Roman" panose="02020603050405020304" pitchFamily="18" charset="0"/>
                <a:cs typeface="Times New Roman" panose="02020603050405020304" pitchFamily="18" charset="0"/>
              </a:rPr>
              <a:t>Insertion sorting</a:t>
            </a:r>
          </a:p>
          <a:p>
            <a:r>
              <a:rPr lang="en-US" dirty="0">
                <a:latin typeface="Times New Roman" panose="02020603050405020304" pitchFamily="18" charset="0"/>
                <a:cs typeface="Times New Roman" panose="02020603050405020304" pitchFamily="18" charset="0"/>
              </a:rPr>
              <a:t>Radix sorting</a:t>
            </a:r>
          </a:p>
          <a:p>
            <a:r>
              <a:rPr lang="en-US" dirty="0">
                <a:latin typeface="Times New Roman" panose="02020603050405020304" pitchFamily="18" charset="0"/>
                <a:cs typeface="Times New Roman" panose="02020603050405020304" pitchFamily="18" charset="0"/>
              </a:rPr>
              <a:t>Selection sorting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Graphs algorithms</a:t>
            </a:r>
          </a:p>
          <a:p>
            <a:r>
              <a:rPr lang="en-US" dirty="0">
                <a:latin typeface="Times New Roman" panose="02020603050405020304" pitchFamily="18" charset="0"/>
                <a:cs typeface="Times New Roman" panose="02020603050405020304" pitchFamily="18" charset="0"/>
              </a:rPr>
              <a:t>Find shortest path</a:t>
            </a:r>
          </a:p>
          <a:p>
            <a:r>
              <a:rPr lang="en-US" dirty="0">
                <a:latin typeface="Times New Roman" panose="02020603050405020304" pitchFamily="18" charset="0"/>
                <a:cs typeface="Times New Roman" panose="02020603050405020304" pitchFamily="18" charset="0"/>
              </a:rPr>
              <a:t>Dijkstra, prims, Kruskal algorithms</a:t>
            </a:r>
          </a:p>
          <a:p>
            <a:endParaRPr lang="en-US" dirty="0"/>
          </a:p>
        </p:txBody>
      </p:sp>
    </p:spTree>
    <p:extLst>
      <p:ext uri="{BB962C8B-B14F-4D97-AF65-F5344CB8AC3E}">
        <p14:creationId xmlns:p14="http://schemas.microsoft.com/office/powerpoint/2010/main" val="344784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FD52-FC9A-4680-8D26-768D7A75501A}"/>
              </a:ext>
            </a:extLst>
          </p:cNvPr>
          <p:cNvSpPr>
            <a:spLocks noGrp="1"/>
          </p:cNvSpPr>
          <p:nvPr>
            <p:ph type="title"/>
          </p:nvPr>
        </p:nvSpPr>
        <p:spPr>
          <a:xfrm>
            <a:off x="729069" y="972972"/>
            <a:ext cx="8761413" cy="728480"/>
          </a:xfrm>
        </p:spPr>
        <p:txBody>
          <a:bodyPr/>
          <a:lstStyle/>
          <a:p>
            <a:r>
              <a:rPr lang="en-US" dirty="0">
                <a:latin typeface="Bodoni MT Black" panose="02070A03080606020203" pitchFamily="18" charset="0"/>
              </a:rPr>
              <a:t>Variable declaration</a:t>
            </a:r>
            <a:endParaRPr lang="en-US" dirty="0"/>
          </a:p>
        </p:txBody>
      </p:sp>
      <p:sp>
        <p:nvSpPr>
          <p:cNvPr id="3" name="Content Placeholder 2">
            <a:extLst>
              <a:ext uri="{FF2B5EF4-FFF2-40B4-BE49-F238E27FC236}">
                <a16:creationId xmlns:a16="http://schemas.microsoft.com/office/drawing/2014/main" id="{78EDCC9C-DC66-45F7-9307-32AE094DE242}"/>
              </a:ext>
            </a:extLst>
          </p:cNvPr>
          <p:cNvSpPr>
            <a:spLocks noGrp="1"/>
          </p:cNvSpPr>
          <p:nvPr>
            <p:ph idx="1"/>
          </p:nvPr>
        </p:nvSpPr>
        <p:spPr>
          <a:xfrm>
            <a:off x="546100" y="2438400"/>
            <a:ext cx="10972800" cy="3787036"/>
          </a:xfrm>
        </p:spPr>
        <p:txBody>
          <a:bodyPr>
            <a:normAutofit/>
          </a:bodyPr>
          <a:lstStyle/>
          <a:p>
            <a:r>
              <a:rPr lang="en-US" sz="2400" dirty="0">
                <a:latin typeface="Bodoni MT Black" panose="02070A03080606020203" pitchFamily="18" charset="0"/>
                <a:cs typeface="Times New Roman" panose="02020603050405020304" pitchFamily="18" charset="0"/>
              </a:rPr>
              <a:t>Variable declaration</a:t>
            </a:r>
          </a:p>
          <a:p>
            <a:pPr marL="0" indent="0">
              <a:buNone/>
            </a:pPr>
            <a:r>
              <a:rPr lang="en-US" dirty="0">
                <a:latin typeface="Times New Roman" panose="02020603050405020304" pitchFamily="18" charset="0"/>
                <a:cs typeface="Times New Roman" panose="02020603050405020304" pitchFamily="18" charset="0"/>
              </a:rPr>
              <a:t>Variable declaration and initialization are two basics concepts to understand in the beginning.</a:t>
            </a:r>
          </a:p>
          <a:p>
            <a:pPr marL="0" indent="0">
              <a:buNone/>
            </a:pPr>
            <a:r>
              <a:rPr lang="en-US" dirty="0">
                <a:latin typeface="Times New Roman" panose="02020603050405020304" pitchFamily="18" charset="0"/>
                <a:cs typeface="Times New Roman" panose="02020603050405020304" pitchFamily="18" charset="0"/>
              </a:rPr>
              <a:t>Syntax of declaring a variable:</a:t>
            </a:r>
          </a:p>
          <a:p>
            <a:pPr marL="0" indent="0">
              <a:buNone/>
            </a:pPr>
            <a:r>
              <a:rPr lang="en-US" dirty="0">
                <a:latin typeface="Times New Roman" panose="02020603050405020304" pitchFamily="18" charset="0"/>
                <a:cs typeface="Times New Roman" panose="02020603050405020304" pitchFamily="18" charset="0"/>
              </a:rPr>
              <a:t>Data type variable-name;</a:t>
            </a:r>
          </a:p>
          <a:p>
            <a:pPr marL="0" indent="0">
              <a:buNone/>
            </a:pPr>
            <a:r>
              <a:rPr lang="en-US" dirty="0">
                <a:latin typeface="Times New Roman" panose="02020603050405020304" pitchFamily="18" charset="0"/>
                <a:cs typeface="Times New Roman" panose="02020603050405020304" pitchFamily="18" charset="0"/>
              </a:rPr>
              <a:t>Data type:</a:t>
            </a:r>
          </a:p>
          <a:p>
            <a:pPr marL="0" indent="0">
              <a:buNone/>
            </a:pPr>
            <a:r>
              <a:rPr lang="en-US" dirty="0">
                <a:latin typeface="Times New Roman" panose="02020603050405020304" pitchFamily="18" charset="0"/>
                <a:cs typeface="Times New Roman" panose="02020603050405020304" pitchFamily="18" charset="0"/>
              </a:rPr>
              <a:t>Type of the variable such as integer, float or character</a:t>
            </a:r>
          </a:p>
          <a:p>
            <a:pPr marL="0" indent="0">
              <a:buNone/>
            </a:pPr>
            <a:r>
              <a:rPr lang="en-US" dirty="0">
                <a:latin typeface="Times New Roman" panose="02020603050405020304" pitchFamily="18" charset="0"/>
                <a:cs typeface="Times New Roman" panose="02020603050405020304" pitchFamily="18" charset="0"/>
              </a:rPr>
              <a:t>Variable Name:</a:t>
            </a:r>
          </a:p>
          <a:p>
            <a:pPr marL="0" indent="0">
              <a:buNone/>
            </a:pPr>
            <a:r>
              <a:rPr lang="en-US" dirty="0">
                <a:latin typeface="Times New Roman" panose="02020603050405020304" pitchFamily="18" charset="0"/>
                <a:cs typeface="Times New Roman" panose="02020603050405020304" pitchFamily="18" charset="0"/>
              </a:rPr>
              <a:t>The name of any type of variable declared by the user. Such as salary, account-balance, account-number, roll-no, </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id etc.</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30588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ECB2-5A2C-4417-87C1-2B4F8D4B8F66}"/>
              </a:ext>
            </a:extLst>
          </p:cNvPr>
          <p:cNvSpPr>
            <a:spLocks noGrp="1"/>
          </p:cNvSpPr>
          <p:nvPr>
            <p:ph type="title"/>
          </p:nvPr>
        </p:nvSpPr>
        <p:spPr>
          <a:xfrm>
            <a:off x="678965" y="1024222"/>
            <a:ext cx="8761413" cy="728480"/>
          </a:xfrm>
        </p:spPr>
        <p:txBody>
          <a:bodyPr/>
          <a:lstStyle/>
          <a:p>
            <a:r>
              <a:rPr lang="en-US" dirty="0">
                <a:latin typeface="Bodoni MT Black" panose="02070A03080606020203" pitchFamily="18" charset="0"/>
              </a:rPr>
              <a:t>Variable initialization</a:t>
            </a:r>
          </a:p>
        </p:txBody>
      </p:sp>
      <p:sp>
        <p:nvSpPr>
          <p:cNvPr id="3" name="Content Placeholder 2">
            <a:extLst>
              <a:ext uri="{FF2B5EF4-FFF2-40B4-BE49-F238E27FC236}">
                <a16:creationId xmlns:a16="http://schemas.microsoft.com/office/drawing/2014/main" id="{7A7569A4-67AF-4101-9608-8EA6E938E0B0}"/>
              </a:ext>
            </a:extLst>
          </p:cNvPr>
          <p:cNvSpPr>
            <a:spLocks noGrp="1"/>
          </p:cNvSpPr>
          <p:nvPr>
            <p:ph idx="1"/>
          </p:nvPr>
        </p:nvSpPr>
        <p:spPr>
          <a:xfrm>
            <a:off x="520700" y="2349500"/>
            <a:ext cx="10744200" cy="4239190"/>
          </a:xfrm>
        </p:spPr>
        <p:txBody>
          <a:bodyPr/>
          <a:lstStyle/>
          <a:p>
            <a:r>
              <a:rPr lang="en-US" sz="2800" dirty="0">
                <a:latin typeface="Bodoni MT Black" panose="02070A03080606020203" pitchFamily="18" charset="0"/>
                <a:cs typeface="Times New Roman" panose="02020603050405020304" pitchFamily="18" charset="0"/>
              </a:rPr>
              <a:t>Variable initialization:</a:t>
            </a:r>
          </a:p>
          <a:p>
            <a:pPr marL="0" indent="0">
              <a:buNone/>
            </a:pPr>
            <a:r>
              <a:rPr lang="en-US" dirty="0">
                <a:latin typeface="Times New Roman" panose="02020603050405020304" pitchFamily="18" charset="0"/>
                <a:cs typeface="Times New Roman" panose="02020603050405020304" pitchFamily="18" charset="0"/>
              </a:rPr>
              <a:t>      A variable is initialized by assigning value to the variable. Value is assigned to the variable by using assignment operator (=). The assignment operator assign value to the variable and save on the place of memory at which variable took place.</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Data-type variable-name=value;</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Int number=10;</a:t>
            </a:r>
          </a:p>
        </p:txBody>
      </p:sp>
      <p:sp>
        <p:nvSpPr>
          <p:cNvPr id="4" name="Rectangle 3">
            <a:extLst>
              <a:ext uri="{FF2B5EF4-FFF2-40B4-BE49-F238E27FC236}">
                <a16:creationId xmlns:a16="http://schemas.microsoft.com/office/drawing/2014/main" id="{8252EB44-7113-4043-97AD-55E6973BCDDF}"/>
              </a:ext>
            </a:extLst>
          </p:cNvPr>
          <p:cNvSpPr/>
          <p:nvPr/>
        </p:nvSpPr>
        <p:spPr>
          <a:xfrm>
            <a:off x="520700" y="5915036"/>
            <a:ext cx="2958701" cy="6012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Type of data such as int, float and so on..</a:t>
            </a:r>
          </a:p>
        </p:txBody>
      </p:sp>
      <p:sp>
        <p:nvSpPr>
          <p:cNvPr id="5" name="Rectangle 4">
            <a:extLst>
              <a:ext uri="{FF2B5EF4-FFF2-40B4-BE49-F238E27FC236}">
                <a16:creationId xmlns:a16="http://schemas.microsoft.com/office/drawing/2014/main" id="{4A90260B-0AAA-4131-81DC-3A22D0CF0483}"/>
              </a:ext>
            </a:extLst>
          </p:cNvPr>
          <p:cNvSpPr/>
          <p:nvPr/>
        </p:nvSpPr>
        <p:spPr>
          <a:xfrm>
            <a:off x="4293868" y="5541954"/>
            <a:ext cx="2958702" cy="601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Name of the variable given by the user</a:t>
            </a:r>
          </a:p>
        </p:txBody>
      </p:sp>
      <p:sp>
        <p:nvSpPr>
          <p:cNvPr id="6" name="Rectangle 5">
            <a:extLst>
              <a:ext uri="{FF2B5EF4-FFF2-40B4-BE49-F238E27FC236}">
                <a16:creationId xmlns:a16="http://schemas.microsoft.com/office/drawing/2014/main" id="{5B76BA91-E739-4A94-AEF6-FD0C823CC5CB}"/>
              </a:ext>
            </a:extLst>
          </p:cNvPr>
          <p:cNvSpPr/>
          <p:nvPr/>
        </p:nvSpPr>
        <p:spPr>
          <a:xfrm>
            <a:off x="6096000" y="4681110"/>
            <a:ext cx="3554904" cy="601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Value of the variable which is assigned  to the variable</a:t>
            </a:r>
          </a:p>
        </p:txBody>
      </p:sp>
      <p:cxnSp>
        <p:nvCxnSpPr>
          <p:cNvPr id="8" name="Straight Arrow Connector 7">
            <a:extLst>
              <a:ext uri="{FF2B5EF4-FFF2-40B4-BE49-F238E27FC236}">
                <a16:creationId xmlns:a16="http://schemas.microsoft.com/office/drawing/2014/main" id="{0A7F453F-6190-4723-A7C4-8390ED42AE6C}"/>
              </a:ext>
            </a:extLst>
          </p:cNvPr>
          <p:cNvCxnSpPr>
            <a:cxnSpLocks/>
          </p:cNvCxnSpPr>
          <p:nvPr/>
        </p:nvCxnSpPr>
        <p:spPr>
          <a:xfrm>
            <a:off x="1320800" y="4681110"/>
            <a:ext cx="0" cy="101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314163-DE99-43DA-8DB1-308E6B2801FF}"/>
              </a:ext>
            </a:extLst>
          </p:cNvPr>
          <p:cNvCxnSpPr>
            <a:cxnSpLocks/>
          </p:cNvCxnSpPr>
          <p:nvPr/>
        </p:nvCxnSpPr>
        <p:spPr>
          <a:xfrm>
            <a:off x="2120901" y="4506296"/>
            <a:ext cx="2031999" cy="101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F7309D-91B9-432B-A230-6B5DCF7DF189}"/>
              </a:ext>
            </a:extLst>
          </p:cNvPr>
          <p:cNvCxnSpPr>
            <a:cxnSpLocks/>
          </p:cNvCxnSpPr>
          <p:nvPr/>
        </p:nvCxnSpPr>
        <p:spPr>
          <a:xfrm>
            <a:off x="3479401" y="4371584"/>
            <a:ext cx="2616599" cy="60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8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B0A0-7E25-4FBC-BADC-FE4733BF3E33}"/>
              </a:ext>
            </a:extLst>
          </p:cNvPr>
          <p:cNvSpPr>
            <a:spLocks noGrp="1"/>
          </p:cNvSpPr>
          <p:nvPr>
            <p:ph type="title"/>
          </p:nvPr>
        </p:nvSpPr>
        <p:spPr>
          <a:xfrm>
            <a:off x="678965" y="1035602"/>
            <a:ext cx="8761413" cy="728480"/>
          </a:xfrm>
        </p:spPr>
        <p:txBody>
          <a:bodyPr/>
          <a:lstStyle/>
          <a:p>
            <a:r>
              <a:rPr lang="en-US" dirty="0">
                <a:latin typeface="Bodoni MT Black" panose="02070A03080606020203" pitchFamily="18" charset="0"/>
              </a:rPr>
              <a:t>C++ input/output operation</a:t>
            </a:r>
          </a:p>
        </p:txBody>
      </p:sp>
      <p:sp>
        <p:nvSpPr>
          <p:cNvPr id="3" name="Content Placeholder 2">
            <a:extLst>
              <a:ext uri="{FF2B5EF4-FFF2-40B4-BE49-F238E27FC236}">
                <a16:creationId xmlns:a16="http://schemas.microsoft.com/office/drawing/2014/main" id="{AC037D37-8998-4C35-8737-D48AE711B7F7}"/>
              </a:ext>
            </a:extLst>
          </p:cNvPr>
          <p:cNvSpPr>
            <a:spLocks noGrp="1"/>
          </p:cNvSpPr>
          <p:nvPr>
            <p:ph idx="1"/>
          </p:nvPr>
        </p:nvSpPr>
        <p:spPr>
          <a:xfrm>
            <a:off x="290658" y="2254685"/>
            <a:ext cx="11075842" cy="4221271"/>
          </a:xfrm>
        </p:spPr>
        <p:txBody>
          <a:bodyPr>
            <a:normAutofit/>
          </a:bodyPr>
          <a:lstStyle/>
          <a:p>
            <a:r>
              <a:rPr lang="en-US" sz="2600" dirty="0">
                <a:latin typeface="Bodoni MT Black" panose="02070A03080606020203" pitchFamily="18" charset="0"/>
                <a:cs typeface="Times New Roman" panose="02020603050405020304" pitchFamily="18" charset="0"/>
              </a:rPr>
              <a:t>C++ input from the user:</a:t>
            </a:r>
          </a:p>
          <a:p>
            <a:pPr marL="0" indent="0">
              <a:buNone/>
            </a:pPr>
            <a:r>
              <a:rPr lang="en-US" sz="1400" dirty="0">
                <a:latin typeface="Times New Roman" panose="02020603050405020304" pitchFamily="18" charset="0"/>
                <a:cs typeface="Times New Roman" panose="02020603050405020304" pitchFamily="18" charset="0"/>
              </a:rPr>
              <a:t>      In C++ method to take input from the user is also very easy and flexible  to take input from the user firstly you should declare the variable and its  type. For    example if you want to take an integer input you should be declare an integer type variable. And then write the </a:t>
            </a:r>
            <a:r>
              <a:rPr lang="en-US" sz="1400" dirty="0" err="1">
                <a:latin typeface="Times New Roman" panose="02020603050405020304" pitchFamily="18" charset="0"/>
                <a:cs typeface="Times New Roman" panose="02020603050405020304" pitchFamily="18" charset="0"/>
              </a:rPr>
              <a:t>cin</a:t>
            </a:r>
            <a:r>
              <a:rPr lang="en-US" sz="1400" dirty="0">
                <a:latin typeface="Times New Roman" panose="02020603050405020304" pitchFamily="18" charset="0"/>
                <a:cs typeface="Times New Roman" panose="02020603050405020304" pitchFamily="18" charset="0"/>
              </a:rPr>
              <a:t> and input operator (&gt;&gt;) to take input from the user and end the statement with a semicolon.</a:t>
            </a:r>
          </a:p>
          <a:p>
            <a:pPr marL="0" indent="0">
              <a:buNone/>
            </a:pPr>
            <a:r>
              <a:rPr lang="en-US" sz="1400" dirty="0">
                <a:latin typeface="Times New Roman" panose="02020603050405020304" pitchFamily="18" charset="0"/>
                <a:cs typeface="Times New Roman" panose="02020603050405020304" pitchFamily="18" charset="0"/>
              </a:rPr>
              <a:t>         Syntax:</a:t>
            </a:r>
          </a:p>
          <a:p>
            <a:pPr marL="0" indent="0">
              <a:buNone/>
            </a:pPr>
            <a:r>
              <a:rPr lang="en-US" sz="1400" dirty="0">
                <a:latin typeface="Times New Roman" panose="02020603050405020304" pitchFamily="18" charset="0"/>
                <a:cs typeface="Times New Roman" panose="02020603050405020304" pitchFamily="18" charset="0"/>
              </a:rPr>
              <a:t>         data-type variable-name;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t>
            </a:r>
            <a:r>
              <a:rPr lang="en-US" sz="1400" dirty="0">
                <a:latin typeface="Times New Roman" panose="02020603050405020304" pitchFamily="18" charset="0"/>
                <a:cs typeface="Times New Roman" panose="02020603050405020304" pitchFamily="18" charset="0"/>
              </a:rPr>
              <a:t>&gt;&gt;variable-name;</a:t>
            </a:r>
          </a:p>
          <a:p>
            <a:pPr marL="0" indent="0">
              <a:buNone/>
            </a:pPr>
            <a:r>
              <a:rPr lang="en-US" sz="1400" dirty="0">
                <a:latin typeface="Times New Roman" panose="02020603050405020304" pitchFamily="18" charset="0"/>
                <a:cs typeface="Times New Roman" panose="02020603050405020304" pitchFamily="18" charset="0"/>
              </a:rPr>
              <a:t>        For example:</a:t>
            </a:r>
          </a:p>
          <a:p>
            <a:pPr marL="0" indent="0">
              <a:buNone/>
            </a:pPr>
            <a:r>
              <a:rPr lang="en-US" sz="1400" dirty="0">
                <a:latin typeface="Times New Roman" panose="02020603050405020304" pitchFamily="18" charset="0"/>
                <a:cs typeface="Times New Roman" panose="02020603050405020304" pitchFamily="18" charset="0"/>
              </a:rPr>
              <a:t>        int number;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t>
            </a:r>
            <a:r>
              <a:rPr lang="en-US" sz="1400" dirty="0">
                <a:latin typeface="Times New Roman" panose="02020603050405020304" pitchFamily="18" charset="0"/>
                <a:cs typeface="Times New Roman" panose="02020603050405020304" pitchFamily="18" charset="0"/>
              </a:rPr>
              <a:t>&gt;&gt;number;</a:t>
            </a:r>
          </a:p>
          <a:p>
            <a:pPr marL="0" indent="0">
              <a:buNone/>
            </a:pPr>
            <a:r>
              <a:rPr lang="en-US" sz="1400" dirty="0">
                <a:latin typeface="Times New Roman" panose="02020603050405020304" pitchFamily="18" charset="0"/>
                <a:cs typeface="Times New Roman" panose="02020603050405020304" pitchFamily="18" charset="0"/>
              </a:rPr>
              <a:t>       This number take an input from the user in integer form. The cursor blinks on the console screen until the user enter the number .</a:t>
            </a:r>
          </a:p>
          <a:p>
            <a:pPr marL="0" indent="0">
              <a:buNone/>
            </a:pPr>
            <a:endParaRPr lang="en-US" sz="1400" dirty="0"/>
          </a:p>
          <a:p>
            <a:pPr marL="0" indent="0">
              <a:buNone/>
            </a:pPr>
            <a:endParaRPr lang="en-US" dirty="0"/>
          </a:p>
        </p:txBody>
      </p:sp>
    </p:spTree>
    <p:extLst>
      <p:ext uri="{BB962C8B-B14F-4D97-AF65-F5344CB8AC3E}">
        <p14:creationId xmlns:p14="http://schemas.microsoft.com/office/powerpoint/2010/main" val="3846052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A416-C62E-4A65-88EF-869FC542B0F0}"/>
              </a:ext>
            </a:extLst>
          </p:cNvPr>
          <p:cNvSpPr>
            <a:spLocks noGrp="1"/>
          </p:cNvSpPr>
          <p:nvPr>
            <p:ph type="title"/>
          </p:nvPr>
        </p:nvSpPr>
        <p:spPr>
          <a:xfrm>
            <a:off x="685054" y="1035602"/>
            <a:ext cx="8761413" cy="728480"/>
          </a:xfrm>
        </p:spPr>
        <p:txBody>
          <a:bodyPr/>
          <a:lstStyle/>
          <a:p>
            <a:r>
              <a:rPr lang="en-US" dirty="0">
                <a:latin typeface="Bodoni MT Black" panose="02070A03080606020203" pitchFamily="18" charset="0"/>
              </a:rPr>
              <a:t>C++ input/output operation</a:t>
            </a:r>
            <a:endParaRPr lang="en-US" dirty="0"/>
          </a:p>
        </p:txBody>
      </p:sp>
      <p:sp>
        <p:nvSpPr>
          <p:cNvPr id="3" name="Content Placeholder 2">
            <a:extLst>
              <a:ext uri="{FF2B5EF4-FFF2-40B4-BE49-F238E27FC236}">
                <a16:creationId xmlns:a16="http://schemas.microsoft.com/office/drawing/2014/main" id="{7CEA0F81-F3A0-47E9-B9BA-E5C32F5F90BE}"/>
              </a:ext>
            </a:extLst>
          </p:cNvPr>
          <p:cNvSpPr>
            <a:spLocks noGrp="1"/>
          </p:cNvSpPr>
          <p:nvPr>
            <p:ph idx="1"/>
          </p:nvPr>
        </p:nvSpPr>
        <p:spPr>
          <a:xfrm>
            <a:off x="685054" y="2476500"/>
            <a:ext cx="11138646" cy="3859930"/>
          </a:xfrm>
        </p:spPr>
        <p:txBody>
          <a:bodyPr>
            <a:normAutofit/>
          </a:bodyPr>
          <a:lstStyle/>
          <a:p>
            <a:r>
              <a:rPr lang="en-US" dirty="0">
                <a:latin typeface="Times New Roman" panose="02020603050405020304" pitchFamily="18" charset="0"/>
                <a:cs typeface="Times New Roman" panose="02020603050405020304" pitchFamily="18" charset="0"/>
              </a:rPr>
              <a:t>C++ output show on the screen:</a:t>
            </a:r>
          </a:p>
          <a:p>
            <a:pPr marL="0" indent="0">
              <a:buNone/>
            </a:pPr>
            <a:r>
              <a:rPr lang="en-US" dirty="0">
                <a:latin typeface="Times New Roman" panose="02020603050405020304" pitchFamily="18" charset="0"/>
                <a:cs typeface="Times New Roman" panose="02020603050405020304" pitchFamily="18" charset="0"/>
              </a:rPr>
              <a:t>      In C++ how the output show on the screen can also be very easy. For output show on the console screen we should use the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operation and the output operator(&lt;&lt;). The statement ends with a semicolon. The statement which you want to show on the screen must be written within double quotes(“”).</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&lt;&lt;“statement”;</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&lt;&lt;“Hello world”;</a:t>
            </a:r>
          </a:p>
          <a:p>
            <a:pPr marL="0" indent="0">
              <a:buNone/>
            </a:pPr>
            <a:r>
              <a:rPr lang="en-US" dirty="0"/>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&lt;&lt;“Hello programmer”;</a:t>
            </a:r>
          </a:p>
        </p:txBody>
      </p:sp>
    </p:spTree>
    <p:extLst>
      <p:ext uri="{BB962C8B-B14F-4D97-AF65-F5344CB8AC3E}">
        <p14:creationId xmlns:p14="http://schemas.microsoft.com/office/powerpoint/2010/main" val="47543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6E7C-DD2E-4882-9FBA-7B151A8B441B}"/>
              </a:ext>
            </a:extLst>
          </p:cNvPr>
          <p:cNvSpPr>
            <a:spLocks noGrp="1"/>
          </p:cNvSpPr>
          <p:nvPr>
            <p:ph type="title"/>
          </p:nvPr>
        </p:nvSpPr>
        <p:spPr>
          <a:xfrm>
            <a:off x="824754" y="838200"/>
            <a:ext cx="8761413" cy="728480"/>
          </a:xfrm>
        </p:spPr>
        <p:txBody>
          <a:bodyPr/>
          <a:lstStyle/>
          <a:p>
            <a:r>
              <a:rPr lang="en-US" dirty="0">
                <a:latin typeface="Bodoni MT Black" panose="02070A03080606020203" pitchFamily="18" charset="0"/>
              </a:rPr>
              <a:t>C++ operators</a:t>
            </a:r>
          </a:p>
        </p:txBody>
      </p:sp>
      <p:sp>
        <p:nvSpPr>
          <p:cNvPr id="3" name="Content Placeholder 2">
            <a:extLst>
              <a:ext uri="{FF2B5EF4-FFF2-40B4-BE49-F238E27FC236}">
                <a16:creationId xmlns:a16="http://schemas.microsoft.com/office/drawing/2014/main" id="{5DBFDDA0-C47D-4457-A2B5-BB171ACC3BD3}"/>
              </a:ext>
            </a:extLst>
          </p:cNvPr>
          <p:cNvSpPr>
            <a:spLocks noGrp="1"/>
          </p:cNvSpPr>
          <p:nvPr>
            <p:ph idx="1"/>
          </p:nvPr>
        </p:nvSpPr>
        <p:spPr>
          <a:xfrm>
            <a:off x="622300" y="2463800"/>
            <a:ext cx="10629900" cy="3975100"/>
          </a:xfrm>
        </p:spPr>
        <p:txBody>
          <a:bodyPr>
            <a:noAutofit/>
          </a:bodyPr>
          <a:lstStyle/>
          <a:p>
            <a:r>
              <a:rPr lang="en-US" dirty="0">
                <a:latin typeface="Times New Roman" panose="02020603050405020304" pitchFamily="18" charset="0"/>
                <a:cs typeface="Times New Roman" panose="02020603050405020304" pitchFamily="18" charset="0"/>
              </a:rPr>
              <a:t>There are many types of operator used in C++.</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Assignment operator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Arithmetic operator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Conditional operator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Relational operator</a:t>
            </a:r>
          </a:p>
          <a:p>
            <a:r>
              <a:rPr lang="en-US" dirty="0">
                <a:latin typeface="Times New Roman" panose="02020603050405020304" pitchFamily="18" charset="0"/>
                <a:cs typeface="Times New Roman" panose="02020603050405020304" pitchFamily="18" charset="0"/>
              </a:rPr>
              <a:t>Assignment operator:</a:t>
            </a:r>
          </a:p>
          <a:p>
            <a:pPr marL="0" indent="0">
              <a:buNone/>
            </a:pPr>
            <a:r>
              <a:rPr lang="en-US" dirty="0">
                <a:latin typeface="Times New Roman" panose="02020603050405020304" pitchFamily="18" charset="0"/>
                <a:cs typeface="Times New Roman" panose="02020603050405020304" pitchFamily="18" charset="0"/>
              </a:rPr>
              <a:t>     Assignment operator is used to assign a value to a variable. The symbol of assignment operator is =.</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Int variable=12;</a:t>
            </a:r>
          </a:p>
          <a:p>
            <a:pPr marL="0" indent="0">
              <a:buNone/>
            </a:pPr>
            <a:r>
              <a:rPr lang="en-US" dirty="0">
                <a:latin typeface="Times New Roman" panose="02020603050405020304" pitchFamily="18" charset="0"/>
                <a:cs typeface="Times New Roman" panose="02020603050405020304" pitchFamily="18" charset="0"/>
              </a:rPr>
              <a:t>In this statement the value of the variable is 12.</a:t>
            </a:r>
          </a:p>
        </p:txBody>
      </p:sp>
    </p:spTree>
    <p:extLst>
      <p:ext uri="{BB962C8B-B14F-4D97-AF65-F5344CB8AC3E}">
        <p14:creationId xmlns:p14="http://schemas.microsoft.com/office/powerpoint/2010/main" val="4061632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CA32-B35D-4BE4-B7D3-9A084E811A86}"/>
              </a:ext>
            </a:extLst>
          </p:cNvPr>
          <p:cNvSpPr>
            <a:spLocks noGrp="1"/>
          </p:cNvSpPr>
          <p:nvPr>
            <p:ph type="title"/>
          </p:nvPr>
        </p:nvSpPr>
        <p:spPr>
          <a:xfrm>
            <a:off x="651353" y="651353"/>
            <a:ext cx="9265013" cy="1029279"/>
          </a:xfrm>
        </p:spPr>
        <p:txBody>
          <a:bodyPr/>
          <a:lstStyle/>
          <a:p>
            <a:r>
              <a:rPr lang="en-US" dirty="0">
                <a:latin typeface="Bodoni MT Black" panose="02070A03080606020203" pitchFamily="18" charset="0"/>
              </a:rPr>
              <a:t>C++ operators</a:t>
            </a:r>
            <a:endParaRPr lang="en-US" dirty="0"/>
          </a:p>
        </p:txBody>
      </p:sp>
      <p:sp>
        <p:nvSpPr>
          <p:cNvPr id="3" name="Content Placeholder 2">
            <a:extLst>
              <a:ext uri="{FF2B5EF4-FFF2-40B4-BE49-F238E27FC236}">
                <a16:creationId xmlns:a16="http://schemas.microsoft.com/office/drawing/2014/main" id="{33DB2186-24E5-4922-BB00-D27C815628C5}"/>
              </a:ext>
            </a:extLst>
          </p:cNvPr>
          <p:cNvSpPr>
            <a:spLocks noGrp="1"/>
          </p:cNvSpPr>
          <p:nvPr>
            <p:ph idx="1"/>
          </p:nvPr>
        </p:nvSpPr>
        <p:spPr>
          <a:xfrm>
            <a:off x="563671" y="2342367"/>
            <a:ext cx="11035429" cy="4271375"/>
          </a:xfrm>
        </p:spPr>
        <p:txBody>
          <a:bodyPr>
            <a:normAutofit fontScale="85000" lnSpcReduction="20000"/>
          </a:bodyPr>
          <a:lstStyle/>
          <a:p>
            <a:r>
              <a:rPr lang="en-US" sz="2600" dirty="0">
                <a:latin typeface="Bodoni MT Black" panose="02070A03080606020203" pitchFamily="18" charset="0"/>
                <a:cs typeface="Times New Roman" panose="02020603050405020304" pitchFamily="18" charset="0"/>
              </a:rPr>
              <a:t>Arithmetic operators:</a:t>
            </a:r>
          </a:p>
          <a:p>
            <a:pPr marL="0" indent="0">
              <a:buNone/>
            </a:pPr>
            <a:r>
              <a:rPr lang="en-US" dirty="0">
                <a:latin typeface="Times New Roman" panose="02020603050405020304" pitchFamily="18" charset="0"/>
                <a:cs typeface="Times New Roman" panose="02020603050405020304" pitchFamily="18" charset="0"/>
              </a:rPr>
              <a:t>      The operator which are used for the arithmetic operations are called arithmetic operators. They are binary operators. There are five types of arithmetic operator:</a:t>
            </a:r>
          </a:p>
          <a:p>
            <a:pPr>
              <a:buFont typeface="Wingdings" panose="05000000000000000000" pitchFamily="2" charset="2"/>
              <a:buChar char="q"/>
            </a:pPr>
            <a:r>
              <a:rPr lang="en-US" sz="2200" dirty="0">
                <a:latin typeface="Bodoni MT Black" panose="02070A03080606020203" pitchFamily="18" charset="0"/>
                <a:cs typeface="Times New Roman" panose="02020603050405020304" pitchFamily="18" charset="0"/>
              </a:rPr>
              <a:t>Addition(+)</a:t>
            </a:r>
          </a:p>
          <a:p>
            <a:pPr marL="0" indent="0">
              <a:buNone/>
            </a:pPr>
            <a:r>
              <a:rPr lang="en-US" dirty="0">
                <a:latin typeface="Times New Roman" panose="02020603050405020304" pitchFamily="18" charset="0"/>
                <a:cs typeface="Times New Roman" panose="02020603050405020304" pitchFamily="18" charset="0"/>
              </a:rPr>
              <a:t>     This arithmetic operator are used for the addition of the two numbers.</a:t>
            </a:r>
          </a:p>
          <a:p>
            <a:pPr>
              <a:buFont typeface="Wingdings" panose="05000000000000000000" pitchFamily="2" charset="2"/>
              <a:buChar char="q"/>
            </a:pPr>
            <a:r>
              <a:rPr lang="en-US" sz="2400" dirty="0">
                <a:latin typeface="Bodoni MT Black" panose="02070A03080606020203" pitchFamily="18" charset="0"/>
                <a:cs typeface="Times New Roman" panose="02020603050405020304" pitchFamily="18" charset="0"/>
              </a:rPr>
              <a:t>Subtraction (-)</a:t>
            </a:r>
          </a:p>
          <a:p>
            <a:pPr marL="0" indent="0">
              <a:buNone/>
            </a:pPr>
            <a:r>
              <a:rPr lang="en-US" dirty="0">
                <a:latin typeface="Times New Roman" panose="02020603050405020304" pitchFamily="18" charset="0"/>
                <a:cs typeface="Times New Roman" panose="02020603050405020304" pitchFamily="18" charset="0"/>
              </a:rPr>
              <a:t>      this arithmetic operator is used for the subtraction of the two numbers.</a:t>
            </a:r>
          </a:p>
          <a:p>
            <a:pPr>
              <a:buFont typeface="Wingdings" panose="05000000000000000000" pitchFamily="2" charset="2"/>
              <a:buChar char="q"/>
            </a:pPr>
            <a:r>
              <a:rPr lang="en-US" sz="2400" dirty="0">
                <a:latin typeface="Bodoni MT Black" panose="02070A03080606020203" pitchFamily="18" charset="0"/>
                <a:cs typeface="Times New Roman" panose="02020603050405020304" pitchFamily="18" charset="0"/>
              </a:rPr>
              <a:t>Multiplication (*)</a:t>
            </a:r>
          </a:p>
          <a:p>
            <a:pPr marL="0" indent="0">
              <a:buNone/>
            </a:pPr>
            <a:r>
              <a:rPr lang="en-US" dirty="0">
                <a:latin typeface="Times New Roman" panose="02020603050405020304" pitchFamily="18" charset="0"/>
                <a:cs typeface="Times New Roman" panose="02020603050405020304" pitchFamily="18" charset="0"/>
              </a:rPr>
              <a:t>       This arithmetic operator is used for the multiplication of the two numbers.</a:t>
            </a:r>
          </a:p>
          <a:p>
            <a:pPr>
              <a:buFont typeface="Wingdings" panose="05000000000000000000" pitchFamily="2" charset="2"/>
              <a:buChar char="q"/>
            </a:pPr>
            <a:r>
              <a:rPr lang="en-US" sz="2400" dirty="0">
                <a:latin typeface="Bodoni MT Black" panose="02070A03080606020203" pitchFamily="18" charset="0"/>
                <a:cs typeface="Times New Roman" panose="02020603050405020304" pitchFamily="18" charset="0"/>
              </a:rPr>
              <a:t>Division (/)</a:t>
            </a:r>
          </a:p>
          <a:p>
            <a:pPr marL="0" indent="0">
              <a:buNone/>
            </a:pPr>
            <a:r>
              <a:rPr lang="en-US" dirty="0">
                <a:latin typeface="Times New Roman" panose="02020603050405020304" pitchFamily="18" charset="0"/>
                <a:cs typeface="Times New Roman" panose="02020603050405020304" pitchFamily="18" charset="0"/>
              </a:rPr>
              <a:t>       This arithmetic operator is used for the division of the two numbers.</a:t>
            </a:r>
          </a:p>
          <a:p>
            <a:pPr>
              <a:buFont typeface="Wingdings" panose="05000000000000000000" pitchFamily="2" charset="2"/>
              <a:buChar char="q"/>
            </a:pPr>
            <a:r>
              <a:rPr lang="en-US" sz="2400" dirty="0">
                <a:latin typeface="Bodoni MT Black" panose="02070A03080606020203" pitchFamily="18" charset="0"/>
                <a:cs typeface="Times New Roman" panose="02020603050405020304" pitchFamily="18" charset="0"/>
              </a:rPr>
              <a:t>Modulus (%)</a:t>
            </a:r>
          </a:p>
          <a:p>
            <a:pPr marL="0" indent="0">
              <a:buNone/>
            </a:pPr>
            <a:r>
              <a:rPr lang="en-US" dirty="0">
                <a:latin typeface="Times New Roman" panose="02020603050405020304" pitchFamily="18" charset="0"/>
                <a:cs typeface="Times New Roman" panose="02020603050405020304" pitchFamily="18" charset="0"/>
              </a:rPr>
              <a:t>        This arithmetic operator is used for the reminder of the number</a:t>
            </a:r>
            <a:r>
              <a:rPr lang="en-US" dirty="0"/>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5344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853B-767A-401A-8139-048018788FBC}"/>
              </a:ext>
            </a:extLst>
          </p:cNvPr>
          <p:cNvSpPr>
            <a:spLocks noGrp="1"/>
          </p:cNvSpPr>
          <p:nvPr>
            <p:ph type="title"/>
          </p:nvPr>
        </p:nvSpPr>
        <p:spPr/>
        <p:txBody>
          <a:bodyPr/>
          <a:lstStyle/>
          <a:p>
            <a:r>
              <a:rPr lang="en-US" dirty="0">
                <a:latin typeface="Bodoni MT Black" panose="02070A03080606020203" pitchFamily="18" charset="0"/>
              </a:rPr>
              <a:t>High level language</a:t>
            </a:r>
          </a:p>
        </p:txBody>
      </p:sp>
      <p:sp>
        <p:nvSpPr>
          <p:cNvPr id="3" name="Content Placeholder 2">
            <a:extLst>
              <a:ext uri="{FF2B5EF4-FFF2-40B4-BE49-F238E27FC236}">
                <a16:creationId xmlns:a16="http://schemas.microsoft.com/office/drawing/2014/main" id="{E0B74336-E7E8-4254-BA54-B09DD9247745}"/>
              </a:ext>
            </a:extLst>
          </p:cNvPr>
          <p:cNvSpPr>
            <a:spLocks noGrp="1"/>
          </p:cNvSpPr>
          <p:nvPr>
            <p:ph idx="1"/>
          </p:nvPr>
        </p:nvSpPr>
        <p:spPr>
          <a:xfrm>
            <a:off x="1154954" y="2603500"/>
            <a:ext cx="8761413" cy="3759722"/>
          </a:xfrm>
        </p:spPr>
        <p:txBody>
          <a:bodyPr/>
          <a:lstStyle/>
          <a:p>
            <a:r>
              <a:rPr lang="en-US" dirty="0">
                <a:latin typeface="Times New Roman" panose="02020603050405020304" pitchFamily="18" charset="0"/>
                <a:cs typeface="Times New Roman" panose="02020603050405020304" pitchFamily="18" charset="0"/>
              </a:rPr>
              <a:t>C++ is a high level language in which a small piece of code is written in English like words and mnemonics and then executed by the complier or the interpreter.</a:t>
            </a:r>
          </a:p>
          <a:p>
            <a:r>
              <a:rPr lang="en-US" dirty="0">
                <a:latin typeface="Times New Roman" panose="02020603050405020304" pitchFamily="18" charset="0"/>
                <a:cs typeface="Times New Roman" panose="02020603050405020304" pitchFamily="18" charset="0"/>
              </a:rPr>
              <a:t>Compiler is used to convert the source code in high level language into object code of low level language(1 or 0 ).</a:t>
            </a:r>
          </a:p>
          <a:p>
            <a:r>
              <a:rPr lang="en-US" dirty="0">
                <a:latin typeface="Times New Roman" panose="02020603050405020304" pitchFamily="18" charset="0"/>
                <a:cs typeface="Times New Roman" panose="02020603050405020304" pitchFamily="18" charset="0"/>
              </a:rPr>
              <a:t>There are many types of compiler available to execute different type of source files into object files.</a:t>
            </a:r>
          </a:p>
          <a:p>
            <a:r>
              <a:rPr lang="en-US" dirty="0">
                <a:latin typeface="Times New Roman" panose="02020603050405020304" pitchFamily="18" charset="0"/>
                <a:cs typeface="Times New Roman" panose="02020603050405020304" pitchFamily="18" charset="0"/>
              </a:rPr>
              <a:t>High level language is near to human.</a:t>
            </a:r>
          </a:p>
          <a:p>
            <a:pPr marL="0" indent="0">
              <a:buNone/>
            </a:pPr>
            <a:endParaRPr lang="en-US" dirty="0"/>
          </a:p>
        </p:txBody>
      </p:sp>
      <p:sp>
        <p:nvSpPr>
          <p:cNvPr id="4" name="Rectangle 3">
            <a:extLst>
              <a:ext uri="{FF2B5EF4-FFF2-40B4-BE49-F238E27FC236}">
                <a16:creationId xmlns:a16="http://schemas.microsoft.com/office/drawing/2014/main" id="{3720CE70-439F-4631-B9DC-4092A6978640}"/>
              </a:ext>
            </a:extLst>
          </p:cNvPr>
          <p:cNvSpPr/>
          <p:nvPr/>
        </p:nvSpPr>
        <p:spPr>
          <a:xfrm>
            <a:off x="1154954" y="5766495"/>
            <a:ext cx="2404996" cy="5967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Source code</a:t>
            </a:r>
          </a:p>
        </p:txBody>
      </p:sp>
      <p:sp>
        <p:nvSpPr>
          <p:cNvPr id="5" name="Oval 4">
            <a:extLst>
              <a:ext uri="{FF2B5EF4-FFF2-40B4-BE49-F238E27FC236}">
                <a16:creationId xmlns:a16="http://schemas.microsoft.com/office/drawing/2014/main" id="{C089E0E8-AA8B-4B4F-B524-71723B10A55D}"/>
              </a:ext>
            </a:extLst>
          </p:cNvPr>
          <p:cNvSpPr/>
          <p:nvPr/>
        </p:nvSpPr>
        <p:spPr>
          <a:xfrm>
            <a:off x="4590247" y="5741985"/>
            <a:ext cx="2758285" cy="59672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Compiler</a:t>
            </a:r>
          </a:p>
        </p:txBody>
      </p:sp>
      <p:sp>
        <p:nvSpPr>
          <p:cNvPr id="6" name="Rectangle 5">
            <a:extLst>
              <a:ext uri="{FF2B5EF4-FFF2-40B4-BE49-F238E27FC236}">
                <a16:creationId xmlns:a16="http://schemas.microsoft.com/office/drawing/2014/main" id="{E5CB4C55-0CEE-4A89-A2A3-2BB1FD1610B7}"/>
              </a:ext>
            </a:extLst>
          </p:cNvPr>
          <p:cNvSpPr/>
          <p:nvPr/>
        </p:nvSpPr>
        <p:spPr>
          <a:xfrm>
            <a:off x="8541667" y="5741984"/>
            <a:ext cx="2404997" cy="5967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Object code</a:t>
            </a:r>
          </a:p>
        </p:txBody>
      </p:sp>
      <p:sp>
        <p:nvSpPr>
          <p:cNvPr id="7" name="Arrow: Right 6">
            <a:extLst>
              <a:ext uri="{FF2B5EF4-FFF2-40B4-BE49-F238E27FC236}">
                <a16:creationId xmlns:a16="http://schemas.microsoft.com/office/drawing/2014/main" id="{069CE086-CC27-4F8B-86E1-7E30FB21E991}"/>
              </a:ext>
            </a:extLst>
          </p:cNvPr>
          <p:cNvSpPr/>
          <p:nvPr/>
        </p:nvSpPr>
        <p:spPr>
          <a:xfrm>
            <a:off x="3774473" y="6057259"/>
            <a:ext cx="601250" cy="9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C6572EA-1AE1-4D06-A40B-B28F884BD577}"/>
              </a:ext>
            </a:extLst>
          </p:cNvPr>
          <p:cNvSpPr/>
          <p:nvPr/>
        </p:nvSpPr>
        <p:spPr>
          <a:xfrm>
            <a:off x="7580264" y="6064858"/>
            <a:ext cx="701457" cy="87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88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F082-1755-4295-95FD-5AB656CBDFB7}"/>
              </a:ext>
            </a:extLst>
          </p:cNvPr>
          <p:cNvSpPr>
            <a:spLocks noGrp="1"/>
          </p:cNvSpPr>
          <p:nvPr>
            <p:ph type="title"/>
          </p:nvPr>
        </p:nvSpPr>
        <p:spPr>
          <a:xfrm>
            <a:off x="713984" y="838200"/>
            <a:ext cx="9001967" cy="1025047"/>
          </a:xfrm>
        </p:spPr>
        <p:txBody>
          <a:bodyPr/>
          <a:lstStyle/>
          <a:p>
            <a:r>
              <a:rPr lang="en-US" dirty="0">
                <a:latin typeface="Bodoni MT Black" panose="02070A03080606020203" pitchFamily="18" charset="0"/>
                <a:cs typeface="Times New Roman" panose="02020603050405020304" pitchFamily="18" charset="0"/>
              </a:rPr>
              <a:t>Program of operator</a:t>
            </a:r>
          </a:p>
        </p:txBody>
      </p:sp>
      <p:sp>
        <p:nvSpPr>
          <p:cNvPr id="3" name="Content Placeholder 2">
            <a:extLst>
              <a:ext uri="{FF2B5EF4-FFF2-40B4-BE49-F238E27FC236}">
                <a16:creationId xmlns:a16="http://schemas.microsoft.com/office/drawing/2014/main" id="{1A14C6EB-CFEE-4197-AA7F-4A11BE45EDA9}"/>
              </a:ext>
            </a:extLst>
          </p:cNvPr>
          <p:cNvSpPr>
            <a:spLocks noGrp="1"/>
          </p:cNvSpPr>
          <p:nvPr>
            <p:ph idx="1"/>
          </p:nvPr>
        </p:nvSpPr>
        <p:spPr>
          <a:xfrm>
            <a:off x="576198" y="2404997"/>
            <a:ext cx="10897644" cy="403338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#include,iostream.</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n1=5;</a:t>
            </a:r>
          </a:p>
          <a:p>
            <a:r>
              <a:rPr lang="en-US" dirty="0">
                <a:latin typeface="Times New Roman" panose="02020603050405020304" pitchFamily="18" charset="0"/>
                <a:cs typeface="Times New Roman" panose="02020603050405020304" pitchFamily="18" charset="0"/>
              </a:rPr>
              <a:t>int n2=5;</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&lt;&lt;“Addition is : “&lt;&lt;n1+n2;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&lt;&lt;“Subtraction is : “&lt;&lt;n1-n2;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&lt;&lt;“Multiplication is : “&lt;&lt;n1*n2;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&lt;&lt;“Division is : “&lt;&lt;n1/n2;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&lt;&lt;“Modulus is : “&lt;&lt;n1%n2;</a:t>
            </a:r>
          </a:p>
          <a:p>
            <a:pPr marL="0" indent="0">
              <a:buNone/>
            </a:pPr>
            <a:r>
              <a:rPr lang="en-US" dirty="0">
                <a:latin typeface="Times New Roman" panose="02020603050405020304" pitchFamily="18" charset="0"/>
                <a:cs typeface="Times New Roman" panose="02020603050405020304" pitchFamily="18" charset="0"/>
              </a:rPr>
              <a:t>return 0;</a:t>
            </a:r>
          </a:p>
          <a:p>
            <a:r>
              <a:rPr lang="en-US" dirty="0">
                <a:latin typeface="Times New Roman" panose="02020603050405020304" pitchFamily="18" charset="0"/>
                <a:cs typeface="Times New Roman" panose="02020603050405020304" pitchFamily="18" charset="0"/>
              </a:rPr>
              <a:t>}</a:t>
            </a:r>
          </a:p>
          <a:p>
            <a:endParaRPr lang="en-US" dirty="0"/>
          </a:p>
          <a:p>
            <a:endParaRPr lang="en-US" dirty="0"/>
          </a:p>
        </p:txBody>
      </p:sp>
      <p:sp>
        <p:nvSpPr>
          <p:cNvPr id="4" name="Rectangle 3">
            <a:extLst>
              <a:ext uri="{FF2B5EF4-FFF2-40B4-BE49-F238E27FC236}">
                <a16:creationId xmlns:a16="http://schemas.microsoft.com/office/drawing/2014/main" id="{543C18C8-CC9A-4563-82CC-2112AA7A45C3}"/>
              </a:ext>
            </a:extLst>
          </p:cNvPr>
          <p:cNvSpPr/>
          <p:nvPr/>
        </p:nvSpPr>
        <p:spPr>
          <a:xfrm>
            <a:off x="8392438" y="2830882"/>
            <a:ext cx="2342367" cy="30791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Output:</a:t>
            </a:r>
          </a:p>
          <a:p>
            <a:pPr algn="ctr"/>
            <a:r>
              <a:rPr lang="en-US" dirty="0">
                <a:latin typeface="Times New Roman" panose="02020603050405020304" pitchFamily="18" charset="0"/>
                <a:cs typeface="Times New Roman" panose="02020603050405020304" pitchFamily="18" charset="0"/>
              </a:rPr>
              <a:t>Addition is : 10</a:t>
            </a:r>
          </a:p>
          <a:p>
            <a:pPr algn="ctr"/>
            <a:r>
              <a:rPr lang="en-US" dirty="0">
                <a:latin typeface="Times New Roman" panose="02020603050405020304" pitchFamily="18" charset="0"/>
                <a:cs typeface="Times New Roman" panose="02020603050405020304" pitchFamily="18" charset="0"/>
              </a:rPr>
              <a:t>Subtraction is : 0</a:t>
            </a:r>
          </a:p>
          <a:p>
            <a:pPr algn="ctr"/>
            <a:r>
              <a:rPr lang="en-US" dirty="0">
                <a:latin typeface="Times New Roman" panose="02020603050405020304" pitchFamily="18" charset="0"/>
                <a:cs typeface="Times New Roman" panose="02020603050405020304" pitchFamily="18" charset="0"/>
              </a:rPr>
              <a:t>Multiplication is: 25</a:t>
            </a:r>
          </a:p>
          <a:p>
            <a:pPr algn="ctr"/>
            <a:r>
              <a:rPr lang="en-US" dirty="0">
                <a:latin typeface="Times New Roman" panose="02020603050405020304" pitchFamily="18" charset="0"/>
                <a:cs typeface="Times New Roman" panose="02020603050405020304" pitchFamily="18" charset="0"/>
              </a:rPr>
              <a:t>Division is : 1</a:t>
            </a:r>
          </a:p>
          <a:p>
            <a:pPr algn="ctr"/>
            <a:r>
              <a:rPr lang="en-US" dirty="0">
                <a:latin typeface="Times New Roman" panose="02020603050405020304" pitchFamily="18" charset="0"/>
                <a:cs typeface="Times New Roman" panose="02020603050405020304" pitchFamily="18" charset="0"/>
              </a:rPr>
              <a:t>Modulus is : 0</a:t>
            </a:r>
          </a:p>
          <a:p>
            <a:pPr algn="ctr"/>
            <a:endParaRPr lang="en-US" dirty="0"/>
          </a:p>
        </p:txBody>
      </p:sp>
      <p:sp>
        <p:nvSpPr>
          <p:cNvPr id="5" name="Arrow: Right 4">
            <a:extLst>
              <a:ext uri="{FF2B5EF4-FFF2-40B4-BE49-F238E27FC236}">
                <a16:creationId xmlns:a16="http://schemas.microsoft.com/office/drawing/2014/main" id="{A575B4D0-5526-4091-90CF-A8D0CCF5E17B}"/>
              </a:ext>
            </a:extLst>
          </p:cNvPr>
          <p:cNvSpPr/>
          <p:nvPr/>
        </p:nvSpPr>
        <p:spPr>
          <a:xfrm>
            <a:off x="4972833" y="4233797"/>
            <a:ext cx="2931090" cy="2254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414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34FB-BA77-479F-BF25-BF3976AB2B45}"/>
              </a:ext>
            </a:extLst>
          </p:cNvPr>
          <p:cNvSpPr>
            <a:spLocks noGrp="1"/>
          </p:cNvSpPr>
          <p:nvPr>
            <p:ph type="title"/>
          </p:nvPr>
        </p:nvSpPr>
        <p:spPr>
          <a:xfrm>
            <a:off x="603808" y="947920"/>
            <a:ext cx="8761413" cy="728480"/>
          </a:xfrm>
        </p:spPr>
        <p:txBody>
          <a:bodyPr/>
          <a:lstStyle/>
          <a:p>
            <a:r>
              <a:rPr lang="en-US" dirty="0">
                <a:latin typeface="Bodoni MT Black" panose="02070A03080606020203" pitchFamily="18" charset="0"/>
              </a:rPr>
              <a:t>Relational operators</a:t>
            </a:r>
          </a:p>
        </p:txBody>
      </p:sp>
      <p:sp>
        <p:nvSpPr>
          <p:cNvPr id="3" name="Content Placeholder 2">
            <a:extLst>
              <a:ext uri="{FF2B5EF4-FFF2-40B4-BE49-F238E27FC236}">
                <a16:creationId xmlns:a16="http://schemas.microsoft.com/office/drawing/2014/main" id="{AAD808F2-9D22-404E-B180-635C12143FF4}"/>
              </a:ext>
            </a:extLst>
          </p:cNvPr>
          <p:cNvSpPr>
            <a:spLocks noGrp="1"/>
          </p:cNvSpPr>
          <p:nvPr>
            <p:ph idx="1"/>
          </p:nvPr>
        </p:nvSpPr>
        <p:spPr>
          <a:xfrm>
            <a:off x="438411" y="2129425"/>
            <a:ext cx="11336055" cy="4597052"/>
          </a:xfrm>
        </p:spPr>
        <p:txBody>
          <a:bodyPr>
            <a:normAutofit fontScale="62500" lnSpcReduction="20000"/>
          </a:bodyPr>
          <a:lstStyle/>
          <a:p>
            <a:r>
              <a:rPr lang="en-US" sz="3400" dirty="0">
                <a:latin typeface="Bodoni MT Black" panose="02070A03080606020203" pitchFamily="18" charset="0"/>
                <a:cs typeface="Times New Roman" panose="02020603050405020304" pitchFamily="18" charset="0"/>
              </a:rPr>
              <a:t>Relational operators:</a:t>
            </a:r>
          </a:p>
          <a:p>
            <a:pPr marL="0" indent="0">
              <a:buNone/>
            </a:pPr>
            <a:r>
              <a:rPr lang="en-US" dirty="0">
                <a:latin typeface="Times New Roman" panose="02020603050405020304" pitchFamily="18" charset="0"/>
                <a:cs typeface="Times New Roman" panose="02020603050405020304" pitchFamily="18" charset="0"/>
              </a:rPr>
              <a:t>      Relational operators are used to compare the numeric or char values and determine weather the one is greater than, equal </a:t>
            </a:r>
          </a:p>
          <a:p>
            <a:pPr marL="0" indent="0">
              <a:buNone/>
            </a:pPr>
            <a:r>
              <a:rPr lang="en-US" dirty="0">
                <a:latin typeface="Times New Roman" panose="02020603050405020304" pitchFamily="18" charset="0"/>
                <a:cs typeface="Times New Roman" panose="02020603050405020304" pitchFamily="18" charset="0"/>
              </a:rPr>
              <a:t>      to  less than, or not equal to. There are six types of relational operators:</a:t>
            </a:r>
          </a:p>
          <a:p>
            <a:pPr>
              <a:buFont typeface="Wingdings" panose="05000000000000000000" pitchFamily="2" charset="2"/>
              <a:buChar char="q"/>
            </a:pPr>
            <a:r>
              <a:rPr lang="en-US" sz="2300" dirty="0">
                <a:latin typeface="Bodoni MT Black" panose="02070A03080606020203" pitchFamily="18" charset="0"/>
                <a:cs typeface="Times New Roman" panose="02020603050405020304" pitchFamily="18" charset="0"/>
              </a:rPr>
              <a:t>Equal to (==)</a:t>
            </a:r>
          </a:p>
          <a:p>
            <a:pPr marL="0" indent="0">
              <a:buNone/>
            </a:pPr>
            <a:r>
              <a:rPr lang="en-US" dirty="0">
                <a:latin typeface="Times New Roman" panose="02020603050405020304" pitchFamily="18" charset="0"/>
                <a:cs typeface="Times New Roman" panose="02020603050405020304" pitchFamily="18" charset="0"/>
              </a:rPr>
              <a:t>      Its means both the values are equal.</a:t>
            </a:r>
          </a:p>
          <a:p>
            <a:pPr>
              <a:buFont typeface="Wingdings" panose="05000000000000000000" pitchFamily="2" charset="2"/>
              <a:buChar char="q"/>
            </a:pPr>
            <a:r>
              <a:rPr lang="en-US" sz="2300" dirty="0">
                <a:latin typeface="Bodoni MT Black" panose="02070A03080606020203" pitchFamily="18" charset="0"/>
                <a:cs typeface="Times New Roman" panose="02020603050405020304" pitchFamily="18" charset="0"/>
              </a:rPr>
              <a:t>Not equal to (!=)</a:t>
            </a:r>
          </a:p>
          <a:p>
            <a:pPr marL="0" indent="0">
              <a:buNone/>
            </a:pPr>
            <a:r>
              <a:rPr lang="en-US" dirty="0">
                <a:latin typeface="Times New Roman" panose="02020603050405020304" pitchFamily="18" charset="0"/>
                <a:cs typeface="Times New Roman" panose="02020603050405020304" pitchFamily="18" charset="0"/>
              </a:rPr>
              <a:t>      Its means values are not equal.</a:t>
            </a:r>
          </a:p>
          <a:p>
            <a:pPr>
              <a:buFont typeface="Wingdings" panose="05000000000000000000" pitchFamily="2" charset="2"/>
              <a:buChar char="q"/>
            </a:pPr>
            <a:r>
              <a:rPr lang="en-US" sz="2600" dirty="0">
                <a:latin typeface="Bodoni MT Black" panose="02070A03080606020203" pitchFamily="18" charset="0"/>
                <a:cs typeface="Times New Roman" panose="02020603050405020304" pitchFamily="18" charset="0"/>
              </a:rPr>
              <a:t>Greater than (&gt;)</a:t>
            </a:r>
          </a:p>
          <a:p>
            <a:pPr marL="0" indent="0">
              <a:buNone/>
            </a:pPr>
            <a:r>
              <a:rPr lang="en-US" dirty="0">
                <a:latin typeface="Times New Roman" panose="02020603050405020304" pitchFamily="18" charset="0"/>
                <a:cs typeface="Times New Roman" panose="02020603050405020304" pitchFamily="18" charset="0"/>
              </a:rPr>
              <a:t>      Its means value on the left side is greater than the value on the right side.</a:t>
            </a:r>
          </a:p>
          <a:p>
            <a:pPr>
              <a:buFont typeface="Wingdings" panose="05000000000000000000" pitchFamily="2" charset="2"/>
              <a:buChar char="q"/>
            </a:pPr>
            <a:r>
              <a:rPr lang="en-US" sz="2600" dirty="0">
                <a:latin typeface="Bodoni MT Black" panose="02070A03080606020203" pitchFamily="18" charset="0"/>
                <a:cs typeface="Times New Roman" panose="02020603050405020304" pitchFamily="18" charset="0"/>
              </a:rPr>
              <a:t>Less than (&lt;)</a:t>
            </a:r>
          </a:p>
          <a:p>
            <a:pPr marL="0" indent="0">
              <a:buNone/>
            </a:pPr>
            <a:r>
              <a:rPr lang="en-US" dirty="0">
                <a:latin typeface="Times New Roman" panose="02020603050405020304" pitchFamily="18" charset="0"/>
                <a:cs typeface="Times New Roman" panose="02020603050405020304" pitchFamily="18" charset="0"/>
              </a:rPr>
              <a:t>       Its means value on the left side is less than the value on the right side.</a:t>
            </a:r>
          </a:p>
          <a:p>
            <a:pPr>
              <a:buFont typeface="Wingdings" panose="05000000000000000000" pitchFamily="2" charset="2"/>
              <a:buChar char="q"/>
            </a:pPr>
            <a:r>
              <a:rPr lang="en-US" sz="2600" dirty="0">
                <a:latin typeface="Bodoni MT Black" panose="02070A03080606020203" pitchFamily="18" charset="0"/>
                <a:cs typeface="Times New Roman" panose="02020603050405020304" pitchFamily="18" charset="0"/>
              </a:rPr>
              <a:t>Greater than and equal to (&gt;=)</a:t>
            </a:r>
          </a:p>
          <a:p>
            <a:pPr marL="0" indent="0">
              <a:buNone/>
            </a:pPr>
            <a:r>
              <a:rPr lang="en-US" dirty="0">
                <a:latin typeface="Times New Roman" panose="02020603050405020304" pitchFamily="18" charset="0"/>
                <a:cs typeface="Times New Roman" panose="02020603050405020304" pitchFamily="18" charset="0"/>
              </a:rPr>
              <a:t>       Its means if the value on the left side is greater than or equal to the value on the right side than if any one condition comes true statement executed.</a:t>
            </a:r>
          </a:p>
          <a:p>
            <a:pPr>
              <a:buFont typeface="Wingdings" panose="05000000000000000000" pitchFamily="2" charset="2"/>
              <a:buChar char="q"/>
            </a:pPr>
            <a:r>
              <a:rPr lang="en-US" sz="2600" dirty="0">
                <a:latin typeface="Bodoni MT Black" panose="02070A03080606020203" pitchFamily="18" charset="0"/>
                <a:cs typeface="Times New Roman" panose="02020603050405020304" pitchFamily="18" charset="0"/>
              </a:rPr>
              <a:t>Less than or equal to (&lt;=)</a:t>
            </a:r>
          </a:p>
          <a:p>
            <a:pPr marL="0" indent="0">
              <a:buNone/>
            </a:pPr>
            <a:r>
              <a:rPr lang="en-US" dirty="0">
                <a:latin typeface="Times New Roman" panose="02020603050405020304" pitchFamily="18" charset="0"/>
                <a:cs typeface="Times New Roman" panose="02020603050405020304" pitchFamily="18" charset="0"/>
              </a:rPr>
              <a:t>         Its means if the value on the left side is less than or equal to the value on the right side than if any one condition comes true statement     executed.</a:t>
            </a:r>
          </a:p>
        </p:txBody>
      </p:sp>
    </p:spTree>
    <p:extLst>
      <p:ext uri="{BB962C8B-B14F-4D97-AF65-F5344CB8AC3E}">
        <p14:creationId xmlns:p14="http://schemas.microsoft.com/office/powerpoint/2010/main" val="288216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F741-8B42-4672-BF1A-D7076A8D8BEF}"/>
              </a:ext>
            </a:extLst>
          </p:cNvPr>
          <p:cNvSpPr>
            <a:spLocks noGrp="1"/>
          </p:cNvSpPr>
          <p:nvPr>
            <p:ph type="title"/>
          </p:nvPr>
        </p:nvSpPr>
        <p:spPr>
          <a:xfrm>
            <a:off x="816752" y="960446"/>
            <a:ext cx="8761413" cy="728480"/>
          </a:xfrm>
        </p:spPr>
        <p:txBody>
          <a:bodyPr/>
          <a:lstStyle/>
          <a:p>
            <a:r>
              <a:rPr lang="en-US" dirty="0">
                <a:latin typeface="Bodoni MT Black" panose="02070A03080606020203" pitchFamily="18" charset="0"/>
              </a:rPr>
              <a:t>Conditional operator</a:t>
            </a:r>
          </a:p>
        </p:txBody>
      </p:sp>
      <p:sp>
        <p:nvSpPr>
          <p:cNvPr id="3" name="Content Placeholder 2">
            <a:extLst>
              <a:ext uri="{FF2B5EF4-FFF2-40B4-BE49-F238E27FC236}">
                <a16:creationId xmlns:a16="http://schemas.microsoft.com/office/drawing/2014/main" id="{37AA9875-4FCB-4D4E-B407-EFDCEA23ECCA}"/>
              </a:ext>
            </a:extLst>
          </p:cNvPr>
          <p:cNvSpPr>
            <a:spLocks noGrp="1"/>
          </p:cNvSpPr>
          <p:nvPr>
            <p:ph idx="1"/>
          </p:nvPr>
        </p:nvSpPr>
        <p:spPr>
          <a:xfrm>
            <a:off x="588724" y="2379945"/>
            <a:ext cx="11098060" cy="4058433"/>
          </a:xfrm>
        </p:spPr>
        <p:txBody>
          <a:bodyPr>
            <a:normAutofit lnSpcReduction="10000"/>
          </a:bodyPr>
          <a:lstStyle/>
          <a:p>
            <a:r>
              <a:rPr lang="en-US" sz="2400" dirty="0">
                <a:latin typeface="Bodoni MT Black" panose="02070A03080606020203" pitchFamily="18" charset="0"/>
                <a:cs typeface="Times New Roman" panose="02020603050405020304" pitchFamily="18" charset="0"/>
              </a:rPr>
              <a:t>Conditional operator:</a:t>
            </a:r>
          </a:p>
          <a:p>
            <a:pPr marL="0" indent="0">
              <a:buNone/>
            </a:pPr>
            <a:r>
              <a:rPr lang="en-US" dirty="0">
                <a:latin typeface="Times New Roman" panose="02020603050405020304" pitchFamily="18" charset="0"/>
                <a:cs typeface="Times New Roman" panose="02020603050405020304" pitchFamily="18" charset="0"/>
              </a:rPr>
              <a:t>      Conditional operator are used in conditional structure for decision making</a:t>
            </a:r>
          </a:p>
          <a:p>
            <a:pPr marL="0" indent="0">
              <a:buNone/>
            </a:pPr>
            <a:r>
              <a:rPr lang="en-US" dirty="0">
                <a:latin typeface="Times New Roman" panose="02020603050405020304" pitchFamily="18" charset="0"/>
                <a:cs typeface="Times New Roman" panose="02020603050405020304" pitchFamily="18" charset="0"/>
              </a:rPr>
              <a:t>       They are also work together with the relational operators . There are three types of conditional operator: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And Operator (&amp;&amp;)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Or operator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Not operator (!)</a:t>
            </a:r>
          </a:p>
          <a:p>
            <a:r>
              <a:rPr lang="en-US" sz="2000" dirty="0">
                <a:latin typeface="Bodoni MT Black" panose="02070A03080606020203" pitchFamily="18" charset="0"/>
                <a:cs typeface="Times New Roman" panose="02020603050405020304" pitchFamily="18" charset="0"/>
              </a:rPr>
              <a:t> And operator:</a:t>
            </a:r>
          </a:p>
          <a:p>
            <a:pPr marL="0" indent="0">
              <a:buNone/>
            </a:pPr>
            <a:r>
              <a:rPr lang="en-US" dirty="0">
                <a:latin typeface="Times New Roman" panose="02020603050405020304" pitchFamily="18" charset="0"/>
                <a:cs typeface="Times New Roman" panose="02020603050405020304" pitchFamily="18" charset="0"/>
              </a:rPr>
              <a:t>      And operator is represented by the symbol “&amp;&amp;”. It execute when both the conditions are true. It checks if the condition on the left side of the and operator is true then it check the second condition on the right side, if both the conditions are true then the statement are executed. If the condition on the left side is not true than it can’t check the condition on the right side and produce the result as false.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910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F66B-CBE9-4569-AB89-32ACFB33D7EA}"/>
              </a:ext>
            </a:extLst>
          </p:cNvPr>
          <p:cNvSpPr>
            <a:spLocks noGrp="1"/>
          </p:cNvSpPr>
          <p:nvPr>
            <p:ph type="title"/>
          </p:nvPr>
        </p:nvSpPr>
        <p:spPr>
          <a:xfrm>
            <a:off x="726510" y="947920"/>
            <a:ext cx="9189857" cy="728480"/>
          </a:xfrm>
        </p:spPr>
        <p:txBody>
          <a:bodyPr/>
          <a:lstStyle/>
          <a:p>
            <a:r>
              <a:rPr lang="en-US" dirty="0">
                <a:latin typeface="Bodoni MT Black" panose="02070A03080606020203" pitchFamily="18" charset="0"/>
              </a:rPr>
              <a:t>Conditional operator</a:t>
            </a:r>
            <a:endParaRPr lang="en-US" dirty="0"/>
          </a:p>
        </p:txBody>
      </p:sp>
      <p:sp>
        <p:nvSpPr>
          <p:cNvPr id="3" name="Content Placeholder 2">
            <a:extLst>
              <a:ext uri="{FF2B5EF4-FFF2-40B4-BE49-F238E27FC236}">
                <a16:creationId xmlns:a16="http://schemas.microsoft.com/office/drawing/2014/main" id="{745C3338-F2A7-4BF6-8118-02BF92BF39AD}"/>
              </a:ext>
            </a:extLst>
          </p:cNvPr>
          <p:cNvSpPr>
            <a:spLocks noGrp="1"/>
          </p:cNvSpPr>
          <p:nvPr>
            <p:ph idx="1"/>
          </p:nvPr>
        </p:nvSpPr>
        <p:spPr>
          <a:xfrm>
            <a:off x="726510" y="2342367"/>
            <a:ext cx="10985326" cy="4045907"/>
          </a:xfrm>
        </p:spPr>
        <p:txBody>
          <a:bodyPr/>
          <a:lstStyle/>
          <a:p>
            <a:r>
              <a:rPr lang="en-US" sz="2400" dirty="0">
                <a:latin typeface="Bodoni MT Black" panose="02070A03080606020203" pitchFamily="18" charset="0"/>
                <a:cs typeface="Times New Roman" panose="02020603050405020304" pitchFamily="18" charset="0"/>
              </a:rPr>
              <a:t>OR operator:</a:t>
            </a:r>
          </a:p>
          <a:p>
            <a:pPr marL="0" indent="0">
              <a:buNone/>
            </a:pPr>
            <a:r>
              <a:rPr lang="en-US" dirty="0">
                <a:latin typeface="Times New Roman" panose="02020603050405020304" pitchFamily="18" charset="0"/>
                <a:cs typeface="Times New Roman" panose="02020603050405020304" pitchFamily="18" charset="0"/>
              </a:rPr>
              <a:t>      OR operator is represented by the symbol “||”. It executes when anyone </a:t>
            </a:r>
          </a:p>
          <a:p>
            <a:pPr marL="0" indent="0">
              <a:buNone/>
            </a:pPr>
            <a:r>
              <a:rPr lang="en-US" dirty="0">
                <a:latin typeface="Times New Roman" panose="02020603050405020304" pitchFamily="18" charset="0"/>
                <a:cs typeface="Times New Roman" panose="02020603050405020304" pitchFamily="18" charset="0"/>
              </a:rPr>
              <a:t>       condition from the left or right side can be true. If the condition on the left side is</a:t>
            </a:r>
          </a:p>
          <a:p>
            <a:pPr marL="0" indent="0">
              <a:buNone/>
            </a:pPr>
            <a:r>
              <a:rPr lang="en-US" dirty="0">
                <a:latin typeface="Times New Roman" panose="02020603050405020304" pitchFamily="18" charset="0"/>
                <a:cs typeface="Times New Roman" panose="02020603050405020304" pitchFamily="18" charset="0"/>
              </a:rPr>
              <a:t>      false than it checks the right side condition if right side condition is true than the result </a:t>
            </a:r>
          </a:p>
          <a:p>
            <a:pPr marL="0" indent="0">
              <a:buNone/>
            </a:pPr>
            <a:r>
              <a:rPr lang="en-US" dirty="0">
                <a:latin typeface="Times New Roman" panose="02020603050405020304" pitchFamily="18" charset="0"/>
                <a:cs typeface="Times New Roman" panose="02020603050405020304" pitchFamily="18" charset="0"/>
              </a:rPr>
              <a:t>       is true. </a:t>
            </a:r>
          </a:p>
          <a:p>
            <a:r>
              <a:rPr lang="en-US" sz="2400" dirty="0">
                <a:latin typeface="Bodoni MT Black" panose="02070A03080606020203" pitchFamily="18" charset="0"/>
                <a:cs typeface="Times New Roman" panose="02020603050405020304" pitchFamily="18" charset="0"/>
              </a:rPr>
              <a:t>NOT operator :</a:t>
            </a:r>
          </a:p>
          <a:p>
            <a:pPr marL="0" indent="0">
              <a:buNone/>
            </a:pPr>
            <a:r>
              <a:rPr lang="en-US" dirty="0">
                <a:latin typeface="Times New Roman" panose="02020603050405020304" pitchFamily="18" charset="0"/>
                <a:cs typeface="Times New Roman" panose="02020603050405020304" pitchFamily="18" charset="0"/>
              </a:rPr>
              <a:t>      Not operator is represented by the symbol “!”. It produce result true when the condition</a:t>
            </a:r>
          </a:p>
          <a:p>
            <a:pPr marL="0" indent="0">
              <a:buNone/>
            </a:pPr>
            <a:r>
              <a:rPr lang="en-US" dirty="0">
                <a:latin typeface="Times New Roman" panose="02020603050405020304" pitchFamily="18" charset="0"/>
                <a:cs typeface="Times New Roman" panose="02020603050405020304" pitchFamily="18" charset="0"/>
              </a:rPr>
              <a:t>      is false and produce result false when the condition is true. </a:t>
            </a:r>
          </a:p>
        </p:txBody>
      </p:sp>
    </p:spTree>
    <p:extLst>
      <p:ext uri="{BB962C8B-B14F-4D97-AF65-F5344CB8AC3E}">
        <p14:creationId xmlns:p14="http://schemas.microsoft.com/office/powerpoint/2010/main" val="378748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E991-1C79-4666-A438-0CED77879330}"/>
              </a:ext>
            </a:extLst>
          </p:cNvPr>
          <p:cNvSpPr>
            <a:spLocks noGrp="1"/>
          </p:cNvSpPr>
          <p:nvPr>
            <p:ph type="title"/>
          </p:nvPr>
        </p:nvSpPr>
        <p:spPr>
          <a:xfrm>
            <a:off x="904434" y="947920"/>
            <a:ext cx="8761413" cy="728480"/>
          </a:xfrm>
        </p:spPr>
        <p:txBody>
          <a:bodyPr/>
          <a:lstStyle/>
          <a:p>
            <a:r>
              <a:rPr lang="en-US" dirty="0">
                <a:latin typeface="Bodoni MT Black" panose="02070A03080606020203" pitchFamily="18" charset="0"/>
              </a:rPr>
              <a:t>C++ Comments</a:t>
            </a:r>
          </a:p>
        </p:txBody>
      </p:sp>
      <p:sp>
        <p:nvSpPr>
          <p:cNvPr id="3" name="Content Placeholder 2">
            <a:extLst>
              <a:ext uri="{FF2B5EF4-FFF2-40B4-BE49-F238E27FC236}">
                <a16:creationId xmlns:a16="http://schemas.microsoft.com/office/drawing/2014/main" id="{BF548F1F-34B4-4340-95AB-AD51B6554CCB}"/>
              </a:ext>
            </a:extLst>
          </p:cNvPr>
          <p:cNvSpPr>
            <a:spLocks noGrp="1"/>
          </p:cNvSpPr>
          <p:nvPr>
            <p:ph idx="1"/>
          </p:nvPr>
        </p:nvSpPr>
        <p:spPr>
          <a:xfrm>
            <a:off x="592091" y="2179529"/>
            <a:ext cx="11007818" cy="4409161"/>
          </a:xfrm>
        </p:spPr>
        <p:txBody>
          <a:bodyPr>
            <a:normAutofit fontScale="77500" lnSpcReduction="20000"/>
          </a:bodyPr>
          <a:lstStyle/>
          <a:p>
            <a:r>
              <a:rPr lang="en-US" sz="2800" dirty="0">
                <a:latin typeface="Bodoni MT Black" panose="02070A03080606020203" pitchFamily="18" charset="0"/>
                <a:cs typeface="Times New Roman" panose="02020603050405020304" pitchFamily="18" charset="0"/>
              </a:rPr>
              <a:t>Comment:</a:t>
            </a:r>
          </a:p>
          <a:p>
            <a:pPr marL="0" indent="0">
              <a:buNone/>
            </a:pPr>
            <a:r>
              <a:rPr lang="en-US" dirty="0">
                <a:latin typeface="Times New Roman" panose="02020603050405020304" pitchFamily="18" charset="0"/>
                <a:cs typeface="Times New Roman" panose="02020603050405020304" pitchFamily="18" charset="0"/>
              </a:rPr>
              <a:t>      Comment is a section of code in any type of language which can not be executed by the compiler. They are the    </a:t>
            </a:r>
          </a:p>
          <a:p>
            <a:pPr marL="0" indent="0">
              <a:buNone/>
            </a:pPr>
            <a:r>
              <a:rPr lang="en-US" dirty="0">
                <a:latin typeface="Times New Roman" panose="02020603050405020304" pitchFamily="18" charset="0"/>
                <a:cs typeface="Times New Roman" panose="02020603050405020304" pitchFamily="18" charset="0"/>
              </a:rPr>
              <a:t>notes of the explanation about any line or section of the program. There are two types of comments: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Single line comment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Multiline comment</a:t>
            </a:r>
          </a:p>
          <a:p>
            <a:r>
              <a:rPr lang="en-US" sz="2600" dirty="0">
                <a:latin typeface="Bodoni MT Black" panose="02070A03080606020203" pitchFamily="18" charset="0"/>
                <a:cs typeface="Times New Roman" panose="02020603050405020304" pitchFamily="18" charset="0"/>
              </a:rPr>
              <a:t>Single line comment:</a:t>
            </a:r>
          </a:p>
          <a:p>
            <a:pPr marL="0" indent="0">
              <a:buNone/>
            </a:pPr>
            <a:r>
              <a:rPr lang="en-US" dirty="0">
                <a:latin typeface="Times New Roman" panose="02020603050405020304" pitchFamily="18" charset="0"/>
                <a:cs typeface="Times New Roman" panose="02020603050405020304" pitchFamily="18" charset="0"/>
              </a:rPr>
              <a:t>     single line comment is represented by the symbol “//”. </a:t>
            </a:r>
          </a:p>
          <a:p>
            <a:r>
              <a:rPr lang="en-US" sz="2600" dirty="0">
                <a:latin typeface="Bodoni MT Black" panose="02070A03080606020203" pitchFamily="18" charset="0"/>
                <a:cs typeface="Times New Roman" panose="02020603050405020304" pitchFamily="18" charset="0"/>
              </a:rPr>
              <a:t>Multiline comment:</a:t>
            </a:r>
          </a:p>
          <a:p>
            <a:pPr marL="0" indent="0">
              <a:buNone/>
            </a:pPr>
            <a:r>
              <a:rPr lang="en-US" dirty="0">
                <a:latin typeface="Times New Roman" panose="02020603050405020304" pitchFamily="18" charset="0"/>
                <a:cs typeface="Times New Roman" panose="02020603050405020304" pitchFamily="18" charset="0"/>
              </a:rPr>
              <a:t>     Multiline comment is represented by the symbol “/* *\”. Start with /* and end with *\. </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//this is single line comment.</a:t>
            </a:r>
          </a:p>
          <a:p>
            <a:pPr marL="0" indent="0">
              <a:buNone/>
            </a:pPr>
            <a:r>
              <a:rPr lang="en-US" dirty="0">
                <a:latin typeface="Times New Roman" panose="02020603050405020304" pitchFamily="18" charset="0"/>
                <a:cs typeface="Times New Roman" panose="02020603050405020304" pitchFamily="18" charset="0"/>
              </a:rPr>
              <a:t>/* this is</a:t>
            </a:r>
          </a:p>
          <a:p>
            <a:pPr marL="0" indent="0">
              <a:buNone/>
            </a:pPr>
            <a:r>
              <a:rPr lang="en-US" dirty="0">
                <a:latin typeface="Times New Roman" panose="02020603050405020304" pitchFamily="18" charset="0"/>
                <a:cs typeface="Times New Roman" panose="02020603050405020304" pitchFamily="18" charset="0"/>
              </a:rPr>
              <a:t>Multiline</a:t>
            </a:r>
          </a:p>
          <a:p>
            <a:pPr marL="0" indent="0">
              <a:buNone/>
            </a:pPr>
            <a:r>
              <a:rPr lang="en-US" dirty="0">
                <a:latin typeface="Times New Roman" panose="02020603050405020304" pitchFamily="18" charset="0"/>
                <a:cs typeface="Times New Roman" panose="02020603050405020304" pitchFamily="18" charset="0"/>
              </a:rPr>
              <a:t>Comment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025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D1B0-632D-4068-8B1A-999933B3E25E}"/>
              </a:ext>
            </a:extLst>
          </p:cNvPr>
          <p:cNvSpPr>
            <a:spLocks noGrp="1"/>
          </p:cNvSpPr>
          <p:nvPr>
            <p:ph type="title"/>
          </p:nvPr>
        </p:nvSpPr>
        <p:spPr>
          <a:xfrm>
            <a:off x="879381" y="922868"/>
            <a:ext cx="8761413" cy="728480"/>
          </a:xfrm>
        </p:spPr>
        <p:txBody>
          <a:bodyPr/>
          <a:lstStyle/>
          <a:p>
            <a:r>
              <a:rPr lang="en-US" dirty="0">
                <a:latin typeface="Bodoni MT Black" panose="02070A03080606020203" pitchFamily="18" charset="0"/>
              </a:rPr>
              <a:t>C++ data types</a:t>
            </a:r>
            <a:endParaRPr lang="en-US" dirty="0"/>
          </a:p>
        </p:txBody>
      </p:sp>
      <p:sp>
        <p:nvSpPr>
          <p:cNvPr id="3" name="Content Placeholder 2">
            <a:extLst>
              <a:ext uri="{FF2B5EF4-FFF2-40B4-BE49-F238E27FC236}">
                <a16:creationId xmlns:a16="http://schemas.microsoft.com/office/drawing/2014/main" id="{65BD998E-A0F4-48B8-896D-981D056E8589}"/>
              </a:ext>
            </a:extLst>
          </p:cNvPr>
          <p:cNvSpPr>
            <a:spLocks noGrp="1"/>
          </p:cNvSpPr>
          <p:nvPr>
            <p:ph idx="1"/>
          </p:nvPr>
        </p:nvSpPr>
        <p:spPr>
          <a:xfrm>
            <a:off x="563671" y="2317315"/>
            <a:ext cx="11060482" cy="4321479"/>
          </a:xfrm>
        </p:spPr>
        <p:txBody>
          <a:bodyPr>
            <a:normAutofit lnSpcReduction="10000"/>
          </a:bodyPr>
          <a:lstStyle/>
          <a:p>
            <a:r>
              <a:rPr lang="en-US" sz="2200" dirty="0">
                <a:latin typeface="Bodoni MT Black" panose="02070A03080606020203" pitchFamily="18" charset="0"/>
                <a:cs typeface="Times New Roman" panose="02020603050405020304" pitchFamily="18" charset="0"/>
              </a:rPr>
              <a:t>C++ Data types</a:t>
            </a:r>
          </a:p>
          <a:p>
            <a:pPr marL="0" indent="0">
              <a:buNone/>
            </a:pPr>
            <a:r>
              <a:rPr lang="en-US" dirty="0">
                <a:latin typeface="Times New Roman" panose="02020603050405020304" pitchFamily="18" charset="0"/>
                <a:cs typeface="Times New Roman" panose="02020603050405020304" pitchFamily="18" charset="0"/>
              </a:rPr>
              <a:t>      There are many types of data. Variable are classified according to their data types. Which  determine the kind of information which is stored in them. C++ data types are distributed into two major categories: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Numeric data type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Character data type</a:t>
            </a:r>
          </a:p>
          <a:p>
            <a:pPr>
              <a:buFont typeface="+mj-lt"/>
              <a:buAutoNum type="arabicParenR"/>
            </a:pPr>
            <a:r>
              <a:rPr lang="en-US" sz="2200" dirty="0">
                <a:latin typeface="Bodoni MT Black" panose="02070A03080606020203" pitchFamily="18" charset="0"/>
                <a:cs typeface="Times New Roman" panose="02020603050405020304" pitchFamily="18" charset="0"/>
              </a:rPr>
              <a:t>Numeric data type:</a:t>
            </a:r>
          </a:p>
          <a:p>
            <a:pPr marL="0" indent="0">
              <a:buNone/>
            </a:pPr>
            <a:r>
              <a:rPr lang="en-US" dirty="0">
                <a:latin typeface="Times New Roman" panose="02020603050405020304" pitchFamily="18" charset="0"/>
                <a:cs typeface="Times New Roman" panose="02020603050405020304" pitchFamily="18" charset="0"/>
              </a:rPr>
              <a:t>      Numeric data type also distributed in to two categories: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Integer data type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Floating-point data type</a:t>
            </a:r>
          </a:p>
          <a:p>
            <a:pPr>
              <a:buFont typeface="Wingdings" panose="05000000000000000000" pitchFamily="2" charset="2"/>
              <a:buChar char="q"/>
            </a:pPr>
            <a:r>
              <a:rPr lang="en-US" sz="2200" dirty="0">
                <a:latin typeface="Bodoni MT Black" panose="02070A03080606020203" pitchFamily="18" charset="0"/>
                <a:cs typeface="Times New Roman" panose="02020603050405020304" pitchFamily="18" charset="0"/>
              </a:rPr>
              <a:t>Integer data type:</a:t>
            </a:r>
          </a:p>
          <a:p>
            <a:pPr marL="0" indent="0">
              <a:buNone/>
            </a:pPr>
            <a:r>
              <a:rPr lang="en-US" dirty="0">
                <a:latin typeface="Times New Roman" panose="02020603050405020304" pitchFamily="18" charset="0"/>
                <a:cs typeface="Times New Roman" panose="02020603050405020304" pitchFamily="18" charset="0"/>
              </a:rPr>
              <a:t>        Integer data type can only hold whole numbers. The size of integer is 4 bytes.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77035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C0AF-F40D-483D-B00E-ADB02A2A3339}"/>
              </a:ext>
            </a:extLst>
          </p:cNvPr>
          <p:cNvSpPr>
            <a:spLocks noGrp="1"/>
          </p:cNvSpPr>
          <p:nvPr>
            <p:ph type="title"/>
          </p:nvPr>
        </p:nvSpPr>
        <p:spPr>
          <a:xfrm>
            <a:off x="954537" y="947920"/>
            <a:ext cx="8761413" cy="728480"/>
          </a:xfrm>
        </p:spPr>
        <p:txBody>
          <a:bodyPr/>
          <a:lstStyle/>
          <a:p>
            <a:r>
              <a:rPr lang="en-US" dirty="0">
                <a:latin typeface="Bodoni MT Black" panose="02070A03080606020203" pitchFamily="18" charset="0"/>
              </a:rPr>
              <a:t>C++ data types</a:t>
            </a:r>
            <a:endParaRPr lang="en-US" dirty="0"/>
          </a:p>
        </p:txBody>
      </p:sp>
      <p:sp>
        <p:nvSpPr>
          <p:cNvPr id="3" name="Content Placeholder 2">
            <a:extLst>
              <a:ext uri="{FF2B5EF4-FFF2-40B4-BE49-F238E27FC236}">
                <a16:creationId xmlns:a16="http://schemas.microsoft.com/office/drawing/2014/main" id="{F7CEC0B5-9674-445D-AE35-9F56B0369E30}"/>
              </a:ext>
            </a:extLst>
          </p:cNvPr>
          <p:cNvSpPr>
            <a:spLocks noGrp="1"/>
          </p:cNvSpPr>
          <p:nvPr>
            <p:ph idx="1"/>
          </p:nvPr>
        </p:nvSpPr>
        <p:spPr>
          <a:xfrm>
            <a:off x="603807" y="2327926"/>
            <a:ext cx="10707195" cy="4160555"/>
          </a:xfrm>
        </p:spPr>
        <p:txBody>
          <a:bodyPr>
            <a:normAutofit fontScale="92500"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integer data type further divided into some types:</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Short</a:t>
            </a:r>
          </a:p>
          <a:p>
            <a:pPr marL="0" indent="0">
              <a:buNone/>
            </a:pPr>
            <a:r>
              <a:rPr lang="en-US" dirty="0">
                <a:latin typeface="Times New Roman" panose="02020603050405020304" pitchFamily="18" charset="0"/>
                <a:cs typeface="Times New Roman" panose="02020603050405020304" pitchFamily="18" charset="0"/>
              </a:rPr>
              <a:t>      short integer data type size is 2 bytes. It holds numbers from -32,768 to +32,768.</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Unsigned short</a:t>
            </a:r>
          </a:p>
          <a:p>
            <a:pPr marL="0" indent="0">
              <a:buNone/>
            </a:pPr>
            <a:r>
              <a:rPr lang="en-US" dirty="0">
                <a:latin typeface="Times New Roman" panose="02020603050405020304" pitchFamily="18" charset="0"/>
                <a:cs typeface="Times New Roman" panose="02020603050405020304" pitchFamily="18" charset="0"/>
              </a:rPr>
              <a:t>     Unsigned short size is 2 byte. It holds numbers from 0 to +65,535.</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Int</a:t>
            </a:r>
          </a:p>
          <a:p>
            <a:pPr marL="0" indent="0">
              <a:buNone/>
            </a:pPr>
            <a:r>
              <a:rPr lang="en-US" dirty="0">
                <a:latin typeface="Times New Roman" panose="02020603050405020304" pitchFamily="18" charset="0"/>
                <a:cs typeface="Times New Roman" panose="02020603050405020304" pitchFamily="18" charset="0"/>
              </a:rPr>
              <a:t>      Int data type size is 4 byte. It holds numbers from -2,147,483,648 to + 2,147,483,647.</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Unsigned int</a:t>
            </a:r>
          </a:p>
          <a:p>
            <a:pPr marL="0" indent="0">
              <a:buNone/>
            </a:pPr>
            <a:r>
              <a:rPr lang="en-US" dirty="0">
                <a:latin typeface="Times New Roman" panose="02020603050405020304" pitchFamily="18" charset="0"/>
                <a:cs typeface="Times New Roman" panose="02020603050405020304" pitchFamily="18" charset="0"/>
              </a:rPr>
              <a:t>      Unsigned integer size is 4 bytes. It holds numbers from 0 to 4,294,967,295.</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Long </a:t>
            </a:r>
          </a:p>
          <a:p>
            <a:pPr marL="0" indent="0">
              <a:buNone/>
            </a:pPr>
            <a:r>
              <a:rPr lang="en-US" dirty="0">
                <a:latin typeface="Times New Roman" panose="02020603050405020304" pitchFamily="18" charset="0"/>
                <a:cs typeface="Times New Roman" panose="02020603050405020304" pitchFamily="18" charset="0"/>
              </a:rPr>
              <a:t>      Long data type size is 4 bytes. It holds numbers from -2,147,483,648 to + 2,147,483,647  just like int.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205063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DBC1-EA00-4DD2-B0F0-0E2CC06753EB}"/>
              </a:ext>
            </a:extLst>
          </p:cNvPr>
          <p:cNvSpPr>
            <a:spLocks noGrp="1"/>
          </p:cNvSpPr>
          <p:nvPr>
            <p:ph type="title"/>
          </p:nvPr>
        </p:nvSpPr>
        <p:spPr/>
        <p:txBody>
          <a:bodyPr/>
          <a:lstStyle/>
          <a:p>
            <a:r>
              <a:rPr lang="en-US">
                <a:latin typeface="Bodoni MT Black" panose="02070A03080606020203" pitchFamily="18" charset="0"/>
              </a:rPr>
              <a:t>C++ data types</a:t>
            </a:r>
            <a:endParaRPr lang="en-US"/>
          </a:p>
        </p:txBody>
      </p:sp>
      <p:sp>
        <p:nvSpPr>
          <p:cNvPr id="3" name="Content Placeholder 2">
            <a:extLst>
              <a:ext uri="{FF2B5EF4-FFF2-40B4-BE49-F238E27FC236}">
                <a16:creationId xmlns:a16="http://schemas.microsoft.com/office/drawing/2014/main" id="{4F806D73-065C-4279-915F-409E7B30F5AE}"/>
              </a:ext>
            </a:extLst>
          </p:cNvPr>
          <p:cNvSpPr>
            <a:spLocks noGrp="1"/>
          </p:cNvSpPr>
          <p:nvPr>
            <p:ph idx="1"/>
          </p:nvPr>
        </p:nvSpPr>
        <p:spPr>
          <a:xfrm>
            <a:off x="628861" y="2503292"/>
            <a:ext cx="10331413" cy="3759722"/>
          </a:xfrm>
        </p:spPr>
        <p:txBody>
          <a:bodyPr/>
          <a:lstStyle/>
          <a:p>
            <a:pPr>
              <a:buFont typeface="Wingdings" panose="05000000000000000000" pitchFamily="2" charset="2"/>
              <a:buChar char="v"/>
            </a:pPr>
            <a:r>
              <a:rPr lang="en-US" sz="2000" dirty="0">
                <a:latin typeface="Bodoni MT Black" panose="02070A03080606020203" pitchFamily="18" charset="0"/>
              </a:rPr>
              <a:t>Unsigned long</a:t>
            </a:r>
          </a:p>
          <a:p>
            <a:pPr marL="0" indent="0">
              <a:buNone/>
            </a:pPr>
            <a:r>
              <a:rPr lang="en-US" dirty="0">
                <a:latin typeface="Times New Roman" panose="02020603050405020304" pitchFamily="18" charset="0"/>
                <a:cs typeface="Times New Roman" panose="02020603050405020304" pitchFamily="18" charset="0"/>
              </a:rPr>
              <a:t>      Unsigned long size is 4 bytes. It holds numbers from 0 to 4,294,967,295 just like unsigned int.</a:t>
            </a:r>
          </a:p>
          <a:p>
            <a:r>
              <a:rPr lang="en-US" sz="2000" dirty="0">
                <a:latin typeface="Bodoni MT Black" panose="02070A03080606020203" pitchFamily="18" charset="0"/>
                <a:cs typeface="Times New Roman" panose="02020603050405020304" pitchFamily="18" charset="0"/>
              </a:rPr>
              <a:t>Float data type:</a:t>
            </a:r>
          </a:p>
          <a:p>
            <a:pPr marL="0" indent="0">
              <a:buNone/>
            </a:pPr>
            <a:r>
              <a:rPr lang="en-US" dirty="0">
                <a:latin typeface="Times New Roman" panose="02020603050405020304" pitchFamily="18" charset="0"/>
                <a:cs typeface="Times New Roman" panose="02020603050405020304" pitchFamily="18" charset="0"/>
              </a:rPr>
              <a:t>      Float data type is used to store the numeric decimal value. Float data type size is 4 bytes.</a:t>
            </a:r>
          </a:p>
          <a:p>
            <a:pPr marL="0" indent="0">
              <a:buNone/>
            </a:pPr>
            <a:r>
              <a:rPr lang="en-US"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Float variable-name=value in decimal;</a:t>
            </a:r>
          </a:p>
          <a:p>
            <a:pPr marL="0" indent="0">
              <a:buNone/>
            </a:pPr>
            <a:r>
              <a:rPr lang="en-US" dirty="0">
                <a:latin typeface="Times New Roman" panose="02020603050405020304" pitchFamily="18" charset="0"/>
                <a:cs typeface="Times New Roman" panose="02020603050405020304" pitchFamily="18" charset="0"/>
              </a:rPr>
              <a:t>Float percentage=99.9;</a:t>
            </a:r>
          </a:p>
          <a:p>
            <a:pPr marL="0" indent="0">
              <a:buNone/>
            </a:pPr>
            <a:endParaRPr lang="en-US" dirty="0"/>
          </a:p>
        </p:txBody>
      </p:sp>
    </p:spTree>
    <p:extLst>
      <p:ext uri="{BB962C8B-B14F-4D97-AF65-F5344CB8AC3E}">
        <p14:creationId xmlns:p14="http://schemas.microsoft.com/office/powerpoint/2010/main" val="297726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72BA-F339-4ADB-A369-443CE3F0D0BF}"/>
              </a:ext>
            </a:extLst>
          </p:cNvPr>
          <p:cNvSpPr>
            <a:spLocks noGrp="1"/>
          </p:cNvSpPr>
          <p:nvPr>
            <p:ph type="title"/>
          </p:nvPr>
        </p:nvSpPr>
        <p:spPr/>
        <p:txBody>
          <a:bodyPr/>
          <a:lstStyle/>
          <a:p>
            <a:r>
              <a:rPr lang="en-US" dirty="0">
                <a:latin typeface="Bodoni MT Black" panose="02070A03080606020203" pitchFamily="18" charset="0"/>
              </a:rPr>
              <a:t>C++ data types: program</a:t>
            </a:r>
            <a:endParaRPr lang="en-US" dirty="0"/>
          </a:p>
        </p:txBody>
      </p:sp>
      <p:sp>
        <p:nvSpPr>
          <p:cNvPr id="3" name="Content Placeholder 2">
            <a:extLst>
              <a:ext uri="{FF2B5EF4-FFF2-40B4-BE49-F238E27FC236}">
                <a16:creationId xmlns:a16="http://schemas.microsoft.com/office/drawing/2014/main" id="{E626904D-7C5C-4279-A18B-B3ED8FC0CEA9}"/>
              </a:ext>
            </a:extLst>
          </p:cNvPr>
          <p:cNvSpPr>
            <a:spLocks noGrp="1"/>
          </p:cNvSpPr>
          <p:nvPr>
            <p:ph idx="1"/>
          </p:nvPr>
        </p:nvSpPr>
        <p:spPr>
          <a:xfrm>
            <a:off x="1154954" y="2603499"/>
            <a:ext cx="9880476" cy="408539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int checking= -20;</a:t>
            </a:r>
          </a:p>
          <a:p>
            <a:pPr marL="0" indent="0">
              <a:buNone/>
            </a:pPr>
            <a:r>
              <a:rPr lang="en-US" dirty="0">
                <a:latin typeface="Times New Roman" panose="02020603050405020304" pitchFamily="18" charset="0"/>
                <a:cs typeface="Times New Roman" panose="02020603050405020304" pitchFamily="18" charset="0"/>
              </a:rPr>
              <a:t>      unsigned int miles= 4276;</a:t>
            </a:r>
          </a:p>
          <a:p>
            <a:pPr marL="0" indent="0">
              <a:buNone/>
            </a:pPr>
            <a:r>
              <a:rPr lang="en-US" dirty="0">
                <a:latin typeface="Times New Roman" panose="02020603050405020304" pitchFamily="18" charset="0"/>
                <a:cs typeface="Times New Roman" panose="02020603050405020304" pitchFamily="18" charset="0"/>
              </a:rPr>
              <a:t>      long days= 1900000;</a:t>
            </a:r>
          </a:p>
          <a:p>
            <a:pPr marL="0" indent="0">
              <a:buNone/>
            </a:pPr>
            <a:r>
              <a:rPr lang="en-US" dirty="0">
                <a:latin typeface="Times New Roman" panose="02020603050405020304" pitchFamily="18" charset="0"/>
                <a:cs typeface="Times New Roman" panose="02020603050405020304" pitchFamily="18" charset="0"/>
              </a:rPr>
              <a:t>      float value=12.4;</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&lt;&lt;“integer value is : “&lt;&lt; checking;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&lt;&lt;“Unsigned integer value is : “&lt;&lt; miles;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&lt;&lt;“Long value is : “&lt;&lt; days;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&lt;&lt;“float value is : “&lt;&lt;value;</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3C466755-BCF5-41C1-BF8F-062FDED8B9ED}"/>
              </a:ext>
            </a:extLst>
          </p:cNvPr>
          <p:cNvSpPr/>
          <p:nvPr/>
        </p:nvSpPr>
        <p:spPr>
          <a:xfrm>
            <a:off x="7563161" y="3169084"/>
            <a:ext cx="3770335" cy="21670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Integer value is: -20</a:t>
            </a:r>
          </a:p>
          <a:p>
            <a:pPr algn="ctr"/>
            <a:r>
              <a:rPr lang="en-US" dirty="0">
                <a:latin typeface="Times New Roman" panose="02020603050405020304" pitchFamily="18" charset="0"/>
                <a:cs typeface="Times New Roman" panose="02020603050405020304" pitchFamily="18" charset="0"/>
              </a:rPr>
              <a:t>Unsigned integer value is: 4276</a:t>
            </a:r>
          </a:p>
          <a:p>
            <a:pPr algn="ctr"/>
            <a:r>
              <a:rPr lang="en-US" dirty="0">
                <a:latin typeface="Times New Roman" panose="02020603050405020304" pitchFamily="18" charset="0"/>
                <a:cs typeface="Times New Roman" panose="02020603050405020304" pitchFamily="18" charset="0"/>
              </a:rPr>
              <a:t>Long value is : 1900000</a:t>
            </a:r>
          </a:p>
          <a:p>
            <a:pPr algn="ctr"/>
            <a:r>
              <a:rPr lang="en-US" dirty="0">
                <a:latin typeface="Times New Roman" panose="02020603050405020304" pitchFamily="18" charset="0"/>
                <a:cs typeface="Times New Roman" panose="02020603050405020304" pitchFamily="18" charset="0"/>
              </a:rPr>
              <a:t>Float value is : 12.5</a:t>
            </a:r>
          </a:p>
        </p:txBody>
      </p:sp>
      <p:sp>
        <p:nvSpPr>
          <p:cNvPr id="5" name="Arrow: Right 4">
            <a:extLst>
              <a:ext uri="{FF2B5EF4-FFF2-40B4-BE49-F238E27FC236}">
                <a16:creationId xmlns:a16="http://schemas.microsoft.com/office/drawing/2014/main" id="{7AEF962B-1957-4C58-8903-510AC66E8E26}"/>
              </a:ext>
            </a:extLst>
          </p:cNvPr>
          <p:cNvSpPr/>
          <p:nvPr/>
        </p:nvSpPr>
        <p:spPr>
          <a:xfrm>
            <a:off x="5323562" y="4171167"/>
            <a:ext cx="1841326" cy="162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64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B9DE-DE05-449C-B9E5-99113DAF9A17}"/>
              </a:ext>
            </a:extLst>
          </p:cNvPr>
          <p:cNvSpPr>
            <a:spLocks noGrp="1"/>
          </p:cNvSpPr>
          <p:nvPr>
            <p:ph type="title"/>
          </p:nvPr>
        </p:nvSpPr>
        <p:spPr>
          <a:xfrm>
            <a:off x="829278" y="935394"/>
            <a:ext cx="8761413" cy="728480"/>
          </a:xfrm>
        </p:spPr>
        <p:txBody>
          <a:bodyPr/>
          <a:lstStyle/>
          <a:p>
            <a:r>
              <a:rPr lang="en-US" dirty="0">
                <a:latin typeface="Bodoni MT Black" panose="02070A03080606020203" pitchFamily="18" charset="0"/>
              </a:rPr>
              <a:t>C++ data types</a:t>
            </a:r>
          </a:p>
        </p:txBody>
      </p:sp>
      <p:sp>
        <p:nvSpPr>
          <p:cNvPr id="3" name="Content Placeholder 2">
            <a:extLst>
              <a:ext uri="{FF2B5EF4-FFF2-40B4-BE49-F238E27FC236}">
                <a16:creationId xmlns:a16="http://schemas.microsoft.com/office/drawing/2014/main" id="{F72A747A-CB79-4443-B85B-EB215B4608D3}"/>
              </a:ext>
            </a:extLst>
          </p:cNvPr>
          <p:cNvSpPr>
            <a:spLocks noGrp="1"/>
          </p:cNvSpPr>
          <p:nvPr>
            <p:ph idx="1"/>
          </p:nvPr>
        </p:nvSpPr>
        <p:spPr>
          <a:xfrm>
            <a:off x="428442" y="2165089"/>
            <a:ext cx="11471284" cy="4598966"/>
          </a:xfrm>
        </p:spPr>
        <p:txBody>
          <a:bodyPr>
            <a:normAutofit fontScale="85000" lnSpcReduction="20000"/>
          </a:bodyPr>
          <a:lstStyle/>
          <a:p>
            <a:r>
              <a:rPr lang="en-US" sz="2200" dirty="0">
                <a:latin typeface="Bodoni MT Black" panose="02070A03080606020203" pitchFamily="18" charset="0"/>
                <a:cs typeface="Times New Roman" panose="02020603050405020304" pitchFamily="18" charset="0"/>
              </a:rPr>
              <a:t>Character data type:</a:t>
            </a:r>
          </a:p>
          <a:p>
            <a:pPr marL="0" indent="0">
              <a:buNone/>
            </a:pPr>
            <a:r>
              <a:rPr lang="en-US" sz="1600" dirty="0">
                <a:latin typeface="Times New Roman" panose="02020603050405020304" pitchFamily="18" charset="0"/>
                <a:cs typeface="Times New Roman" panose="02020603050405020304" pitchFamily="18" charset="0"/>
              </a:rPr>
              <a:t>      Character data types are divided into to categories:</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Char data type</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String data type</a:t>
            </a:r>
          </a:p>
          <a:p>
            <a:pPr>
              <a:buFont typeface="Wingdings" panose="05000000000000000000" pitchFamily="2" charset="2"/>
              <a:buChar char="q"/>
            </a:pPr>
            <a:r>
              <a:rPr lang="en-US" sz="2200" dirty="0">
                <a:latin typeface="Bodoni MT Black" panose="02070A03080606020203" pitchFamily="18" charset="0"/>
                <a:cs typeface="Times New Roman" panose="02020603050405020304" pitchFamily="18" charset="0"/>
              </a:rPr>
              <a:t>Char data type:</a:t>
            </a:r>
          </a:p>
          <a:p>
            <a:pPr marL="0" indent="0">
              <a:buNone/>
            </a:pPr>
            <a:r>
              <a:rPr lang="en-US" sz="1600" dirty="0">
                <a:latin typeface="Times New Roman" panose="02020603050405020304" pitchFamily="18" charset="0"/>
                <a:cs typeface="Times New Roman" panose="02020603050405020304" pitchFamily="18" charset="0"/>
              </a:rPr>
              <a:t>      char data type variables can only hold only a single character value. Its size is 1 byte. It is strictly speaking integer data type because character are internally represented by the numbers. The most commonly used method for encoding characters is ASCII which is Used by many IBM mainframes. For example “A” character ASCII code is 65.</a:t>
            </a:r>
          </a:p>
          <a:p>
            <a:pPr marL="0" indent="0">
              <a:buNone/>
            </a:pPr>
            <a:r>
              <a:rPr lang="en-US" sz="1900" dirty="0">
                <a:latin typeface="Bodoni MT Black" panose="02070A03080606020203" pitchFamily="18" charset="0"/>
                <a:cs typeface="Times New Roman" panose="02020603050405020304" pitchFamily="18" charset="0"/>
              </a:rPr>
              <a:t>Syntax:</a:t>
            </a:r>
          </a:p>
          <a:p>
            <a:pPr marL="0" indent="0">
              <a:buNone/>
            </a:pPr>
            <a:r>
              <a:rPr lang="en-US" sz="1600" dirty="0">
                <a:latin typeface="Times New Roman" panose="02020603050405020304" pitchFamily="18" charset="0"/>
                <a:cs typeface="Times New Roman" panose="02020603050405020304" pitchFamily="18" charset="0"/>
              </a:rPr>
              <a:t>char variable name=‘character’;</a:t>
            </a:r>
          </a:p>
          <a:p>
            <a:pPr>
              <a:buFont typeface="Wingdings" panose="05000000000000000000" pitchFamily="2" charset="2"/>
              <a:buChar char="q"/>
            </a:pPr>
            <a:r>
              <a:rPr lang="en-US" sz="2200" dirty="0">
                <a:latin typeface="Bodoni MT Black" panose="02070A03080606020203" pitchFamily="18" charset="0"/>
                <a:cs typeface="Times New Roman" panose="02020603050405020304" pitchFamily="18" charset="0"/>
              </a:rPr>
              <a:t>String data type:</a:t>
            </a:r>
          </a:p>
          <a:p>
            <a:pPr marL="0" indent="0">
              <a:buNone/>
            </a:pPr>
            <a:r>
              <a:rPr lang="en-US" sz="1600" dirty="0">
                <a:latin typeface="Times New Roman" panose="02020603050405020304" pitchFamily="18" charset="0"/>
                <a:cs typeface="Times New Roman" panose="02020603050405020304" pitchFamily="18" charset="0"/>
              </a:rPr>
              <a:t>      Standard C++ provides a special data type for storing and working with strings. Another data type is needed to hold an entire. C++ does not have a built-in data type able to do this, Standard C++ provides something called the string class that allows the programmer to create a string type variable. #include&lt;string&gt; library is used to make use of string variables. The string value must be in double quotes.</a:t>
            </a:r>
          </a:p>
          <a:p>
            <a:pPr marL="0" indent="0">
              <a:buNone/>
            </a:pPr>
            <a:r>
              <a:rPr lang="en-US" sz="2100" dirty="0">
                <a:latin typeface="Bodoni MT Black" panose="02070A03080606020203" pitchFamily="18" charset="0"/>
                <a:cs typeface="Times New Roman" panose="02020603050405020304" pitchFamily="18" charset="0"/>
              </a:rPr>
              <a:t>Syntax:</a:t>
            </a:r>
          </a:p>
          <a:p>
            <a:pPr marL="0" indent="0">
              <a:buNone/>
            </a:pPr>
            <a:r>
              <a:rPr lang="en-US" sz="1600" dirty="0">
                <a:latin typeface="Times New Roman" panose="02020603050405020304" pitchFamily="18" charset="0"/>
                <a:cs typeface="Times New Roman" panose="02020603050405020304" pitchFamily="18" charset="0"/>
              </a:rPr>
              <a:t>string variable-name=“string”;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121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3769-F210-4EA1-B089-77385B5B5DDF}"/>
              </a:ext>
            </a:extLst>
          </p:cNvPr>
          <p:cNvSpPr>
            <a:spLocks noGrp="1"/>
          </p:cNvSpPr>
          <p:nvPr>
            <p:ph type="title"/>
          </p:nvPr>
        </p:nvSpPr>
        <p:spPr/>
        <p:txBody>
          <a:bodyPr/>
          <a:lstStyle/>
          <a:p>
            <a:r>
              <a:rPr lang="en-US" dirty="0">
                <a:latin typeface="Bodoni MT Black" panose="02070A03080606020203" pitchFamily="18" charset="0"/>
              </a:rPr>
              <a:t>Low level language</a:t>
            </a:r>
          </a:p>
        </p:txBody>
      </p:sp>
      <p:sp>
        <p:nvSpPr>
          <p:cNvPr id="3" name="Content Placeholder 2">
            <a:extLst>
              <a:ext uri="{FF2B5EF4-FFF2-40B4-BE49-F238E27FC236}">
                <a16:creationId xmlns:a16="http://schemas.microsoft.com/office/drawing/2014/main" id="{9690FF83-0D6B-45CA-990B-52EC07EC1523}"/>
              </a:ext>
            </a:extLst>
          </p:cNvPr>
          <p:cNvSpPr>
            <a:spLocks noGrp="1"/>
          </p:cNvSpPr>
          <p:nvPr>
            <p:ph idx="1"/>
          </p:nvPr>
        </p:nvSpPr>
        <p:spPr>
          <a:xfrm>
            <a:off x="405818" y="2603500"/>
            <a:ext cx="6533601" cy="3659514"/>
          </a:xfrm>
        </p:spPr>
        <p:txBody>
          <a:bodyPr>
            <a:normAutofit lnSpcReduction="10000"/>
          </a:bodyPr>
          <a:lstStyle/>
          <a:p>
            <a:r>
              <a:rPr lang="en-US" dirty="0">
                <a:latin typeface="Times New Roman" panose="02020603050405020304" pitchFamily="18" charset="0"/>
                <a:cs typeface="Times New Roman" panose="02020603050405020304" pitchFamily="18" charset="0"/>
              </a:rPr>
              <a:t>As we know that computer work in the form of 0 or 1.</a:t>
            </a:r>
          </a:p>
          <a:p>
            <a:r>
              <a:rPr lang="en-US" dirty="0">
                <a:latin typeface="Times New Roman" panose="02020603050405020304" pitchFamily="18" charset="0"/>
                <a:cs typeface="Times New Roman" panose="02020603050405020304" pitchFamily="18" charset="0"/>
              </a:rPr>
              <a:t>The object code is written in low level language.</a:t>
            </a:r>
          </a:p>
          <a:p>
            <a:r>
              <a:rPr lang="en-US" dirty="0">
                <a:latin typeface="Times New Roman" panose="02020603050405020304" pitchFamily="18" charset="0"/>
                <a:cs typeface="Times New Roman" panose="02020603050405020304" pitchFamily="18" charset="0"/>
              </a:rPr>
              <a:t>As we know very well that low level language works in the form of 0 or 1.</a:t>
            </a:r>
          </a:p>
          <a:p>
            <a:r>
              <a:rPr lang="en-US" dirty="0">
                <a:latin typeface="Times New Roman" panose="02020603050405020304" pitchFamily="18" charset="0"/>
                <a:cs typeface="Times New Roman" panose="02020603050405020304" pitchFamily="18" charset="0"/>
              </a:rPr>
              <a:t>1 means true and 0 means false.</a:t>
            </a:r>
          </a:p>
          <a:p>
            <a:r>
              <a:rPr lang="en-US" dirty="0">
                <a:latin typeface="Times New Roman" panose="02020603050405020304" pitchFamily="18" charset="0"/>
                <a:cs typeface="Times New Roman" panose="02020603050405020304" pitchFamily="18" charset="0"/>
              </a:rPr>
              <a:t>There is also an intermediate language known as Assembly language. Assembly language which is executed by the Assembler.</a:t>
            </a:r>
          </a:p>
          <a:p>
            <a:r>
              <a:rPr lang="en-US" dirty="0">
                <a:latin typeface="Times New Roman" panose="02020603050405020304" pitchFamily="18" charset="0"/>
                <a:cs typeface="Times New Roman" panose="02020603050405020304" pitchFamily="18" charset="0"/>
              </a:rPr>
              <a:t>Low level language is near to computer.</a:t>
            </a:r>
          </a:p>
          <a:p>
            <a:r>
              <a:rPr lang="en-US" dirty="0">
                <a:latin typeface="Times New Roman" panose="02020603050405020304" pitchFamily="18" charset="0"/>
                <a:cs typeface="Times New Roman" panose="02020603050405020304" pitchFamily="18" charset="0"/>
              </a:rPr>
              <a:t>Assembly language is a type of language which can also understood by the user or near to computer hardware.</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198416F5-AA39-4AEF-80B9-3CDCB29510BF}"/>
              </a:ext>
            </a:extLst>
          </p:cNvPr>
          <p:cNvSpPr/>
          <p:nvPr/>
        </p:nvSpPr>
        <p:spPr>
          <a:xfrm>
            <a:off x="9818789" y="3947410"/>
            <a:ext cx="1993253" cy="7284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Assembly language</a:t>
            </a:r>
          </a:p>
        </p:txBody>
      </p:sp>
      <p:sp>
        <p:nvSpPr>
          <p:cNvPr id="5" name="Rectangle 4">
            <a:extLst>
              <a:ext uri="{FF2B5EF4-FFF2-40B4-BE49-F238E27FC236}">
                <a16:creationId xmlns:a16="http://schemas.microsoft.com/office/drawing/2014/main" id="{B3CC3D45-3F4E-4788-95EE-EF7903001326}"/>
              </a:ext>
            </a:extLst>
          </p:cNvPr>
          <p:cNvSpPr/>
          <p:nvPr/>
        </p:nvSpPr>
        <p:spPr>
          <a:xfrm>
            <a:off x="9818790" y="2666187"/>
            <a:ext cx="1993253" cy="7284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High level language</a:t>
            </a:r>
          </a:p>
        </p:txBody>
      </p:sp>
      <p:sp>
        <p:nvSpPr>
          <p:cNvPr id="6" name="Rectangle 5">
            <a:extLst>
              <a:ext uri="{FF2B5EF4-FFF2-40B4-BE49-F238E27FC236}">
                <a16:creationId xmlns:a16="http://schemas.microsoft.com/office/drawing/2014/main" id="{3047146A-B871-41D8-AA71-D5E2341897AF}"/>
              </a:ext>
            </a:extLst>
          </p:cNvPr>
          <p:cNvSpPr/>
          <p:nvPr/>
        </p:nvSpPr>
        <p:spPr>
          <a:xfrm>
            <a:off x="9844648" y="5330869"/>
            <a:ext cx="1941534" cy="7284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Low level language</a:t>
            </a:r>
          </a:p>
        </p:txBody>
      </p:sp>
      <p:sp>
        <p:nvSpPr>
          <p:cNvPr id="7" name="Arrow: Right 6">
            <a:extLst>
              <a:ext uri="{FF2B5EF4-FFF2-40B4-BE49-F238E27FC236}">
                <a16:creationId xmlns:a16="http://schemas.microsoft.com/office/drawing/2014/main" id="{F3030039-88D9-4CA3-9646-D809B066F7D7}"/>
              </a:ext>
            </a:extLst>
          </p:cNvPr>
          <p:cNvSpPr/>
          <p:nvPr/>
        </p:nvSpPr>
        <p:spPr>
          <a:xfrm>
            <a:off x="7214184" y="2666187"/>
            <a:ext cx="2480961" cy="7284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Near to human </a:t>
            </a:r>
          </a:p>
        </p:txBody>
      </p:sp>
      <p:sp>
        <p:nvSpPr>
          <p:cNvPr id="8" name="Arrow: Right 7">
            <a:extLst>
              <a:ext uri="{FF2B5EF4-FFF2-40B4-BE49-F238E27FC236}">
                <a16:creationId xmlns:a16="http://schemas.microsoft.com/office/drawing/2014/main" id="{67E2C86F-2B34-4FE8-B2CF-CDC0AC1B99E1}"/>
              </a:ext>
            </a:extLst>
          </p:cNvPr>
          <p:cNvSpPr/>
          <p:nvPr/>
        </p:nvSpPr>
        <p:spPr>
          <a:xfrm>
            <a:off x="6939419" y="3457354"/>
            <a:ext cx="2755726" cy="172842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Near to computer hardware and also human language</a:t>
            </a:r>
          </a:p>
        </p:txBody>
      </p:sp>
      <p:sp>
        <p:nvSpPr>
          <p:cNvPr id="9" name="Arrow: Right 8">
            <a:extLst>
              <a:ext uri="{FF2B5EF4-FFF2-40B4-BE49-F238E27FC236}">
                <a16:creationId xmlns:a16="http://schemas.microsoft.com/office/drawing/2014/main" id="{D8BCDB66-2C5B-435E-B685-201881D446C2}"/>
              </a:ext>
            </a:extLst>
          </p:cNvPr>
          <p:cNvSpPr/>
          <p:nvPr/>
        </p:nvSpPr>
        <p:spPr>
          <a:xfrm>
            <a:off x="7227519" y="5330869"/>
            <a:ext cx="2467626" cy="68893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Near to computer </a:t>
            </a:r>
          </a:p>
        </p:txBody>
      </p:sp>
    </p:spTree>
    <p:extLst>
      <p:ext uri="{BB962C8B-B14F-4D97-AF65-F5344CB8AC3E}">
        <p14:creationId xmlns:p14="http://schemas.microsoft.com/office/powerpoint/2010/main" val="532837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ECC2-2ADB-4556-93B2-F24497036CFA}"/>
              </a:ext>
            </a:extLst>
          </p:cNvPr>
          <p:cNvSpPr>
            <a:spLocks noGrp="1"/>
          </p:cNvSpPr>
          <p:nvPr>
            <p:ph type="title"/>
          </p:nvPr>
        </p:nvSpPr>
        <p:spPr>
          <a:xfrm>
            <a:off x="791699" y="947920"/>
            <a:ext cx="8761413" cy="728480"/>
          </a:xfrm>
        </p:spPr>
        <p:txBody>
          <a:bodyPr/>
          <a:lstStyle/>
          <a:p>
            <a:r>
              <a:rPr lang="en-US" dirty="0">
                <a:latin typeface="Bodoni MT Black" panose="02070A03080606020203" pitchFamily="18" charset="0"/>
              </a:rPr>
              <a:t>Program: C++ data types</a:t>
            </a:r>
            <a:endParaRPr lang="en-US" dirty="0"/>
          </a:p>
        </p:txBody>
      </p:sp>
      <p:sp>
        <p:nvSpPr>
          <p:cNvPr id="3" name="Content Placeholder 2">
            <a:extLst>
              <a:ext uri="{FF2B5EF4-FFF2-40B4-BE49-F238E27FC236}">
                <a16:creationId xmlns:a16="http://schemas.microsoft.com/office/drawing/2014/main" id="{B68AC368-1B3E-4BF1-BCC4-D37A95E7FE24}"/>
              </a:ext>
            </a:extLst>
          </p:cNvPr>
          <p:cNvSpPr>
            <a:spLocks noGrp="1"/>
          </p:cNvSpPr>
          <p:nvPr>
            <p:ph idx="1"/>
          </p:nvPr>
        </p:nvSpPr>
        <p:spPr>
          <a:xfrm>
            <a:off x="591282" y="2367419"/>
            <a:ext cx="10719720" cy="415864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include&lt;iostream&gt;</a:t>
            </a:r>
          </a:p>
          <a:p>
            <a:pPr marL="0" indent="0">
              <a:buNone/>
            </a:pPr>
            <a:r>
              <a:rPr lang="en-US" sz="1600" dirty="0">
                <a:latin typeface="Times New Roman" panose="02020603050405020304" pitchFamily="18" charset="0"/>
                <a:cs typeface="Times New Roman" panose="02020603050405020304" pitchFamily="18" charset="0"/>
              </a:rPr>
              <a:t>#include&lt;string&gt;</a:t>
            </a:r>
          </a:p>
          <a:p>
            <a:pPr marL="0" indent="0">
              <a:buNone/>
            </a:pPr>
            <a:r>
              <a:rPr lang="en-US" sz="1600" dirty="0">
                <a:latin typeface="Times New Roman" panose="02020603050405020304" pitchFamily="18" charset="0"/>
                <a:cs typeface="Times New Roman" panose="02020603050405020304" pitchFamily="18" charset="0"/>
              </a:rPr>
              <a:t>using namespace std;</a:t>
            </a:r>
          </a:p>
          <a:p>
            <a:pPr marL="0" indent="0">
              <a:buNone/>
            </a:pPr>
            <a:r>
              <a:rPr lang="en-US" sz="1600" dirty="0">
                <a:latin typeface="Times New Roman" panose="02020603050405020304" pitchFamily="18" charset="0"/>
                <a:cs typeface="Times New Roman" panose="02020603050405020304" pitchFamily="18" charset="0"/>
              </a:rPr>
              <a:t>int main()</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char letter1=‘A’;</a:t>
            </a:r>
          </a:p>
          <a:p>
            <a:pPr marL="0" indent="0">
              <a:buNone/>
            </a:pPr>
            <a:r>
              <a:rPr lang="en-US" sz="1600" dirty="0">
                <a:latin typeface="Times New Roman" panose="02020603050405020304" pitchFamily="18" charset="0"/>
                <a:cs typeface="Times New Roman" panose="02020603050405020304" pitchFamily="18" charset="0"/>
              </a:rPr>
              <a:t>char letter2=65;</a:t>
            </a:r>
          </a:p>
          <a:p>
            <a:pPr marL="0" indent="0">
              <a:buNone/>
            </a:pPr>
            <a:r>
              <a:rPr lang="en-US" sz="1600" dirty="0">
                <a:latin typeface="Times New Roman" panose="02020603050405020304" pitchFamily="18" charset="0"/>
                <a:cs typeface="Times New Roman" panose="02020603050405020304" pitchFamily="18" charset="0"/>
              </a:rPr>
              <a:t>string name=“Rabia khan”;</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&lt;&lt;“First character is :”&lt;&lt;letter1;</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&lt;&lt;“Second character is : “&lt;&lt;letter2;</a:t>
            </a:r>
          </a:p>
          <a:p>
            <a:pPr marL="0" indent="0">
              <a:buNone/>
            </a:pP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&lt;&lt;“Name is : “&lt;&lt;name;</a:t>
            </a:r>
          </a:p>
          <a:p>
            <a:pPr marL="0" indent="0">
              <a:buNone/>
            </a:pPr>
            <a:r>
              <a:rPr lang="en-US" sz="1600" dirty="0">
                <a:latin typeface="Times New Roman" panose="02020603050405020304" pitchFamily="18" charset="0"/>
                <a:cs typeface="Times New Roman" panose="02020603050405020304" pitchFamily="18" charset="0"/>
              </a:rPr>
              <a:t>return 0;</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p:txBody>
      </p:sp>
      <p:sp>
        <p:nvSpPr>
          <p:cNvPr id="4" name="Arrow: Right 3">
            <a:extLst>
              <a:ext uri="{FF2B5EF4-FFF2-40B4-BE49-F238E27FC236}">
                <a16:creationId xmlns:a16="http://schemas.microsoft.com/office/drawing/2014/main" id="{BE7EB17E-F9C8-4D14-9387-181BE61BB1A2}"/>
              </a:ext>
            </a:extLst>
          </p:cNvPr>
          <p:cNvSpPr/>
          <p:nvPr/>
        </p:nvSpPr>
        <p:spPr>
          <a:xfrm>
            <a:off x="4634630" y="4572000"/>
            <a:ext cx="2956143" cy="300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9F4633B-C90F-47F2-8AC1-AC2C36989FEE}"/>
              </a:ext>
            </a:extLst>
          </p:cNvPr>
          <p:cNvSpPr/>
          <p:nvPr/>
        </p:nvSpPr>
        <p:spPr>
          <a:xfrm>
            <a:off x="7799468" y="4002472"/>
            <a:ext cx="3507287" cy="14396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Program </a:t>
            </a:r>
            <a:r>
              <a:rPr lang="en-US" sz="1600" dirty="0">
                <a:latin typeface="Times New Roman" panose="02020603050405020304" pitchFamily="18" charset="0"/>
                <a:cs typeface="Times New Roman" panose="02020603050405020304" pitchFamily="18" charset="0"/>
              </a:rPr>
              <a:t>output</a:t>
            </a:r>
            <a:r>
              <a:rPr lang="en-US" dirty="0"/>
              <a:t>:</a:t>
            </a:r>
          </a:p>
          <a:p>
            <a:pPr algn="ctr"/>
            <a:r>
              <a:rPr lang="en-US" dirty="0"/>
              <a:t>First character is: A</a:t>
            </a:r>
          </a:p>
          <a:p>
            <a:pPr algn="ctr"/>
            <a:r>
              <a:rPr lang="en-US" dirty="0"/>
              <a:t>Second character is : A</a:t>
            </a:r>
          </a:p>
          <a:p>
            <a:pPr algn="ctr"/>
            <a:r>
              <a:rPr lang="en-US" dirty="0"/>
              <a:t>Name is : Rabia khan</a:t>
            </a:r>
          </a:p>
        </p:txBody>
      </p:sp>
    </p:spTree>
    <p:extLst>
      <p:ext uri="{BB962C8B-B14F-4D97-AF65-F5344CB8AC3E}">
        <p14:creationId xmlns:p14="http://schemas.microsoft.com/office/powerpoint/2010/main" val="2982086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4F1E-2073-4754-A22F-53FCA3BEA8A8}"/>
              </a:ext>
            </a:extLst>
          </p:cNvPr>
          <p:cNvSpPr>
            <a:spLocks noGrp="1"/>
          </p:cNvSpPr>
          <p:nvPr>
            <p:ph type="title"/>
          </p:nvPr>
        </p:nvSpPr>
        <p:spPr>
          <a:xfrm>
            <a:off x="791699" y="972972"/>
            <a:ext cx="8761413" cy="728480"/>
          </a:xfrm>
        </p:spPr>
        <p:txBody>
          <a:bodyPr/>
          <a:lstStyle/>
          <a:p>
            <a:r>
              <a:rPr lang="en-US" dirty="0">
                <a:latin typeface="Bodoni MT Black" panose="02070A03080606020203" pitchFamily="18" charset="0"/>
              </a:rPr>
              <a:t>C++ type conversion</a:t>
            </a:r>
          </a:p>
        </p:txBody>
      </p:sp>
      <p:sp>
        <p:nvSpPr>
          <p:cNvPr id="3" name="Content Placeholder 2">
            <a:extLst>
              <a:ext uri="{FF2B5EF4-FFF2-40B4-BE49-F238E27FC236}">
                <a16:creationId xmlns:a16="http://schemas.microsoft.com/office/drawing/2014/main" id="{3CC32DA0-5260-475B-9529-E650CD1A3B4D}"/>
              </a:ext>
            </a:extLst>
          </p:cNvPr>
          <p:cNvSpPr>
            <a:spLocks noGrp="1"/>
          </p:cNvSpPr>
          <p:nvPr>
            <p:ph idx="1"/>
          </p:nvPr>
        </p:nvSpPr>
        <p:spPr>
          <a:xfrm>
            <a:off x="228026" y="2154478"/>
            <a:ext cx="11358549" cy="4509370"/>
          </a:xfrm>
        </p:spPr>
        <p:txBody>
          <a:bodyPr>
            <a:normAutofit lnSpcReduction="10000"/>
          </a:bodyPr>
          <a:lstStyle/>
          <a:p>
            <a:pPr marL="0" indent="0">
              <a:buNone/>
            </a:pPr>
            <a:r>
              <a:rPr lang="en-US" sz="1500" dirty="0">
                <a:latin typeface="Times New Roman" panose="02020603050405020304" pitchFamily="18" charset="0"/>
                <a:cs typeface="Times New Roman" panose="02020603050405020304" pitchFamily="18" charset="0"/>
              </a:rPr>
              <a:t>There are two type of conversion</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Implicit type conversion</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Explicit type conversion</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Implicit type conversion</a:t>
            </a:r>
          </a:p>
          <a:p>
            <a:pPr marL="0" indent="0">
              <a:buNone/>
            </a:pPr>
            <a:r>
              <a:rPr lang="en-US" sz="1500" dirty="0">
                <a:latin typeface="Times New Roman" panose="02020603050405020304" pitchFamily="18" charset="0"/>
                <a:cs typeface="Times New Roman" panose="02020603050405020304" pitchFamily="18" charset="0"/>
              </a:rPr>
              <a:t>      When an operator’s operands are of different data types, C++ will automatically convert them to the same data type. This can affect the mathematical expressions. The data types are ranked in implicit type conversion.</a:t>
            </a:r>
          </a:p>
          <a:p>
            <a:pPr marL="0" indent="0">
              <a:buNone/>
            </a:pPr>
            <a:r>
              <a:rPr lang="en-US" sz="1500" dirty="0">
                <a:latin typeface="Times New Roman" panose="02020603050405020304" pitchFamily="18" charset="0"/>
                <a:cs typeface="Times New Roman" panose="02020603050405020304" pitchFamily="18" charset="0"/>
              </a:rPr>
              <a:t>There are three rules of implicit type conversion:</a:t>
            </a:r>
          </a:p>
          <a:p>
            <a:pPr marL="0" indent="0">
              <a:buNone/>
            </a:pPr>
            <a:r>
              <a:rPr lang="en-US" sz="1500" b="1" dirty="0">
                <a:latin typeface="Times New Roman" panose="02020603050405020304" pitchFamily="18" charset="0"/>
                <a:cs typeface="Times New Roman" panose="02020603050405020304" pitchFamily="18" charset="0"/>
              </a:rPr>
              <a:t>Rule 1:</a:t>
            </a:r>
          </a:p>
          <a:p>
            <a:pPr marL="0" indent="0">
              <a:buNone/>
            </a:pPr>
            <a:r>
              <a:rPr lang="en-US" sz="1500" dirty="0">
                <a:latin typeface="Times New Roman" panose="02020603050405020304" pitchFamily="18" charset="0"/>
                <a:cs typeface="Times New Roman" panose="02020603050405020304" pitchFamily="18" charset="0"/>
              </a:rPr>
              <a:t>Short, char and unsigned short are automatically promoted to int. If the result of two short type value is larger to store into short than it stores in int automatically.</a:t>
            </a:r>
          </a:p>
          <a:p>
            <a:pPr marL="0" indent="0">
              <a:buNone/>
            </a:pPr>
            <a:r>
              <a:rPr lang="en-US" sz="1500" b="1" dirty="0">
                <a:latin typeface="Times New Roman" panose="02020603050405020304" pitchFamily="18" charset="0"/>
                <a:cs typeface="Times New Roman" panose="02020603050405020304" pitchFamily="18" charset="0"/>
              </a:rPr>
              <a:t>Rule 2:</a:t>
            </a:r>
          </a:p>
          <a:p>
            <a:pPr marL="0" indent="0">
              <a:buNone/>
            </a:pPr>
            <a:r>
              <a:rPr lang="en-US" sz="1500" dirty="0">
                <a:latin typeface="Times New Roman" panose="02020603050405020304" pitchFamily="18" charset="0"/>
                <a:cs typeface="Times New Roman" panose="02020603050405020304" pitchFamily="18" charset="0"/>
              </a:rPr>
              <a:t>When an operator works with two values of different data type, the lower-ranking value is promoted to the type of higher-ranking value</a:t>
            </a:r>
          </a:p>
          <a:p>
            <a:pPr marL="0" indent="0">
              <a:buNone/>
            </a:pPr>
            <a:r>
              <a:rPr lang="en-US" sz="1500" dirty="0">
                <a:latin typeface="Times New Roman" panose="02020603050405020304" pitchFamily="18" charset="0"/>
                <a:cs typeface="Times New Roman" panose="02020603050405020304" pitchFamily="18" charset="0"/>
              </a:rPr>
              <a:t>For example:</a:t>
            </a:r>
          </a:p>
          <a:p>
            <a:pPr marL="0" indent="0">
              <a:buNone/>
            </a:pPr>
            <a:r>
              <a:rPr lang="en-US" sz="1500" dirty="0">
                <a:latin typeface="Times New Roman" panose="02020603050405020304" pitchFamily="18" charset="0"/>
                <a:cs typeface="Times New Roman" panose="02020603050405020304" pitchFamily="18" charset="0"/>
              </a:rPr>
              <a:t>Suppose the variable year data type is integer and interest-rate is double. Than result od there multiplication is in double type. </a:t>
            </a:r>
          </a:p>
          <a:p>
            <a:pPr marL="0" indent="0">
              <a:buNone/>
            </a:pPr>
            <a:endParaRPr lang="en-US" sz="15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4721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334F-CF98-4565-A0C8-750797EB39D0}"/>
              </a:ext>
            </a:extLst>
          </p:cNvPr>
          <p:cNvSpPr>
            <a:spLocks noGrp="1"/>
          </p:cNvSpPr>
          <p:nvPr>
            <p:ph type="title"/>
          </p:nvPr>
        </p:nvSpPr>
        <p:spPr>
          <a:xfrm>
            <a:off x="628861" y="872764"/>
            <a:ext cx="8761413" cy="728480"/>
          </a:xfrm>
        </p:spPr>
        <p:txBody>
          <a:bodyPr/>
          <a:lstStyle/>
          <a:p>
            <a:r>
              <a:rPr lang="en-US" dirty="0">
                <a:latin typeface="Bodoni MT Black" panose="02070A03080606020203" pitchFamily="18" charset="0"/>
              </a:rPr>
              <a:t>C++ type conversion</a:t>
            </a:r>
            <a:endParaRPr lang="en-US" dirty="0"/>
          </a:p>
        </p:txBody>
      </p:sp>
      <p:sp>
        <p:nvSpPr>
          <p:cNvPr id="3" name="Content Placeholder 2">
            <a:extLst>
              <a:ext uri="{FF2B5EF4-FFF2-40B4-BE49-F238E27FC236}">
                <a16:creationId xmlns:a16="http://schemas.microsoft.com/office/drawing/2014/main" id="{7F241B6E-E429-410E-9A48-9F6F62BBFA60}"/>
              </a:ext>
            </a:extLst>
          </p:cNvPr>
          <p:cNvSpPr>
            <a:spLocks noGrp="1"/>
          </p:cNvSpPr>
          <p:nvPr>
            <p:ph idx="1"/>
          </p:nvPr>
        </p:nvSpPr>
        <p:spPr>
          <a:xfrm>
            <a:off x="488515" y="2304789"/>
            <a:ext cx="10985326" cy="4421688"/>
          </a:xfrm>
        </p:spPr>
        <p:txBody>
          <a:bodyPr>
            <a:normAutofit fontScale="77500" lnSpcReduction="20000"/>
          </a:bodyPr>
          <a:lstStyle/>
          <a:p>
            <a:r>
              <a:rPr lang="en-US" b="1" dirty="0"/>
              <a:t>Rule 3:</a:t>
            </a:r>
          </a:p>
          <a:p>
            <a:pPr marL="0" indent="0">
              <a:buNone/>
            </a:pPr>
            <a:r>
              <a:rPr lang="en-US" dirty="0">
                <a:latin typeface="Times New Roman" panose="02020603050405020304" pitchFamily="18" charset="0"/>
                <a:cs typeface="Times New Roman" panose="02020603050405020304" pitchFamily="18" charset="0"/>
              </a:rPr>
              <a:t>When a final value of an expression is assigned to a variable, it will be converted to the data type of that variable.</a:t>
            </a:r>
          </a:p>
          <a:p>
            <a:pPr marL="0" indent="0">
              <a:buNone/>
            </a:pPr>
            <a:r>
              <a:rPr lang="en-US" sz="2100" dirty="0">
                <a:latin typeface="Bodoni MT Black" panose="02070A03080606020203" pitchFamily="18" charset="0"/>
              </a:rPr>
              <a:t>For example:</a:t>
            </a:r>
          </a:p>
          <a:p>
            <a:pPr marL="0" indent="0">
              <a:buNone/>
            </a:pPr>
            <a:r>
              <a:rPr lang="en-US" dirty="0">
                <a:latin typeface="Times New Roman" panose="02020603050405020304" pitchFamily="18" charset="0"/>
                <a:cs typeface="Times New Roman" panose="02020603050405020304" pitchFamily="18" charset="0"/>
              </a:rPr>
              <a:t>      int x;</a:t>
            </a:r>
          </a:p>
          <a:p>
            <a:pPr marL="0" indent="0">
              <a:buNone/>
            </a:pPr>
            <a:r>
              <a:rPr lang="en-US" dirty="0">
                <a:latin typeface="Times New Roman" panose="02020603050405020304" pitchFamily="18" charset="0"/>
                <a:cs typeface="Times New Roman" panose="02020603050405020304" pitchFamily="18" charset="0"/>
              </a:rPr>
              <a:t>      double y= 3.24;</a:t>
            </a:r>
          </a:p>
          <a:p>
            <a:pPr marL="0" indent="0">
              <a:buNone/>
            </a:pPr>
            <a:r>
              <a:rPr lang="en-US" dirty="0">
                <a:latin typeface="Times New Roman" panose="02020603050405020304" pitchFamily="18" charset="0"/>
                <a:cs typeface="Times New Roman" panose="02020603050405020304" pitchFamily="18" charset="0"/>
              </a:rPr>
              <a:t>      x=y;</a:t>
            </a:r>
          </a:p>
          <a:p>
            <a:pPr marL="0" indent="0">
              <a:buNone/>
            </a:pPr>
            <a:r>
              <a:rPr lang="en-US" dirty="0">
                <a:latin typeface="Times New Roman" panose="02020603050405020304" pitchFamily="18" charset="0"/>
                <a:cs typeface="Times New Roman" panose="02020603050405020304" pitchFamily="18" charset="0"/>
              </a:rPr>
              <a:t>X is assigned 3. Both values data types remains same.</a:t>
            </a:r>
          </a:p>
          <a:p>
            <a:r>
              <a:rPr lang="en-US" sz="2600" dirty="0">
                <a:latin typeface="Bodoni MT Black" panose="02070A03080606020203" pitchFamily="18" charset="0"/>
              </a:rPr>
              <a:t>Explicit type conversion:</a:t>
            </a:r>
          </a:p>
          <a:p>
            <a:pPr marL="0" indent="0">
              <a:buNone/>
            </a:pPr>
            <a:r>
              <a:rPr lang="en-US" dirty="0"/>
              <a:t>      </a:t>
            </a:r>
            <a:r>
              <a:rPr lang="en-US" dirty="0">
                <a:latin typeface="Times New Roman" panose="02020603050405020304" pitchFamily="18" charset="0"/>
                <a:cs typeface="Times New Roman" panose="02020603050405020304" pitchFamily="18" charset="0"/>
              </a:rPr>
              <a:t>Type conversion allows you to explicitly perform data type conversion. The general format is:</a:t>
            </a:r>
          </a:p>
          <a:p>
            <a:pPr marL="0" indent="0">
              <a:buNone/>
            </a:pPr>
            <a:r>
              <a:rPr lang="en-US" dirty="0" err="1">
                <a:latin typeface="Times New Roman" panose="02020603050405020304" pitchFamily="18" charset="0"/>
                <a:cs typeface="Times New Roman" panose="02020603050405020304" pitchFamily="18" charset="0"/>
              </a:rPr>
              <a:t>static_cast</a:t>
            </a:r>
            <a:r>
              <a:rPr lang="en-US" dirty="0">
                <a:latin typeface="Times New Roman" panose="02020603050405020304" pitchFamily="18" charset="0"/>
                <a:cs typeface="Times New Roman" panose="02020603050405020304" pitchFamily="18" charset="0"/>
              </a:rPr>
              <a:t>&lt;Data-type&gt;(value)</a:t>
            </a:r>
          </a:p>
          <a:p>
            <a:pPr marL="0" indent="0">
              <a:buNone/>
            </a:pPr>
            <a:r>
              <a:rPr lang="en-US" dirty="0">
                <a:latin typeface="Times New Roman" panose="02020603050405020304" pitchFamily="18" charset="0"/>
                <a:cs typeface="Times New Roman" panose="02020603050405020304" pitchFamily="18" charset="0"/>
              </a:rPr>
              <a:t>Int value;</a:t>
            </a:r>
          </a:p>
          <a:p>
            <a:pPr marL="0" indent="0">
              <a:buNone/>
            </a:pPr>
            <a:r>
              <a:rPr lang="en-US" dirty="0">
                <a:latin typeface="Times New Roman" panose="02020603050405020304" pitchFamily="18" charset="0"/>
                <a:cs typeface="Times New Roman" panose="02020603050405020304" pitchFamily="18" charset="0"/>
              </a:rPr>
              <a:t>Double number=3.4;</a:t>
            </a:r>
          </a:p>
          <a:p>
            <a:pPr marL="0" indent="0">
              <a:buNone/>
            </a:pPr>
            <a:r>
              <a:rPr lang="en-US" dirty="0">
                <a:latin typeface="Times New Roman" panose="02020603050405020304" pitchFamily="18" charset="0"/>
                <a:cs typeface="Times New Roman" panose="02020603050405020304" pitchFamily="18" charset="0"/>
              </a:rPr>
              <a:t>Value=static-cast&lt;int&gt;(number);</a:t>
            </a:r>
          </a:p>
          <a:p>
            <a:pPr marL="0" indent="0">
              <a:buNone/>
            </a:pPr>
            <a:r>
              <a:rPr lang="en-US" dirty="0">
                <a:latin typeface="Times New Roman" panose="02020603050405020304" pitchFamily="18" charset="0"/>
                <a:cs typeface="Times New Roman" panose="02020603050405020304" pitchFamily="18" charset="0"/>
              </a:rPr>
              <a:t>When a double is converted to an integer than the decimal part is truncated. So the value variable stores 3 but the value of variable number remains same.</a:t>
            </a:r>
          </a:p>
        </p:txBody>
      </p:sp>
    </p:spTree>
    <p:extLst>
      <p:ext uri="{BB962C8B-B14F-4D97-AF65-F5344CB8AC3E}">
        <p14:creationId xmlns:p14="http://schemas.microsoft.com/office/powerpoint/2010/main" val="1670066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DEEE-7FCC-4F2D-9ABD-0294A517DD80}"/>
              </a:ext>
            </a:extLst>
          </p:cNvPr>
          <p:cNvSpPr>
            <a:spLocks noGrp="1"/>
          </p:cNvSpPr>
          <p:nvPr>
            <p:ph type="title"/>
          </p:nvPr>
        </p:nvSpPr>
        <p:spPr>
          <a:xfrm>
            <a:off x="908681" y="878723"/>
            <a:ext cx="8761413" cy="728480"/>
          </a:xfrm>
        </p:spPr>
        <p:txBody>
          <a:bodyPr/>
          <a:lstStyle/>
          <a:p>
            <a:r>
              <a:rPr lang="en-US" dirty="0">
                <a:latin typeface="Bodoni MT Black" panose="02070A03080606020203" pitchFamily="18" charset="0"/>
              </a:rPr>
              <a:t>Program: Type conversion</a:t>
            </a:r>
          </a:p>
        </p:txBody>
      </p:sp>
      <p:sp>
        <p:nvSpPr>
          <p:cNvPr id="3" name="Content Placeholder 2">
            <a:extLst>
              <a:ext uri="{FF2B5EF4-FFF2-40B4-BE49-F238E27FC236}">
                <a16:creationId xmlns:a16="http://schemas.microsoft.com/office/drawing/2014/main" id="{049827C6-14A5-47BD-BA55-38B2025D914A}"/>
              </a:ext>
            </a:extLst>
          </p:cNvPr>
          <p:cNvSpPr>
            <a:spLocks noGrp="1"/>
          </p:cNvSpPr>
          <p:nvPr>
            <p:ph idx="1"/>
          </p:nvPr>
        </p:nvSpPr>
        <p:spPr>
          <a:xfrm>
            <a:off x="764088" y="2603500"/>
            <a:ext cx="10709753" cy="398519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number=65;</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a:t>
            </a:r>
          </a:p>
          <a:p>
            <a:pPr marL="0" indent="0">
              <a:buNone/>
            </a:pPr>
            <a:r>
              <a:rPr lang="en-US" dirty="0">
                <a:latin typeface="Times New Roman" panose="02020603050405020304" pitchFamily="18" charset="0"/>
                <a:cs typeface="Times New Roman" panose="02020603050405020304" pitchFamily="18" charset="0"/>
              </a:rPr>
              <a:t>// now you want to convert the integer into character data type</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&lt;&lt;static-cast&lt;char&gt;(number);</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BE368D8-B45E-419D-A123-FF9E53D81F18}"/>
              </a:ext>
            </a:extLst>
          </p:cNvPr>
          <p:cNvSpPr/>
          <p:nvPr/>
        </p:nvSpPr>
        <p:spPr>
          <a:xfrm>
            <a:off x="9670094" y="4076265"/>
            <a:ext cx="1215024" cy="103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65</a:t>
            </a:r>
          </a:p>
          <a:p>
            <a:pPr algn="ctr"/>
            <a:r>
              <a:rPr lang="en-US" dirty="0"/>
              <a:t>A</a:t>
            </a:r>
          </a:p>
        </p:txBody>
      </p:sp>
      <p:cxnSp>
        <p:nvCxnSpPr>
          <p:cNvPr id="6" name="Straight Arrow Connector 5">
            <a:extLst>
              <a:ext uri="{FF2B5EF4-FFF2-40B4-BE49-F238E27FC236}">
                <a16:creationId xmlns:a16="http://schemas.microsoft.com/office/drawing/2014/main" id="{16FA798A-E488-44F0-9162-2AEDFEDAC890}"/>
              </a:ext>
            </a:extLst>
          </p:cNvPr>
          <p:cNvCxnSpPr>
            <a:cxnSpLocks/>
          </p:cNvCxnSpPr>
          <p:nvPr/>
        </p:nvCxnSpPr>
        <p:spPr>
          <a:xfrm>
            <a:off x="6726477" y="4596095"/>
            <a:ext cx="2680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75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7B27-B9BE-4CDC-A41E-5FE8C7D9054C}"/>
              </a:ext>
            </a:extLst>
          </p:cNvPr>
          <p:cNvSpPr>
            <a:spLocks noGrp="1"/>
          </p:cNvSpPr>
          <p:nvPr>
            <p:ph type="title"/>
          </p:nvPr>
        </p:nvSpPr>
        <p:spPr/>
        <p:txBody>
          <a:bodyPr/>
          <a:lstStyle/>
          <a:p>
            <a:r>
              <a:rPr lang="en-US" dirty="0">
                <a:latin typeface="Bodoni MT Black" panose="02070A03080606020203" pitchFamily="18" charset="0"/>
              </a:rPr>
              <a:t>Conditional structure</a:t>
            </a:r>
          </a:p>
        </p:txBody>
      </p:sp>
      <p:sp>
        <p:nvSpPr>
          <p:cNvPr id="3" name="Content Placeholder 2">
            <a:extLst>
              <a:ext uri="{FF2B5EF4-FFF2-40B4-BE49-F238E27FC236}">
                <a16:creationId xmlns:a16="http://schemas.microsoft.com/office/drawing/2014/main" id="{F254541A-CE20-4B6C-A312-66317EBC1704}"/>
              </a:ext>
            </a:extLst>
          </p:cNvPr>
          <p:cNvSpPr>
            <a:spLocks noGrp="1"/>
          </p:cNvSpPr>
          <p:nvPr>
            <p:ph idx="1"/>
          </p:nvPr>
        </p:nvSpPr>
        <p:spPr>
          <a:xfrm>
            <a:off x="526094" y="2329841"/>
            <a:ext cx="10684702" cy="3958225"/>
          </a:xfrm>
        </p:spPr>
        <p:txBody>
          <a:bodyPr/>
          <a:lstStyle/>
          <a:p>
            <a:r>
              <a:rPr lang="en-US" sz="2400" dirty="0">
                <a:latin typeface="Bodoni MT Black" panose="02070A03080606020203" pitchFamily="18" charset="0"/>
                <a:cs typeface="Times New Roman" panose="02020603050405020304" pitchFamily="18" charset="0"/>
              </a:rPr>
              <a:t>Conditional structure</a:t>
            </a:r>
          </a:p>
          <a:p>
            <a:pPr marL="0" indent="0">
              <a:buNone/>
            </a:pPr>
            <a:r>
              <a:rPr lang="en-US" dirty="0">
                <a:latin typeface="Times New Roman" panose="02020603050405020304" pitchFamily="18" charset="0"/>
                <a:cs typeface="Times New Roman" panose="02020603050405020304" pitchFamily="18" charset="0"/>
              </a:rPr>
              <a:t>      The structure in which conditions are used for decision making is called conditional structure.</a:t>
            </a:r>
          </a:p>
          <a:p>
            <a:pPr marL="0" indent="0">
              <a:buNone/>
            </a:pPr>
            <a:r>
              <a:rPr lang="en-US" dirty="0">
                <a:latin typeface="Times New Roman" panose="02020603050405020304" pitchFamily="18" charset="0"/>
                <a:cs typeface="Times New Roman" panose="02020603050405020304" pitchFamily="18" charset="0"/>
              </a:rPr>
              <a:t> There are four types of decision making conditional structure: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statement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If-else statement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If-else-if statement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Switch statement</a:t>
            </a:r>
          </a:p>
          <a:p>
            <a:pPr marL="0" indent="0">
              <a:buNone/>
            </a:pPr>
            <a:endParaRPr lang="en-US" dirty="0"/>
          </a:p>
        </p:txBody>
      </p:sp>
    </p:spTree>
    <p:extLst>
      <p:ext uri="{BB962C8B-B14F-4D97-AF65-F5344CB8AC3E}">
        <p14:creationId xmlns:p14="http://schemas.microsoft.com/office/powerpoint/2010/main" val="4236702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2368-418D-40A5-9F97-0769279B23BC}"/>
              </a:ext>
            </a:extLst>
          </p:cNvPr>
          <p:cNvSpPr>
            <a:spLocks noGrp="1"/>
          </p:cNvSpPr>
          <p:nvPr>
            <p:ph type="title"/>
          </p:nvPr>
        </p:nvSpPr>
        <p:spPr>
          <a:xfrm>
            <a:off x="702002" y="923715"/>
            <a:ext cx="8761413" cy="728480"/>
          </a:xfrm>
        </p:spPr>
        <p:txBody>
          <a:bodyPr/>
          <a:lstStyle/>
          <a:p>
            <a:r>
              <a:rPr lang="en-US" dirty="0">
                <a:latin typeface="Bodoni MT Black" panose="02070A03080606020203" pitchFamily="18" charset="0"/>
              </a:rPr>
              <a:t>If statement</a:t>
            </a:r>
          </a:p>
        </p:txBody>
      </p:sp>
      <p:sp>
        <p:nvSpPr>
          <p:cNvPr id="3" name="Content Placeholder 2">
            <a:extLst>
              <a:ext uri="{FF2B5EF4-FFF2-40B4-BE49-F238E27FC236}">
                <a16:creationId xmlns:a16="http://schemas.microsoft.com/office/drawing/2014/main" id="{4DFC7A80-B510-45CF-9C58-C04FA9FE6581}"/>
              </a:ext>
            </a:extLst>
          </p:cNvPr>
          <p:cNvSpPr>
            <a:spLocks noGrp="1"/>
          </p:cNvSpPr>
          <p:nvPr>
            <p:ph idx="1"/>
          </p:nvPr>
        </p:nvSpPr>
        <p:spPr>
          <a:xfrm>
            <a:off x="541178" y="2180926"/>
            <a:ext cx="8051678" cy="4411127"/>
          </a:xfrm>
        </p:spPr>
        <p:txBody>
          <a:bodyPr>
            <a:normAutofit fontScale="92500" lnSpcReduction="20000"/>
          </a:bodyPr>
          <a:lstStyle/>
          <a:p>
            <a:r>
              <a:rPr lang="en-US" sz="2600" dirty="0">
                <a:latin typeface="Bodoni MT Black" panose="02070A03080606020203" pitchFamily="18" charset="0"/>
                <a:cs typeface="Times New Roman" panose="02020603050405020304" pitchFamily="18" charset="0"/>
              </a:rPr>
              <a:t>If statement:</a:t>
            </a:r>
          </a:p>
          <a:p>
            <a:pPr marL="0" indent="0">
              <a:buNone/>
            </a:pPr>
            <a:r>
              <a:rPr lang="en-US" dirty="0">
                <a:latin typeface="Times New Roman" panose="02020603050405020304" pitchFamily="18" charset="0"/>
                <a:cs typeface="Times New Roman" panose="02020603050405020304" pitchFamily="18" charset="0"/>
              </a:rPr>
              <a:t>      The if statement can cause other statements to execute only under certain conditions. It is used in such circumstances in which a block of code can only be executed when the given condition is true.                                                 </a:t>
            </a:r>
          </a:p>
          <a:p>
            <a:pPr marL="0" indent="0">
              <a:buNone/>
            </a:pPr>
            <a:r>
              <a:rPr lang="en-US" sz="22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If(condition)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Statement1;</a:t>
            </a:r>
          </a:p>
          <a:p>
            <a:pPr marL="0" indent="0">
              <a:buNone/>
            </a:pPr>
            <a:r>
              <a:rPr lang="en-US" dirty="0">
                <a:latin typeface="Times New Roman" panose="02020603050405020304" pitchFamily="18" charset="0"/>
                <a:cs typeface="Times New Roman" panose="02020603050405020304" pitchFamily="18" charset="0"/>
              </a:rPr>
              <a:t>Statement2;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Statement 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cxnSp>
        <p:nvCxnSpPr>
          <p:cNvPr id="5" name="Straight Arrow Connector 4">
            <a:extLst>
              <a:ext uri="{FF2B5EF4-FFF2-40B4-BE49-F238E27FC236}">
                <a16:creationId xmlns:a16="http://schemas.microsoft.com/office/drawing/2014/main" id="{064501AA-5359-4447-9892-05F35C7646C8}"/>
              </a:ext>
            </a:extLst>
          </p:cNvPr>
          <p:cNvCxnSpPr>
            <a:cxnSpLocks/>
          </p:cNvCxnSpPr>
          <p:nvPr/>
        </p:nvCxnSpPr>
        <p:spPr>
          <a:xfrm flipH="1">
            <a:off x="9331889" y="2180926"/>
            <a:ext cx="12526" cy="53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Diamond 5">
            <a:extLst>
              <a:ext uri="{FF2B5EF4-FFF2-40B4-BE49-F238E27FC236}">
                <a16:creationId xmlns:a16="http://schemas.microsoft.com/office/drawing/2014/main" id="{DE95DCEC-66C1-488A-872E-73FCB6603E85}"/>
              </a:ext>
            </a:extLst>
          </p:cNvPr>
          <p:cNvSpPr/>
          <p:nvPr/>
        </p:nvSpPr>
        <p:spPr>
          <a:xfrm>
            <a:off x="7941502" y="2816386"/>
            <a:ext cx="2793304" cy="1615858"/>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a:t>
            </a:r>
          </a:p>
        </p:txBody>
      </p:sp>
      <p:cxnSp>
        <p:nvCxnSpPr>
          <p:cNvPr id="10" name="Straight Arrow Connector 9">
            <a:extLst>
              <a:ext uri="{FF2B5EF4-FFF2-40B4-BE49-F238E27FC236}">
                <a16:creationId xmlns:a16="http://schemas.microsoft.com/office/drawing/2014/main" id="{8451776A-82FA-4718-BB15-69B6C2056636}"/>
              </a:ext>
            </a:extLst>
          </p:cNvPr>
          <p:cNvCxnSpPr>
            <a:cxnSpLocks/>
            <a:stCxn id="6" idx="3"/>
          </p:cNvCxnSpPr>
          <p:nvPr/>
        </p:nvCxnSpPr>
        <p:spPr>
          <a:xfrm>
            <a:off x="10734806" y="3624315"/>
            <a:ext cx="814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9241E0-8C80-42CB-A462-60B23A450553}"/>
              </a:ext>
            </a:extLst>
          </p:cNvPr>
          <p:cNvCxnSpPr>
            <a:cxnSpLocks/>
          </p:cNvCxnSpPr>
          <p:nvPr/>
        </p:nvCxnSpPr>
        <p:spPr>
          <a:xfrm>
            <a:off x="11548997" y="3624315"/>
            <a:ext cx="0" cy="2719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9A7844-BBCD-4D6E-8FC1-50AF7305970D}"/>
              </a:ext>
            </a:extLst>
          </p:cNvPr>
          <p:cNvCxnSpPr>
            <a:cxnSpLocks/>
          </p:cNvCxnSpPr>
          <p:nvPr/>
        </p:nvCxnSpPr>
        <p:spPr>
          <a:xfrm flipH="1">
            <a:off x="9494729" y="6356036"/>
            <a:ext cx="2054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5FCDC34-2CF3-41AD-B3C0-AE3C7A7D16A7}"/>
              </a:ext>
            </a:extLst>
          </p:cNvPr>
          <p:cNvSpPr/>
          <p:nvPr/>
        </p:nvSpPr>
        <p:spPr>
          <a:xfrm>
            <a:off x="8592857" y="5067704"/>
            <a:ext cx="1741116" cy="50452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a:t>
            </a:r>
          </a:p>
        </p:txBody>
      </p:sp>
      <p:cxnSp>
        <p:nvCxnSpPr>
          <p:cNvPr id="19" name="Straight Arrow Connector 18">
            <a:extLst>
              <a:ext uri="{FF2B5EF4-FFF2-40B4-BE49-F238E27FC236}">
                <a16:creationId xmlns:a16="http://schemas.microsoft.com/office/drawing/2014/main" id="{15D423C7-49A3-4BD9-A7C0-4071F3F37371}"/>
              </a:ext>
            </a:extLst>
          </p:cNvPr>
          <p:cNvCxnSpPr/>
          <p:nvPr/>
        </p:nvCxnSpPr>
        <p:spPr>
          <a:xfrm>
            <a:off x="9344415" y="4534422"/>
            <a:ext cx="0" cy="53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9F984A-0B2B-4F6D-A421-2A200D8625D1}"/>
              </a:ext>
            </a:extLst>
          </p:cNvPr>
          <p:cNvCxnSpPr>
            <a:cxnSpLocks/>
          </p:cNvCxnSpPr>
          <p:nvPr/>
        </p:nvCxnSpPr>
        <p:spPr>
          <a:xfrm>
            <a:off x="9494729" y="5572230"/>
            <a:ext cx="0" cy="99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AE4E63-BBBE-4317-AF43-026908A3D331}"/>
              </a:ext>
            </a:extLst>
          </p:cNvPr>
          <p:cNvSpPr/>
          <p:nvPr/>
        </p:nvSpPr>
        <p:spPr>
          <a:xfrm>
            <a:off x="10734806" y="3265816"/>
            <a:ext cx="916016" cy="19752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False</a:t>
            </a:r>
          </a:p>
        </p:txBody>
      </p:sp>
      <p:sp>
        <p:nvSpPr>
          <p:cNvPr id="31" name="Rectangle 30">
            <a:extLst>
              <a:ext uri="{FF2B5EF4-FFF2-40B4-BE49-F238E27FC236}">
                <a16:creationId xmlns:a16="http://schemas.microsoft.com/office/drawing/2014/main" id="{DEAC9721-D141-4000-A7E1-83A491C21B38}"/>
              </a:ext>
            </a:extLst>
          </p:cNvPr>
          <p:cNvSpPr/>
          <p:nvPr/>
        </p:nvSpPr>
        <p:spPr>
          <a:xfrm>
            <a:off x="8311017" y="4581159"/>
            <a:ext cx="851773" cy="3376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True</a:t>
            </a:r>
          </a:p>
        </p:txBody>
      </p:sp>
      <p:sp>
        <p:nvSpPr>
          <p:cNvPr id="32" name="Rectangle 31">
            <a:extLst>
              <a:ext uri="{FF2B5EF4-FFF2-40B4-BE49-F238E27FC236}">
                <a16:creationId xmlns:a16="http://schemas.microsoft.com/office/drawing/2014/main" id="{336CB32F-00E7-4E94-93D7-40C2DACB2218}"/>
              </a:ext>
            </a:extLst>
          </p:cNvPr>
          <p:cNvSpPr/>
          <p:nvPr/>
        </p:nvSpPr>
        <p:spPr>
          <a:xfrm>
            <a:off x="6864263" y="6105511"/>
            <a:ext cx="2298527" cy="4865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Skip the if statement block</a:t>
            </a:r>
          </a:p>
        </p:txBody>
      </p:sp>
      <p:sp>
        <p:nvSpPr>
          <p:cNvPr id="33" name="Rectangle 32">
            <a:extLst>
              <a:ext uri="{FF2B5EF4-FFF2-40B4-BE49-F238E27FC236}">
                <a16:creationId xmlns:a16="http://schemas.microsoft.com/office/drawing/2014/main" id="{5BFE0379-1557-4D40-BBF0-1526C5EEA99E}"/>
              </a:ext>
            </a:extLst>
          </p:cNvPr>
          <p:cNvSpPr/>
          <p:nvPr/>
        </p:nvSpPr>
        <p:spPr>
          <a:xfrm>
            <a:off x="8311017" y="1851944"/>
            <a:ext cx="1941534" cy="4364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Flow chart</a:t>
            </a:r>
          </a:p>
        </p:txBody>
      </p:sp>
    </p:spTree>
    <p:extLst>
      <p:ext uri="{BB962C8B-B14F-4D97-AF65-F5344CB8AC3E}">
        <p14:creationId xmlns:p14="http://schemas.microsoft.com/office/powerpoint/2010/main" val="3801145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1A29-666B-4375-B3BB-71103422E3D4}"/>
              </a:ext>
            </a:extLst>
          </p:cNvPr>
          <p:cNvSpPr>
            <a:spLocks noGrp="1"/>
          </p:cNvSpPr>
          <p:nvPr>
            <p:ph type="title"/>
          </p:nvPr>
        </p:nvSpPr>
        <p:spPr>
          <a:xfrm>
            <a:off x="591283" y="998024"/>
            <a:ext cx="8761413" cy="728480"/>
          </a:xfrm>
        </p:spPr>
        <p:txBody>
          <a:bodyPr/>
          <a:lstStyle/>
          <a:p>
            <a:r>
              <a:rPr lang="en-US" dirty="0">
                <a:latin typeface="Bodoni MT Black" panose="02070A03080606020203" pitchFamily="18" charset="0"/>
              </a:rPr>
              <a:t>If statement: program</a:t>
            </a:r>
            <a:endParaRPr lang="en-US" dirty="0"/>
          </a:p>
        </p:txBody>
      </p:sp>
      <p:sp>
        <p:nvSpPr>
          <p:cNvPr id="3" name="Content Placeholder 2">
            <a:extLst>
              <a:ext uri="{FF2B5EF4-FFF2-40B4-BE49-F238E27FC236}">
                <a16:creationId xmlns:a16="http://schemas.microsoft.com/office/drawing/2014/main" id="{A4DD01F2-07BD-44D5-ABF6-775CFC668B9E}"/>
              </a:ext>
            </a:extLst>
          </p:cNvPr>
          <p:cNvSpPr>
            <a:spLocks noGrp="1"/>
          </p:cNvSpPr>
          <p:nvPr>
            <p:ph idx="1"/>
          </p:nvPr>
        </p:nvSpPr>
        <p:spPr>
          <a:xfrm>
            <a:off x="193308" y="2317316"/>
            <a:ext cx="10684703" cy="4371584"/>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This program determine the average marks of the student to determine is the student toper.</a:t>
            </a:r>
          </a:p>
          <a:p>
            <a:pPr marL="0" indent="0">
              <a:buNone/>
            </a:pPr>
            <a:r>
              <a:rPr lang="en-US" sz="5600" dirty="0">
                <a:latin typeface="Times New Roman" panose="02020603050405020304" pitchFamily="18" charset="0"/>
                <a:cs typeface="Times New Roman" panose="02020603050405020304" pitchFamily="18" charset="0"/>
              </a:rPr>
              <a:t>#include&lt;iostream&gt;</a:t>
            </a:r>
          </a:p>
          <a:p>
            <a:pPr marL="0" indent="0">
              <a:buNone/>
            </a:pPr>
            <a:r>
              <a:rPr lang="en-US" sz="5600" dirty="0">
                <a:latin typeface="Times New Roman" panose="02020603050405020304" pitchFamily="18" charset="0"/>
                <a:cs typeface="Times New Roman" panose="02020603050405020304" pitchFamily="18" charset="0"/>
              </a:rPr>
              <a:t>using namespace std;</a:t>
            </a:r>
          </a:p>
          <a:p>
            <a:pPr marL="0" indent="0">
              <a:buNone/>
            </a:pPr>
            <a:r>
              <a:rPr lang="en-US" sz="5600" dirty="0">
                <a:latin typeface="Times New Roman" panose="02020603050405020304" pitchFamily="18" charset="0"/>
                <a:cs typeface="Times New Roman" panose="02020603050405020304" pitchFamily="18" charset="0"/>
              </a:rPr>
              <a:t>int main()</a:t>
            </a:r>
          </a:p>
          <a:p>
            <a:pPr marL="0" indent="0">
              <a:buNone/>
            </a:pPr>
            <a:r>
              <a:rPr lang="en-US" sz="5600" dirty="0">
                <a:latin typeface="Times New Roman" panose="02020603050405020304" pitchFamily="18" charset="0"/>
                <a:cs typeface="Times New Roman" panose="02020603050405020304" pitchFamily="18" charset="0"/>
              </a:rPr>
              <a:t>{</a:t>
            </a:r>
          </a:p>
          <a:p>
            <a:pPr marL="0" indent="0">
              <a:buNone/>
            </a:pPr>
            <a:r>
              <a:rPr lang="en-US" sz="5600" dirty="0">
                <a:latin typeface="Times New Roman" panose="02020603050405020304" pitchFamily="18" charset="0"/>
                <a:cs typeface="Times New Roman" panose="02020603050405020304" pitchFamily="18" charset="0"/>
              </a:rPr>
              <a:t>int subject1;</a:t>
            </a:r>
          </a:p>
          <a:p>
            <a:pPr marL="0" indent="0">
              <a:buNone/>
            </a:pPr>
            <a:r>
              <a:rPr lang="en-US" sz="5600" dirty="0">
                <a:latin typeface="Times New Roman" panose="02020603050405020304" pitchFamily="18" charset="0"/>
                <a:cs typeface="Times New Roman" panose="02020603050405020304" pitchFamily="18" charset="0"/>
              </a:rPr>
              <a:t>int subject2;</a:t>
            </a:r>
          </a:p>
          <a:p>
            <a:pPr marL="0" indent="0">
              <a:buNone/>
            </a:pPr>
            <a:r>
              <a:rPr lang="en-US" sz="5600" dirty="0">
                <a:latin typeface="Times New Roman" panose="02020603050405020304" pitchFamily="18" charset="0"/>
                <a:cs typeface="Times New Roman" panose="02020603050405020304" pitchFamily="18" charset="0"/>
              </a:rPr>
              <a:t>int subject3;</a:t>
            </a:r>
          </a:p>
          <a:p>
            <a:pPr marL="0" indent="0">
              <a:buNone/>
            </a:pPr>
            <a:r>
              <a:rPr lang="en-US" sz="5600" dirty="0">
                <a:latin typeface="Times New Roman" panose="02020603050405020304" pitchFamily="18" charset="0"/>
                <a:cs typeface="Times New Roman" panose="02020603050405020304" pitchFamily="18" charset="0"/>
              </a:rPr>
              <a:t>double average;</a:t>
            </a:r>
          </a:p>
          <a:p>
            <a:pPr marL="0" indent="0">
              <a:buNone/>
            </a:pPr>
            <a:r>
              <a:rPr lang="en-US" sz="5600" dirty="0" err="1">
                <a:latin typeface="Times New Roman" panose="02020603050405020304" pitchFamily="18" charset="0"/>
                <a:cs typeface="Times New Roman" panose="02020603050405020304" pitchFamily="18" charset="0"/>
              </a:rPr>
              <a:t>cout</a:t>
            </a:r>
            <a:r>
              <a:rPr lang="en-US" sz="5600" dirty="0">
                <a:latin typeface="Times New Roman" panose="02020603050405020304" pitchFamily="18" charset="0"/>
                <a:cs typeface="Times New Roman" panose="02020603050405020304" pitchFamily="18" charset="0"/>
              </a:rPr>
              <a:t>&lt;&lt;“Enter the marks of book1 : “;</a:t>
            </a:r>
          </a:p>
          <a:p>
            <a:pPr marL="0" indent="0">
              <a:buNone/>
            </a:pPr>
            <a:r>
              <a:rPr lang="en-US" sz="5600" dirty="0" err="1">
                <a:latin typeface="Times New Roman" panose="02020603050405020304" pitchFamily="18" charset="0"/>
                <a:cs typeface="Times New Roman" panose="02020603050405020304" pitchFamily="18" charset="0"/>
              </a:rPr>
              <a:t>cin</a:t>
            </a:r>
            <a:r>
              <a:rPr lang="en-US" sz="5600" dirty="0">
                <a:latin typeface="Times New Roman" panose="02020603050405020304" pitchFamily="18" charset="0"/>
                <a:cs typeface="Times New Roman" panose="02020603050405020304" pitchFamily="18" charset="0"/>
              </a:rPr>
              <a:t>&gt;&gt;subject1;</a:t>
            </a:r>
          </a:p>
          <a:p>
            <a:pPr marL="0" indent="0">
              <a:buNone/>
            </a:pPr>
            <a:r>
              <a:rPr lang="en-US" sz="5600" dirty="0" err="1">
                <a:latin typeface="Times New Roman" panose="02020603050405020304" pitchFamily="18" charset="0"/>
                <a:cs typeface="Times New Roman" panose="02020603050405020304" pitchFamily="18" charset="0"/>
              </a:rPr>
              <a:t>cout</a:t>
            </a:r>
            <a:r>
              <a:rPr lang="en-US" sz="5600" dirty="0">
                <a:latin typeface="Times New Roman" panose="02020603050405020304" pitchFamily="18" charset="0"/>
                <a:cs typeface="Times New Roman" panose="02020603050405020304" pitchFamily="18" charset="0"/>
              </a:rPr>
              <a:t>&lt;&lt;“Enter the marks of the book2 : “;</a:t>
            </a:r>
          </a:p>
          <a:p>
            <a:pPr marL="0" indent="0">
              <a:buNone/>
            </a:pPr>
            <a:r>
              <a:rPr lang="en-US" sz="5600" dirty="0" err="1">
                <a:latin typeface="Times New Roman" panose="02020603050405020304" pitchFamily="18" charset="0"/>
                <a:cs typeface="Times New Roman" panose="02020603050405020304" pitchFamily="18" charset="0"/>
              </a:rPr>
              <a:t>cin</a:t>
            </a:r>
            <a:r>
              <a:rPr lang="en-US" sz="5600" dirty="0">
                <a:latin typeface="Times New Roman" panose="02020603050405020304" pitchFamily="18" charset="0"/>
                <a:cs typeface="Times New Roman" panose="02020603050405020304" pitchFamily="18" charset="0"/>
              </a:rPr>
              <a:t>&gt;&gt;subject2;</a:t>
            </a:r>
          </a:p>
          <a:p>
            <a:pPr marL="0" indent="0">
              <a:buNone/>
            </a:pPr>
            <a:r>
              <a:rPr lang="en-US" sz="5600" dirty="0" err="1">
                <a:latin typeface="Times New Roman" panose="02020603050405020304" pitchFamily="18" charset="0"/>
                <a:cs typeface="Times New Roman" panose="02020603050405020304" pitchFamily="18" charset="0"/>
              </a:rPr>
              <a:t>cout</a:t>
            </a:r>
            <a:r>
              <a:rPr lang="en-US" sz="5600" dirty="0">
                <a:latin typeface="Times New Roman" panose="02020603050405020304" pitchFamily="18" charset="0"/>
                <a:cs typeface="Times New Roman" panose="02020603050405020304" pitchFamily="18" charset="0"/>
              </a:rPr>
              <a:t>&lt;&lt;“Enter the marks of the book3 : “;</a:t>
            </a:r>
          </a:p>
          <a:p>
            <a:pPr marL="0" indent="0">
              <a:buNone/>
            </a:pPr>
            <a:r>
              <a:rPr lang="en-US" sz="5600" dirty="0" err="1">
                <a:latin typeface="Times New Roman" panose="02020603050405020304" pitchFamily="18" charset="0"/>
                <a:cs typeface="Times New Roman" panose="02020603050405020304" pitchFamily="18" charset="0"/>
              </a:rPr>
              <a:t>cin</a:t>
            </a:r>
            <a:r>
              <a:rPr lang="en-US" sz="5600" dirty="0">
                <a:latin typeface="Times New Roman" panose="02020603050405020304" pitchFamily="18" charset="0"/>
                <a:cs typeface="Times New Roman" panose="02020603050405020304" pitchFamily="18" charset="0"/>
              </a:rPr>
              <a:t>&gt;&gt;subject3;</a:t>
            </a:r>
          </a:p>
          <a:p>
            <a:pPr marL="0" indent="0">
              <a:buNone/>
            </a:pPr>
            <a:endParaRPr lang="en-US" dirty="0"/>
          </a:p>
        </p:txBody>
      </p:sp>
    </p:spTree>
    <p:extLst>
      <p:ext uri="{BB962C8B-B14F-4D97-AF65-F5344CB8AC3E}">
        <p14:creationId xmlns:p14="http://schemas.microsoft.com/office/powerpoint/2010/main" val="1314575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E5B5-300C-4C9D-A1AD-725C7DF64A4F}"/>
              </a:ext>
            </a:extLst>
          </p:cNvPr>
          <p:cNvSpPr>
            <a:spLocks noGrp="1"/>
          </p:cNvSpPr>
          <p:nvPr>
            <p:ph type="title"/>
          </p:nvPr>
        </p:nvSpPr>
        <p:spPr/>
        <p:txBody>
          <a:bodyPr/>
          <a:lstStyle/>
          <a:p>
            <a:r>
              <a:rPr lang="en-US" dirty="0">
                <a:latin typeface="Bodoni MT Black" panose="02070A03080606020203" pitchFamily="18" charset="0"/>
              </a:rPr>
              <a:t>If statement: program</a:t>
            </a:r>
            <a:endParaRPr lang="en-US" dirty="0"/>
          </a:p>
        </p:txBody>
      </p:sp>
      <p:sp>
        <p:nvSpPr>
          <p:cNvPr id="3" name="Content Placeholder 2">
            <a:extLst>
              <a:ext uri="{FF2B5EF4-FFF2-40B4-BE49-F238E27FC236}">
                <a16:creationId xmlns:a16="http://schemas.microsoft.com/office/drawing/2014/main" id="{03630C8D-90E2-420F-B980-7530262EDC3D}"/>
              </a:ext>
            </a:extLst>
          </p:cNvPr>
          <p:cNvSpPr>
            <a:spLocks noGrp="1"/>
          </p:cNvSpPr>
          <p:nvPr>
            <p:ph idx="1"/>
          </p:nvPr>
        </p:nvSpPr>
        <p:spPr>
          <a:xfrm>
            <a:off x="375782" y="2442575"/>
            <a:ext cx="9540586" cy="4020855"/>
          </a:xfrm>
        </p:spPr>
        <p:txBody>
          <a:bodyPr/>
          <a:lstStyle/>
          <a:p>
            <a:pPr marL="0" indent="0">
              <a:buNone/>
            </a:pPr>
            <a:r>
              <a:rPr lang="en-US" sz="1800" dirty="0">
                <a:latin typeface="Times New Roman" panose="02020603050405020304" pitchFamily="18" charset="0"/>
                <a:cs typeface="Times New Roman" panose="02020603050405020304" pitchFamily="18" charset="0"/>
              </a:rPr>
              <a:t>average=(subject1+subject2+subject3)/3.0;</a:t>
            </a:r>
          </a:p>
          <a:p>
            <a:pPr marL="0" indent="0">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 Average is : “</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if(average==100)</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a:t>
            </a:r>
            <a:r>
              <a:rPr lang="en-US" sz="1800" dirty="0" err="1">
                <a:latin typeface="Times New Roman" panose="02020603050405020304" pitchFamily="18" charset="0"/>
                <a:cs typeface="Times New Roman" panose="02020603050405020304" pitchFamily="18" charset="0"/>
              </a:rPr>
              <a:t>out</a:t>
            </a:r>
            <a:r>
              <a:rPr lang="en-US" sz="1800" dirty="0">
                <a:latin typeface="Times New Roman" panose="02020603050405020304" pitchFamily="18" charset="0"/>
                <a:cs typeface="Times New Roman" panose="02020603050405020304" pitchFamily="18" charset="0"/>
              </a:rPr>
              <a:t>&lt;&lt;“You are the toper student”;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eturn 0;</a:t>
            </a:r>
          </a:p>
          <a:p>
            <a:pPr marL="0" indent="0">
              <a:buNone/>
            </a:pPr>
            <a:r>
              <a:rPr lang="en-US" sz="1800" dirty="0">
                <a:latin typeface="Times New Roman" panose="02020603050405020304" pitchFamily="18" charset="0"/>
                <a:cs typeface="Times New Roman" panose="02020603050405020304" pitchFamily="18" charset="0"/>
              </a:rPr>
              <a:t>}</a:t>
            </a:r>
          </a:p>
          <a:p>
            <a:endParaRPr lang="en-US" dirty="0"/>
          </a:p>
        </p:txBody>
      </p:sp>
      <p:sp>
        <p:nvSpPr>
          <p:cNvPr id="4" name="Arrow: Right 3">
            <a:extLst>
              <a:ext uri="{FF2B5EF4-FFF2-40B4-BE49-F238E27FC236}">
                <a16:creationId xmlns:a16="http://schemas.microsoft.com/office/drawing/2014/main" id="{FD6230F0-5199-4C22-A594-8BAE21A69A05}"/>
              </a:ext>
            </a:extLst>
          </p:cNvPr>
          <p:cNvSpPr/>
          <p:nvPr/>
        </p:nvSpPr>
        <p:spPr>
          <a:xfrm>
            <a:off x="4599139" y="4597052"/>
            <a:ext cx="2993721" cy="15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BE056DD-187F-4CDA-AD14-E965C74C5C08}"/>
              </a:ext>
            </a:extLst>
          </p:cNvPr>
          <p:cNvSpPr/>
          <p:nvPr/>
        </p:nvSpPr>
        <p:spPr>
          <a:xfrm>
            <a:off x="8129393" y="3006247"/>
            <a:ext cx="3686824" cy="2903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 output</a:t>
            </a:r>
          </a:p>
          <a:p>
            <a:pPr algn="ctr"/>
            <a:r>
              <a:rPr lang="en-US" sz="1800" dirty="0"/>
              <a:t>Enter the marks of book1 : 100</a:t>
            </a:r>
            <a:endParaRPr lang="en-US" dirty="0"/>
          </a:p>
          <a:p>
            <a:pPr algn="ctr"/>
            <a:r>
              <a:rPr lang="en-US" sz="1800" dirty="0"/>
              <a:t>Enter the marks of book2 :100</a:t>
            </a:r>
          </a:p>
          <a:p>
            <a:pPr algn="ctr"/>
            <a:r>
              <a:rPr lang="en-US" sz="1800" dirty="0"/>
              <a:t>Enter the marks of book3 : 100</a:t>
            </a:r>
          </a:p>
          <a:p>
            <a:pPr algn="ctr"/>
            <a:r>
              <a:rPr lang="en-US" dirty="0"/>
              <a:t>Average is : 100</a:t>
            </a:r>
            <a:endParaRPr lang="en-US" sz="1800" dirty="0"/>
          </a:p>
          <a:p>
            <a:pPr algn="ctr"/>
            <a:r>
              <a:rPr lang="en-US" dirty="0"/>
              <a:t>You are toper student</a:t>
            </a:r>
          </a:p>
          <a:p>
            <a:pPr algn="ctr"/>
            <a:endParaRPr lang="en-US" dirty="0"/>
          </a:p>
        </p:txBody>
      </p:sp>
    </p:spTree>
    <p:extLst>
      <p:ext uri="{BB962C8B-B14F-4D97-AF65-F5344CB8AC3E}">
        <p14:creationId xmlns:p14="http://schemas.microsoft.com/office/powerpoint/2010/main" val="3027387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DBF9-8E24-41DF-B6EF-326EF22F9F74}"/>
              </a:ext>
            </a:extLst>
          </p:cNvPr>
          <p:cNvSpPr>
            <a:spLocks noGrp="1"/>
          </p:cNvSpPr>
          <p:nvPr>
            <p:ph type="title"/>
          </p:nvPr>
        </p:nvSpPr>
        <p:spPr>
          <a:xfrm>
            <a:off x="664424" y="902870"/>
            <a:ext cx="8761413" cy="728480"/>
          </a:xfrm>
        </p:spPr>
        <p:txBody>
          <a:bodyPr/>
          <a:lstStyle/>
          <a:p>
            <a:r>
              <a:rPr lang="en-US" dirty="0">
                <a:latin typeface="Bodoni MT Black" panose="02070A03080606020203" pitchFamily="18" charset="0"/>
              </a:rPr>
              <a:t>If-else statement</a:t>
            </a:r>
          </a:p>
        </p:txBody>
      </p:sp>
      <p:sp>
        <p:nvSpPr>
          <p:cNvPr id="3" name="Content Placeholder 2">
            <a:extLst>
              <a:ext uri="{FF2B5EF4-FFF2-40B4-BE49-F238E27FC236}">
                <a16:creationId xmlns:a16="http://schemas.microsoft.com/office/drawing/2014/main" id="{A29B860C-2641-4F42-A90D-F836A104B64E}"/>
              </a:ext>
            </a:extLst>
          </p:cNvPr>
          <p:cNvSpPr>
            <a:spLocks noGrp="1"/>
          </p:cNvSpPr>
          <p:nvPr>
            <p:ph idx="1"/>
          </p:nvPr>
        </p:nvSpPr>
        <p:spPr>
          <a:xfrm>
            <a:off x="338204" y="2317315"/>
            <a:ext cx="7716032" cy="4371583"/>
          </a:xfrm>
        </p:spPr>
        <p:txBody>
          <a:bodyPr>
            <a:normAutofit fontScale="92500" lnSpcReduction="20000"/>
          </a:bodyPr>
          <a:lstStyle/>
          <a:p>
            <a:r>
              <a:rPr lang="en-US" sz="2200" dirty="0">
                <a:latin typeface="Bodoni MT Black" panose="02070A03080606020203" pitchFamily="18" charset="0"/>
                <a:cs typeface="Times New Roman" panose="02020603050405020304" pitchFamily="18" charset="0"/>
              </a:rPr>
              <a:t>if-else statement:</a:t>
            </a:r>
          </a:p>
          <a:p>
            <a:pPr marL="0" indent="0">
              <a:buNone/>
            </a:pPr>
            <a:r>
              <a:rPr lang="en-US" dirty="0">
                <a:latin typeface="Times New Roman" panose="02020603050405020304" pitchFamily="18" charset="0"/>
                <a:cs typeface="Times New Roman" panose="02020603050405020304" pitchFamily="18" charset="0"/>
              </a:rPr>
              <a:t>      The if/else statement will execute the one set of statements when the if the condition is true, and another set when the condition is false.</a:t>
            </a:r>
          </a:p>
          <a:p>
            <a:pPr marL="0" indent="0">
              <a:buNone/>
            </a:pPr>
            <a:r>
              <a:rPr lang="en-US" dirty="0">
                <a:latin typeface="Times New Roman" panose="02020603050405020304" pitchFamily="18" charset="0"/>
                <a:cs typeface="Times New Roman" panose="02020603050405020304" pitchFamily="18" charset="0"/>
              </a:rPr>
              <a:t> The if/else statement is the expansion of the if statement.</a:t>
            </a:r>
          </a:p>
          <a:p>
            <a:pPr>
              <a:buFont typeface="Wingdings" panose="05000000000000000000" pitchFamily="2" charset="2"/>
              <a:buChar char="v"/>
            </a:pPr>
            <a:r>
              <a:rPr lang="en-US" sz="22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if(condition)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Statemen1;</a:t>
            </a:r>
          </a:p>
          <a:p>
            <a:pPr marL="0" indent="0">
              <a:buNone/>
            </a:pPr>
            <a:r>
              <a:rPr lang="en-US" dirty="0">
                <a:latin typeface="Times New Roman" panose="02020603050405020304" pitchFamily="18" charset="0"/>
                <a:cs typeface="Times New Roman" panose="02020603050405020304" pitchFamily="18" charset="0"/>
              </a:rPr>
              <a:t>}else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  </a:t>
            </a:r>
          </a:p>
        </p:txBody>
      </p:sp>
      <p:sp>
        <p:nvSpPr>
          <p:cNvPr id="4" name="Diamond 3">
            <a:extLst>
              <a:ext uri="{FF2B5EF4-FFF2-40B4-BE49-F238E27FC236}">
                <a16:creationId xmlns:a16="http://schemas.microsoft.com/office/drawing/2014/main" id="{165009A0-EF45-496E-892C-64A7C9414961}"/>
              </a:ext>
            </a:extLst>
          </p:cNvPr>
          <p:cNvSpPr/>
          <p:nvPr/>
        </p:nvSpPr>
        <p:spPr>
          <a:xfrm>
            <a:off x="8135655" y="2931019"/>
            <a:ext cx="2580365" cy="126826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a:t>
            </a:r>
          </a:p>
        </p:txBody>
      </p:sp>
      <p:cxnSp>
        <p:nvCxnSpPr>
          <p:cNvPr id="6" name="Straight Connector 5">
            <a:extLst>
              <a:ext uri="{FF2B5EF4-FFF2-40B4-BE49-F238E27FC236}">
                <a16:creationId xmlns:a16="http://schemas.microsoft.com/office/drawing/2014/main" id="{9F067E74-DF09-4C70-B99C-EB6E22BE0D4D}"/>
              </a:ext>
            </a:extLst>
          </p:cNvPr>
          <p:cNvCxnSpPr>
            <a:cxnSpLocks/>
          </p:cNvCxnSpPr>
          <p:nvPr/>
        </p:nvCxnSpPr>
        <p:spPr>
          <a:xfrm flipV="1">
            <a:off x="10672178" y="3536964"/>
            <a:ext cx="864295" cy="2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C53A8E-94D3-4991-BF3C-D4C5A87D1129}"/>
              </a:ext>
            </a:extLst>
          </p:cNvPr>
          <p:cNvCxnSpPr>
            <a:cxnSpLocks/>
          </p:cNvCxnSpPr>
          <p:nvPr/>
        </p:nvCxnSpPr>
        <p:spPr>
          <a:xfrm flipH="1" flipV="1">
            <a:off x="7321465" y="3562016"/>
            <a:ext cx="851769" cy="1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441811-1304-42B6-A95A-AA18FBD1F742}"/>
              </a:ext>
            </a:extLst>
          </p:cNvPr>
          <p:cNvCxnSpPr>
            <a:cxnSpLocks/>
          </p:cNvCxnSpPr>
          <p:nvPr/>
        </p:nvCxnSpPr>
        <p:spPr>
          <a:xfrm>
            <a:off x="9432099" y="2317315"/>
            <a:ext cx="0" cy="516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C7CA798-0B79-460D-A92C-764E2556B85D}"/>
              </a:ext>
            </a:extLst>
          </p:cNvPr>
          <p:cNvCxnSpPr>
            <a:cxnSpLocks/>
          </p:cNvCxnSpPr>
          <p:nvPr/>
        </p:nvCxnSpPr>
        <p:spPr>
          <a:xfrm>
            <a:off x="7315204" y="3549490"/>
            <a:ext cx="0" cy="1340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0A7903-FAB8-4A31-B201-560EE0BA6E84}"/>
              </a:ext>
            </a:extLst>
          </p:cNvPr>
          <p:cNvCxnSpPr>
            <a:cxnSpLocks/>
          </p:cNvCxnSpPr>
          <p:nvPr/>
        </p:nvCxnSpPr>
        <p:spPr>
          <a:xfrm>
            <a:off x="11523947" y="3549490"/>
            <a:ext cx="0" cy="136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C8AB186-F4D3-4A66-8102-01C7EB4F0ECA}"/>
              </a:ext>
            </a:extLst>
          </p:cNvPr>
          <p:cNvSpPr/>
          <p:nvPr/>
        </p:nvSpPr>
        <p:spPr>
          <a:xfrm>
            <a:off x="6526065" y="4916653"/>
            <a:ext cx="1590799" cy="5307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statement1</a:t>
            </a:r>
          </a:p>
        </p:txBody>
      </p:sp>
      <p:sp>
        <p:nvSpPr>
          <p:cNvPr id="17" name="Rectangle 16">
            <a:extLst>
              <a:ext uri="{FF2B5EF4-FFF2-40B4-BE49-F238E27FC236}">
                <a16:creationId xmlns:a16="http://schemas.microsoft.com/office/drawing/2014/main" id="{9D3E9867-34FF-4CED-98E9-19BDA98DA625}"/>
              </a:ext>
            </a:extLst>
          </p:cNvPr>
          <p:cNvSpPr/>
          <p:nvPr/>
        </p:nvSpPr>
        <p:spPr>
          <a:xfrm>
            <a:off x="10672178" y="4918422"/>
            <a:ext cx="1490594" cy="50730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statement2</a:t>
            </a:r>
          </a:p>
        </p:txBody>
      </p:sp>
      <p:cxnSp>
        <p:nvCxnSpPr>
          <p:cNvPr id="19" name="Straight Connector 18">
            <a:extLst>
              <a:ext uri="{FF2B5EF4-FFF2-40B4-BE49-F238E27FC236}">
                <a16:creationId xmlns:a16="http://schemas.microsoft.com/office/drawing/2014/main" id="{9D0AB4AD-50D7-46D8-93E6-6438ED1868A5}"/>
              </a:ext>
            </a:extLst>
          </p:cNvPr>
          <p:cNvCxnSpPr>
            <a:stCxn id="16" idx="2"/>
          </p:cNvCxnSpPr>
          <p:nvPr/>
        </p:nvCxnSpPr>
        <p:spPr>
          <a:xfrm flipH="1">
            <a:off x="7315204" y="5447443"/>
            <a:ext cx="6261" cy="521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DDFC004-C6C3-415B-9635-567409E820A8}"/>
              </a:ext>
            </a:extLst>
          </p:cNvPr>
          <p:cNvCxnSpPr>
            <a:cxnSpLocks/>
          </p:cNvCxnSpPr>
          <p:nvPr/>
        </p:nvCxnSpPr>
        <p:spPr>
          <a:xfrm>
            <a:off x="11523947" y="5414564"/>
            <a:ext cx="12526" cy="554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F7D2EF-76BE-41B3-AD2B-D058D2964650}"/>
              </a:ext>
            </a:extLst>
          </p:cNvPr>
          <p:cNvCxnSpPr>
            <a:cxnSpLocks/>
          </p:cNvCxnSpPr>
          <p:nvPr/>
        </p:nvCxnSpPr>
        <p:spPr>
          <a:xfrm>
            <a:off x="7327728" y="5968839"/>
            <a:ext cx="42087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38354A-CE17-4806-81C7-F37F5F196F6C}"/>
              </a:ext>
            </a:extLst>
          </p:cNvPr>
          <p:cNvCxnSpPr/>
          <p:nvPr/>
        </p:nvCxnSpPr>
        <p:spPr>
          <a:xfrm>
            <a:off x="9563621" y="6003024"/>
            <a:ext cx="0" cy="40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9DF3F1C-2692-464A-BD58-F171A9868E95}"/>
              </a:ext>
            </a:extLst>
          </p:cNvPr>
          <p:cNvSpPr/>
          <p:nvPr/>
        </p:nvSpPr>
        <p:spPr>
          <a:xfrm>
            <a:off x="10809962" y="3093929"/>
            <a:ext cx="1043834" cy="3350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38" name="Rectangle 37">
            <a:extLst>
              <a:ext uri="{FF2B5EF4-FFF2-40B4-BE49-F238E27FC236}">
                <a16:creationId xmlns:a16="http://schemas.microsoft.com/office/drawing/2014/main" id="{6AFBD176-F979-4E13-99D4-C5C7A9867C13}"/>
              </a:ext>
            </a:extLst>
          </p:cNvPr>
          <p:cNvSpPr/>
          <p:nvPr/>
        </p:nvSpPr>
        <p:spPr>
          <a:xfrm>
            <a:off x="7027102" y="3059648"/>
            <a:ext cx="1067844" cy="337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Tree>
    <p:extLst>
      <p:ext uri="{BB962C8B-B14F-4D97-AF65-F5344CB8AC3E}">
        <p14:creationId xmlns:p14="http://schemas.microsoft.com/office/powerpoint/2010/main" val="3443404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E09C-C603-4703-926A-3185F18FF9F0}"/>
              </a:ext>
            </a:extLst>
          </p:cNvPr>
          <p:cNvSpPr>
            <a:spLocks noGrp="1"/>
          </p:cNvSpPr>
          <p:nvPr>
            <p:ph type="title"/>
          </p:nvPr>
        </p:nvSpPr>
        <p:spPr/>
        <p:txBody>
          <a:bodyPr/>
          <a:lstStyle/>
          <a:p>
            <a:r>
              <a:rPr lang="en-US" dirty="0">
                <a:latin typeface="Bodoni MT Black" panose="02070A03080606020203" pitchFamily="18" charset="0"/>
              </a:rPr>
              <a:t>If-else statement: program</a:t>
            </a:r>
            <a:endParaRPr lang="en-US" dirty="0"/>
          </a:p>
        </p:txBody>
      </p:sp>
      <p:sp>
        <p:nvSpPr>
          <p:cNvPr id="3" name="Content Placeholder 2">
            <a:extLst>
              <a:ext uri="{FF2B5EF4-FFF2-40B4-BE49-F238E27FC236}">
                <a16:creationId xmlns:a16="http://schemas.microsoft.com/office/drawing/2014/main" id="{683C6134-0B58-4A0D-9FDD-F24943EDD636}"/>
              </a:ext>
            </a:extLst>
          </p:cNvPr>
          <p:cNvSpPr>
            <a:spLocks noGrp="1"/>
          </p:cNvSpPr>
          <p:nvPr>
            <p:ph idx="1"/>
          </p:nvPr>
        </p:nvSpPr>
        <p:spPr>
          <a:xfrm>
            <a:off x="365814" y="2390557"/>
            <a:ext cx="10732246" cy="4260763"/>
          </a:xfrm>
        </p:spPr>
        <p:txBody>
          <a:bodyPr>
            <a:normAutofit fontScale="62500" lnSpcReduction="20000"/>
          </a:bodyPr>
          <a:lstStyle/>
          <a:p>
            <a:r>
              <a:rPr lang="en-US" sz="2900" dirty="0">
                <a:latin typeface="Times New Roman" panose="02020603050405020304" pitchFamily="18" charset="0"/>
                <a:cs typeface="Times New Roman" panose="02020603050405020304" pitchFamily="18" charset="0"/>
              </a:rPr>
              <a:t>This is a program which determine the weather the student is a toper or not.</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 subject1;</a:t>
            </a:r>
          </a:p>
          <a:p>
            <a:pPr marL="0" indent="0">
              <a:buNone/>
            </a:pPr>
            <a:r>
              <a:rPr lang="en-US" sz="1800" dirty="0">
                <a:latin typeface="Times New Roman" panose="02020603050405020304" pitchFamily="18" charset="0"/>
                <a:cs typeface="Times New Roman" panose="02020603050405020304" pitchFamily="18" charset="0"/>
              </a:rPr>
              <a:t>int subject2;</a:t>
            </a:r>
          </a:p>
          <a:p>
            <a:pPr marL="0" indent="0">
              <a:buNone/>
            </a:pPr>
            <a:r>
              <a:rPr lang="en-US" sz="1800" dirty="0">
                <a:latin typeface="Times New Roman" panose="02020603050405020304" pitchFamily="18" charset="0"/>
                <a:cs typeface="Times New Roman" panose="02020603050405020304" pitchFamily="18" charset="0"/>
              </a:rPr>
              <a:t>int subject3;</a:t>
            </a:r>
          </a:p>
          <a:p>
            <a:pPr marL="0" indent="0">
              <a:buNone/>
            </a:pPr>
            <a:r>
              <a:rPr lang="en-US" sz="1800" dirty="0">
                <a:latin typeface="Times New Roman" panose="02020603050405020304" pitchFamily="18" charset="0"/>
                <a:cs typeface="Times New Roman" panose="02020603050405020304" pitchFamily="18" charset="0"/>
              </a:rPr>
              <a:t>double average;</a:t>
            </a:r>
          </a:p>
          <a:p>
            <a:pPr marL="0" indent="0">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&lt;&lt;“Enter the marks of book1 : “;</a:t>
            </a:r>
          </a:p>
          <a:p>
            <a:pPr marL="0" indent="0">
              <a:buNone/>
            </a:pPr>
            <a:r>
              <a:rPr lang="en-US" sz="1800" dirty="0" err="1">
                <a:latin typeface="Times New Roman" panose="02020603050405020304" pitchFamily="18" charset="0"/>
                <a:cs typeface="Times New Roman" panose="02020603050405020304" pitchFamily="18" charset="0"/>
              </a:rPr>
              <a:t>cin</a:t>
            </a:r>
            <a:r>
              <a:rPr lang="en-US" sz="1800" dirty="0">
                <a:latin typeface="Times New Roman" panose="02020603050405020304" pitchFamily="18" charset="0"/>
                <a:cs typeface="Times New Roman" panose="02020603050405020304" pitchFamily="18" charset="0"/>
              </a:rPr>
              <a:t>&gt;&gt;subject1;</a:t>
            </a:r>
          </a:p>
          <a:p>
            <a:pPr marL="0" indent="0">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&lt;&lt;“Enter the marks of the book2 : “;</a:t>
            </a:r>
          </a:p>
          <a:p>
            <a:pPr marL="0" indent="0">
              <a:buNone/>
            </a:pPr>
            <a:r>
              <a:rPr lang="en-US" sz="1800" dirty="0" err="1">
                <a:latin typeface="Times New Roman" panose="02020603050405020304" pitchFamily="18" charset="0"/>
                <a:cs typeface="Times New Roman" panose="02020603050405020304" pitchFamily="18" charset="0"/>
              </a:rPr>
              <a:t>cin</a:t>
            </a:r>
            <a:r>
              <a:rPr lang="en-US" sz="1800" dirty="0">
                <a:latin typeface="Times New Roman" panose="02020603050405020304" pitchFamily="18" charset="0"/>
                <a:cs typeface="Times New Roman" panose="02020603050405020304" pitchFamily="18" charset="0"/>
              </a:rPr>
              <a:t>&gt;&gt;subject2;</a:t>
            </a:r>
          </a:p>
          <a:p>
            <a:pPr marL="0" indent="0">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&lt;&lt;“Enter the marks of the book3 : “;</a:t>
            </a:r>
          </a:p>
          <a:p>
            <a:pPr marL="0" indent="0">
              <a:buNone/>
            </a:pPr>
            <a:r>
              <a:rPr lang="en-US" sz="1800" dirty="0" err="1">
                <a:latin typeface="Times New Roman" panose="02020603050405020304" pitchFamily="18" charset="0"/>
                <a:cs typeface="Times New Roman" panose="02020603050405020304" pitchFamily="18" charset="0"/>
              </a:rPr>
              <a:t>cin</a:t>
            </a:r>
            <a:r>
              <a:rPr lang="en-US" sz="1800" dirty="0">
                <a:latin typeface="Times New Roman" panose="02020603050405020304" pitchFamily="18" charset="0"/>
                <a:cs typeface="Times New Roman" panose="02020603050405020304" pitchFamily="18" charset="0"/>
              </a:rPr>
              <a:t>&gt;&gt;subject3;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897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0555-FB33-4A07-86FC-9C1AFC705A87}"/>
              </a:ext>
            </a:extLst>
          </p:cNvPr>
          <p:cNvSpPr>
            <a:spLocks noGrp="1"/>
          </p:cNvSpPr>
          <p:nvPr>
            <p:ph type="title"/>
          </p:nvPr>
        </p:nvSpPr>
        <p:spPr/>
        <p:txBody>
          <a:bodyPr/>
          <a:lstStyle/>
          <a:p>
            <a:r>
              <a:rPr lang="en-US" dirty="0">
                <a:latin typeface="Bodoni MT Black" panose="02070A03080606020203" pitchFamily="18" charset="0"/>
              </a:rPr>
              <a:t>C++ basics</a:t>
            </a:r>
          </a:p>
        </p:txBody>
      </p:sp>
      <p:sp>
        <p:nvSpPr>
          <p:cNvPr id="3" name="Content Placeholder 2">
            <a:extLst>
              <a:ext uri="{FF2B5EF4-FFF2-40B4-BE49-F238E27FC236}">
                <a16:creationId xmlns:a16="http://schemas.microsoft.com/office/drawing/2014/main" id="{8C3D7274-2E3E-4296-8AB2-48F11FBEA25C}"/>
              </a:ext>
            </a:extLst>
          </p:cNvPr>
          <p:cNvSpPr>
            <a:spLocks noGrp="1"/>
          </p:cNvSpPr>
          <p:nvPr>
            <p:ph idx="1"/>
          </p:nvPr>
        </p:nvSpPr>
        <p:spPr>
          <a:xfrm>
            <a:off x="1154954" y="2603500"/>
            <a:ext cx="9703546" cy="3759200"/>
          </a:xfrm>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      To understand any type of programming language we firstly understand </a:t>
            </a:r>
          </a:p>
          <a:p>
            <a:pPr marL="0" indent="0">
              <a:buNone/>
            </a:pPr>
            <a:r>
              <a:rPr lang="en-US" sz="1900" dirty="0">
                <a:latin typeface="Times New Roman" panose="02020603050405020304" pitchFamily="18" charset="0"/>
                <a:cs typeface="Times New Roman" panose="02020603050405020304" pitchFamily="18" charset="0"/>
              </a:rPr>
              <a:t>      The basics of any languages such as :</a:t>
            </a:r>
          </a:p>
          <a:p>
            <a:r>
              <a:rPr lang="en-US" sz="1900" dirty="0">
                <a:latin typeface="Times New Roman" panose="02020603050405020304" pitchFamily="18" charset="0"/>
                <a:cs typeface="Times New Roman" panose="02020603050405020304" pitchFamily="18" charset="0"/>
              </a:rPr>
              <a:t>Keywords</a:t>
            </a:r>
          </a:p>
          <a:p>
            <a:r>
              <a:rPr lang="en-US" sz="1900" dirty="0">
                <a:latin typeface="Times New Roman" panose="02020603050405020304" pitchFamily="18" charset="0"/>
                <a:cs typeface="Times New Roman" panose="02020603050405020304" pitchFamily="18" charset="0"/>
              </a:rPr>
              <a:t>Syntax </a:t>
            </a:r>
          </a:p>
          <a:p>
            <a:r>
              <a:rPr lang="en-US" sz="1900" dirty="0">
                <a:latin typeface="Times New Roman" panose="02020603050405020304" pitchFamily="18" charset="0"/>
                <a:cs typeface="Times New Roman" panose="02020603050405020304" pitchFamily="18" charset="0"/>
              </a:rPr>
              <a:t>Data types.</a:t>
            </a:r>
          </a:p>
          <a:p>
            <a:r>
              <a:rPr lang="en-US" sz="1900" dirty="0">
                <a:latin typeface="Times New Roman" panose="02020603050405020304" pitchFamily="18" charset="0"/>
                <a:cs typeface="Times New Roman" panose="02020603050405020304" pitchFamily="18" charset="0"/>
              </a:rPr>
              <a:t>Header files</a:t>
            </a:r>
          </a:p>
          <a:p>
            <a:r>
              <a:rPr lang="en-US" sz="1900" dirty="0">
                <a:latin typeface="Times New Roman" panose="02020603050405020304" pitchFamily="18" charset="0"/>
                <a:cs typeface="Times New Roman" panose="02020603050405020304" pitchFamily="18" charset="0"/>
              </a:rPr>
              <a:t>Identifier</a:t>
            </a:r>
          </a:p>
          <a:p>
            <a:pPr>
              <a:buFont typeface="+mj-lt"/>
              <a:buAutoNum type="arabicParenR"/>
            </a:pPr>
            <a:r>
              <a:rPr lang="en-US" sz="2200" b="1" dirty="0">
                <a:latin typeface="Bodoni MT Black" panose="02070A03080606020203" pitchFamily="18" charset="0"/>
              </a:rPr>
              <a:t>Header Files:</a:t>
            </a:r>
          </a:p>
          <a:p>
            <a:pPr marL="0" indent="0">
              <a:buNone/>
            </a:pPr>
            <a:r>
              <a:rPr lang="en-US" dirty="0">
                <a:latin typeface="Times New Roman" panose="02020603050405020304" pitchFamily="18" charset="0"/>
                <a:cs typeface="Times New Roman" panose="02020603050405020304" pitchFamily="18" charset="0"/>
              </a:rPr>
              <a:t>Normally header file instructs the compiler to include all the functions associated with that title file. In C++ there is many types of header files which are used for different purpose. </a:t>
            </a:r>
          </a:p>
        </p:txBody>
      </p:sp>
    </p:spTree>
    <p:extLst>
      <p:ext uri="{BB962C8B-B14F-4D97-AF65-F5344CB8AC3E}">
        <p14:creationId xmlns:p14="http://schemas.microsoft.com/office/powerpoint/2010/main" val="215679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F1BB-6305-4EBA-8907-6AE9EEFC6904}"/>
              </a:ext>
            </a:extLst>
          </p:cNvPr>
          <p:cNvSpPr>
            <a:spLocks noGrp="1"/>
          </p:cNvSpPr>
          <p:nvPr>
            <p:ph type="title"/>
          </p:nvPr>
        </p:nvSpPr>
        <p:spPr/>
        <p:txBody>
          <a:bodyPr/>
          <a:lstStyle/>
          <a:p>
            <a:r>
              <a:rPr lang="en-US" dirty="0">
                <a:latin typeface="Bodoni MT Black" panose="02070A03080606020203" pitchFamily="18" charset="0"/>
              </a:rPr>
              <a:t>If-else statement: program</a:t>
            </a:r>
            <a:endParaRPr lang="en-US" dirty="0"/>
          </a:p>
        </p:txBody>
      </p:sp>
      <p:sp>
        <p:nvSpPr>
          <p:cNvPr id="3" name="Content Placeholder 2">
            <a:extLst>
              <a:ext uri="{FF2B5EF4-FFF2-40B4-BE49-F238E27FC236}">
                <a16:creationId xmlns:a16="http://schemas.microsoft.com/office/drawing/2014/main" id="{D83814B1-4C9E-42AF-88CC-C9940F91F2D2}"/>
              </a:ext>
            </a:extLst>
          </p:cNvPr>
          <p:cNvSpPr>
            <a:spLocks noGrp="1"/>
          </p:cNvSpPr>
          <p:nvPr>
            <p:ph idx="1"/>
          </p:nvPr>
        </p:nvSpPr>
        <p:spPr>
          <a:xfrm>
            <a:off x="641387" y="2392471"/>
            <a:ext cx="6874229" cy="4045907"/>
          </a:xfrm>
        </p:spPr>
        <p:txBody>
          <a:bodyPr>
            <a:normAutofit fontScale="85000" lnSpcReduction="20000"/>
          </a:bodyPr>
          <a:lstStyle/>
          <a:p>
            <a:pPr marL="0" indent="0">
              <a:buNone/>
            </a:pPr>
            <a:r>
              <a:rPr lang="en-US" sz="1800" dirty="0">
                <a:latin typeface="Times New Roman" panose="02020603050405020304" pitchFamily="18" charset="0"/>
                <a:cs typeface="Times New Roman" panose="02020603050405020304" pitchFamily="18" charset="0"/>
              </a:rPr>
              <a:t>average=(subject1+subject2+subject3)/3.0;</a:t>
            </a:r>
          </a:p>
          <a:p>
            <a:pPr marL="0" indent="0">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 Average is : “</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if(average==100)</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a:t>
            </a:r>
            <a:r>
              <a:rPr lang="en-US" sz="1800" dirty="0" err="1">
                <a:latin typeface="Times New Roman" panose="02020603050405020304" pitchFamily="18" charset="0"/>
                <a:cs typeface="Times New Roman" panose="02020603050405020304" pitchFamily="18" charset="0"/>
              </a:rPr>
              <a:t>out</a:t>
            </a:r>
            <a:r>
              <a:rPr lang="en-US" sz="1800" dirty="0">
                <a:latin typeface="Times New Roman" panose="02020603050405020304" pitchFamily="18" charset="0"/>
                <a:cs typeface="Times New Roman" panose="02020603050405020304" pitchFamily="18" charset="0"/>
              </a:rPr>
              <a:t>&lt;&lt;“You are the toper student”;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a:t>
            </a:r>
            <a:r>
              <a:rPr lang="en-US" sz="1800" dirty="0">
                <a:latin typeface="Times New Roman" panose="02020603050405020304" pitchFamily="18" charset="0"/>
                <a:cs typeface="Times New Roman" panose="02020603050405020304" pitchFamily="18" charset="0"/>
              </a:rPr>
              <a:t>lse</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a:t>
            </a:r>
            <a:r>
              <a:rPr lang="en-US" sz="1800" dirty="0" err="1">
                <a:latin typeface="Times New Roman" panose="02020603050405020304" pitchFamily="18" charset="0"/>
                <a:cs typeface="Times New Roman" panose="02020603050405020304" pitchFamily="18" charset="0"/>
              </a:rPr>
              <a:t>out</a:t>
            </a:r>
            <a:r>
              <a:rPr lang="en-US" sz="1800" dirty="0">
                <a:latin typeface="Times New Roman" panose="02020603050405020304" pitchFamily="18" charset="0"/>
                <a:cs typeface="Times New Roman" panose="02020603050405020304" pitchFamily="18" charset="0"/>
              </a:rPr>
              <a:t>&lt;&lt;“You are not toper student“;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eturn 0;</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Rectangle 3">
            <a:extLst>
              <a:ext uri="{FF2B5EF4-FFF2-40B4-BE49-F238E27FC236}">
                <a16:creationId xmlns:a16="http://schemas.microsoft.com/office/drawing/2014/main" id="{0C263EE9-8DF8-47CF-828E-8D9ADAF35AA9}"/>
              </a:ext>
            </a:extLst>
          </p:cNvPr>
          <p:cNvSpPr/>
          <p:nvPr/>
        </p:nvSpPr>
        <p:spPr>
          <a:xfrm>
            <a:off x="8168985" y="2749463"/>
            <a:ext cx="3494763" cy="3444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 output</a:t>
            </a:r>
          </a:p>
          <a:p>
            <a:pPr algn="ctr"/>
            <a:r>
              <a:rPr lang="en-US" sz="1800" dirty="0"/>
              <a:t>Enter the marks of book1 : 80</a:t>
            </a:r>
            <a:endParaRPr lang="en-US" dirty="0"/>
          </a:p>
          <a:p>
            <a:pPr algn="ctr"/>
            <a:r>
              <a:rPr lang="en-US" sz="1800" dirty="0"/>
              <a:t>Enter the marks of book2 :90</a:t>
            </a:r>
          </a:p>
          <a:p>
            <a:pPr algn="ctr"/>
            <a:r>
              <a:rPr lang="en-US" sz="1800" dirty="0"/>
              <a:t>Enter the marks of book3 : 70</a:t>
            </a:r>
          </a:p>
          <a:p>
            <a:pPr algn="ctr"/>
            <a:r>
              <a:rPr lang="en-US" dirty="0"/>
              <a:t>Average is : 80.0</a:t>
            </a:r>
            <a:endParaRPr lang="en-US" sz="1800" dirty="0"/>
          </a:p>
          <a:p>
            <a:pPr algn="ctr"/>
            <a:r>
              <a:rPr lang="en-US" dirty="0"/>
              <a:t>You are not toper student</a:t>
            </a:r>
          </a:p>
          <a:p>
            <a:pPr algn="ctr"/>
            <a:endParaRPr lang="en-US" dirty="0"/>
          </a:p>
          <a:p>
            <a:pPr algn="ctr"/>
            <a:endParaRPr lang="en-US" dirty="0"/>
          </a:p>
        </p:txBody>
      </p:sp>
      <p:sp>
        <p:nvSpPr>
          <p:cNvPr id="5" name="Arrow: Right 4">
            <a:extLst>
              <a:ext uri="{FF2B5EF4-FFF2-40B4-BE49-F238E27FC236}">
                <a16:creationId xmlns:a16="http://schemas.microsoft.com/office/drawing/2014/main" id="{2F728A78-3BF4-4E83-A48D-F6B389476683}"/>
              </a:ext>
            </a:extLst>
          </p:cNvPr>
          <p:cNvSpPr/>
          <p:nvPr/>
        </p:nvSpPr>
        <p:spPr>
          <a:xfrm>
            <a:off x="5185774" y="4359058"/>
            <a:ext cx="2530258" cy="112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259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A72A-B347-4A14-95CE-D1AEFFFEF937}"/>
              </a:ext>
            </a:extLst>
          </p:cNvPr>
          <p:cNvSpPr>
            <a:spLocks noGrp="1"/>
          </p:cNvSpPr>
          <p:nvPr>
            <p:ph type="title"/>
          </p:nvPr>
        </p:nvSpPr>
        <p:spPr>
          <a:xfrm>
            <a:off x="578756" y="960446"/>
            <a:ext cx="8761413" cy="728480"/>
          </a:xfrm>
        </p:spPr>
        <p:txBody>
          <a:bodyPr/>
          <a:lstStyle/>
          <a:p>
            <a:r>
              <a:rPr lang="en-US" dirty="0">
                <a:latin typeface="Bodoni MT Black" panose="02070A03080606020203" pitchFamily="18" charset="0"/>
              </a:rPr>
              <a:t>If-else-if statement</a:t>
            </a:r>
          </a:p>
        </p:txBody>
      </p:sp>
      <p:sp>
        <p:nvSpPr>
          <p:cNvPr id="3" name="Content Placeholder 2">
            <a:extLst>
              <a:ext uri="{FF2B5EF4-FFF2-40B4-BE49-F238E27FC236}">
                <a16:creationId xmlns:a16="http://schemas.microsoft.com/office/drawing/2014/main" id="{15A68E76-8F91-41BC-94E8-AC695AC2DAB3}"/>
              </a:ext>
            </a:extLst>
          </p:cNvPr>
          <p:cNvSpPr>
            <a:spLocks noGrp="1"/>
          </p:cNvSpPr>
          <p:nvPr>
            <p:ph idx="1"/>
          </p:nvPr>
        </p:nvSpPr>
        <p:spPr>
          <a:xfrm>
            <a:off x="425886" y="2342367"/>
            <a:ext cx="7159668" cy="4246323"/>
          </a:xfrm>
        </p:spPr>
        <p:txBody>
          <a:bodyPr>
            <a:normAutofit fontScale="40000" lnSpcReduction="20000"/>
          </a:bodyPr>
          <a:lstStyle/>
          <a:p>
            <a:r>
              <a:rPr lang="en-US" sz="6000" dirty="0">
                <a:latin typeface="Bodoni MT Black" panose="02070A03080606020203" pitchFamily="18" charset="0"/>
                <a:cs typeface="Times New Roman" panose="02020603050405020304" pitchFamily="18" charset="0"/>
              </a:rPr>
              <a:t>If-else-if statement</a:t>
            </a:r>
          </a:p>
          <a:p>
            <a:pPr marL="0" indent="0">
              <a:buNone/>
            </a:pPr>
            <a:r>
              <a:rPr lang="en-US" sz="4400" dirty="0">
                <a:latin typeface="Times New Roman" panose="02020603050405020304" pitchFamily="18" charset="0"/>
                <a:cs typeface="Times New Roman" panose="02020603050405020304" pitchFamily="18" charset="0"/>
              </a:rPr>
              <a:t>     If-else-if statement is a chain of if statements. They perform their tests, one after the other, until one of them is found to be true.</a:t>
            </a:r>
          </a:p>
          <a:p>
            <a:pPr marL="0" indent="0">
              <a:buNone/>
            </a:pPr>
            <a:r>
              <a:rPr lang="en-US" sz="4400" dirty="0">
                <a:latin typeface="Times New Roman" panose="02020603050405020304" pitchFamily="18" charset="0"/>
                <a:cs typeface="Times New Roman" panose="02020603050405020304" pitchFamily="18" charset="0"/>
              </a:rPr>
              <a:t>Syntax:</a:t>
            </a:r>
          </a:p>
          <a:p>
            <a:pPr marL="0" indent="0">
              <a:buNone/>
            </a:pPr>
            <a:r>
              <a:rPr lang="en-US" sz="4400" dirty="0">
                <a:latin typeface="Times New Roman" panose="02020603050405020304" pitchFamily="18" charset="0"/>
                <a:cs typeface="Times New Roman" panose="02020603050405020304" pitchFamily="18" charset="0"/>
              </a:rPr>
              <a:t>if(condition1)</a:t>
            </a:r>
          </a:p>
          <a:p>
            <a:pPr marL="0" indent="0">
              <a:buNone/>
            </a:pPr>
            <a:r>
              <a:rPr lang="en-US" sz="4400" dirty="0">
                <a:latin typeface="Times New Roman" panose="02020603050405020304" pitchFamily="18" charset="0"/>
                <a:cs typeface="Times New Roman" panose="02020603050405020304" pitchFamily="18" charset="0"/>
              </a:rPr>
              <a:t>{</a:t>
            </a:r>
          </a:p>
          <a:p>
            <a:pPr marL="0" indent="0">
              <a:buNone/>
            </a:pPr>
            <a:r>
              <a:rPr lang="en-US" sz="4400" dirty="0">
                <a:latin typeface="Times New Roman" panose="02020603050405020304" pitchFamily="18" charset="0"/>
                <a:cs typeface="Times New Roman" panose="02020603050405020304" pitchFamily="18" charset="0"/>
              </a:rPr>
              <a:t>statement1;</a:t>
            </a:r>
          </a:p>
          <a:p>
            <a:pPr marL="0" indent="0">
              <a:buNone/>
            </a:pPr>
            <a:r>
              <a:rPr lang="en-US" sz="4400" dirty="0">
                <a:latin typeface="Times New Roman" panose="02020603050405020304" pitchFamily="18" charset="0"/>
                <a:cs typeface="Times New Roman" panose="02020603050405020304" pitchFamily="18" charset="0"/>
              </a:rPr>
              <a:t>}</a:t>
            </a:r>
          </a:p>
          <a:p>
            <a:pPr marL="0" indent="0">
              <a:buNone/>
            </a:pPr>
            <a:r>
              <a:rPr lang="en-US" sz="4400" dirty="0">
                <a:latin typeface="Times New Roman" panose="02020603050405020304" pitchFamily="18" charset="0"/>
                <a:cs typeface="Times New Roman" panose="02020603050405020304" pitchFamily="18" charset="0"/>
              </a:rPr>
              <a:t>else if(condition2)</a:t>
            </a:r>
          </a:p>
          <a:p>
            <a:pPr marL="0" indent="0">
              <a:buNone/>
            </a:pPr>
            <a:r>
              <a:rPr lang="en-US" sz="4400" dirty="0">
                <a:latin typeface="Times New Roman" panose="02020603050405020304" pitchFamily="18" charset="0"/>
                <a:cs typeface="Times New Roman" panose="02020603050405020304" pitchFamily="18" charset="0"/>
              </a:rPr>
              <a:t>{</a:t>
            </a:r>
          </a:p>
          <a:p>
            <a:pPr marL="0" indent="0">
              <a:buNone/>
            </a:pPr>
            <a:r>
              <a:rPr lang="en-US" sz="4400" dirty="0">
                <a:latin typeface="Times New Roman" panose="02020603050405020304" pitchFamily="18" charset="0"/>
                <a:cs typeface="Times New Roman" panose="02020603050405020304" pitchFamily="18" charset="0"/>
              </a:rPr>
              <a:t>statement2;</a:t>
            </a:r>
          </a:p>
          <a:p>
            <a:pPr marL="0" indent="0">
              <a:buNone/>
            </a:pPr>
            <a:r>
              <a:rPr lang="en-US" sz="44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F42E36BC-7941-46BA-883E-68A4F854EC39}"/>
              </a:ext>
            </a:extLst>
          </p:cNvPr>
          <p:cNvSpPr txBox="1"/>
          <p:nvPr/>
        </p:nvSpPr>
        <p:spPr>
          <a:xfrm>
            <a:off x="7891396" y="2342367"/>
            <a:ext cx="3874718" cy="258532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a:t>
            </a:r>
            <a:r>
              <a:rPr lang="en-US" sz="1800" dirty="0">
                <a:latin typeface="Times New Roman" panose="02020603050405020304" pitchFamily="18" charset="0"/>
                <a:cs typeface="Times New Roman" panose="02020603050405020304" pitchFamily="18" charset="0"/>
              </a:rPr>
              <a:t>lse if(condition3)</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taetment3;</a:t>
            </a:r>
          </a:p>
          <a:p>
            <a:pPr marL="0" indent="0">
              <a:buNone/>
            </a:pPr>
            <a:r>
              <a:rPr lang="en-US" sz="18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else</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Statement N;</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5601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2D07-D090-4324-9233-63696F0FF11F}"/>
              </a:ext>
            </a:extLst>
          </p:cNvPr>
          <p:cNvSpPr>
            <a:spLocks noGrp="1"/>
          </p:cNvSpPr>
          <p:nvPr>
            <p:ph type="title"/>
          </p:nvPr>
        </p:nvSpPr>
        <p:spPr>
          <a:xfrm>
            <a:off x="880224" y="924131"/>
            <a:ext cx="8761413" cy="728480"/>
          </a:xfrm>
        </p:spPr>
        <p:txBody>
          <a:bodyPr/>
          <a:lstStyle/>
          <a:p>
            <a:r>
              <a:rPr lang="en-US" dirty="0">
                <a:latin typeface="Bodoni MT Black" panose="02070A03080606020203" pitchFamily="18" charset="0"/>
              </a:rPr>
              <a:t>If-else-if statement: flow chart</a:t>
            </a:r>
            <a:endParaRPr lang="en-US" dirty="0"/>
          </a:p>
        </p:txBody>
      </p:sp>
      <p:sp>
        <p:nvSpPr>
          <p:cNvPr id="4" name="Diamond 3">
            <a:extLst>
              <a:ext uri="{FF2B5EF4-FFF2-40B4-BE49-F238E27FC236}">
                <a16:creationId xmlns:a16="http://schemas.microsoft.com/office/drawing/2014/main" id="{E51D3CB4-9ED6-4597-A585-0DB1870C4EC5}"/>
              </a:ext>
            </a:extLst>
          </p:cNvPr>
          <p:cNvSpPr/>
          <p:nvPr/>
        </p:nvSpPr>
        <p:spPr>
          <a:xfrm>
            <a:off x="3812089" y="2573828"/>
            <a:ext cx="2626289" cy="1002083"/>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Condition1</a:t>
            </a:r>
          </a:p>
        </p:txBody>
      </p:sp>
      <p:sp>
        <p:nvSpPr>
          <p:cNvPr id="5" name="Diamond 4">
            <a:extLst>
              <a:ext uri="{FF2B5EF4-FFF2-40B4-BE49-F238E27FC236}">
                <a16:creationId xmlns:a16="http://schemas.microsoft.com/office/drawing/2014/main" id="{BE3874E5-4410-4644-821A-F73F6FD6A2BB}"/>
              </a:ext>
            </a:extLst>
          </p:cNvPr>
          <p:cNvSpPr/>
          <p:nvPr/>
        </p:nvSpPr>
        <p:spPr>
          <a:xfrm>
            <a:off x="3812089" y="4019940"/>
            <a:ext cx="2601237" cy="1002083"/>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Condition2</a:t>
            </a:r>
          </a:p>
        </p:txBody>
      </p:sp>
      <p:sp>
        <p:nvSpPr>
          <p:cNvPr id="6" name="Diamond 5">
            <a:extLst>
              <a:ext uri="{FF2B5EF4-FFF2-40B4-BE49-F238E27FC236}">
                <a16:creationId xmlns:a16="http://schemas.microsoft.com/office/drawing/2014/main" id="{56F99BAB-260A-47E7-882A-0A3F907F88E9}"/>
              </a:ext>
            </a:extLst>
          </p:cNvPr>
          <p:cNvSpPr/>
          <p:nvPr/>
        </p:nvSpPr>
        <p:spPr>
          <a:xfrm>
            <a:off x="3739018" y="5417562"/>
            <a:ext cx="2772429" cy="950064"/>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ConditionN</a:t>
            </a:r>
            <a:endParaRPr lang="en-US" dirty="0"/>
          </a:p>
        </p:txBody>
      </p:sp>
      <p:sp>
        <p:nvSpPr>
          <p:cNvPr id="7" name="Rectangle 6">
            <a:extLst>
              <a:ext uri="{FF2B5EF4-FFF2-40B4-BE49-F238E27FC236}">
                <a16:creationId xmlns:a16="http://schemas.microsoft.com/office/drawing/2014/main" id="{C618D75B-A4FB-42D9-A6EE-E613BF2913A8}"/>
              </a:ext>
            </a:extLst>
          </p:cNvPr>
          <p:cNvSpPr/>
          <p:nvPr/>
        </p:nvSpPr>
        <p:spPr>
          <a:xfrm>
            <a:off x="8379912" y="2818309"/>
            <a:ext cx="1841326" cy="5630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Statement1</a:t>
            </a:r>
          </a:p>
        </p:txBody>
      </p:sp>
      <p:sp>
        <p:nvSpPr>
          <p:cNvPr id="8" name="Rectangle 7">
            <a:extLst>
              <a:ext uri="{FF2B5EF4-FFF2-40B4-BE49-F238E27FC236}">
                <a16:creationId xmlns:a16="http://schemas.microsoft.com/office/drawing/2014/main" id="{1E4B3805-974B-4DE5-B933-F0CA79EB08CB}"/>
              </a:ext>
            </a:extLst>
          </p:cNvPr>
          <p:cNvSpPr/>
          <p:nvPr/>
        </p:nvSpPr>
        <p:spPr>
          <a:xfrm>
            <a:off x="8379912" y="4213494"/>
            <a:ext cx="1929008" cy="5636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Statement2</a:t>
            </a:r>
          </a:p>
        </p:txBody>
      </p:sp>
      <p:sp>
        <p:nvSpPr>
          <p:cNvPr id="9" name="Rectangle 8">
            <a:extLst>
              <a:ext uri="{FF2B5EF4-FFF2-40B4-BE49-F238E27FC236}">
                <a16:creationId xmlns:a16="http://schemas.microsoft.com/office/drawing/2014/main" id="{9B71AF69-DAF9-41E0-9F87-60D8B8902AA3}"/>
              </a:ext>
            </a:extLst>
          </p:cNvPr>
          <p:cNvSpPr/>
          <p:nvPr/>
        </p:nvSpPr>
        <p:spPr>
          <a:xfrm>
            <a:off x="8388191" y="5609285"/>
            <a:ext cx="1929008" cy="5630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StatementN</a:t>
            </a:r>
            <a:endParaRPr lang="en-US" dirty="0"/>
          </a:p>
        </p:txBody>
      </p:sp>
      <p:cxnSp>
        <p:nvCxnSpPr>
          <p:cNvPr id="11" name="Straight Arrow Connector 10">
            <a:extLst>
              <a:ext uri="{FF2B5EF4-FFF2-40B4-BE49-F238E27FC236}">
                <a16:creationId xmlns:a16="http://schemas.microsoft.com/office/drawing/2014/main" id="{8E949DCB-7983-4C5C-97BE-3FB68CE37705}"/>
              </a:ext>
            </a:extLst>
          </p:cNvPr>
          <p:cNvCxnSpPr/>
          <p:nvPr/>
        </p:nvCxnSpPr>
        <p:spPr>
          <a:xfrm>
            <a:off x="5260931" y="2129425"/>
            <a:ext cx="0" cy="336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F68EFE-0572-4CCB-885B-54EEEF045A3D}"/>
              </a:ext>
            </a:extLst>
          </p:cNvPr>
          <p:cNvCxnSpPr>
            <a:cxnSpLocks/>
            <a:stCxn id="4" idx="2"/>
          </p:cNvCxnSpPr>
          <p:nvPr/>
        </p:nvCxnSpPr>
        <p:spPr>
          <a:xfrm>
            <a:off x="5125234" y="3575911"/>
            <a:ext cx="0" cy="41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3A0AAD-B175-425E-BD60-CE959A3B6A62}"/>
              </a:ext>
            </a:extLst>
          </p:cNvPr>
          <p:cNvCxnSpPr>
            <a:cxnSpLocks/>
          </p:cNvCxnSpPr>
          <p:nvPr/>
        </p:nvCxnSpPr>
        <p:spPr>
          <a:xfrm>
            <a:off x="5114795" y="5022023"/>
            <a:ext cx="10438" cy="26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759240-1AF4-4CEA-9B4C-AFB783545E56}"/>
              </a:ext>
            </a:extLst>
          </p:cNvPr>
          <p:cNvCxnSpPr>
            <a:cxnSpLocks/>
            <a:stCxn id="4" idx="3"/>
          </p:cNvCxnSpPr>
          <p:nvPr/>
        </p:nvCxnSpPr>
        <p:spPr>
          <a:xfrm>
            <a:off x="6438378" y="3074870"/>
            <a:ext cx="1941534" cy="17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387D9C-2E65-43FA-8D4D-EC6F6B314B39}"/>
              </a:ext>
            </a:extLst>
          </p:cNvPr>
          <p:cNvCxnSpPr>
            <a:cxnSpLocks/>
            <a:stCxn id="5" idx="3"/>
          </p:cNvCxnSpPr>
          <p:nvPr/>
        </p:nvCxnSpPr>
        <p:spPr>
          <a:xfrm flipV="1">
            <a:off x="6413326" y="4520981"/>
            <a:ext cx="19540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38A563-C685-4C9C-BCFE-BE2E3B9CD55F}"/>
              </a:ext>
            </a:extLst>
          </p:cNvPr>
          <p:cNvCxnSpPr>
            <a:cxnSpLocks/>
          </p:cNvCxnSpPr>
          <p:nvPr/>
        </p:nvCxnSpPr>
        <p:spPr>
          <a:xfrm>
            <a:off x="6421606" y="5890817"/>
            <a:ext cx="196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3E3C78-B4F7-4077-83AC-CA808047F64E}"/>
              </a:ext>
            </a:extLst>
          </p:cNvPr>
          <p:cNvCxnSpPr>
            <a:cxnSpLocks/>
            <a:stCxn id="7" idx="3"/>
          </p:cNvCxnSpPr>
          <p:nvPr/>
        </p:nvCxnSpPr>
        <p:spPr>
          <a:xfrm flipV="1">
            <a:off x="10221238" y="3092355"/>
            <a:ext cx="663880" cy="7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7E298B2-A2DD-4123-98A9-771075BCAEE7}"/>
              </a:ext>
            </a:extLst>
          </p:cNvPr>
          <p:cNvCxnSpPr>
            <a:cxnSpLocks/>
          </p:cNvCxnSpPr>
          <p:nvPr/>
        </p:nvCxnSpPr>
        <p:spPr>
          <a:xfrm>
            <a:off x="10317199" y="4495329"/>
            <a:ext cx="526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B59052-FA1A-40B4-99B6-8A029EC52138}"/>
              </a:ext>
            </a:extLst>
          </p:cNvPr>
          <p:cNvCxnSpPr>
            <a:stCxn id="9" idx="3"/>
          </p:cNvCxnSpPr>
          <p:nvPr/>
        </p:nvCxnSpPr>
        <p:spPr>
          <a:xfrm flipV="1">
            <a:off x="10317199" y="5890817"/>
            <a:ext cx="4885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8B3212-B0BB-46EC-A129-77E2DFE0A7E3}"/>
              </a:ext>
            </a:extLst>
          </p:cNvPr>
          <p:cNvCxnSpPr>
            <a:cxnSpLocks/>
          </p:cNvCxnSpPr>
          <p:nvPr/>
        </p:nvCxnSpPr>
        <p:spPr>
          <a:xfrm flipH="1">
            <a:off x="10809961" y="3099841"/>
            <a:ext cx="45857" cy="3523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D9EE567-AE6F-4875-A6A6-2C0A3F5BAA52}"/>
              </a:ext>
            </a:extLst>
          </p:cNvPr>
          <p:cNvCxnSpPr>
            <a:cxnSpLocks/>
          </p:cNvCxnSpPr>
          <p:nvPr/>
        </p:nvCxnSpPr>
        <p:spPr>
          <a:xfrm flipH="1" flipV="1">
            <a:off x="5125233" y="6623106"/>
            <a:ext cx="5759885" cy="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E8E737E-8FA9-4EC6-9941-D3466CF18680}"/>
              </a:ext>
            </a:extLst>
          </p:cNvPr>
          <p:cNvCxnSpPr>
            <a:cxnSpLocks/>
            <a:stCxn id="6" idx="2"/>
          </p:cNvCxnSpPr>
          <p:nvPr/>
        </p:nvCxnSpPr>
        <p:spPr>
          <a:xfrm>
            <a:off x="5125233" y="6367626"/>
            <a:ext cx="0" cy="39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F237160-9935-4B18-95FA-99BDB57F1202}"/>
              </a:ext>
            </a:extLst>
          </p:cNvPr>
          <p:cNvSpPr/>
          <p:nvPr/>
        </p:nvSpPr>
        <p:spPr>
          <a:xfrm>
            <a:off x="5423770" y="3575911"/>
            <a:ext cx="989555" cy="2896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62" name="Rectangle 61">
            <a:extLst>
              <a:ext uri="{FF2B5EF4-FFF2-40B4-BE49-F238E27FC236}">
                <a16:creationId xmlns:a16="http://schemas.microsoft.com/office/drawing/2014/main" id="{B81EB834-78C7-4E8F-A893-681C90AC8732}"/>
              </a:ext>
            </a:extLst>
          </p:cNvPr>
          <p:cNvSpPr/>
          <p:nvPr/>
        </p:nvSpPr>
        <p:spPr>
          <a:xfrm>
            <a:off x="5617997" y="5051695"/>
            <a:ext cx="966877" cy="298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63" name="Rectangle 62">
            <a:extLst>
              <a:ext uri="{FF2B5EF4-FFF2-40B4-BE49-F238E27FC236}">
                <a16:creationId xmlns:a16="http://schemas.microsoft.com/office/drawing/2014/main" id="{CE1D2FB6-D4EE-4E59-815D-3ECAFE8BD15F}"/>
              </a:ext>
            </a:extLst>
          </p:cNvPr>
          <p:cNvSpPr/>
          <p:nvPr/>
        </p:nvSpPr>
        <p:spPr>
          <a:xfrm>
            <a:off x="6976997" y="2679331"/>
            <a:ext cx="964504" cy="3144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64" name="Rectangle 63">
            <a:extLst>
              <a:ext uri="{FF2B5EF4-FFF2-40B4-BE49-F238E27FC236}">
                <a16:creationId xmlns:a16="http://schemas.microsoft.com/office/drawing/2014/main" id="{62840247-9BE5-4F50-82AD-0C07C74737F9}"/>
              </a:ext>
            </a:extLst>
          </p:cNvPr>
          <p:cNvSpPr/>
          <p:nvPr/>
        </p:nvSpPr>
        <p:spPr>
          <a:xfrm>
            <a:off x="6976997" y="4107432"/>
            <a:ext cx="960256" cy="3674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65" name="Rectangle 64">
            <a:extLst>
              <a:ext uri="{FF2B5EF4-FFF2-40B4-BE49-F238E27FC236}">
                <a16:creationId xmlns:a16="http://schemas.microsoft.com/office/drawing/2014/main" id="{F5561794-8824-4A3B-9B80-C3FC1BF9C5A8}"/>
              </a:ext>
            </a:extLst>
          </p:cNvPr>
          <p:cNvSpPr/>
          <p:nvPr/>
        </p:nvSpPr>
        <p:spPr>
          <a:xfrm>
            <a:off x="7002049" y="5466052"/>
            <a:ext cx="893380" cy="3261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66" name="Rectangle 65">
            <a:extLst>
              <a:ext uri="{FF2B5EF4-FFF2-40B4-BE49-F238E27FC236}">
                <a16:creationId xmlns:a16="http://schemas.microsoft.com/office/drawing/2014/main" id="{8C555F88-3DF0-469C-B281-6BD264EEB602}"/>
              </a:ext>
            </a:extLst>
          </p:cNvPr>
          <p:cNvSpPr/>
          <p:nvPr/>
        </p:nvSpPr>
        <p:spPr>
          <a:xfrm>
            <a:off x="5908504" y="6276964"/>
            <a:ext cx="889418" cy="2853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Tree>
    <p:extLst>
      <p:ext uri="{BB962C8B-B14F-4D97-AF65-F5344CB8AC3E}">
        <p14:creationId xmlns:p14="http://schemas.microsoft.com/office/powerpoint/2010/main" val="1762475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3EE5-1A67-45FF-A7A9-8CFD8795A974}"/>
              </a:ext>
            </a:extLst>
          </p:cNvPr>
          <p:cNvSpPr>
            <a:spLocks noGrp="1"/>
          </p:cNvSpPr>
          <p:nvPr>
            <p:ph type="title"/>
          </p:nvPr>
        </p:nvSpPr>
        <p:spPr/>
        <p:txBody>
          <a:bodyPr/>
          <a:lstStyle/>
          <a:p>
            <a:r>
              <a:rPr lang="en-US" dirty="0">
                <a:latin typeface="Bodoni MT Black" panose="02070A03080606020203" pitchFamily="18" charset="0"/>
              </a:rPr>
              <a:t>Program: If-else-if statement</a:t>
            </a:r>
            <a:endParaRPr lang="en-US" dirty="0"/>
          </a:p>
        </p:txBody>
      </p:sp>
      <p:sp>
        <p:nvSpPr>
          <p:cNvPr id="3" name="Content Placeholder 2">
            <a:extLst>
              <a:ext uri="{FF2B5EF4-FFF2-40B4-BE49-F238E27FC236}">
                <a16:creationId xmlns:a16="http://schemas.microsoft.com/office/drawing/2014/main" id="{5E2FF61B-3C6F-44F9-879B-A4B3DA1AA61A}"/>
              </a:ext>
            </a:extLst>
          </p:cNvPr>
          <p:cNvSpPr>
            <a:spLocks noGrp="1"/>
          </p:cNvSpPr>
          <p:nvPr>
            <p:ph sz="half" idx="2"/>
          </p:nvPr>
        </p:nvSpPr>
        <p:spPr>
          <a:xfrm>
            <a:off x="475989" y="2392471"/>
            <a:ext cx="5013195" cy="4221271"/>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dirty="0"/>
              <a:t>Write a program to check which grade a student achieved after input marks from the user.</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int marks;</a:t>
            </a:r>
          </a:p>
          <a:p>
            <a:pPr marL="0" indent="0">
              <a:buNone/>
            </a:pPr>
            <a:r>
              <a:rPr lang="en-US" dirty="0" err="1"/>
              <a:t>cout</a:t>
            </a:r>
            <a:r>
              <a:rPr lang="en-US" dirty="0"/>
              <a:t>&lt;&lt;“Enter the marks of the student 1: “;</a:t>
            </a:r>
          </a:p>
          <a:p>
            <a:pPr marL="0" indent="0">
              <a:buNone/>
            </a:pPr>
            <a:r>
              <a:rPr lang="en-US" dirty="0" err="1"/>
              <a:t>cin</a:t>
            </a:r>
            <a:r>
              <a:rPr lang="en-US" dirty="0"/>
              <a:t>&gt;&gt;marks;</a:t>
            </a:r>
          </a:p>
          <a:p>
            <a:pPr marL="0" indent="0">
              <a:buNone/>
            </a:pPr>
            <a:r>
              <a:rPr lang="en-US" dirty="0"/>
              <a:t>if(marks==100)</a:t>
            </a:r>
          </a:p>
          <a:p>
            <a:pPr marL="0" indent="0">
              <a:buNone/>
            </a:pPr>
            <a:r>
              <a:rPr lang="en-US" dirty="0"/>
              <a:t>{</a:t>
            </a:r>
          </a:p>
          <a:p>
            <a:pPr marL="0" indent="0">
              <a:buNone/>
            </a:pPr>
            <a:r>
              <a:rPr lang="en-US" dirty="0" err="1"/>
              <a:t>cout</a:t>
            </a:r>
            <a:r>
              <a:rPr lang="en-US" dirty="0"/>
              <a:t>&lt;&lt;“Grade is A”;</a:t>
            </a:r>
          </a:p>
          <a:p>
            <a:pPr marL="0" indent="0">
              <a:buNone/>
            </a:pPr>
            <a:r>
              <a:rPr lang="en-US" dirty="0"/>
              <a:t>}</a:t>
            </a:r>
          </a:p>
          <a:p>
            <a:pPr marL="0" indent="0">
              <a:buNone/>
            </a:pPr>
            <a:endParaRPr lang="en-US" dirty="0"/>
          </a:p>
        </p:txBody>
      </p:sp>
      <p:sp>
        <p:nvSpPr>
          <p:cNvPr id="7" name="Content Placeholder 6">
            <a:extLst>
              <a:ext uri="{FF2B5EF4-FFF2-40B4-BE49-F238E27FC236}">
                <a16:creationId xmlns:a16="http://schemas.microsoft.com/office/drawing/2014/main" id="{C7D4370E-EE79-4B27-A82F-EA4F89AB2A4C}"/>
              </a:ext>
            </a:extLst>
          </p:cNvPr>
          <p:cNvSpPr>
            <a:spLocks noGrp="1"/>
          </p:cNvSpPr>
          <p:nvPr>
            <p:ph sz="quarter" idx="4"/>
          </p:nvPr>
        </p:nvSpPr>
        <p:spPr>
          <a:xfrm>
            <a:off x="5689599" y="2376813"/>
            <a:ext cx="5013195" cy="4221271"/>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t>else if(marks&lt;100 &amp;&amp; marks&gt;80)</a:t>
            </a:r>
          </a:p>
          <a:p>
            <a:pPr marL="0" indent="0">
              <a:buNone/>
            </a:pPr>
            <a:r>
              <a:rPr lang="en-US" dirty="0"/>
              <a:t>{</a:t>
            </a:r>
          </a:p>
          <a:p>
            <a:pPr marL="0" indent="0">
              <a:buNone/>
            </a:pPr>
            <a:r>
              <a:rPr lang="en-US" dirty="0" err="1"/>
              <a:t>cout</a:t>
            </a:r>
            <a:r>
              <a:rPr lang="en-US" dirty="0"/>
              <a:t>&lt;&lt;“Grade is B“;</a:t>
            </a:r>
          </a:p>
          <a:p>
            <a:pPr marL="0" indent="0">
              <a:buNone/>
            </a:pPr>
            <a:r>
              <a:rPr lang="en-US" dirty="0"/>
              <a:t>}</a:t>
            </a:r>
          </a:p>
          <a:p>
            <a:pPr marL="0" indent="0">
              <a:buNone/>
            </a:pPr>
            <a:r>
              <a:rPr lang="en-US" dirty="0"/>
              <a:t>else if(marks&lt;80 &amp;&amp; marks&gt;50)</a:t>
            </a:r>
          </a:p>
          <a:p>
            <a:pPr marL="0" indent="0">
              <a:buNone/>
            </a:pPr>
            <a:r>
              <a:rPr lang="en-US" dirty="0"/>
              <a:t>{</a:t>
            </a:r>
          </a:p>
          <a:p>
            <a:pPr marL="0" indent="0">
              <a:buNone/>
            </a:pPr>
            <a:r>
              <a:rPr lang="en-US" dirty="0" err="1"/>
              <a:t>cout</a:t>
            </a:r>
            <a:r>
              <a:rPr lang="en-US" dirty="0"/>
              <a:t>&lt;&lt;“Grade is C”;</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err="1"/>
              <a:t>cout</a:t>
            </a:r>
            <a:r>
              <a:rPr lang="en-US" dirty="0"/>
              <a:t>&lt;&lt;“Grade is D’;</a:t>
            </a:r>
          </a:p>
          <a:p>
            <a:pPr marL="0" indent="0">
              <a:buNone/>
            </a:pPr>
            <a:r>
              <a:rPr lang="en-US" dirty="0"/>
              <a:t>}</a:t>
            </a:r>
          </a:p>
          <a:p>
            <a:pPr marL="0" indent="0">
              <a:buNone/>
            </a:pPr>
            <a:r>
              <a:rPr lang="en-US" dirty="0"/>
              <a:t>return 0;</a:t>
            </a:r>
          </a:p>
          <a:p>
            <a:pPr marL="0" indent="0">
              <a:buNone/>
            </a:pPr>
            <a:r>
              <a:rPr lang="en-US" dirty="0"/>
              <a:t>}</a:t>
            </a:r>
          </a:p>
          <a:p>
            <a:pPr marL="0" indent="0">
              <a:buNone/>
            </a:pPr>
            <a:endParaRPr lang="en-US" dirty="0"/>
          </a:p>
        </p:txBody>
      </p:sp>
      <p:sp>
        <p:nvSpPr>
          <p:cNvPr id="8" name="Rectangle 7">
            <a:extLst>
              <a:ext uri="{FF2B5EF4-FFF2-40B4-BE49-F238E27FC236}">
                <a16:creationId xmlns:a16="http://schemas.microsoft.com/office/drawing/2014/main" id="{C364EB3C-A56A-4486-B31A-3A8851A2EC62}"/>
              </a:ext>
            </a:extLst>
          </p:cNvPr>
          <p:cNvSpPr/>
          <p:nvPr/>
        </p:nvSpPr>
        <p:spPr>
          <a:xfrm>
            <a:off x="8554161" y="2796870"/>
            <a:ext cx="3273470" cy="14458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 output</a:t>
            </a:r>
          </a:p>
          <a:p>
            <a:pPr algn="ctr"/>
            <a:r>
              <a:rPr lang="en-US" dirty="0"/>
              <a:t>Enter the marks of the student: 89</a:t>
            </a:r>
          </a:p>
          <a:p>
            <a:pPr algn="ctr"/>
            <a:r>
              <a:rPr lang="en-US" dirty="0"/>
              <a:t>Grade is B</a:t>
            </a:r>
          </a:p>
          <a:p>
            <a:pPr algn="ctr"/>
            <a:endParaRPr lang="en-US" dirty="0"/>
          </a:p>
        </p:txBody>
      </p:sp>
      <p:sp>
        <p:nvSpPr>
          <p:cNvPr id="9" name="Arrow: Right 8">
            <a:extLst>
              <a:ext uri="{FF2B5EF4-FFF2-40B4-BE49-F238E27FC236}">
                <a16:creationId xmlns:a16="http://schemas.microsoft.com/office/drawing/2014/main" id="{A37AB411-0273-4CCE-8003-D81518A619BE}"/>
              </a:ext>
            </a:extLst>
          </p:cNvPr>
          <p:cNvSpPr/>
          <p:nvPr/>
        </p:nvSpPr>
        <p:spPr>
          <a:xfrm>
            <a:off x="7402882" y="3429000"/>
            <a:ext cx="1064713" cy="90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40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5814E2-5512-40CA-837B-2202897F3BA1}"/>
              </a:ext>
            </a:extLst>
          </p:cNvPr>
          <p:cNvSpPr>
            <a:spLocks noGrp="1"/>
          </p:cNvSpPr>
          <p:nvPr>
            <p:ph type="title"/>
          </p:nvPr>
        </p:nvSpPr>
        <p:spPr>
          <a:xfrm>
            <a:off x="691491" y="947920"/>
            <a:ext cx="8761413" cy="728480"/>
          </a:xfrm>
        </p:spPr>
        <p:txBody>
          <a:bodyPr/>
          <a:lstStyle/>
          <a:p>
            <a:r>
              <a:rPr lang="en-US" dirty="0">
                <a:latin typeface="Bodoni MT Black" panose="02070A03080606020203" pitchFamily="18" charset="0"/>
              </a:rPr>
              <a:t>Nested if statement</a:t>
            </a:r>
          </a:p>
        </p:txBody>
      </p:sp>
      <p:sp>
        <p:nvSpPr>
          <p:cNvPr id="4" name="Content Placeholder 3">
            <a:extLst>
              <a:ext uri="{FF2B5EF4-FFF2-40B4-BE49-F238E27FC236}">
                <a16:creationId xmlns:a16="http://schemas.microsoft.com/office/drawing/2014/main" id="{3FCC4B02-A345-4B05-8D56-41F76C1121A8}"/>
              </a:ext>
            </a:extLst>
          </p:cNvPr>
          <p:cNvSpPr>
            <a:spLocks noGrp="1"/>
          </p:cNvSpPr>
          <p:nvPr>
            <p:ph sz="half" idx="2"/>
          </p:nvPr>
        </p:nvSpPr>
        <p:spPr>
          <a:xfrm>
            <a:off x="373165" y="2229633"/>
            <a:ext cx="6215525" cy="4359055"/>
          </a:xfrm>
        </p:spPr>
        <p:txBody>
          <a:bodyPr>
            <a:normAutofit fontScale="77500" lnSpcReduction="20000"/>
          </a:bodyPr>
          <a:lstStyle/>
          <a:p>
            <a:r>
              <a:rPr lang="en-US" sz="2400" dirty="0">
                <a:latin typeface="Bodoni MT Black" panose="02070A03080606020203" pitchFamily="18" charset="0"/>
                <a:cs typeface="Times New Roman" panose="02020603050405020304" pitchFamily="18" charset="0"/>
              </a:rPr>
              <a:t>Nested if statement:</a:t>
            </a:r>
          </a:p>
          <a:p>
            <a:pPr marL="0" indent="0">
              <a:buNone/>
            </a:pPr>
            <a:r>
              <a:rPr lang="en-US" dirty="0">
                <a:latin typeface="Times New Roman" panose="02020603050405020304" pitchFamily="18" charset="0"/>
                <a:cs typeface="Times New Roman" panose="02020603050405020304" pitchFamily="18" charset="0"/>
              </a:rPr>
              <a:t>      To test more than one condition, an if statement can be nested inside another if statement. It is used when you want to check multiple condition at some certain circumstances.</a:t>
            </a:r>
          </a:p>
          <a:p>
            <a:pPr marL="0" indent="0">
              <a:buNone/>
            </a:pPr>
            <a:r>
              <a:rPr lang="en-US" sz="2600" dirty="0" err="1">
                <a:latin typeface="Bodoni MT Black" panose="02070A03080606020203" pitchFamily="18" charset="0"/>
                <a:cs typeface="Times New Roman" panose="02020603050405020304" pitchFamily="18" charset="0"/>
              </a:rPr>
              <a:t>Synatx</a:t>
            </a:r>
            <a:r>
              <a:rPr lang="en-US" sz="2600" dirty="0">
                <a:latin typeface="Bodoni MT Black" panose="02070A03080606020203"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If(condition1)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If(condition2)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Statment2;</a:t>
            </a:r>
          </a:p>
          <a:p>
            <a:pPr marL="0" indent="0">
              <a:buNone/>
            </a:pPr>
            <a:r>
              <a:rPr lang="en-US" dirty="0">
                <a:latin typeface="Times New Roman" panose="02020603050405020304" pitchFamily="18" charset="0"/>
                <a:cs typeface="Times New Roman" panose="02020603050405020304" pitchFamily="18" charset="0"/>
              </a:rPr>
              <a:t>If(condition3)</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Statment3;</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if statement end</a:t>
            </a:r>
          </a:p>
          <a:p>
            <a:pPr marL="0" indent="0">
              <a:buNone/>
            </a:pPr>
            <a:endParaRPr lang="en-US" dirty="0"/>
          </a:p>
          <a:p>
            <a:pPr marL="0" indent="0">
              <a:buNone/>
            </a:pPr>
            <a:endParaRPr lang="en-US" dirty="0"/>
          </a:p>
        </p:txBody>
      </p:sp>
      <p:sp>
        <p:nvSpPr>
          <p:cNvPr id="10" name="Content Placeholder 9">
            <a:extLst>
              <a:ext uri="{FF2B5EF4-FFF2-40B4-BE49-F238E27FC236}">
                <a16:creationId xmlns:a16="http://schemas.microsoft.com/office/drawing/2014/main" id="{A2188490-B25E-4D3B-BF28-A54D3CFED648}"/>
              </a:ext>
            </a:extLst>
          </p:cNvPr>
          <p:cNvSpPr>
            <a:spLocks noGrp="1"/>
          </p:cNvSpPr>
          <p:nvPr>
            <p:ph sz="quarter" idx="4"/>
          </p:nvPr>
        </p:nvSpPr>
        <p:spPr>
          <a:xfrm>
            <a:off x="6713951" y="2542782"/>
            <a:ext cx="5104884" cy="4045907"/>
          </a:xfrm>
        </p:spPr>
        <p:txBody>
          <a:bodyPr>
            <a:normAutofit fontScale="77500" lnSpcReduction="20000"/>
          </a:bodyPr>
          <a:lstStyle/>
          <a:p>
            <a:pPr marL="0" indent="0">
              <a:buNone/>
            </a:pP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nd</a:t>
            </a:r>
            <a:r>
              <a:rPr lang="en-US" sz="2100" dirty="0">
                <a:latin typeface="Times New Roman" panose="02020603050405020304" pitchFamily="18" charset="0"/>
                <a:cs typeface="Times New Roman" panose="02020603050405020304" pitchFamily="18" charset="0"/>
              </a:rPr>
              <a:t> if statement end</a:t>
            </a:r>
          </a:p>
          <a:p>
            <a:pPr marL="0" indent="0">
              <a:buNone/>
            </a:pPr>
            <a:r>
              <a:rPr lang="en-US" sz="2100" dirty="0">
                <a:latin typeface="Times New Roman" panose="02020603050405020304" pitchFamily="18" charset="0"/>
                <a:cs typeface="Times New Roman" panose="02020603050405020304" pitchFamily="18" charset="0"/>
              </a:rPr>
              <a:t>statment1;</a:t>
            </a:r>
          </a:p>
          <a:p>
            <a:pPr marL="0" indent="0">
              <a:buNone/>
            </a:pPr>
            <a:r>
              <a:rPr lang="en-US" sz="2100" dirty="0">
                <a:latin typeface="Times New Roman" panose="02020603050405020304" pitchFamily="18" charset="0"/>
                <a:cs typeface="Times New Roman" panose="02020603050405020304" pitchFamily="18" charset="0"/>
              </a:rPr>
              <a:t>}// 1</a:t>
            </a:r>
            <a:r>
              <a:rPr lang="en-US" sz="2100" baseline="30000" dirty="0">
                <a:latin typeface="Times New Roman" panose="02020603050405020304" pitchFamily="18" charset="0"/>
                <a:cs typeface="Times New Roman" panose="02020603050405020304" pitchFamily="18" charset="0"/>
              </a:rPr>
              <a:t>st</a:t>
            </a:r>
            <a:r>
              <a:rPr lang="en-US" sz="2100" dirty="0">
                <a:latin typeface="Times New Roman" panose="02020603050405020304" pitchFamily="18" charset="0"/>
                <a:cs typeface="Times New Roman" panose="02020603050405020304" pitchFamily="18" charset="0"/>
              </a:rPr>
              <a:t> if statement end</a:t>
            </a:r>
          </a:p>
          <a:p>
            <a:pPr marL="0" indent="0">
              <a:buNone/>
            </a:pPr>
            <a:r>
              <a:rPr lang="en-US" sz="2100" dirty="0">
                <a:latin typeface="Times New Roman" panose="02020603050405020304" pitchFamily="18" charset="0"/>
                <a:cs typeface="Times New Roman" panose="02020603050405020304" pitchFamily="18" charset="0"/>
              </a:rPr>
              <a:t>Else</a:t>
            </a:r>
          </a:p>
          <a:p>
            <a:pPr marL="0" indent="0">
              <a:buNone/>
            </a:pP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910147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C69768-C0CC-49A7-A945-CE368611D028}"/>
              </a:ext>
            </a:extLst>
          </p:cNvPr>
          <p:cNvSpPr>
            <a:spLocks noGrp="1"/>
          </p:cNvSpPr>
          <p:nvPr>
            <p:ph type="title"/>
          </p:nvPr>
        </p:nvSpPr>
        <p:spPr>
          <a:xfrm>
            <a:off x="741603" y="947919"/>
            <a:ext cx="8761413" cy="728480"/>
          </a:xfrm>
        </p:spPr>
        <p:txBody>
          <a:bodyPr/>
          <a:lstStyle/>
          <a:p>
            <a:r>
              <a:rPr lang="en-US" dirty="0">
                <a:latin typeface="Bodoni MT Black" panose="02070A03080606020203" pitchFamily="18" charset="0"/>
              </a:rPr>
              <a:t>Flow chart: Nested id statement</a:t>
            </a:r>
          </a:p>
        </p:txBody>
      </p:sp>
      <p:sp>
        <p:nvSpPr>
          <p:cNvPr id="9" name="Diamond 8">
            <a:extLst>
              <a:ext uri="{FF2B5EF4-FFF2-40B4-BE49-F238E27FC236}">
                <a16:creationId xmlns:a16="http://schemas.microsoft.com/office/drawing/2014/main" id="{6B3E90F0-A26D-4F64-B9A0-5B68D37BA3C5}"/>
              </a:ext>
            </a:extLst>
          </p:cNvPr>
          <p:cNvSpPr/>
          <p:nvPr/>
        </p:nvSpPr>
        <p:spPr>
          <a:xfrm>
            <a:off x="2641302" y="2510424"/>
            <a:ext cx="2781623" cy="1402915"/>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Condition1</a:t>
            </a:r>
          </a:p>
        </p:txBody>
      </p:sp>
      <p:sp>
        <p:nvSpPr>
          <p:cNvPr id="10" name="Rectangle 9">
            <a:extLst>
              <a:ext uri="{FF2B5EF4-FFF2-40B4-BE49-F238E27FC236}">
                <a16:creationId xmlns:a16="http://schemas.microsoft.com/office/drawing/2014/main" id="{0E1FE047-F00B-4A8A-8492-ACD20D60FAB6}"/>
              </a:ext>
            </a:extLst>
          </p:cNvPr>
          <p:cNvSpPr/>
          <p:nvPr/>
        </p:nvSpPr>
        <p:spPr>
          <a:xfrm>
            <a:off x="443829" y="4747364"/>
            <a:ext cx="2267211" cy="51356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 N</a:t>
            </a:r>
          </a:p>
        </p:txBody>
      </p:sp>
      <p:sp>
        <p:nvSpPr>
          <p:cNvPr id="11" name="Diamond 10">
            <a:extLst>
              <a:ext uri="{FF2B5EF4-FFF2-40B4-BE49-F238E27FC236}">
                <a16:creationId xmlns:a16="http://schemas.microsoft.com/office/drawing/2014/main" id="{CFDC4C3B-3B31-44B2-959E-8C724A5B7783}"/>
              </a:ext>
            </a:extLst>
          </p:cNvPr>
          <p:cNvSpPr/>
          <p:nvPr/>
        </p:nvSpPr>
        <p:spPr>
          <a:xfrm>
            <a:off x="6769077" y="3913339"/>
            <a:ext cx="2605414" cy="1164921"/>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condition2</a:t>
            </a:r>
          </a:p>
        </p:txBody>
      </p:sp>
      <p:sp>
        <p:nvSpPr>
          <p:cNvPr id="12" name="Rectangle 11">
            <a:extLst>
              <a:ext uri="{FF2B5EF4-FFF2-40B4-BE49-F238E27FC236}">
                <a16:creationId xmlns:a16="http://schemas.microsoft.com/office/drawing/2014/main" id="{35CDBE2D-ECB9-4209-A7DD-1B610C026AE2}"/>
              </a:ext>
            </a:extLst>
          </p:cNvPr>
          <p:cNvSpPr/>
          <p:nvPr/>
        </p:nvSpPr>
        <p:spPr>
          <a:xfrm>
            <a:off x="5018338" y="5514060"/>
            <a:ext cx="2179529" cy="4406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Statement2</a:t>
            </a:r>
          </a:p>
        </p:txBody>
      </p:sp>
      <p:sp>
        <p:nvSpPr>
          <p:cNvPr id="13" name="Rectangle 12">
            <a:extLst>
              <a:ext uri="{FF2B5EF4-FFF2-40B4-BE49-F238E27FC236}">
                <a16:creationId xmlns:a16="http://schemas.microsoft.com/office/drawing/2014/main" id="{3102BB3E-7817-44CD-9336-C88A45A52A76}"/>
              </a:ext>
            </a:extLst>
          </p:cNvPr>
          <p:cNvSpPr/>
          <p:nvPr/>
        </p:nvSpPr>
        <p:spPr>
          <a:xfrm>
            <a:off x="9150262" y="5514060"/>
            <a:ext cx="1891431" cy="44061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statement1</a:t>
            </a:r>
          </a:p>
        </p:txBody>
      </p:sp>
      <p:cxnSp>
        <p:nvCxnSpPr>
          <p:cNvPr id="15" name="Straight Arrow Connector 14">
            <a:extLst>
              <a:ext uri="{FF2B5EF4-FFF2-40B4-BE49-F238E27FC236}">
                <a16:creationId xmlns:a16="http://schemas.microsoft.com/office/drawing/2014/main" id="{F1B4BEA9-46C9-481D-A8D9-E6E90CB24C6A}"/>
              </a:ext>
            </a:extLst>
          </p:cNvPr>
          <p:cNvCxnSpPr>
            <a:cxnSpLocks/>
          </p:cNvCxnSpPr>
          <p:nvPr/>
        </p:nvCxnSpPr>
        <p:spPr>
          <a:xfrm>
            <a:off x="4032113" y="1816274"/>
            <a:ext cx="0" cy="58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ACE648-B6A6-4B9E-85CE-B0C07BD46C8C}"/>
              </a:ext>
            </a:extLst>
          </p:cNvPr>
          <p:cNvCxnSpPr>
            <a:stCxn id="9" idx="1"/>
          </p:cNvCxnSpPr>
          <p:nvPr/>
        </p:nvCxnSpPr>
        <p:spPr>
          <a:xfrm flipH="1" flipV="1">
            <a:off x="1577434" y="3211881"/>
            <a:ext cx="106386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AEC6D4-0B64-4E51-B583-052729DDCB72}"/>
              </a:ext>
            </a:extLst>
          </p:cNvPr>
          <p:cNvCxnSpPr/>
          <p:nvPr/>
        </p:nvCxnSpPr>
        <p:spPr>
          <a:xfrm>
            <a:off x="1577434" y="3211881"/>
            <a:ext cx="0" cy="141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B603C8-9FA0-49D7-8E5A-C30430F155DD}"/>
              </a:ext>
            </a:extLst>
          </p:cNvPr>
          <p:cNvCxnSpPr>
            <a:cxnSpLocks/>
            <a:stCxn id="9" idx="3"/>
          </p:cNvCxnSpPr>
          <p:nvPr/>
        </p:nvCxnSpPr>
        <p:spPr>
          <a:xfrm flipV="1">
            <a:off x="5422925" y="3211881"/>
            <a:ext cx="264885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990C4B-F795-4747-B2A5-71749DDCB472}"/>
              </a:ext>
            </a:extLst>
          </p:cNvPr>
          <p:cNvCxnSpPr/>
          <p:nvPr/>
        </p:nvCxnSpPr>
        <p:spPr>
          <a:xfrm>
            <a:off x="8071784" y="3211881"/>
            <a:ext cx="0" cy="58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A48A38-A06F-483E-98B4-E7F2CDDCDBC5}"/>
              </a:ext>
            </a:extLst>
          </p:cNvPr>
          <p:cNvCxnSpPr>
            <a:stCxn id="11" idx="1"/>
          </p:cNvCxnSpPr>
          <p:nvPr/>
        </p:nvCxnSpPr>
        <p:spPr>
          <a:xfrm flipH="1" flipV="1">
            <a:off x="6096000" y="4495799"/>
            <a:ext cx="6730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22D759-7995-4FDA-9815-A7B8143CEA90}"/>
              </a:ext>
            </a:extLst>
          </p:cNvPr>
          <p:cNvCxnSpPr>
            <a:stCxn id="11" idx="3"/>
          </p:cNvCxnSpPr>
          <p:nvPr/>
        </p:nvCxnSpPr>
        <p:spPr>
          <a:xfrm flipV="1">
            <a:off x="9374491" y="4495799"/>
            <a:ext cx="721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23817C9-48E0-46FA-BD37-7237AE9F764B}"/>
              </a:ext>
            </a:extLst>
          </p:cNvPr>
          <p:cNvCxnSpPr>
            <a:cxnSpLocks/>
          </p:cNvCxnSpPr>
          <p:nvPr/>
        </p:nvCxnSpPr>
        <p:spPr>
          <a:xfrm flipH="1">
            <a:off x="6083899" y="4511458"/>
            <a:ext cx="24204" cy="98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589DF6-F2CF-4D87-B6BA-EB2B3FABD831}"/>
              </a:ext>
            </a:extLst>
          </p:cNvPr>
          <p:cNvCxnSpPr/>
          <p:nvPr/>
        </p:nvCxnSpPr>
        <p:spPr>
          <a:xfrm>
            <a:off x="10095978" y="4495799"/>
            <a:ext cx="0" cy="100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CD1ACA-3557-45CF-B277-188326E0AFBB}"/>
              </a:ext>
            </a:extLst>
          </p:cNvPr>
          <p:cNvCxnSpPr>
            <a:cxnSpLocks/>
          </p:cNvCxnSpPr>
          <p:nvPr/>
        </p:nvCxnSpPr>
        <p:spPr>
          <a:xfrm flipH="1">
            <a:off x="6083899" y="5957429"/>
            <a:ext cx="12102" cy="450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3AD97F-E9C2-4895-A740-0380CB5A0FE9}"/>
              </a:ext>
            </a:extLst>
          </p:cNvPr>
          <p:cNvCxnSpPr>
            <a:cxnSpLocks/>
            <a:stCxn id="13" idx="2"/>
          </p:cNvCxnSpPr>
          <p:nvPr/>
        </p:nvCxnSpPr>
        <p:spPr>
          <a:xfrm>
            <a:off x="10095978" y="5954677"/>
            <a:ext cx="0" cy="453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9AD8A2-7545-4088-8607-2550417AB8B4}"/>
              </a:ext>
            </a:extLst>
          </p:cNvPr>
          <p:cNvCxnSpPr>
            <a:cxnSpLocks/>
          </p:cNvCxnSpPr>
          <p:nvPr/>
        </p:nvCxnSpPr>
        <p:spPr>
          <a:xfrm flipH="1">
            <a:off x="6096000" y="6408164"/>
            <a:ext cx="3999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6C852B-6DEB-4BAE-9DB3-B43749E60EBE}"/>
              </a:ext>
            </a:extLst>
          </p:cNvPr>
          <p:cNvCxnSpPr>
            <a:cxnSpLocks/>
          </p:cNvCxnSpPr>
          <p:nvPr/>
        </p:nvCxnSpPr>
        <p:spPr>
          <a:xfrm>
            <a:off x="1577434" y="5213842"/>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BFD5E-74C4-4637-8A89-877C6FA2AAFA}"/>
              </a:ext>
            </a:extLst>
          </p:cNvPr>
          <p:cNvCxnSpPr/>
          <p:nvPr/>
        </p:nvCxnSpPr>
        <p:spPr>
          <a:xfrm>
            <a:off x="1577434" y="6661642"/>
            <a:ext cx="6689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D02DFB7-0663-4786-8083-1CC77F41AD97}"/>
              </a:ext>
            </a:extLst>
          </p:cNvPr>
          <p:cNvCxnSpPr/>
          <p:nvPr/>
        </p:nvCxnSpPr>
        <p:spPr>
          <a:xfrm>
            <a:off x="8267178" y="6408164"/>
            <a:ext cx="0" cy="253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0B27FB-23B4-45E2-B4C0-8E0AB680E1C6}"/>
              </a:ext>
            </a:extLst>
          </p:cNvPr>
          <p:cNvCxnSpPr/>
          <p:nvPr/>
        </p:nvCxnSpPr>
        <p:spPr>
          <a:xfrm>
            <a:off x="4484318" y="6661642"/>
            <a:ext cx="0" cy="19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66ACA98-9843-4A0A-A098-5636D368DD83}"/>
              </a:ext>
            </a:extLst>
          </p:cNvPr>
          <p:cNvSpPr/>
          <p:nvPr/>
        </p:nvSpPr>
        <p:spPr>
          <a:xfrm>
            <a:off x="1577434" y="2755725"/>
            <a:ext cx="940298" cy="3213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57" name="Rectangle 56">
            <a:extLst>
              <a:ext uri="{FF2B5EF4-FFF2-40B4-BE49-F238E27FC236}">
                <a16:creationId xmlns:a16="http://schemas.microsoft.com/office/drawing/2014/main" id="{E8EB796F-7FD1-4FC6-9DA4-BF91C418E7BD}"/>
              </a:ext>
            </a:extLst>
          </p:cNvPr>
          <p:cNvSpPr/>
          <p:nvPr/>
        </p:nvSpPr>
        <p:spPr>
          <a:xfrm>
            <a:off x="6083899" y="2824621"/>
            <a:ext cx="818367" cy="3027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58" name="Rectangle 57">
            <a:extLst>
              <a:ext uri="{FF2B5EF4-FFF2-40B4-BE49-F238E27FC236}">
                <a16:creationId xmlns:a16="http://schemas.microsoft.com/office/drawing/2014/main" id="{6DBEF7A0-6128-4D7F-9849-659E734F9901}"/>
              </a:ext>
            </a:extLst>
          </p:cNvPr>
          <p:cNvSpPr/>
          <p:nvPr/>
        </p:nvSpPr>
        <p:spPr>
          <a:xfrm>
            <a:off x="5937338" y="4117700"/>
            <a:ext cx="831738" cy="3070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59" name="Rectangle 58">
            <a:extLst>
              <a:ext uri="{FF2B5EF4-FFF2-40B4-BE49-F238E27FC236}">
                <a16:creationId xmlns:a16="http://schemas.microsoft.com/office/drawing/2014/main" id="{2155617E-32A9-415E-AA60-01D976D3FB86}"/>
              </a:ext>
            </a:extLst>
          </p:cNvPr>
          <p:cNvSpPr/>
          <p:nvPr/>
        </p:nvSpPr>
        <p:spPr>
          <a:xfrm>
            <a:off x="9503016" y="4067367"/>
            <a:ext cx="826702" cy="3499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Tree>
    <p:extLst>
      <p:ext uri="{BB962C8B-B14F-4D97-AF65-F5344CB8AC3E}">
        <p14:creationId xmlns:p14="http://schemas.microsoft.com/office/powerpoint/2010/main" val="3485666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F1B9-7666-4B95-B669-F2730F34963B}"/>
              </a:ext>
            </a:extLst>
          </p:cNvPr>
          <p:cNvSpPr>
            <a:spLocks noGrp="1"/>
          </p:cNvSpPr>
          <p:nvPr>
            <p:ph type="title"/>
          </p:nvPr>
        </p:nvSpPr>
        <p:spPr>
          <a:xfrm>
            <a:off x="591282" y="910342"/>
            <a:ext cx="8761413" cy="728480"/>
          </a:xfrm>
        </p:spPr>
        <p:txBody>
          <a:bodyPr/>
          <a:lstStyle/>
          <a:p>
            <a:r>
              <a:rPr lang="en-US" dirty="0">
                <a:latin typeface="Bodoni MT Black" panose="02070A03080606020203" pitchFamily="18" charset="0"/>
              </a:rPr>
              <a:t>Program: Nested if statement</a:t>
            </a:r>
          </a:p>
        </p:txBody>
      </p:sp>
      <p:sp>
        <p:nvSpPr>
          <p:cNvPr id="3" name="Content Placeholder 2">
            <a:extLst>
              <a:ext uri="{FF2B5EF4-FFF2-40B4-BE49-F238E27FC236}">
                <a16:creationId xmlns:a16="http://schemas.microsoft.com/office/drawing/2014/main" id="{A030C084-EAF3-4341-AB94-955F802C92E0}"/>
              </a:ext>
            </a:extLst>
          </p:cNvPr>
          <p:cNvSpPr>
            <a:spLocks noGrp="1"/>
          </p:cNvSpPr>
          <p:nvPr>
            <p:ph sz="half" idx="1"/>
          </p:nvPr>
        </p:nvSpPr>
        <p:spPr>
          <a:xfrm>
            <a:off x="501041" y="2367418"/>
            <a:ext cx="5361140" cy="4359059"/>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sz="1200" dirty="0"/>
              <a:t>Write a program to check from 3 numbers which number is greater from all the numbers.</a:t>
            </a:r>
          </a:p>
          <a:p>
            <a:pPr marL="0" indent="0">
              <a:buNone/>
            </a:pPr>
            <a:r>
              <a:rPr lang="en-US" sz="1200" dirty="0"/>
              <a:t>#include&lt;iostream&gt;</a:t>
            </a:r>
          </a:p>
          <a:p>
            <a:pPr marL="0" indent="0">
              <a:buNone/>
            </a:pPr>
            <a:r>
              <a:rPr lang="en-US" sz="1200" dirty="0"/>
              <a:t>Using namespace std;</a:t>
            </a:r>
          </a:p>
          <a:p>
            <a:pPr marL="0" indent="0">
              <a:buNone/>
            </a:pPr>
            <a:r>
              <a:rPr lang="en-US" sz="1200" dirty="0"/>
              <a:t>int main()</a:t>
            </a:r>
          </a:p>
          <a:p>
            <a:pPr marL="0" indent="0">
              <a:buNone/>
            </a:pPr>
            <a:r>
              <a:rPr lang="en-US" sz="1200" dirty="0"/>
              <a:t>{</a:t>
            </a:r>
          </a:p>
          <a:p>
            <a:pPr marL="0" indent="0">
              <a:buNone/>
            </a:pPr>
            <a:r>
              <a:rPr lang="en-US" sz="1200" dirty="0"/>
              <a:t>int num1,num2,num3;</a:t>
            </a:r>
          </a:p>
          <a:p>
            <a:pPr marL="0" indent="0">
              <a:buNone/>
            </a:pPr>
            <a:r>
              <a:rPr lang="en-US" sz="1200" dirty="0" err="1"/>
              <a:t>cout</a:t>
            </a:r>
            <a:r>
              <a:rPr lang="en-US" sz="1200" dirty="0"/>
              <a:t>&lt;&lt;“Enter the number 1: “;</a:t>
            </a:r>
          </a:p>
          <a:p>
            <a:pPr marL="0" indent="0">
              <a:buNone/>
            </a:pPr>
            <a:r>
              <a:rPr lang="en-US" sz="1200" dirty="0" err="1"/>
              <a:t>cin</a:t>
            </a:r>
            <a:r>
              <a:rPr lang="en-US" sz="1200" dirty="0"/>
              <a:t>&gt;&gt;num1;</a:t>
            </a:r>
          </a:p>
          <a:p>
            <a:pPr marL="0" indent="0">
              <a:buNone/>
            </a:pPr>
            <a:r>
              <a:rPr lang="en-US" sz="1200" dirty="0" err="1"/>
              <a:t>cout</a:t>
            </a:r>
            <a:r>
              <a:rPr lang="en-US" sz="1200" dirty="0"/>
              <a:t>&lt;&lt;“Enter the number 2: “;</a:t>
            </a:r>
          </a:p>
          <a:p>
            <a:pPr marL="0" indent="0">
              <a:buNone/>
            </a:pPr>
            <a:r>
              <a:rPr lang="en-US" sz="1200" dirty="0" err="1"/>
              <a:t>cin</a:t>
            </a:r>
            <a:r>
              <a:rPr lang="en-US" sz="1200" dirty="0"/>
              <a:t>&gt;&gt;num2;</a:t>
            </a:r>
          </a:p>
          <a:p>
            <a:pPr marL="0" indent="0">
              <a:buNone/>
            </a:pPr>
            <a:r>
              <a:rPr lang="en-US" sz="1200" dirty="0" err="1"/>
              <a:t>cout</a:t>
            </a:r>
            <a:r>
              <a:rPr lang="en-US" sz="1200" dirty="0"/>
              <a:t>&lt;&lt;“enter the number 3: “;</a:t>
            </a:r>
          </a:p>
          <a:p>
            <a:pPr marL="0" indent="0">
              <a:buNone/>
            </a:pPr>
            <a:r>
              <a:rPr lang="en-US" sz="1200" dirty="0" err="1"/>
              <a:t>cin</a:t>
            </a:r>
            <a:r>
              <a:rPr lang="en-US" sz="1200" dirty="0"/>
              <a:t>&gt;&gt;num3;</a:t>
            </a:r>
          </a:p>
          <a:p>
            <a:pPr marL="0" indent="0">
              <a:buNone/>
            </a:pPr>
            <a:r>
              <a:rPr lang="en-US" sz="1200" dirty="0"/>
              <a:t>If(num1&gt;num2)</a:t>
            </a:r>
          </a:p>
          <a:p>
            <a:pPr marL="0" indent="0">
              <a:buNone/>
            </a:pPr>
            <a:r>
              <a:rPr lang="en-US" sz="1200" dirty="0"/>
              <a:t>{</a:t>
            </a:r>
          </a:p>
          <a:p>
            <a:pPr marL="0" indent="0">
              <a:buNone/>
            </a:pPr>
            <a:r>
              <a:rPr lang="en-US" sz="1200" dirty="0"/>
              <a:t>If(num1&gt;num3)</a:t>
            </a:r>
          </a:p>
          <a:p>
            <a:pPr marL="0" indent="0">
              <a:buNone/>
            </a:pPr>
            <a:r>
              <a:rPr lang="en-US" sz="1200" dirty="0"/>
              <a:t>{</a:t>
            </a:r>
          </a:p>
        </p:txBody>
      </p:sp>
      <p:sp>
        <p:nvSpPr>
          <p:cNvPr id="4" name="Content Placeholder 3">
            <a:extLst>
              <a:ext uri="{FF2B5EF4-FFF2-40B4-BE49-F238E27FC236}">
                <a16:creationId xmlns:a16="http://schemas.microsoft.com/office/drawing/2014/main" id="{4E481A7F-CEFB-43A3-AE28-119B343B447A}"/>
              </a:ext>
            </a:extLst>
          </p:cNvPr>
          <p:cNvSpPr>
            <a:spLocks noGrp="1"/>
          </p:cNvSpPr>
          <p:nvPr>
            <p:ph sz="half" idx="2"/>
          </p:nvPr>
        </p:nvSpPr>
        <p:spPr>
          <a:xfrm>
            <a:off x="5962388" y="2367418"/>
            <a:ext cx="5962389" cy="4359059"/>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100" dirty="0" err="1">
                <a:latin typeface="Times New Roman" panose="02020603050405020304" pitchFamily="18" charset="0"/>
                <a:cs typeface="Times New Roman" panose="02020603050405020304" pitchFamily="18" charset="0"/>
              </a:rPr>
              <a:t>cout</a:t>
            </a:r>
            <a:r>
              <a:rPr lang="en-US" sz="1100" dirty="0">
                <a:latin typeface="Times New Roman" panose="02020603050405020304" pitchFamily="18" charset="0"/>
                <a:cs typeface="Times New Roman" panose="02020603050405020304" pitchFamily="18" charset="0"/>
              </a:rPr>
              <a:t>&lt;&lt;“Number 1 is greater number from both numbers”;</a:t>
            </a:r>
          </a:p>
          <a:p>
            <a:pPr marL="0" indent="0">
              <a:buNone/>
            </a:pPr>
            <a:r>
              <a:rPr lang="en-US" sz="1100" dirty="0">
                <a:latin typeface="Times New Roman" panose="02020603050405020304" pitchFamily="18" charset="0"/>
                <a:cs typeface="Times New Roman" panose="02020603050405020304" pitchFamily="18" charset="0"/>
              </a:rPr>
              <a:t>}//end inner if</a:t>
            </a:r>
          </a:p>
          <a:p>
            <a:pPr marL="0" indent="0">
              <a:buNone/>
            </a:pPr>
            <a:r>
              <a:rPr lang="en-US" sz="1100" dirty="0">
                <a:latin typeface="Times New Roman" panose="02020603050405020304" pitchFamily="18" charset="0"/>
                <a:cs typeface="Times New Roman" panose="02020603050405020304" pitchFamily="18" charset="0"/>
              </a:rPr>
              <a:t>else if(num2&gt;num1)</a:t>
            </a:r>
          </a:p>
          <a:p>
            <a:pPr marL="0" indent="0">
              <a:buNone/>
            </a:pPr>
            <a:r>
              <a:rPr lang="en-US" sz="1100" dirty="0">
                <a:latin typeface="Times New Roman" panose="02020603050405020304" pitchFamily="18" charset="0"/>
                <a:cs typeface="Times New Roman" panose="02020603050405020304" pitchFamily="18" charset="0"/>
              </a:rPr>
              <a:t>{</a:t>
            </a:r>
          </a:p>
          <a:p>
            <a:pPr marL="0" indent="0">
              <a:buNone/>
            </a:pPr>
            <a:r>
              <a:rPr lang="en-US" sz="1100" dirty="0">
                <a:latin typeface="Times New Roman" panose="02020603050405020304" pitchFamily="18" charset="0"/>
                <a:cs typeface="Times New Roman" panose="02020603050405020304" pitchFamily="18" charset="0"/>
              </a:rPr>
              <a:t>if(num2&gt;num3)</a:t>
            </a:r>
          </a:p>
          <a:p>
            <a:pPr marL="0" indent="0">
              <a:buNone/>
            </a:pPr>
            <a:r>
              <a:rPr lang="en-US" sz="1100" dirty="0">
                <a:latin typeface="Times New Roman" panose="02020603050405020304" pitchFamily="18" charset="0"/>
                <a:cs typeface="Times New Roman" panose="02020603050405020304" pitchFamily="18" charset="0"/>
              </a:rPr>
              <a:t>{</a:t>
            </a:r>
          </a:p>
          <a:p>
            <a:pPr marL="0" indent="0">
              <a:buNone/>
            </a:pPr>
            <a:r>
              <a:rPr lang="en-US" sz="1100" dirty="0" err="1">
                <a:latin typeface="Times New Roman" panose="02020603050405020304" pitchFamily="18" charset="0"/>
                <a:cs typeface="Times New Roman" panose="02020603050405020304" pitchFamily="18" charset="0"/>
              </a:rPr>
              <a:t>cout</a:t>
            </a:r>
            <a:r>
              <a:rPr lang="en-US" sz="1100" dirty="0">
                <a:latin typeface="Times New Roman" panose="02020603050405020304" pitchFamily="18" charset="0"/>
                <a:cs typeface="Times New Roman" panose="02020603050405020304" pitchFamily="18" charset="0"/>
              </a:rPr>
              <a:t>&lt;&lt;“Number 2 is greater number from both numbers”;</a:t>
            </a:r>
          </a:p>
          <a:p>
            <a:pPr marL="0" indent="0">
              <a:buNone/>
            </a:pPr>
            <a:r>
              <a:rPr lang="en-US" sz="1100" dirty="0">
                <a:latin typeface="Times New Roman" panose="02020603050405020304" pitchFamily="18" charset="0"/>
                <a:cs typeface="Times New Roman" panose="02020603050405020304" pitchFamily="18" charset="0"/>
              </a:rPr>
              <a:t>}//end inner if  of else-if</a:t>
            </a:r>
          </a:p>
          <a:p>
            <a:pPr marL="0" indent="0">
              <a:buNone/>
            </a:pPr>
            <a:r>
              <a:rPr lang="en-US" sz="1100" dirty="0">
                <a:latin typeface="Times New Roman" panose="02020603050405020304" pitchFamily="18" charset="0"/>
                <a:cs typeface="Times New Roman" panose="02020603050405020304" pitchFamily="18" charset="0"/>
              </a:rPr>
              <a:t>}//end if else statement</a:t>
            </a:r>
          </a:p>
          <a:p>
            <a:pPr marL="0" indent="0">
              <a:buNone/>
            </a:pPr>
            <a:r>
              <a:rPr lang="en-US" sz="1100" dirty="0">
                <a:latin typeface="Times New Roman" panose="02020603050405020304" pitchFamily="18" charset="0"/>
                <a:cs typeface="Times New Roman" panose="02020603050405020304" pitchFamily="18" charset="0"/>
              </a:rPr>
              <a:t>}// end outer if</a:t>
            </a:r>
          </a:p>
          <a:p>
            <a:pPr marL="0" indent="0">
              <a:buNone/>
            </a:pPr>
            <a:r>
              <a:rPr lang="en-US" sz="1100" dirty="0">
                <a:latin typeface="Times New Roman" panose="02020603050405020304" pitchFamily="18" charset="0"/>
                <a:cs typeface="Times New Roman" panose="02020603050405020304" pitchFamily="18" charset="0"/>
              </a:rPr>
              <a:t>else</a:t>
            </a:r>
          </a:p>
          <a:p>
            <a:pPr marL="0" indent="0">
              <a:buNone/>
            </a:pPr>
            <a:r>
              <a:rPr lang="en-US" sz="1100" dirty="0">
                <a:latin typeface="Times New Roman" panose="02020603050405020304" pitchFamily="18" charset="0"/>
                <a:cs typeface="Times New Roman" panose="02020603050405020304" pitchFamily="18" charset="0"/>
              </a:rPr>
              <a:t>{</a:t>
            </a:r>
          </a:p>
          <a:p>
            <a:pPr marL="0" indent="0">
              <a:buNone/>
            </a:pPr>
            <a:r>
              <a:rPr lang="en-US" sz="1100" dirty="0" err="1">
                <a:latin typeface="Times New Roman" panose="02020603050405020304" pitchFamily="18" charset="0"/>
                <a:cs typeface="Times New Roman" panose="02020603050405020304" pitchFamily="18" charset="0"/>
              </a:rPr>
              <a:t>cout</a:t>
            </a:r>
            <a:r>
              <a:rPr lang="en-US" sz="1100" dirty="0">
                <a:latin typeface="Times New Roman" panose="02020603050405020304" pitchFamily="18" charset="0"/>
                <a:cs typeface="Times New Roman" panose="02020603050405020304" pitchFamily="18" charset="0"/>
              </a:rPr>
              <a:t>&lt;&lt;“Number 3 is greater number from first two numbers”;</a:t>
            </a:r>
          </a:p>
          <a:p>
            <a:pPr marL="0" indent="0">
              <a:buNone/>
            </a:pPr>
            <a:r>
              <a:rPr lang="en-US" sz="1100" dirty="0">
                <a:latin typeface="Times New Roman" panose="02020603050405020304" pitchFamily="18" charset="0"/>
                <a:cs typeface="Times New Roman" panose="02020603050405020304" pitchFamily="18" charset="0"/>
              </a:rPr>
              <a:t>}</a:t>
            </a:r>
          </a:p>
          <a:p>
            <a:pPr marL="0" indent="0">
              <a:buNone/>
            </a:pPr>
            <a:r>
              <a:rPr lang="en-US" sz="1100" dirty="0">
                <a:latin typeface="Times New Roman" panose="02020603050405020304" pitchFamily="18" charset="0"/>
                <a:cs typeface="Times New Roman" panose="02020603050405020304" pitchFamily="18" charset="0"/>
              </a:rPr>
              <a:t>return 0; }</a:t>
            </a:r>
          </a:p>
        </p:txBody>
      </p:sp>
    </p:spTree>
    <p:extLst>
      <p:ext uri="{BB962C8B-B14F-4D97-AF65-F5344CB8AC3E}">
        <p14:creationId xmlns:p14="http://schemas.microsoft.com/office/powerpoint/2010/main" val="19902676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BC09-13D8-4DC1-B40C-C6FA3A444D81}"/>
              </a:ext>
            </a:extLst>
          </p:cNvPr>
          <p:cNvSpPr>
            <a:spLocks noGrp="1"/>
          </p:cNvSpPr>
          <p:nvPr>
            <p:ph type="title"/>
          </p:nvPr>
        </p:nvSpPr>
        <p:spPr>
          <a:xfrm>
            <a:off x="678965" y="900890"/>
            <a:ext cx="8761413" cy="728480"/>
          </a:xfrm>
        </p:spPr>
        <p:txBody>
          <a:bodyPr/>
          <a:lstStyle/>
          <a:p>
            <a:r>
              <a:rPr lang="en-US" dirty="0">
                <a:latin typeface="Bodoni MT Black" panose="02070A03080606020203" pitchFamily="18" charset="0"/>
              </a:rPr>
              <a:t>Switch statement:</a:t>
            </a:r>
          </a:p>
        </p:txBody>
      </p:sp>
      <p:sp>
        <p:nvSpPr>
          <p:cNvPr id="5" name="Content Placeholder 4">
            <a:extLst>
              <a:ext uri="{FF2B5EF4-FFF2-40B4-BE49-F238E27FC236}">
                <a16:creationId xmlns:a16="http://schemas.microsoft.com/office/drawing/2014/main" id="{77527F89-BB6F-447A-A48D-70A8636EA65A}"/>
              </a:ext>
            </a:extLst>
          </p:cNvPr>
          <p:cNvSpPr>
            <a:spLocks noGrp="1"/>
          </p:cNvSpPr>
          <p:nvPr>
            <p:ph sz="half" idx="1"/>
          </p:nvPr>
        </p:nvSpPr>
        <p:spPr>
          <a:xfrm>
            <a:off x="576197" y="2455102"/>
            <a:ext cx="5403915" cy="3995802"/>
          </a:xfrm>
        </p:spPr>
        <p:style>
          <a:lnRef idx="2">
            <a:schemeClr val="accent6"/>
          </a:lnRef>
          <a:fillRef idx="1">
            <a:schemeClr val="lt1"/>
          </a:fillRef>
          <a:effectRef idx="0">
            <a:schemeClr val="accent6"/>
          </a:effectRef>
          <a:fontRef idx="minor">
            <a:schemeClr val="dk1"/>
          </a:fontRef>
        </p:style>
        <p:txBody>
          <a:bodyPr>
            <a:normAutofit fontScale="85000" lnSpcReduction="20000"/>
          </a:bodyPr>
          <a:lstStyle/>
          <a:p>
            <a:r>
              <a:rPr lang="en-US" sz="2400" dirty="0">
                <a:latin typeface="Bodoni MT Black" panose="02070A03080606020203" pitchFamily="18" charset="0"/>
                <a:cs typeface="Times New Roman" panose="02020603050405020304" pitchFamily="18" charset="0"/>
              </a:rPr>
              <a:t>Switch statement:</a:t>
            </a:r>
          </a:p>
          <a:p>
            <a:pPr marL="0" indent="0">
              <a:buNone/>
            </a:pPr>
            <a:r>
              <a:rPr lang="en-US" dirty="0">
                <a:latin typeface="Times New Roman" panose="02020603050405020304" pitchFamily="18" charset="0"/>
                <a:cs typeface="Times New Roman" panose="02020603050405020304" pitchFamily="18" charset="0"/>
              </a:rPr>
              <a:t>     Switch statement lets the value of a variable or expression determine where the program will branch. It is an alternative of if-else-if or nested if statement. In switch statement there is number of cases may be easily test.</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Switch(integer expression)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Case constantExpression1:</a:t>
            </a:r>
          </a:p>
          <a:p>
            <a:pPr marL="0" indent="0">
              <a:buNone/>
            </a:pPr>
            <a:r>
              <a:rPr lang="en-US" dirty="0">
                <a:latin typeface="Times New Roman" panose="02020603050405020304" pitchFamily="18" charset="0"/>
                <a:cs typeface="Times New Roman" panose="02020603050405020304" pitchFamily="18" charset="0"/>
              </a:rPr>
              <a:t>Statment1;</a:t>
            </a:r>
          </a:p>
          <a:p>
            <a:pPr marL="0" indent="0">
              <a:buNone/>
            </a:pPr>
            <a:r>
              <a:rPr lang="en-US" dirty="0">
                <a:latin typeface="Times New Roman" panose="02020603050405020304" pitchFamily="18" charset="0"/>
                <a:cs typeface="Times New Roman" panose="02020603050405020304" pitchFamily="18" charset="0"/>
              </a:rPr>
              <a:t>Break;</a:t>
            </a:r>
          </a:p>
          <a:p>
            <a:pPr marL="0" indent="0">
              <a:buNone/>
            </a:pPr>
            <a:r>
              <a:rPr lang="en-US" dirty="0">
                <a:latin typeface="Times New Roman" panose="02020603050405020304" pitchFamily="18" charset="0"/>
                <a:cs typeface="Times New Roman" panose="02020603050405020304" pitchFamily="18" charset="0"/>
              </a:rPr>
              <a:t>Case constantExpression2:</a:t>
            </a:r>
          </a:p>
          <a:p>
            <a:pPr marL="0" indent="0">
              <a:buNone/>
            </a:pPr>
            <a:r>
              <a:rPr lang="en-US" dirty="0">
                <a:latin typeface="Times New Roman" panose="02020603050405020304" pitchFamily="18" charset="0"/>
                <a:cs typeface="Times New Roman" panose="02020603050405020304" pitchFamily="18" charset="0"/>
              </a:rPr>
              <a:t>Statment2;</a:t>
            </a:r>
          </a:p>
          <a:p>
            <a:pPr marL="0" indent="0">
              <a:buNone/>
            </a:pPr>
            <a:r>
              <a:rPr lang="en-US" dirty="0">
                <a:latin typeface="Times New Roman" panose="02020603050405020304" pitchFamily="18" charset="0"/>
                <a:cs typeface="Times New Roman" panose="02020603050405020304" pitchFamily="18" charset="0"/>
              </a:rPr>
              <a:t>Break;</a:t>
            </a:r>
          </a:p>
          <a:p>
            <a:pPr marL="0" indent="0">
              <a:buNone/>
            </a:pPr>
            <a:endParaRPr lang="en-US" dirty="0"/>
          </a:p>
          <a:p>
            <a:pPr marL="0" indent="0">
              <a:buNone/>
            </a:pPr>
            <a:endParaRPr lang="en-US" dirty="0"/>
          </a:p>
          <a:p>
            <a:pPr marL="0" indent="0">
              <a:buNone/>
            </a:pPr>
            <a:endParaRPr lang="en-US" dirty="0"/>
          </a:p>
        </p:txBody>
      </p:sp>
      <p:sp>
        <p:nvSpPr>
          <p:cNvPr id="6" name="Content Placeholder 5">
            <a:extLst>
              <a:ext uri="{FF2B5EF4-FFF2-40B4-BE49-F238E27FC236}">
                <a16:creationId xmlns:a16="http://schemas.microsoft.com/office/drawing/2014/main" id="{68760C4B-2B44-42A5-9768-20ACDCE8F4F1}"/>
              </a:ext>
            </a:extLst>
          </p:cNvPr>
          <p:cNvSpPr>
            <a:spLocks noGrp="1"/>
          </p:cNvSpPr>
          <p:nvPr>
            <p:ph sz="half" idx="2"/>
          </p:nvPr>
        </p:nvSpPr>
        <p:spPr>
          <a:xfrm>
            <a:off x="6208711" y="2455102"/>
            <a:ext cx="5578281" cy="3995802"/>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en-US" sz="1400" dirty="0">
                <a:latin typeface="Times New Roman" panose="02020603050405020304" pitchFamily="18" charset="0"/>
                <a:cs typeface="Times New Roman" panose="02020603050405020304" pitchFamily="18" charset="0"/>
              </a:rPr>
              <a:t>Case constantExpression3:</a:t>
            </a:r>
          </a:p>
          <a:p>
            <a:pPr marL="0" indent="0">
              <a:buNone/>
            </a:pPr>
            <a:r>
              <a:rPr lang="en-US" sz="1400" dirty="0">
                <a:latin typeface="Times New Roman" panose="02020603050405020304" pitchFamily="18" charset="0"/>
                <a:cs typeface="Times New Roman" panose="02020603050405020304" pitchFamily="18" charset="0"/>
              </a:rPr>
              <a:t>statement3;</a:t>
            </a:r>
          </a:p>
          <a:p>
            <a:pPr marL="0" indent="0">
              <a:buNone/>
            </a:pPr>
            <a:r>
              <a:rPr lang="en-US" sz="1400" dirty="0">
                <a:latin typeface="Times New Roman" panose="02020603050405020304" pitchFamily="18" charset="0"/>
                <a:cs typeface="Times New Roman" panose="02020603050405020304" pitchFamily="18" charset="0"/>
              </a:rPr>
              <a:t>Break;</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Case constantExpressionN:</a:t>
            </a:r>
          </a:p>
          <a:p>
            <a:pPr marL="0" indent="0">
              <a:buNone/>
            </a:pPr>
            <a:r>
              <a:rPr lang="en-US" sz="1400" dirty="0" err="1">
                <a:latin typeface="Times New Roman" panose="02020603050405020304" pitchFamily="18" charset="0"/>
                <a:cs typeface="Times New Roman" panose="02020603050405020304" pitchFamily="18" charset="0"/>
              </a:rPr>
              <a:t>statementN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Break;</a:t>
            </a:r>
          </a:p>
          <a:p>
            <a:pPr marL="0" indent="0">
              <a:buNone/>
            </a:pPr>
            <a:r>
              <a:rPr lang="en-US" sz="1400" dirty="0">
                <a:latin typeface="Times New Roman" panose="02020603050405020304" pitchFamily="18" charset="0"/>
                <a:cs typeface="Times New Roman" panose="02020603050405020304" pitchFamily="18" charset="0"/>
              </a:rPr>
              <a:t>Default:</a:t>
            </a:r>
          </a:p>
          <a:p>
            <a:pPr marL="0" indent="0">
              <a:buNone/>
            </a:pPr>
            <a:r>
              <a:rPr lang="en-US" sz="1400" dirty="0">
                <a:latin typeface="Times New Roman" panose="02020603050405020304" pitchFamily="18" charset="0"/>
                <a:cs typeface="Times New Roman" panose="02020603050405020304" pitchFamily="18" charset="0"/>
              </a:rPr>
              <a:t>Statement;</a:t>
            </a:r>
          </a:p>
          <a:p>
            <a:pPr marL="0" indent="0">
              <a:buNone/>
            </a:pPr>
            <a:r>
              <a:rPr lang="en-US" sz="1400" dirty="0">
                <a:latin typeface="Times New Roman" panose="02020603050405020304" pitchFamily="18" charset="0"/>
                <a:cs typeface="Times New Roman" panose="02020603050405020304" pitchFamily="18" charset="0"/>
              </a:rPr>
              <a:t>}</a:t>
            </a:r>
          </a:p>
        </p:txBody>
      </p:sp>
      <p:cxnSp>
        <p:nvCxnSpPr>
          <p:cNvPr id="9" name="Straight Arrow Connector 8">
            <a:extLst>
              <a:ext uri="{FF2B5EF4-FFF2-40B4-BE49-F238E27FC236}">
                <a16:creationId xmlns:a16="http://schemas.microsoft.com/office/drawing/2014/main" id="{FD0EF908-D69B-400D-BCDF-CC42A265F4BB}"/>
              </a:ext>
            </a:extLst>
          </p:cNvPr>
          <p:cNvCxnSpPr/>
          <p:nvPr/>
        </p:nvCxnSpPr>
        <p:spPr>
          <a:xfrm>
            <a:off x="2906038" y="3995803"/>
            <a:ext cx="513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515DAB-14C9-419F-8C1C-3410A96976F2}"/>
              </a:ext>
            </a:extLst>
          </p:cNvPr>
          <p:cNvSpPr/>
          <p:nvPr/>
        </p:nvSpPr>
        <p:spPr>
          <a:xfrm>
            <a:off x="3419605" y="3833454"/>
            <a:ext cx="1979113" cy="3246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Variable of any data type</a:t>
            </a:r>
          </a:p>
        </p:txBody>
      </p:sp>
      <p:cxnSp>
        <p:nvCxnSpPr>
          <p:cNvPr id="12" name="Straight Arrow Connector 11">
            <a:extLst>
              <a:ext uri="{FF2B5EF4-FFF2-40B4-BE49-F238E27FC236}">
                <a16:creationId xmlns:a16="http://schemas.microsoft.com/office/drawing/2014/main" id="{1BA44589-EA55-402A-84F6-2E47E7F3C2D7}"/>
              </a:ext>
            </a:extLst>
          </p:cNvPr>
          <p:cNvCxnSpPr/>
          <p:nvPr/>
        </p:nvCxnSpPr>
        <p:spPr>
          <a:xfrm>
            <a:off x="2906038" y="4609578"/>
            <a:ext cx="63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50488B6-7A75-46FC-80B6-EF8F2B335EDC}"/>
              </a:ext>
            </a:extLst>
          </p:cNvPr>
          <p:cNvSpPr/>
          <p:nvPr/>
        </p:nvSpPr>
        <p:spPr>
          <a:xfrm>
            <a:off x="3544866" y="4363851"/>
            <a:ext cx="2317315" cy="564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Case which check the condition of the user</a:t>
            </a:r>
          </a:p>
        </p:txBody>
      </p:sp>
      <p:cxnSp>
        <p:nvCxnSpPr>
          <p:cNvPr id="15" name="Straight Arrow Connector 14">
            <a:extLst>
              <a:ext uri="{FF2B5EF4-FFF2-40B4-BE49-F238E27FC236}">
                <a16:creationId xmlns:a16="http://schemas.microsoft.com/office/drawing/2014/main" id="{0CE886B5-67FB-4775-85A9-A24DBE357E89}"/>
              </a:ext>
            </a:extLst>
          </p:cNvPr>
          <p:cNvCxnSpPr/>
          <p:nvPr/>
        </p:nvCxnSpPr>
        <p:spPr>
          <a:xfrm>
            <a:off x="7027101" y="5348614"/>
            <a:ext cx="1778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0A66077-9A49-4BF7-9C1A-6637D03B916B}"/>
              </a:ext>
            </a:extLst>
          </p:cNvPr>
          <p:cNvSpPr/>
          <p:nvPr/>
        </p:nvSpPr>
        <p:spPr>
          <a:xfrm>
            <a:off x="8830850" y="5066779"/>
            <a:ext cx="2492680" cy="5636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Executed if no one case match with the user requirement</a:t>
            </a:r>
          </a:p>
        </p:txBody>
      </p:sp>
      <p:cxnSp>
        <p:nvCxnSpPr>
          <p:cNvPr id="18" name="Straight Arrow Connector 17">
            <a:extLst>
              <a:ext uri="{FF2B5EF4-FFF2-40B4-BE49-F238E27FC236}">
                <a16:creationId xmlns:a16="http://schemas.microsoft.com/office/drawing/2014/main" id="{F4D07708-AF40-433D-BBE8-CE578F140898}"/>
              </a:ext>
            </a:extLst>
          </p:cNvPr>
          <p:cNvCxnSpPr/>
          <p:nvPr/>
        </p:nvCxnSpPr>
        <p:spPr>
          <a:xfrm>
            <a:off x="1277655" y="6100175"/>
            <a:ext cx="162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54CD187-C818-481E-91D3-C1DA0104DA93}"/>
              </a:ext>
            </a:extLst>
          </p:cNvPr>
          <p:cNvSpPr/>
          <p:nvPr/>
        </p:nvSpPr>
        <p:spPr>
          <a:xfrm>
            <a:off x="2906038" y="5812075"/>
            <a:ext cx="2814158" cy="5323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Causes the switch statement to exit when the condition meets</a:t>
            </a:r>
          </a:p>
        </p:txBody>
      </p:sp>
    </p:spTree>
    <p:extLst>
      <p:ext uri="{BB962C8B-B14F-4D97-AF65-F5344CB8AC3E}">
        <p14:creationId xmlns:p14="http://schemas.microsoft.com/office/powerpoint/2010/main" val="27332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B2FE-A0D5-4B27-AC2D-ED26AAD17753}"/>
              </a:ext>
            </a:extLst>
          </p:cNvPr>
          <p:cNvSpPr>
            <a:spLocks noGrp="1"/>
          </p:cNvSpPr>
          <p:nvPr>
            <p:ph type="title"/>
          </p:nvPr>
        </p:nvSpPr>
        <p:spPr>
          <a:xfrm>
            <a:off x="654650" y="884277"/>
            <a:ext cx="8761413" cy="728480"/>
          </a:xfrm>
        </p:spPr>
        <p:txBody>
          <a:bodyPr/>
          <a:lstStyle/>
          <a:p>
            <a:r>
              <a:rPr lang="en-US" dirty="0">
                <a:latin typeface="Bodoni MT Black" panose="02070A03080606020203" pitchFamily="18" charset="0"/>
              </a:rPr>
              <a:t>Flow chart: switch statement</a:t>
            </a:r>
          </a:p>
        </p:txBody>
      </p:sp>
      <p:sp>
        <p:nvSpPr>
          <p:cNvPr id="5" name="Diamond 4">
            <a:extLst>
              <a:ext uri="{FF2B5EF4-FFF2-40B4-BE49-F238E27FC236}">
                <a16:creationId xmlns:a16="http://schemas.microsoft.com/office/drawing/2014/main" id="{4D76466B-C619-443F-843C-C18DC5313E05}"/>
              </a:ext>
            </a:extLst>
          </p:cNvPr>
          <p:cNvSpPr/>
          <p:nvPr/>
        </p:nvSpPr>
        <p:spPr>
          <a:xfrm>
            <a:off x="876822" y="2326103"/>
            <a:ext cx="2730674" cy="72848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case1</a:t>
            </a:r>
          </a:p>
        </p:txBody>
      </p:sp>
      <p:sp>
        <p:nvSpPr>
          <p:cNvPr id="6" name="Diamond 5">
            <a:extLst>
              <a:ext uri="{FF2B5EF4-FFF2-40B4-BE49-F238E27FC236}">
                <a16:creationId xmlns:a16="http://schemas.microsoft.com/office/drawing/2014/main" id="{F33FDF92-B19F-4D1E-93D5-C57034A388E5}"/>
              </a:ext>
            </a:extLst>
          </p:cNvPr>
          <p:cNvSpPr/>
          <p:nvPr/>
        </p:nvSpPr>
        <p:spPr>
          <a:xfrm>
            <a:off x="842111" y="3490073"/>
            <a:ext cx="2818356" cy="72848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case2</a:t>
            </a:r>
          </a:p>
        </p:txBody>
      </p:sp>
      <p:sp>
        <p:nvSpPr>
          <p:cNvPr id="7" name="Diamond 6">
            <a:extLst>
              <a:ext uri="{FF2B5EF4-FFF2-40B4-BE49-F238E27FC236}">
                <a16:creationId xmlns:a16="http://schemas.microsoft.com/office/drawing/2014/main" id="{E0AB60E3-5913-4DC7-977E-EFB056FA1827}"/>
              </a:ext>
            </a:extLst>
          </p:cNvPr>
          <p:cNvSpPr/>
          <p:nvPr/>
        </p:nvSpPr>
        <p:spPr>
          <a:xfrm>
            <a:off x="964504" y="4680537"/>
            <a:ext cx="2555310" cy="678493"/>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case3</a:t>
            </a:r>
          </a:p>
        </p:txBody>
      </p:sp>
      <p:sp>
        <p:nvSpPr>
          <p:cNvPr id="8" name="Diamond 7">
            <a:extLst>
              <a:ext uri="{FF2B5EF4-FFF2-40B4-BE49-F238E27FC236}">
                <a16:creationId xmlns:a16="http://schemas.microsoft.com/office/drawing/2014/main" id="{CFD3562C-E6C0-4CF6-9979-CC6787E23A18}"/>
              </a:ext>
            </a:extLst>
          </p:cNvPr>
          <p:cNvSpPr/>
          <p:nvPr/>
        </p:nvSpPr>
        <p:spPr>
          <a:xfrm>
            <a:off x="964504" y="5890363"/>
            <a:ext cx="2555310" cy="678493"/>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default</a:t>
            </a:r>
          </a:p>
        </p:txBody>
      </p:sp>
      <p:sp>
        <p:nvSpPr>
          <p:cNvPr id="9" name="Rectangle 8">
            <a:extLst>
              <a:ext uri="{FF2B5EF4-FFF2-40B4-BE49-F238E27FC236}">
                <a16:creationId xmlns:a16="http://schemas.microsoft.com/office/drawing/2014/main" id="{0DC0B79F-3DB5-44C1-AF85-0FC4FBF873DE}"/>
              </a:ext>
            </a:extLst>
          </p:cNvPr>
          <p:cNvSpPr/>
          <p:nvPr/>
        </p:nvSpPr>
        <p:spPr>
          <a:xfrm>
            <a:off x="8233775" y="3634805"/>
            <a:ext cx="2367419" cy="3877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Break</a:t>
            </a:r>
          </a:p>
        </p:txBody>
      </p:sp>
      <p:cxnSp>
        <p:nvCxnSpPr>
          <p:cNvPr id="11" name="Straight Arrow Connector 10">
            <a:extLst>
              <a:ext uri="{FF2B5EF4-FFF2-40B4-BE49-F238E27FC236}">
                <a16:creationId xmlns:a16="http://schemas.microsoft.com/office/drawing/2014/main" id="{EDC88347-FA35-4C46-BBA0-F17C799A88FA}"/>
              </a:ext>
            </a:extLst>
          </p:cNvPr>
          <p:cNvCxnSpPr>
            <a:cxnSpLocks/>
          </p:cNvCxnSpPr>
          <p:nvPr/>
        </p:nvCxnSpPr>
        <p:spPr>
          <a:xfrm>
            <a:off x="2242159" y="2075060"/>
            <a:ext cx="0" cy="25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4AE07E-5369-4EDD-B5F5-7B8D3C4EF258}"/>
              </a:ext>
            </a:extLst>
          </p:cNvPr>
          <p:cNvCxnSpPr>
            <a:stCxn id="5" idx="2"/>
          </p:cNvCxnSpPr>
          <p:nvPr/>
        </p:nvCxnSpPr>
        <p:spPr>
          <a:xfrm>
            <a:off x="2242159" y="3054583"/>
            <a:ext cx="0" cy="374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5F94EB-E9F0-44B3-99F4-5CA303DE7CAE}"/>
              </a:ext>
            </a:extLst>
          </p:cNvPr>
          <p:cNvCxnSpPr>
            <a:stCxn id="6" idx="2"/>
          </p:cNvCxnSpPr>
          <p:nvPr/>
        </p:nvCxnSpPr>
        <p:spPr>
          <a:xfrm>
            <a:off x="2251289" y="4218553"/>
            <a:ext cx="0" cy="36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F32F28-1951-4369-A114-141CFA7AC014}"/>
              </a:ext>
            </a:extLst>
          </p:cNvPr>
          <p:cNvCxnSpPr>
            <a:stCxn id="7" idx="2"/>
          </p:cNvCxnSpPr>
          <p:nvPr/>
        </p:nvCxnSpPr>
        <p:spPr>
          <a:xfrm>
            <a:off x="2242159" y="5359030"/>
            <a:ext cx="0" cy="36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BBA40-6D61-4B88-8D1C-E8F3819C18E1}"/>
              </a:ext>
            </a:extLst>
          </p:cNvPr>
          <p:cNvCxnSpPr>
            <a:cxnSpLocks/>
          </p:cNvCxnSpPr>
          <p:nvPr/>
        </p:nvCxnSpPr>
        <p:spPr>
          <a:xfrm>
            <a:off x="10601194" y="3812913"/>
            <a:ext cx="757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1F88004-D9BF-489D-B7D4-C226BB99C74A}"/>
              </a:ext>
            </a:extLst>
          </p:cNvPr>
          <p:cNvCxnSpPr>
            <a:stCxn id="8" idx="2"/>
          </p:cNvCxnSpPr>
          <p:nvPr/>
        </p:nvCxnSpPr>
        <p:spPr>
          <a:xfrm>
            <a:off x="2242159" y="6568856"/>
            <a:ext cx="0" cy="28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8A9BFD4-1DA9-471C-B6A1-BE46EF5B965F}"/>
              </a:ext>
            </a:extLst>
          </p:cNvPr>
          <p:cNvCxnSpPr>
            <a:cxnSpLocks/>
          </p:cNvCxnSpPr>
          <p:nvPr/>
        </p:nvCxnSpPr>
        <p:spPr>
          <a:xfrm flipH="1">
            <a:off x="2286000" y="6713428"/>
            <a:ext cx="9073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83BE2F8-E401-4388-85D1-BE085CBB3C68}"/>
              </a:ext>
            </a:extLst>
          </p:cNvPr>
          <p:cNvSpPr/>
          <p:nvPr/>
        </p:nvSpPr>
        <p:spPr>
          <a:xfrm>
            <a:off x="4246322" y="2336126"/>
            <a:ext cx="989134" cy="2855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53" name="Rectangle 52">
            <a:extLst>
              <a:ext uri="{FF2B5EF4-FFF2-40B4-BE49-F238E27FC236}">
                <a16:creationId xmlns:a16="http://schemas.microsoft.com/office/drawing/2014/main" id="{19ABE5EC-D3B1-4923-B450-6D84721730C3}"/>
              </a:ext>
            </a:extLst>
          </p:cNvPr>
          <p:cNvSpPr/>
          <p:nvPr/>
        </p:nvSpPr>
        <p:spPr>
          <a:xfrm>
            <a:off x="4217927" y="3491831"/>
            <a:ext cx="1045925" cy="2859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54" name="Rectangle 53">
            <a:extLst>
              <a:ext uri="{FF2B5EF4-FFF2-40B4-BE49-F238E27FC236}">
                <a16:creationId xmlns:a16="http://schemas.microsoft.com/office/drawing/2014/main" id="{7D89F28F-A4A7-4086-854F-CA32AF8A221C}"/>
              </a:ext>
            </a:extLst>
          </p:cNvPr>
          <p:cNvSpPr/>
          <p:nvPr/>
        </p:nvSpPr>
        <p:spPr>
          <a:xfrm>
            <a:off x="4096011" y="4657940"/>
            <a:ext cx="1089765" cy="2855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55" name="Rectangle 54">
            <a:extLst>
              <a:ext uri="{FF2B5EF4-FFF2-40B4-BE49-F238E27FC236}">
                <a16:creationId xmlns:a16="http://schemas.microsoft.com/office/drawing/2014/main" id="{22613A99-58CB-426B-A93C-7332FD52E44B}"/>
              </a:ext>
            </a:extLst>
          </p:cNvPr>
          <p:cNvSpPr/>
          <p:nvPr/>
        </p:nvSpPr>
        <p:spPr>
          <a:xfrm>
            <a:off x="701458" y="3181611"/>
            <a:ext cx="989552" cy="2974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56" name="Rectangle 55">
            <a:extLst>
              <a:ext uri="{FF2B5EF4-FFF2-40B4-BE49-F238E27FC236}">
                <a16:creationId xmlns:a16="http://schemas.microsoft.com/office/drawing/2014/main" id="{CB9702E2-00A5-47DB-9528-25A7DC1C4E49}"/>
              </a:ext>
            </a:extLst>
          </p:cNvPr>
          <p:cNvSpPr/>
          <p:nvPr/>
        </p:nvSpPr>
        <p:spPr>
          <a:xfrm>
            <a:off x="776614" y="4357898"/>
            <a:ext cx="989546" cy="340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57" name="Rectangle 56">
            <a:extLst>
              <a:ext uri="{FF2B5EF4-FFF2-40B4-BE49-F238E27FC236}">
                <a16:creationId xmlns:a16="http://schemas.microsoft.com/office/drawing/2014/main" id="{49813958-C0A6-49F7-92BC-3C7E54CDE457}"/>
              </a:ext>
            </a:extLst>
          </p:cNvPr>
          <p:cNvSpPr/>
          <p:nvPr/>
        </p:nvSpPr>
        <p:spPr>
          <a:xfrm>
            <a:off x="776614" y="5593215"/>
            <a:ext cx="989546" cy="2891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58" name="Rectangle 57">
            <a:extLst>
              <a:ext uri="{FF2B5EF4-FFF2-40B4-BE49-F238E27FC236}">
                <a16:creationId xmlns:a16="http://schemas.microsoft.com/office/drawing/2014/main" id="{E0BCEA03-653D-42B3-8398-D58810C77D26}"/>
              </a:ext>
            </a:extLst>
          </p:cNvPr>
          <p:cNvSpPr/>
          <p:nvPr/>
        </p:nvSpPr>
        <p:spPr>
          <a:xfrm>
            <a:off x="5235456" y="2554648"/>
            <a:ext cx="2079315" cy="3642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Statement1</a:t>
            </a:r>
          </a:p>
        </p:txBody>
      </p:sp>
      <p:sp>
        <p:nvSpPr>
          <p:cNvPr id="59" name="Rectangle 58">
            <a:extLst>
              <a:ext uri="{FF2B5EF4-FFF2-40B4-BE49-F238E27FC236}">
                <a16:creationId xmlns:a16="http://schemas.microsoft.com/office/drawing/2014/main" id="{83DC54FC-6A41-490F-8E7E-A1FE1DB295D7}"/>
              </a:ext>
            </a:extLst>
          </p:cNvPr>
          <p:cNvSpPr/>
          <p:nvPr/>
        </p:nvSpPr>
        <p:spPr>
          <a:xfrm>
            <a:off x="5263852" y="3627925"/>
            <a:ext cx="2079316" cy="38772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Statement2</a:t>
            </a:r>
          </a:p>
        </p:txBody>
      </p:sp>
      <p:sp>
        <p:nvSpPr>
          <p:cNvPr id="60" name="Rectangle 59">
            <a:extLst>
              <a:ext uri="{FF2B5EF4-FFF2-40B4-BE49-F238E27FC236}">
                <a16:creationId xmlns:a16="http://schemas.microsoft.com/office/drawing/2014/main" id="{BB440C7C-3094-43FC-B32F-38968416A360}"/>
              </a:ext>
            </a:extLst>
          </p:cNvPr>
          <p:cNvSpPr/>
          <p:nvPr/>
        </p:nvSpPr>
        <p:spPr>
          <a:xfrm>
            <a:off x="5265109" y="4809175"/>
            <a:ext cx="2079316" cy="3638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statement3</a:t>
            </a:r>
          </a:p>
        </p:txBody>
      </p:sp>
      <p:cxnSp>
        <p:nvCxnSpPr>
          <p:cNvPr id="64" name="Straight Arrow Connector 63">
            <a:extLst>
              <a:ext uri="{FF2B5EF4-FFF2-40B4-BE49-F238E27FC236}">
                <a16:creationId xmlns:a16="http://schemas.microsoft.com/office/drawing/2014/main" id="{A3B9D659-954D-47E7-8514-D405CCCA0E76}"/>
              </a:ext>
            </a:extLst>
          </p:cNvPr>
          <p:cNvCxnSpPr>
            <a:stCxn id="5" idx="3"/>
          </p:cNvCxnSpPr>
          <p:nvPr/>
        </p:nvCxnSpPr>
        <p:spPr>
          <a:xfrm>
            <a:off x="3607496" y="2690343"/>
            <a:ext cx="1627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9784E55-D359-4876-B369-9DCABC13A419}"/>
              </a:ext>
            </a:extLst>
          </p:cNvPr>
          <p:cNvCxnSpPr>
            <a:stCxn id="6" idx="3"/>
          </p:cNvCxnSpPr>
          <p:nvPr/>
        </p:nvCxnSpPr>
        <p:spPr>
          <a:xfrm>
            <a:off x="3660467" y="3854313"/>
            <a:ext cx="1584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A386F00-35B3-47E3-82F8-5C44F3C10EB0}"/>
              </a:ext>
            </a:extLst>
          </p:cNvPr>
          <p:cNvCxnSpPr>
            <a:stCxn id="7" idx="3"/>
          </p:cNvCxnSpPr>
          <p:nvPr/>
        </p:nvCxnSpPr>
        <p:spPr>
          <a:xfrm flipV="1">
            <a:off x="3519814" y="5019783"/>
            <a:ext cx="16659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775D810-0B9A-4CB0-9B57-4CFFF6EB5328}"/>
              </a:ext>
            </a:extLst>
          </p:cNvPr>
          <p:cNvCxnSpPr>
            <a:cxnSpLocks/>
            <a:stCxn id="58" idx="3"/>
          </p:cNvCxnSpPr>
          <p:nvPr/>
        </p:nvCxnSpPr>
        <p:spPr>
          <a:xfrm flipV="1">
            <a:off x="7314771" y="2713555"/>
            <a:ext cx="2150729" cy="23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92C8210-0B17-44A8-93C5-538B145F3486}"/>
              </a:ext>
            </a:extLst>
          </p:cNvPr>
          <p:cNvCxnSpPr>
            <a:stCxn id="59" idx="3"/>
          </p:cNvCxnSpPr>
          <p:nvPr/>
        </p:nvCxnSpPr>
        <p:spPr>
          <a:xfrm>
            <a:off x="7343168" y="3821789"/>
            <a:ext cx="773698" cy="6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68B6E3-0658-4FFA-A6E1-994E3CFF476A}"/>
              </a:ext>
            </a:extLst>
          </p:cNvPr>
          <p:cNvCxnSpPr>
            <a:stCxn id="60" idx="3"/>
          </p:cNvCxnSpPr>
          <p:nvPr/>
        </p:nvCxnSpPr>
        <p:spPr>
          <a:xfrm>
            <a:off x="7344425" y="4991092"/>
            <a:ext cx="2175356" cy="28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649FDBA-1756-42C9-A988-4824E1C434BF}"/>
              </a:ext>
            </a:extLst>
          </p:cNvPr>
          <p:cNvCxnSpPr/>
          <p:nvPr/>
        </p:nvCxnSpPr>
        <p:spPr>
          <a:xfrm>
            <a:off x="9465500" y="2713555"/>
            <a:ext cx="0" cy="7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E4F38E3-D171-45D9-A9B3-6CE1251BF2C2}"/>
              </a:ext>
            </a:extLst>
          </p:cNvPr>
          <p:cNvCxnSpPr/>
          <p:nvPr/>
        </p:nvCxnSpPr>
        <p:spPr>
          <a:xfrm flipV="1">
            <a:off x="9505166" y="4036858"/>
            <a:ext cx="0" cy="98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E079695-0CCA-48BD-B5EC-AADCB5B4A39D}"/>
              </a:ext>
            </a:extLst>
          </p:cNvPr>
          <p:cNvCxnSpPr>
            <a:cxnSpLocks/>
          </p:cNvCxnSpPr>
          <p:nvPr/>
        </p:nvCxnSpPr>
        <p:spPr>
          <a:xfrm>
            <a:off x="11361107" y="3821788"/>
            <a:ext cx="0" cy="289164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9D9C1977-BA38-439C-98FF-4EF3776EF6B4}"/>
              </a:ext>
            </a:extLst>
          </p:cNvPr>
          <p:cNvSpPr/>
          <p:nvPr/>
        </p:nvSpPr>
        <p:spPr>
          <a:xfrm>
            <a:off x="4058221" y="6047011"/>
            <a:ext cx="1954272" cy="38772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 N</a:t>
            </a:r>
          </a:p>
        </p:txBody>
      </p:sp>
      <p:cxnSp>
        <p:nvCxnSpPr>
          <p:cNvPr id="90" name="Straight Arrow Connector 89">
            <a:extLst>
              <a:ext uri="{FF2B5EF4-FFF2-40B4-BE49-F238E27FC236}">
                <a16:creationId xmlns:a16="http://schemas.microsoft.com/office/drawing/2014/main" id="{D8D5C761-DB5F-4E23-A5DA-DBF0E940BB98}"/>
              </a:ext>
            </a:extLst>
          </p:cNvPr>
          <p:cNvCxnSpPr>
            <a:stCxn id="8" idx="3"/>
          </p:cNvCxnSpPr>
          <p:nvPr/>
        </p:nvCxnSpPr>
        <p:spPr>
          <a:xfrm flipV="1">
            <a:off x="3519814" y="6229609"/>
            <a:ext cx="41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56AD6F9-B111-4474-8DCB-03991457624F}"/>
              </a:ext>
            </a:extLst>
          </p:cNvPr>
          <p:cNvCxnSpPr>
            <a:stCxn id="88" idx="2"/>
          </p:cNvCxnSpPr>
          <p:nvPr/>
        </p:nvCxnSpPr>
        <p:spPr>
          <a:xfrm>
            <a:off x="5035357" y="6434737"/>
            <a:ext cx="0" cy="27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526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87CF-6530-493D-8C25-6C10E1FFFD20}"/>
              </a:ext>
            </a:extLst>
          </p:cNvPr>
          <p:cNvSpPr>
            <a:spLocks noGrp="1"/>
          </p:cNvSpPr>
          <p:nvPr>
            <p:ph type="title"/>
          </p:nvPr>
        </p:nvSpPr>
        <p:spPr>
          <a:xfrm>
            <a:off x="653913" y="935394"/>
            <a:ext cx="8761413" cy="728480"/>
          </a:xfrm>
        </p:spPr>
        <p:txBody>
          <a:bodyPr/>
          <a:lstStyle/>
          <a:p>
            <a:r>
              <a:rPr lang="en-US" dirty="0">
                <a:latin typeface="Bodoni MT Black" panose="02070A03080606020203" pitchFamily="18" charset="0"/>
              </a:rPr>
              <a:t>Program: Switch statement</a:t>
            </a:r>
          </a:p>
        </p:txBody>
      </p:sp>
      <p:sp>
        <p:nvSpPr>
          <p:cNvPr id="3" name="Content Placeholder 2">
            <a:extLst>
              <a:ext uri="{FF2B5EF4-FFF2-40B4-BE49-F238E27FC236}">
                <a16:creationId xmlns:a16="http://schemas.microsoft.com/office/drawing/2014/main" id="{518833F3-438D-4DA9-9412-E3ACED9F0ED7}"/>
              </a:ext>
            </a:extLst>
          </p:cNvPr>
          <p:cNvSpPr>
            <a:spLocks noGrp="1"/>
          </p:cNvSpPr>
          <p:nvPr>
            <p:ph sz="half" idx="1"/>
          </p:nvPr>
        </p:nvSpPr>
        <p:spPr>
          <a:xfrm>
            <a:off x="463463" y="2354893"/>
            <a:ext cx="5516649" cy="4283901"/>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dirty="0"/>
              <a:t>Write a program to check weather a letter is a vowel letter or not by using switch statement.</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char character;</a:t>
            </a:r>
          </a:p>
          <a:p>
            <a:pPr marL="0" indent="0">
              <a:buNone/>
            </a:pPr>
            <a:r>
              <a:rPr lang="en-US" dirty="0" err="1"/>
              <a:t>cout</a:t>
            </a:r>
            <a:r>
              <a:rPr lang="en-US" dirty="0"/>
              <a:t>&lt;&lt;“Enter the character : “;</a:t>
            </a:r>
          </a:p>
          <a:p>
            <a:pPr marL="0" indent="0">
              <a:buNone/>
            </a:pPr>
            <a:r>
              <a:rPr lang="en-US" dirty="0" err="1"/>
              <a:t>cin</a:t>
            </a:r>
            <a:r>
              <a:rPr lang="en-US" dirty="0"/>
              <a:t>&gt;&gt;character;</a:t>
            </a:r>
          </a:p>
          <a:p>
            <a:pPr marL="0" indent="0">
              <a:buNone/>
            </a:pPr>
            <a:r>
              <a:rPr lang="en-US" dirty="0" err="1"/>
              <a:t>cout</a:t>
            </a:r>
            <a:r>
              <a:rPr lang="en-US" dirty="0"/>
              <a:t>&lt;&lt;</a:t>
            </a:r>
            <a:r>
              <a:rPr lang="en-US" dirty="0" err="1"/>
              <a:t>endl</a:t>
            </a:r>
            <a:r>
              <a:rPr lang="en-US" dirty="0"/>
              <a:t>;</a:t>
            </a:r>
          </a:p>
          <a:p>
            <a:pPr marL="0" indent="0">
              <a:buNone/>
            </a:pPr>
            <a:r>
              <a:rPr lang="en-US" dirty="0"/>
              <a:t>switch(character)</a:t>
            </a:r>
          </a:p>
          <a:p>
            <a:pPr marL="0" indent="0">
              <a:buNone/>
            </a:pPr>
            <a:r>
              <a:rPr lang="en-US" dirty="0"/>
              <a:t>{</a:t>
            </a:r>
          </a:p>
          <a:p>
            <a:pPr marL="0" indent="0">
              <a:buNone/>
            </a:pPr>
            <a:r>
              <a:rPr lang="en-US" dirty="0"/>
              <a:t>case ‘a’ :</a:t>
            </a:r>
          </a:p>
          <a:p>
            <a:pPr marL="0" indent="0">
              <a:buNone/>
            </a:pPr>
            <a:r>
              <a:rPr lang="en-US" dirty="0"/>
              <a:t>case ‘A’:</a:t>
            </a:r>
          </a:p>
          <a:p>
            <a:pPr marL="0" indent="0">
              <a:buNone/>
            </a:pPr>
            <a:r>
              <a:rPr lang="en-US" dirty="0" err="1"/>
              <a:t>cout</a:t>
            </a:r>
            <a:r>
              <a:rPr lang="en-US" dirty="0"/>
              <a:t>&lt;&lt;“Vowel letter”;</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Content Placeholder 4">
            <a:extLst>
              <a:ext uri="{FF2B5EF4-FFF2-40B4-BE49-F238E27FC236}">
                <a16:creationId xmlns:a16="http://schemas.microsoft.com/office/drawing/2014/main" id="{C0E8382B-0EBE-48C1-8C70-81A648F8CA48}"/>
              </a:ext>
            </a:extLst>
          </p:cNvPr>
          <p:cNvSpPr>
            <a:spLocks noGrp="1"/>
          </p:cNvSpPr>
          <p:nvPr>
            <p:ph sz="half" idx="2"/>
          </p:nvPr>
        </p:nvSpPr>
        <p:spPr>
          <a:xfrm>
            <a:off x="6096001" y="2354894"/>
            <a:ext cx="5632536" cy="42839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sz="2000" dirty="0"/>
              <a:t>case  ’e’:</a:t>
            </a:r>
          </a:p>
          <a:p>
            <a:pPr marL="0" indent="0">
              <a:buNone/>
            </a:pPr>
            <a:r>
              <a:rPr lang="en-US" sz="2000" dirty="0"/>
              <a:t>case ‘E’:</a:t>
            </a:r>
          </a:p>
          <a:p>
            <a:pPr marL="0" indent="0">
              <a:buNone/>
            </a:pPr>
            <a:r>
              <a:rPr lang="en-US" sz="2000" dirty="0" err="1"/>
              <a:t>cout</a:t>
            </a:r>
            <a:r>
              <a:rPr lang="en-US" sz="2000" dirty="0"/>
              <a:t>&lt;&lt;“</a:t>
            </a:r>
            <a:r>
              <a:rPr lang="en-US" sz="2000" dirty="0" err="1"/>
              <a:t>cout</a:t>
            </a:r>
            <a:r>
              <a:rPr lang="en-US" sz="2000" dirty="0"/>
              <a:t>&lt;&lt;“Vowel letter”;</a:t>
            </a:r>
          </a:p>
          <a:p>
            <a:pPr marL="0" indent="0">
              <a:buNone/>
            </a:pPr>
            <a:r>
              <a:rPr lang="en-US" sz="2000" dirty="0"/>
              <a:t>case ‘</a:t>
            </a:r>
            <a:r>
              <a:rPr lang="en-US" sz="2000" dirty="0" err="1"/>
              <a:t>i</a:t>
            </a:r>
            <a:r>
              <a:rPr lang="en-US" sz="2000" dirty="0"/>
              <a:t>’:</a:t>
            </a:r>
          </a:p>
          <a:p>
            <a:pPr marL="0" indent="0">
              <a:buNone/>
            </a:pPr>
            <a:r>
              <a:rPr lang="en-US" sz="2000" dirty="0"/>
              <a:t>case ‘I’:</a:t>
            </a:r>
          </a:p>
          <a:p>
            <a:pPr marL="0" indent="0">
              <a:buNone/>
            </a:pPr>
            <a:r>
              <a:rPr lang="en-US" sz="2000" dirty="0" err="1"/>
              <a:t>cout</a:t>
            </a:r>
            <a:r>
              <a:rPr lang="en-US" sz="2000" dirty="0"/>
              <a:t>&lt;“&lt;Vowel letter”;</a:t>
            </a:r>
          </a:p>
          <a:p>
            <a:pPr marL="0" indent="0">
              <a:buNone/>
            </a:pPr>
            <a:r>
              <a:rPr lang="en-US" sz="2000" dirty="0"/>
              <a:t>case ‘o’:</a:t>
            </a:r>
          </a:p>
          <a:p>
            <a:pPr marL="0" indent="0">
              <a:buNone/>
            </a:pPr>
            <a:r>
              <a:rPr lang="en-US" sz="2000" dirty="0"/>
              <a:t>case ‘O’</a:t>
            </a:r>
          </a:p>
          <a:p>
            <a:pPr marL="0" indent="0">
              <a:buNone/>
            </a:pPr>
            <a:r>
              <a:rPr lang="en-US" sz="2000" dirty="0" err="1"/>
              <a:t>cout</a:t>
            </a:r>
            <a:r>
              <a:rPr lang="en-US" sz="2000" dirty="0"/>
              <a:t>&lt;&lt;“vowel letter”;</a:t>
            </a:r>
          </a:p>
          <a:p>
            <a:pPr marL="0" indent="0">
              <a:buNone/>
            </a:pPr>
            <a:r>
              <a:rPr lang="en-US" sz="2000" dirty="0"/>
              <a:t>case ‘u’:</a:t>
            </a:r>
          </a:p>
          <a:p>
            <a:pPr marL="0" indent="0">
              <a:buNone/>
            </a:pPr>
            <a:r>
              <a:rPr lang="en-US" sz="2000" dirty="0"/>
              <a:t>case ‘U’</a:t>
            </a:r>
          </a:p>
          <a:p>
            <a:pPr marL="0" indent="0">
              <a:buNone/>
            </a:pPr>
            <a:r>
              <a:rPr lang="en-US" sz="2000" dirty="0" err="1"/>
              <a:t>cout</a:t>
            </a:r>
            <a:r>
              <a:rPr lang="en-US" sz="2000" dirty="0"/>
              <a:t>&lt;&lt;“Vowel letter”;</a:t>
            </a:r>
          </a:p>
          <a:p>
            <a:pPr marL="0" indent="0">
              <a:buNone/>
            </a:pPr>
            <a:endParaRPr lang="en-US" dirty="0"/>
          </a:p>
        </p:txBody>
      </p:sp>
    </p:spTree>
    <p:extLst>
      <p:ext uri="{BB962C8B-B14F-4D97-AF65-F5344CB8AC3E}">
        <p14:creationId xmlns:p14="http://schemas.microsoft.com/office/powerpoint/2010/main" val="199170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BA68-4F16-4704-9FFC-EEDC4BA2913F}"/>
              </a:ext>
            </a:extLst>
          </p:cNvPr>
          <p:cNvSpPr>
            <a:spLocks noGrp="1"/>
          </p:cNvSpPr>
          <p:nvPr>
            <p:ph type="title"/>
          </p:nvPr>
        </p:nvSpPr>
        <p:spPr/>
        <p:txBody>
          <a:bodyPr/>
          <a:lstStyle/>
          <a:p>
            <a:r>
              <a:rPr lang="en-US" dirty="0">
                <a:latin typeface="Bodoni MT Black" panose="02070A03080606020203" pitchFamily="18" charset="0"/>
              </a:rPr>
              <a:t>C++ basics</a:t>
            </a:r>
            <a:endParaRPr lang="en-US" dirty="0"/>
          </a:p>
        </p:txBody>
      </p:sp>
      <p:sp>
        <p:nvSpPr>
          <p:cNvPr id="3" name="Content Placeholder 2">
            <a:extLst>
              <a:ext uri="{FF2B5EF4-FFF2-40B4-BE49-F238E27FC236}">
                <a16:creationId xmlns:a16="http://schemas.microsoft.com/office/drawing/2014/main" id="{9340DF65-5D5F-414D-8EEB-E781AF8ABB27}"/>
              </a:ext>
            </a:extLst>
          </p:cNvPr>
          <p:cNvSpPr>
            <a:spLocks noGrp="1"/>
          </p:cNvSpPr>
          <p:nvPr>
            <p:ph idx="1"/>
          </p:nvPr>
        </p:nvSpPr>
        <p:spPr>
          <a:xfrm>
            <a:off x="507254" y="2489200"/>
            <a:ext cx="10668746" cy="3886200"/>
          </a:xfrm>
        </p:spPr>
        <p:txBody>
          <a:bodyPr>
            <a:normAutofit/>
          </a:bodyPr>
          <a:lstStyle/>
          <a:p>
            <a:r>
              <a:rPr lang="en-US" dirty="0">
                <a:latin typeface="Times New Roman" panose="02020603050405020304" pitchFamily="18" charset="0"/>
                <a:cs typeface="Times New Roman" panose="02020603050405020304" pitchFamily="18" charset="0"/>
              </a:rPr>
              <a:t>In C++ one main header file #include&lt;iostream&gt; must be included which re[present the input-output stream.</a:t>
            </a:r>
          </a:p>
          <a:p>
            <a:r>
              <a:rPr lang="en-US" dirty="0">
                <a:latin typeface="Times New Roman" panose="02020603050405020304" pitchFamily="18" charset="0"/>
                <a:cs typeface="Times New Roman" panose="02020603050405020304" pitchFamily="18" charset="0"/>
              </a:rPr>
              <a:t>This header file allows you to use the input-output functionality.</a:t>
            </a:r>
          </a:p>
          <a:p>
            <a:pPr marL="0" indent="0">
              <a:buNone/>
            </a:pPr>
            <a:r>
              <a:rPr lang="en-US" sz="2000" b="1" dirty="0">
                <a:latin typeface="Bodoni MT Black" panose="02070A03080606020203" pitchFamily="18" charset="0"/>
                <a:cs typeface="Times New Roman" panose="02020603050405020304" pitchFamily="18" charset="0"/>
              </a:rPr>
              <a:t>Keywords:</a:t>
            </a:r>
          </a:p>
          <a:p>
            <a:r>
              <a:rPr lang="en-US" dirty="0">
                <a:latin typeface="Times New Roman" panose="02020603050405020304" pitchFamily="18" charset="0"/>
                <a:cs typeface="Times New Roman" panose="02020603050405020304" pitchFamily="18" charset="0"/>
              </a:rPr>
              <a:t>       The special words whose meaning and importance is already explained to the compiler are called keywords.</a:t>
            </a:r>
          </a:p>
          <a:p>
            <a:r>
              <a:rPr lang="en-US" dirty="0">
                <a:latin typeface="Times New Roman" panose="02020603050405020304" pitchFamily="18" charset="0"/>
                <a:cs typeface="Times New Roman" panose="02020603050405020304" pitchFamily="18" charset="0"/>
              </a:rPr>
              <a:t>A term “reserved words” are also used for keywords.</a:t>
            </a:r>
          </a:p>
          <a:p>
            <a:r>
              <a:rPr lang="en-US" dirty="0">
                <a:latin typeface="Times New Roman" panose="02020603050405020304" pitchFamily="18" charset="0"/>
                <a:cs typeface="Times New Roman" panose="02020603050405020304" pitchFamily="18" charset="0"/>
              </a:rPr>
              <a:t>Since they have a predefined meaning, we must not use them as identifier.</a:t>
            </a:r>
          </a:p>
          <a:p>
            <a:r>
              <a:rPr lang="en-US" dirty="0">
                <a:latin typeface="Times New Roman" panose="02020603050405020304" pitchFamily="18" charset="0"/>
                <a:cs typeface="Times New Roman" panose="02020603050405020304" pitchFamily="18" charset="0"/>
              </a:rPr>
              <a:t>C++ has 75 keywords that are not to be used as identifiers in a C++ program.</a:t>
            </a:r>
          </a:p>
          <a:p>
            <a:r>
              <a:rPr lang="en-US" dirty="0">
                <a:latin typeface="Times New Roman" panose="02020603050405020304" pitchFamily="18" charset="0"/>
                <a:cs typeface="Times New Roman" panose="02020603050405020304" pitchFamily="18" charset="0"/>
              </a:rPr>
              <a:t>Such as if, else, public, float, int, class, return, bool, this, new, true and so on.</a:t>
            </a:r>
          </a:p>
          <a:p>
            <a:pPr marL="0" indent="0">
              <a:buNone/>
            </a:pPr>
            <a:endParaRPr lang="en-US" dirty="0"/>
          </a:p>
          <a:p>
            <a:endParaRPr lang="en-US" dirty="0"/>
          </a:p>
        </p:txBody>
      </p:sp>
    </p:spTree>
    <p:extLst>
      <p:ext uri="{BB962C8B-B14F-4D97-AF65-F5344CB8AC3E}">
        <p14:creationId xmlns:p14="http://schemas.microsoft.com/office/powerpoint/2010/main" val="4132187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D366-799E-4440-9C31-EDA381A19309}"/>
              </a:ext>
            </a:extLst>
          </p:cNvPr>
          <p:cNvSpPr>
            <a:spLocks noGrp="1"/>
          </p:cNvSpPr>
          <p:nvPr>
            <p:ph type="title"/>
          </p:nvPr>
        </p:nvSpPr>
        <p:spPr>
          <a:xfrm>
            <a:off x="651353" y="1018956"/>
            <a:ext cx="8761413" cy="728480"/>
          </a:xfrm>
        </p:spPr>
        <p:txBody>
          <a:bodyPr/>
          <a:lstStyle/>
          <a:p>
            <a:r>
              <a:rPr lang="en-US" dirty="0">
                <a:latin typeface="Bodoni MT Black" panose="02070A03080606020203" pitchFamily="18" charset="0"/>
              </a:rPr>
              <a:t>Program: Switch statement</a:t>
            </a:r>
            <a:endParaRPr lang="en-US" dirty="0"/>
          </a:p>
        </p:txBody>
      </p:sp>
      <p:sp>
        <p:nvSpPr>
          <p:cNvPr id="3" name="Content Placeholder 2">
            <a:extLst>
              <a:ext uri="{FF2B5EF4-FFF2-40B4-BE49-F238E27FC236}">
                <a16:creationId xmlns:a16="http://schemas.microsoft.com/office/drawing/2014/main" id="{A6E649D9-A356-44BC-8494-8FFED51603A6}"/>
              </a:ext>
            </a:extLst>
          </p:cNvPr>
          <p:cNvSpPr>
            <a:spLocks noGrp="1"/>
          </p:cNvSpPr>
          <p:nvPr>
            <p:ph sz="half" idx="1"/>
          </p:nvPr>
        </p:nvSpPr>
        <p:spPr>
          <a:xfrm>
            <a:off x="651353" y="2603499"/>
            <a:ext cx="5328759" cy="3471623"/>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latin typeface="Times New Roman" panose="02020603050405020304" pitchFamily="18" charset="0"/>
                <a:cs typeface="Times New Roman" panose="02020603050405020304" pitchFamily="18" charset="0"/>
              </a:rPr>
              <a:t>default: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&lt;&lt;“Not a vowel letter”;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p:txBody>
      </p:sp>
      <p:cxnSp>
        <p:nvCxnSpPr>
          <p:cNvPr id="6" name="Straight Arrow Connector 5">
            <a:extLst>
              <a:ext uri="{FF2B5EF4-FFF2-40B4-BE49-F238E27FC236}">
                <a16:creationId xmlns:a16="http://schemas.microsoft.com/office/drawing/2014/main" id="{60C0CA6F-7513-4DAD-819A-984EDFA1DB9D}"/>
              </a:ext>
            </a:extLst>
          </p:cNvPr>
          <p:cNvCxnSpPr/>
          <p:nvPr/>
        </p:nvCxnSpPr>
        <p:spPr>
          <a:xfrm>
            <a:off x="3845490" y="4033381"/>
            <a:ext cx="189143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18BDBB5F-5736-4D8B-B7DB-BE6AF127953D}"/>
              </a:ext>
            </a:extLst>
          </p:cNvPr>
          <p:cNvSpPr/>
          <p:nvPr/>
        </p:nvSpPr>
        <p:spPr>
          <a:xfrm>
            <a:off x="6211890" y="3221362"/>
            <a:ext cx="4045908" cy="22358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Program output:</a:t>
            </a:r>
          </a:p>
          <a:p>
            <a:pPr algn="ctr"/>
            <a:r>
              <a:rPr lang="en-US" dirty="0"/>
              <a:t>Enter the character : A</a:t>
            </a:r>
          </a:p>
          <a:p>
            <a:pPr algn="ctr"/>
            <a:r>
              <a:rPr lang="en-US" dirty="0"/>
              <a:t>Vowel letter</a:t>
            </a:r>
          </a:p>
        </p:txBody>
      </p:sp>
    </p:spTree>
    <p:extLst>
      <p:ext uri="{BB962C8B-B14F-4D97-AF65-F5344CB8AC3E}">
        <p14:creationId xmlns:p14="http://schemas.microsoft.com/office/powerpoint/2010/main" val="2923020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B6A8-8889-4FDD-AB78-4E9E5863758C}"/>
              </a:ext>
            </a:extLst>
          </p:cNvPr>
          <p:cNvSpPr>
            <a:spLocks noGrp="1"/>
          </p:cNvSpPr>
          <p:nvPr>
            <p:ph type="title"/>
          </p:nvPr>
        </p:nvSpPr>
        <p:spPr>
          <a:xfrm>
            <a:off x="628861" y="922868"/>
            <a:ext cx="8761413" cy="728480"/>
          </a:xfrm>
        </p:spPr>
        <p:txBody>
          <a:bodyPr/>
          <a:lstStyle/>
          <a:p>
            <a:r>
              <a:rPr lang="en-US" dirty="0">
                <a:latin typeface="Bodoni MT Black" panose="02070A03080606020203" pitchFamily="18" charset="0"/>
              </a:rPr>
              <a:t>Looping or iterative structure</a:t>
            </a:r>
          </a:p>
        </p:txBody>
      </p:sp>
      <p:sp>
        <p:nvSpPr>
          <p:cNvPr id="3" name="Content Placeholder 2">
            <a:extLst>
              <a:ext uri="{FF2B5EF4-FFF2-40B4-BE49-F238E27FC236}">
                <a16:creationId xmlns:a16="http://schemas.microsoft.com/office/drawing/2014/main" id="{2217BCEC-3456-40E3-BBB8-536D4C633F7C}"/>
              </a:ext>
            </a:extLst>
          </p:cNvPr>
          <p:cNvSpPr>
            <a:spLocks noGrp="1"/>
          </p:cNvSpPr>
          <p:nvPr>
            <p:ph sz="half" idx="1"/>
          </p:nvPr>
        </p:nvSpPr>
        <p:spPr>
          <a:xfrm>
            <a:off x="413359" y="2342367"/>
            <a:ext cx="11210794" cy="4321479"/>
          </a:xfrm>
        </p:spPr>
        <p:txBody>
          <a:bodyPr>
            <a:normAutofit fontScale="77500" lnSpcReduction="20000"/>
          </a:bodyPr>
          <a:lstStyle/>
          <a:p>
            <a:r>
              <a:rPr lang="en-US" sz="2600" dirty="0">
                <a:latin typeface="Bodoni MT Black" panose="02070A03080606020203" pitchFamily="18" charset="0"/>
              </a:rPr>
              <a:t>Loop:</a:t>
            </a:r>
          </a:p>
          <a:p>
            <a:pPr marL="0" indent="0">
              <a:buNone/>
            </a:pPr>
            <a:r>
              <a:rPr lang="en-US" dirty="0">
                <a:latin typeface="Times New Roman" panose="02020603050405020304" pitchFamily="18" charset="0"/>
                <a:cs typeface="Times New Roman" panose="02020603050405020304" pitchFamily="18" charset="0"/>
              </a:rPr>
              <a:t>     A loop is a part of program which repeat itself until the user meets his requirements. It is also named as iterative structure. A loop is control structure that causes a statement or group of statements to repeat. C++ has three loop control structure: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While loop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Do while loop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loop</a:t>
            </a:r>
          </a:p>
          <a:p>
            <a:r>
              <a:rPr lang="en-US" sz="2600" dirty="0">
                <a:latin typeface="Bodoni MT Black" panose="02070A03080606020203" pitchFamily="18" charset="0"/>
              </a:rPr>
              <a:t>While Loop</a:t>
            </a:r>
          </a:p>
          <a:p>
            <a:pPr marL="0" indent="0">
              <a:buNone/>
            </a:pPr>
            <a:r>
              <a:rPr lang="en-US" dirty="0">
                <a:latin typeface="Times New Roman" panose="02020603050405020304" pitchFamily="18" charset="0"/>
                <a:cs typeface="Times New Roman" panose="02020603050405020304" pitchFamily="18" charset="0"/>
              </a:rPr>
              <a:t>      he while loop has two important part: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Initialization:</a:t>
            </a:r>
          </a:p>
          <a:p>
            <a:pPr marL="0" indent="0">
              <a:buNone/>
            </a:pPr>
            <a:r>
              <a:rPr lang="en-US" dirty="0">
                <a:latin typeface="Times New Roman" panose="02020603050405020304" pitchFamily="18" charset="0"/>
                <a:cs typeface="Times New Roman" panose="02020603050405020304" pitchFamily="18" charset="0"/>
              </a:rPr>
              <a:t>        Initialize a variable from where a loop start to check condition.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Condition</a:t>
            </a:r>
          </a:p>
          <a:p>
            <a:pPr marL="0" indent="0">
              <a:buNone/>
            </a:pPr>
            <a:r>
              <a:rPr lang="en-US" dirty="0">
                <a:latin typeface="Times New Roman" panose="02020603050405020304" pitchFamily="18" charset="0"/>
                <a:cs typeface="Times New Roman" panose="02020603050405020304" pitchFamily="18" charset="0"/>
              </a:rPr>
              <a:t>        Condition that is tested for true or false value.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        Statement or block that is repeated as long as the expression is true.</a:t>
            </a:r>
          </a:p>
        </p:txBody>
      </p:sp>
    </p:spTree>
    <p:extLst>
      <p:ext uri="{BB962C8B-B14F-4D97-AF65-F5344CB8AC3E}">
        <p14:creationId xmlns:p14="http://schemas.microsoft.com/office/powerpoint/2010/main" val="3241835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a:extLst>
              <a:ext uri="{FF2B5EF4-FFF2-40B4-BE49-F238E27FC236}">
                <a16:creationId xmlns:a16="http://schemas.microsoft.com/office/drawing/2014/main" id="{49FF393D-9B92-4840-9CE7-664B50307607}"/>
              </a:ext>
            </a:extLst>
          </p:cNvPr>
          <p:cNvSpPr>
            <a:spLocks noGrp="1"/>
          </p:cNvSpPr>
          <p:nvPr>
            <p:ph type="title"/>
          </p:nvPr>
        </p:nvSpPr>
        <p:spPr>
          <a:xfrm>
            <a:off x="733316" y="922661"/>
            <a:ext cx="8761413" cy="728480"/>
          </a:xfrm>
        </p:spPr>
        <p:txBody>
          <a:bodyPr/>
          <a:lstStyle/>
          <a:p>
            <a:r>
              <a:rPr lang="en-US" dirty="0">
                <a:latin typeface="Bodoni MT Black" panose="02070A03080606020203" pitchFamily="18" charset="0"/>
              </a:rPr>
              <a:t>While loop</a:t>
            </a:r>
          </a:p>
        </p:txBody>
      </p:sp>
      <p:sp>
        <p:nvSpPr>
          <p:cNvPr id="3" name="Content Placeholder 2">
            <a:extLst>
              <a:ext uri="{FF2B5EF4-FFF2-40B4-BE49-F238E27FC236}">
                <a16:creationId xmlns:a16="http://schemas.microsoft.com/office/drawing/2014/main" id="{65818D1C-71DF-493B-BC35-869A46F11D3C}"/>
              </a:ext>
            </a:extLst>
          </p:cNvPr>
          <p:cNvSpPr>
            <a:spLocks noGrp="1"/>
          </p:cNvSpPr>
          <p:nvPr>
            <p:ph sz="half" idx="1"/>
          </p:nvPr>
        </p:nvSpPr>
        <p:spPr>
          <a:xfrm>
            <a:off x="563671" y="2283768"/>
            <a:ext cx="5416441" cy="4455234"/>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Increment/ decrement part</a:t>
            </a:r>
          </a:p>
          <a:p>
            <a:pPr marL="0" indent="0">
              <a:buNone/>
            </a:pPr>
            <a:r>
              <a:rPr lang="en-US" dirty="0">
                <a:latin typeface="Times New Roman" panose="02020603050405020304" pitchFamily="18" charset="0"/>
                <a:cs typeface="Times New Roman" panose="02020603050405020304" pitchFamily="18" charset="0"/>
              </a:rPr>
              <a:t>         At every iteration increment and decrement operator  is also evaluated.</a:t>
            </a:r>
          </a:p>
          <a:p>
            <a:r>
              <a:rPr lang="en-US" sz="26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initialization; </a:t>
            </a:r>
          </a:p>
          <a:p>
            <a:pPr marL="0" indent="0">
              <a:buNone/>
            </a:pPr>
            <a:r>
              <a:rPr lang="en-US" dirty="0">
                <a:latin typeface="Times New Roman" panose="02020603050405020304" pitchFamily="18" charset="0"/>
                <a:cs typeface="Times New Roman" panose="02020603050405020304" pitchFamily="18" charset="0"/>
              </a:rPr>
              <a:t>While(condition)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Increment/decrement operator;</a:t>
            </a:r>
          </a:p>
          <a:p>
            <a:pPr marL="0" indent="0">
              <a:buNone/>
            </a:pPr>
            <a:r>
              <a:rPr lang="en-US" dirty="0">
                <a:latin typeface="Times New Roman" panose="02020603050405020304" pitchFamily="18" charset="0"/>
                <a:cs typeface="Times New Roman" panose="02020603050405020304" pitchFamily="18" charset="0"/>
              </a:rPr>
              <a:t>}</a:t>
            </a:r>
          </a:p>
        </p:txBody>
      </p:sp>
      <p:sp>
        <p:nvSpPr>
          <p:cNvPr id="56" name="Content Placeholder 55">
            <a:extLst>
              <a:ext uri="{FF2B5EF4-FFF2-40B4-BE49-F238E27FC236}">
                <a16:creationId xmlns:a16="http://schemas.microsoft.com/office/drawing/2014/main" id="{45BFFEF0-F8BE-4D03-AFD7-095994A42D8D}"/>
              </a:ext>
            </a:extLst>
          </p:cNvPr>
          <p:cNvSpPr>
            <a:spLocks noGrp="1"/>
          </p:cNvSpPr>
          <p:nvPr>
            <p:ph sz="half" idx="2"/>
          </p:nvPr>
        </p:nvSpPr>
        <p:spPr>
          <a:xfrm>
            <a:off x="6831879" y="2283767"/>
            <a:ext cx="4796445" cy="4455235"/>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dirty="0"/>
              <a:t>                                          Flow chart</a:t>
            </a:r>
          </a:p>
        </p:txBody>
      </p:sp>
      <p:sp>
        <p:nvSpPr>
          <p:cNvPr id="5" name="Diamond 4">
            <a:extLst>
              <a:ext uri="{FF2B5EF4-FFF2-40B4-BE49-F238E27FC236}">
                <a16:creationId xmlns:a16="http://schemas.microsoft.com/office/drawing/2014/main" id="{A79186C9-B75C-45C3-AAF6-0542CA0B7C6E}"/>
              </a:ext>
            </a:extLst>
          </p:cNvPr>
          <p:cNvSpPr/>
          <p:nvPr/>
        </p:nvSpPr>
        <p:spPr>
          <a:xfrm>
            <a:off x="7507288" y="2782981"/>
            <a:ext cx="2555309" cy="1653436"/>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a:t>
            </a:r>
          </a:p>
        </p:txBody>
      </p:sp>
      <p:sp>
        <p:nvSpPr>
          <p:cNvPr id="6" name="Rectangle 5">
            <a:extLst>
              <a:ext uri="{FF2B5EF4-FFF2-40B4-BE49-F238E27FC236}">
                <a16:creationId xmlns:a16="http://schemas.microsoft.com/office/drawing/2014/main" id="{148A72C2-93DA-4189-9E4A-BE335B67B284}"/>
              </a:ext>
            </a:extLst>
          </p:cNvPr>
          <p:cNvSpPr/>
          <p:nvPr/>
        </p:nvSpPr>
        <p:spPr>
          <a:xfrm>
            <a:off x="7640877" y="5091975"/>
            <a:ext cx="2275489" cy="4008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a:t>
            </a:r>
          </a:p>
        </p:txBody>
      </p:sp>
      <p:cxnSp>
        <p:nvCxnSpPr>
          <p:cNvPr id="8" name="Straight Arrow Connector 7">
            <a:extLst>
              <a:ext uri="{FF2B5EF4-FFF2-40B4-BE49-F238E27FC236}">
                <a16:creationId xmlns:a16="http://schemas.microsoft.com/office/drawing/2014/main" id="{8F215E80-A727-4AD3-A817-D602CB8C8A6F}"/>
              </a:ext>
            </a:extLst>
          </p:cNvPr>
          <p:cNvCxnSpPr>
            <a:cxnSpLocks/>
          </p:cNvCxnSpPr>
          <p:nvPr/>
        </p:nvCxnSpPr>
        <p:spPr>
          <a:xfrm>
            <a:off x="8780745" y="2243258"/>
            <a:ext cx="0" cy="501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2EEE7C-C0DB-4B15-8A25-61BA73F4AC5B}"/>
              </a:ext>
            </a:extLst>
          </p:cNvPr>
          <p:cNvCxnSpPr>
            <a:stCxn id="5" idx="2"/>
          </p:cNvCxnSpPr>
          <p:nvPr/>
        </p:nvCxnSpPr>
        <p:spPr>
          <a:xfrm flipH="1">
            <a:off x="8780745" y="4436417"/>
            <a:ext cx="4198" cy="54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F5E7B4-078B-4AFD-BB44-5F1A24F88B64}"/>
              </a:ext>
            </a:extLst>
          </p:cNvPr>
          <p:cNvCxnSpPr>
            <a:stCxn id="6" idx="2"/>
          </p:cNvCxnSpPr>
          <p:nvPr/>
        </p:nvCxnSpPr>
        <p:spPr>
          <a:xfrm>
            <a:off x="8778622" y="5492808"/>
            <a:ext cx="2123" cy="5970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C60AA27-F1D4-4685-A1ED-26247373969B}"/>
              </a:ext>
            </a:extLst>
          </p:cNvPr>
          <p:cNvCxnSpPr/>
          <p:nvPr/>
        </p:nvCxnSpPr>
        <p:spPr>
          <a:xfrm flipH="1">
            <a:off x="6976997" y="6100175"/>
            <a:ext cx="18037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F085CD-63C4-42C7-90A0-07AD3F5E5C14}"/>
              </a:ext>
            </a:extLst>
          </p:cNvPr>
          <p:cNvCxnSpPr/>
          <p:nvPr/>
        </p:nvCxnSpPr>
        <p:spPr>
          <a:xfrm flipV="1">
            <a:off x="6989523" y="2493779"/>
            <a:ext cx="0" cy="3596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558601-304A-4F87-92E3-9ECA318FDDE6}"/>
              </a:ext>
            </a:extLst>
          </p:cNvPr>
          <p:cNvCxnSpPr/>
          <p:nvPr/>
        </p:nvCxnSpPr>
        <p:spPr>
          <a:xfrm>
            <a:off x="6989523" y="2493779"/>
            <a:ext cx="1801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159D45-7EEA-48AA-B0BF-6F6C222CE201}"/>
              </a:ext>
            </a:extLst>
          </p:cNvPr>
          <p:cNvCxnSpPr>
            <a:stCxn id="5" idx="3"/>
          </p:cNvCxnSpPr>
          <p:nvPr/>
        </p:nvCxnSpPr>
        <p:spPr>
          <a:xfrm flipV="1">
            <a:off x="10062597" y="3594970"/>
            <a:ext cx="672208" cy="14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C9547CB-082A-4F8C-AF1C-652B7C7D3300}"/>
              </a:ext>
            </a:extLst>
          </p:cNvPr>
          <p:cNvCxnSpPr/>
          <p:nvPr/>
        </p:nvCxnSpPr>
        <p:spPr>
          <a:xfrm>
            <a:off x="10747331" y="3594970"/>
            <a:ext cx="0" cy="2693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11E38D-2B72-4D0D-812D-D112F3F523E9}"/>
              </a:ext>
            </a:extLst>
          </p:cNvPr>
          <p:cNvCxnSpPr/>
          <p:nvPr/>
        </p:nvCxnSpPr>
        <p:spPr>
          <a:xfrm flipH="1">
            <a:off x="9494729" y="6288066"/>
            <a:ext cx="1252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D43E21-C354-48D1-B717-EC854F4524F5}"/>
              </a:ext>
            </a:extLst>
          </p:cNvPr>
          <p:cNvCxnSpPr/>
          <p:nvPr/>
        </p:nvCxnSpPr>
        <p:spPr>
          <a:xfrm>
            <a:off x="9494729" y="6288066"/>
            <a:ext cx="0" cy="4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1044664-BFC9-497A-984E-1CE2A33C3D3F}"/>
              </a:ext>
            </a:extLst>
          </p:cNvPr>
          <p:cNvSpPr/>
          <p:nvPr/>
        </p:nvSpPr>
        <p:spPr>
          <a:xfrm>
            <a:off x="10062597" y="3169085"/>
            <a:ext cx="922728" cy="308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29" name="Rectangle 28">
            <a:extLst>
              <a:ext uri="{FF2B5EF4-FFF2-40B4-BE49-F238E27FC236}">
                <a16:creationId xmlns:a16="http://schemas.microsoft.com/office/drawing/2014/main" id="{F6E46A4C-4CFC-44D8-A955-A047992B81E7}"/>
              </a:ext>
            </a:extLst>
          </p:cNvPr>
          <p:cNvSpPr/>
          <p:nvPr/>
        </p:nvSpPr>
        <p:spPr>
          <a:xfrm>
            <a:off x="9043792" y="4583696"/>
            <a:ext cx="864178" cy="3014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cxnSp>
        <p:nvCxnSpPr>
          <p:cNvPr id="31" name="Straight Arrow Connector 30">
            <a:extLst>
              <a:ext uri="{FF2B5EF4-FFF2-40B4-BE49-F238E27FC236}">
                <a16:creationId xmlns:a16="http://schemas.microsoft.com/office/drawing/2014/main" id="{C81F7AA4-6C09-49AB-8271-77DB51B6684B}"/>
              </a:ext>
            </a:extLst>
          </p:cNvPr>
          <p:cNvCxnSpPr>
            <a:cxnSpLocks/>
          </p:cNvCxnSpPr>
          <p:nvPr/>
        </p:nvCxnSpPr>
        <p:spPr>
          <a:xfrm flipV="1">
            <a:off x="1929009" y="3531745"/>
            <a:ext cx="1355941" cy="451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EC3217C-C64C-4152-8FB2-1E25C07092F3}"/>
              </a:ext>
            </a:extLst>
          </p:cNvPr>
          <p:cNvCxnSpPr>
            <a:cxnSpLocks/>
          </p:cNvCxnSpPr>
          <p:nvPr/>
        </p:nvCxnSpPr>
        <p:spPr>
          <a:xfrm>
            <a:off x="1778696" y="5311325"/>
            <a:ext cx="1787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1FF98F-D617-4B11-B1F6-7DE09CE5A2C9}"/>
              </a:ext>
            </a:extLst>
          </p:cNvPr>
          <p:cNvCxnSpPr>
            <a:cxnSpLocks/>
          </p:cNvCxnSpPr>
          <p:nvPr/>
        </p:nvCxnSpPr>
        <p:spPr>
          <a:xfrm flipV="1">
            <a:off x="1929009" y="4436417"/>
            <a:ext cx="0" cy="133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DD6B3E-43FC-4237-B1E9-39F6CB57C046}"/>
              </a:ext>
            </a:extLst>
          </p:cNvPr>
          <p:cNvCxnSpPr/>
          <p:nvPr/>
        </p:nvCxnSpPr>
        <p:spPr>
          <a:xfrm>
            <a:off x="2317315" y="4436417"/>
            <a:ext cx="18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1452131-B226-4F90-81C8-B3542175A591}"/>
              </a:ext>
            </a:extLst>
          </p:cNvPr>
          <p:cNvSpPr/>
          <p:nvPr/>
        </p:nvSpPr>
        <p:spPr>
          <a:xfrm>
            <a:off x="3379430" y="3274471"/>
            <a:ext cx="3300606" cy="5145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Executed only one time at the start of program</a:t>
            </a:r>
          </a:p>
        </p:txBody>
      </p:sp>
      <p:sp>
        <p:nvSpPr>
          <p:cNvPr id="42" name="Rectangle 41">
            <a:extLst>
              <a:ext uri="{FF2B5EF4-FFF2-40B4-BE49-F238E27FC236}">
                <a16:creationId xmlns:a16="http://schemas.microsoft.com/office/drawing/2014/main" id="{DA0DD58B-7224-4AF9-9A2D-10201E1C0B2F}"/>
              </a:ext>
            </a:extLst>
          </p:cNvPr>
          <p:cNvSpPr/>
          <p:nvPr/>
        </p:nvSpPr>
        <p:spPr>
          <a:xfrm>
            <a:off x="4192036" y="4144581"/>
            <a:ext cx="2475888" cy="5663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Check condition until the condition meet</a:t>
            </a:r>
          </a:p>
        </p:txBody>
      </p:sp>
      <p:sp>
        <p:nvSpPr>
          <p:cNvPr id="43" name="Rectangle 42">
            <a:extLst>
              <a:ext uri="{FF2B5EF4-FFF2-40B4-BE49-F238E27FC236}">
                <a16:creationId xmlns:a16="http://schemas.microsoft.com/office/drawing/2014/main" id="{91164B3D-BAF1-4B54-9360-F47EBF9B908B}"/>
              </a:ext>
            </a:extLst>
          </p:cNvPr>
          <p:cNvSpPr/>
          <p:nvPr/>
        </p:nvSpPr>
        <p:spPr>
          <a:xfrm>
            <a:off x="3791217" y="5032502"/>
            <a:ext cx="2968670" cy="5174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Statement executed until the condition is true</a:t>
            </a:r>
          </a:p>
        </p:txBody>
      </p:sp>
      <p:sp>
        <p:nvSpPr>
          <p:cNvPr id="44" name="Rectangle 43">
            <a:extLst>
              <a:ext uri="{FF2B5EF4-FFF2-40B4-BE49-F238E27FC236}">
                <a16:creationId xmlns:a16="http://schemas.microsoft.com/office/drawing/2014/main" id="{8A842752-21AB-4D29-8F35-9B5BE69E57E8}"/>
              </a:ext>
            </a:extLst>
          </p:cNvPr>
          <p:cNvSpPr/>
          <p:nvPr/>
        </p:nvSpPr>
        <p:spPr>
          <a:xfrm>
            <a:off x="1035562" y="4570574"/>
            <a:ext cx="2841342" cy="4644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After increment part condition check again</a:t>
            </a:r>
          </a:p>
        </p:txBody>
      </p:sp>
      <p:sp>
        <p:nvSpPr>
          <p:cNvPr id="45" name="Rectangle 44">
            <a:extLst>
              <a:ext uri="{FF2B5EF4-FFF2-40B4-BE49-F238E27FC236}">
                <a16:creationId xmlns:a16="http://schemas.microsoft.com/office/drawing/2014/main" id="{62F4EF91-1F0B-41AD-A6E1-4D5EB2C7FD09}"/>
              </a:ext>
            </a:extLst>
          </p:cNvPr>
          <p:cNvSpPr/>
          <p:nvPr/>
        </p:nvSpPr>
        <p:spPr>
          <a:xfrm>
            <a:off x="3940914" y="6025018"/>
            <a:ext cx="2818356" cy="5395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Increase or decrease according to the user</a:t>
            </a:r>
          </a:p>
        </p:txBody>
      </p:sp>
      <p:cxnSp>
        <p:nvCxnSpPr>
          <p:cNvPr id="50" name="Straight Arrow Connector 49">
            <a:extLst>
              <a:ext uri="{FF2B5EF4-FFF2-40B4-BE49-F238E27FC236}">
                <a16:creationId xmlns:a16="http://schemas.microsoft.com/office/drawing/2014/main" id="{931E120C-4298-4818-B267-66DA7A021832}"/>
              </a:ext>
            </a:extLst>
          </p:cNvPr>
          <p:cNvCxnSpPr/>
          <p:nvPr/>
        </p:nvCxnSpPr>
        <p:spPr>
          <a:xfrm>
            <a:off x="2532263" y="5614819"/>
            <a:ext cx="1197304" cy="51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Diamond 57">
            <a:extLst>
              <a:ext uri="{FF2B5EF4-FFF2-40B4-BE49-F238E27FC236}">
                <a16:creationId xmlns:a16="http://schemas.microsoft.com/office/drawing/2014/main" id="{73845F41-B3A5-4595-A720-58E4F2F2B6AD}"/>
              </a:ext>
            </a:extLst>
          </p:cNvPr>
          <p:cNvSpPr/>
          <p:nvPr/>
        </p:nvSpPr>
        <p:spPr>
          <a:xfrm>
            <a:off x="10348596" y="762000"/>
            <a:ext cx="914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000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90DF-F5DF-481D-9428-BF26101D7582}"/>
              </a:ext>
            </a:extLst>
          </p:cNvPr>
          <p:cNvSpPr>
            <a:spLocks noGrp="1"/>
          </p:cNvSpPr>
          <p:nvPr>
            <p:ph type="title"/>
          </p:nvPr>
        </p:nvSpPr>
        <p:spPr/>
        <p:txBody>
          <a:bodyPr/>
          <a:lstStyle/>
          <a:p>
            <a:r>
              <a:rPr lang="en-US" dirty="0">
                <a:latin typeface="Bodoni MT Black" panose="02070A03080606020203" pitchFamily="18" charset="0"/>
              </a:rPr>
              <a:t>Working of while loop</a:t>
            </a:r>
          </a:p>
        </p:txBody>
      </p:sp>
      <p:sp>
        <p:nvSpPr>
          <p:cNvPr id="3" name="Content Placeholder 2">
            <a:extLst>
              <a:ext uri="{FF2B5EF4-FFF2-40B4-BE49-F238E27FC236}">
                <a16:creationId xmlns:a16="http://schemas.microsoft.com/office/drawing/2014/main" id="{1C79AC64-F15A-4128-9856-FEBCF6A9FABD}"/>
              </a:ext>
            </a:extLst>
          </p:cNvPr>
          <p:cNvSpPr>
            <a:spLocks noGrp="1"/>
          </p:cNvSpPr>
          <p:nvPr>
            <p:ph sz="half" idx="1"/>
          </p:nvPr>
        </p:nvSpPr>
        <p:spPr>
          <a:xfrm>
            <a:off x="400833" y="2317316"/>
            <a:ext cx="11423737" cy="4296426"/>
          </a:xfrm>
        </p:spPr>
        <p:txBody>
          <a:bodyPr>
            <a:normAutofit/>
          </a:bodyPr>
          <a:lstStyle/>
          <a:p>
            <a:pPr>
              <a:buFont typeface="Wingdings" panose="05000000000000000000" pitchFamily="2" charset="2"/>
              <a:buChar char="q"/>
            </a:pPr>
            <a:r>
              <a:rPr lang="en-US" sz="2000" b="1" dirty="0">
                <a:latin typeface="Bodoni MT Black" panose="02070A03080606020203" pitchFamily="18" charset="0"/>
                <a:cs typeface="Times New Roman" panose="02020603050405020304" pitchFamily="18" charset="0"/>
              </a:rPr>
              <a:t>initialization: </a:t>
            </a:r>
            <a:r>
              <a:rPr lang="en-US" dirty="0">
                <a:latin typeface="Times New Roman" panose="02020603050405020304" pitchFamily="18" charset="0"/>
                <a:cs typeface="Times New Roman" panose="02020603050405020304" pitchFamily="18" charset="0"/>
              </a:rPr>
              <a:t>First of all a variable is initialized for checking the condition first time.</a:t>
            </a:r>
          </a:p>
          <a:p>
            <a:pPr>
              <a:buFont typeface="Wingdings" panose="05000000000000000000" pitchFamily="2" charset="2"/>
              <a:buChar char="q"/>
            </a:pPr>
            <a:r>
              <a:rPr lang="en-US" sz="2000" b="1" dirty="0">
                <a:latin typeface="Bodoni MT Black" panose="02070A03080606020203"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than condition is tested for the true or false if the condition is true than each statement in the body of loop executed. After entering in the loop’s body the statements in the body are executed and than </a:t>
            </a:r>
            <a:r>
              <a:rPr lang="en-US" b="1" dirty="0">
                <a:latin typeface="Times New Roman" panose="02020603050405020304" pitchFamily="18" charset="0"/>
                <a:cs typeface="Times New Roman" panose="02020603050405020304" pitchFamily="18" charset="0"/>
              </a:rPr>
              <a:t>increment/ decrement part </a:t>
            </a:r>
            <a:r>
              <a:rPr lang="en-US" dirty="0">
                <a:latin typeface="Times New Roman" panose="02020603050405020304" pitchFamily="18" charset="0"/>
                <a:cs typeface="Times New Roman" panose="02020603050405020304" pitchFamily="18" charset="0"/>
              </a:rPr>
              <a:t>is executed which increment or decrement in the initialized variable to check the condition again. Then, the condition is tested again. If it is still true each stamen is executed again. This cycle repeat until the condition is false. If the condition is false than the loop execution stop and program execution continue from outside of the loop body.</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Counter: </a:t>
            </a:r>
            <a:r>
              <a:rPr lang="en-US" dirty="0">
                <a:latin typeface="Times New Roman" panose="02020603050405020304" pitchFamily="18" charset="0"/>
                <a:cs typeface="Times New Roman" panose="02020603050405020304" pitchFamily="18" charset="0"/>
              </a:rPr>
              <a:t>A counter is variable that is regularly incremented or decremented each time a loop iterate.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Like if statement while loop is not end with a semicolon. This because while loop is not complete without its statement that follow it.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When there is only one statement, the braces may be omitted.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While loop is pretest loop.</a:t>
            </a:r>
          </a:p>
        </p:txBody>
      </p:sp>
    </p:spTree>
    <p:extLst>
      <p:ext uri="{BB962C8B-B14F-4D97-AF65-F5344CB8AC3E}">
        <p14:creationId xmlns:p14="http://schemas.microsoft.com/office/powerpoint/2010/main" val="3062579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7825-97BD-4BEC-AC64-9A479727CED1}"/>
              </a:ext>
            </a:extLst>
          </p:cNvPr>
          <p:cNvSpPr>
            <a:spLocks noGrp="1"/>
          </p:cNvSpPr>
          <p:nvPr>
            <p:ph type="title"/>
          </p:nvPr>
        </p:nvSpPr>
        <p:spPr>
          <a:xfrm>
            <a:off x="704017" y="860120"/>
            <a:ext cx="8761413" cy="728480"/>
          </a:xfrm>
        </p:spPr>
        <p:txBody>
          <a:bodyPr/>
          <a:lstStyle/>
          <a:p>
            <a:r>
              <a:rPr lang="en-US" dirty="0">
                <a:latin typeface="Bodoni MT Black" panose="02070A03080606020203" pitchFamily="18" charset="0"/>
              </a:rPr>
              <a:t>Program</a:t>
            </a:r>
          </a:p>
        </p:txBody>
      </p:sp>
      <p:sp>
        <p:nvSpPr>
          <p:cNvPr id="3" name="Content Placeholder 2">
            <a:extLst>
              <a:ext uri="{FF2B5EF4-FFF2-40B4-BE49-F238E27FC236}">
                <a16:creationId xmlns:a16="http://schemas.microsoft.com/office/drawing/2014/main" id="{154C177A-7525-44B1-A6C1-CBAB10BED53B}"/>
              </a:ext>
            </a:extLst>
          </p:cNvPr>
          <p:cNvSpPr>
            <a:spLocks noGrp="1"/>
          </p:cNvSpPr>
          <p:nvPr>
            <p:ph sz="half" idx="1"/>
          </p:nvPr>
        </p:nvSpPr>
        <p:spPr>
          <a:xfrm>
            <a:off x="363255" y="2367419"/>
            <a:ext cx="5616857" cy="432147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Write a program in which user print hello world five times on the screen by using while loop.</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n;                     </a:t>
            </a:r>
          </a:p>
          <a:p>
            <a:pPr marL="0" indent="0">
              <a:buNone/>
            </a:pPr>
            <a:r>
              <a:rPr lang="en-US" dirty="0">
                <a:latin typeface="Times New Roman" panose="02020603050405020304" pitchFamily="18" charset="0"/>
                <a:cs typeface="Times New Roman" panose="02020603050405020304" pitchFamily="18" charset="0"/>
              </a:rPr>
              <a:t>while(n&gt;5)</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&lt;&lt;“Hello world”&lt;&lt;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n++;</a:t>
            </a:r>
          </a:p>
          <a:p>
            <a:pPr marL="0" indent="0">
              <a:buNone/>
            </a:pPr>
            <a:r>
              <a:rPr lang="en-US" dirty="0">
                <a:latin typeface="Times New Roman" panose="02020603050405020304" pitchFamily="18" charset="0"/>
                <a:cs typeface="Times New Roman" panose="02020603050405020304" pitchFamily="18" charset="0"/>
              </a:rPr>
              <a:t>}              </a:t>
            </a:r>
            <a:r>
              <a:rPr lang="en-US" dirty="0"/>
              <a:t>          </a:t>
            </a:r>
          </a:p>
        </p:txBody>
      </p:sp>
      <p:sp>
        <p:nvSpPr>
          <p:cNvPr id="5" name="Rectangle 4">
            <a:extLst>
              <a:ext uri="{FF2B5EF4-FFF2-40B4-BE49-F238E27FC236}">
                <a16:creationId xmlns:a16="http://schemas.microsoft.com/office/drawing/2014/main" id="{7591E102-64D0-4113-8232-176B80C63E89}"/>
              </a:ext>
            </a:extLst>
          </p:cNvPr>
          <p:cNvSpPr/>
          <p:nvPr/>
        </p:nvSpPr>
        <p:spPr>
          <a:xfrm>
            <a:off x="9146598" y="2495829"/>
            <a:ext cx="2480154" cy="36450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Program output</a:t>
            </a:r>
          </a:p>
          <a:p>
            <a:pPr algn="ctr"/>
            <a:r>
              <a:rPr lang="en-US" dirty="0"/>
              <a:t>Hello world</a:t>
            </a:r>
          </a:p>
          <a:p>
            <a:pPr algn="ctr"/>
            <a:r>
              <a:rPr lang="en-US" dirty="0"/>
              <a:t>Hello world</a:t>
            </a:r>
          </a:p>
          <a:p>
            <a:pPr algn="ctr"/>
            <a:r>
              <a:rPr lang="en-US" dirty="0"/>
              <a:t>Hello world</a:t>
            </a:r>
          </a:p>
          <a:p>
            <a:pPr algn="ctr"/>
            <a:r>
              <a:rPr lang="en-US" dirty="0"/>
              <a:t>Hello world</a:t>
            </a:r>
          </a:p>
          <a:p>
            <a:pPr algn="ctr"/>
            <a:r>
              <a:rPr lang="en-US" dirty="0"/>
              <a:t>Hello world</a:t>
            </a:r>
          </a:p>
          <a:p>
            <a:pPr algn="ctr"/>
            <a:endParaRPr lang="en-US" dirty="0"/>
          </a:p>
        </p:txBody>
      </p:sp>
      <p:sp>
        <p:nvSpPr>
          <p:cNvPr id="7" name="Rectangle 6">
            <a:extLst>
              <a:ext uri="{FF2B5EF4-FFF2-40B4-BE49-F238E27FC236}">
                <a16:creationId xmlns:a16="http://schemas.microsoft.com/office/drawing/2014/main" id="{6BDE909B-72D6-4DB6-A82F-5887BD4DB426}"/>
              </a:ext>
            </a:extLst>
          </p:cNvPr>
          <p:cNvSpPr/>
          <p:nvPr/>
        </p:nvSpPr>
        <p:spPr>
          <a:xfrm>
            <a:off x="3798829" y="4634598"/>
            <a:ext cx="2025774" cy="438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Test this condition</a:t>
            </a:r>
          </a:p>
        </p:txBody>
      </p:sp>
      <p:cxnSp>
        <p:nvCxnSpPr>
          <p:cNvPr id="9" name="Straight Arrow Connector 8">
            <a:extLst>
              <a:ext uri="{FF2B5EF4-FFF2-40B4-BE49-F238E27FC236}">
                <a16:creationId xmlns:a16="http://schemas.microsoft.com/office/drawing/2014/main" id="{2CEA7B1B-EC86-45DA-8F16-B64B222283A2}"/>
              </a:ext>
            </a:extLst>
          </p:cNvPr>
          <p:cNvCxnSpPr/>
          <p:nvPr/>
        </p:nvCxnSpPr>
        <p:spPr>
          <a:xfrm>
            <a:off x="1515649" y="4935255"/>
            <a:ext cx="2141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649FDA1-AB92-4B70-9F3C-1C34089B46D6}"/>
              </a:ext>
            </a:extLst>
          </p:cNvPr>
          <p:cNvSpPr/>
          <p:nvPr/>
        </p:nvSpPr>
        <p:spPr>
          <a:xfrm>
            <a:off x="1575914" y="4114472"/>
            <a:ext cx="3191538" cy="370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Counter variable increment and decrement at every iteration</a:t>
            </a:r>
          </a:p>
        </p:txBody>
      </p:sp>
      <p:sp>
        <p:nvSpPr>
          <p:cNvPr id="11" name="Rectangle 10">
            <a:extLst>
              <a:ext uri="{FF2B5EF4-FFF2-40B4-BE49-F238E27FC236}">
                <a16:creationId xmlns:a16="http://schemas.microsoft.com/office/drawing/2014/main" id="{93721645-6A55-46C8-95BB-25A2D1E31711}"/>
              </a:ext>
            </a:extLst>
          </p:cNvPr>
          <p:cNvSpPr/>
          <p:nvPr/>
        </p:nvSpPr>
        <p:spPr>
          <a:xfrm>
            <a:off x="1950730" y="6206665"/>
            <a:ext cx="3533406" cy="5104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After executing the body of loop, start over there</a:t>
            </a:r>
          </a:p>
        </p:txBody>
      </p:sp>
      <p:cxnSp>
        <p:nvCxnSpPr>
          <p:cNvPr id="15" name="Straight Arrow Connector 14">
            <a:extLst>
              <a:ext uri="{FF2B5EF4-FFF2-40B4-BE49-F238E27FC236}">
                <a16:creationId xmlns:a16="http://schemas.microsoft.com/office/drawing/2014/main" id="{BCCE8F12-CD32-4860-A092-9187C1126B49}"/>
              </a:ext>
            </a:extLst>
          </p:cNvPr>
          <p:cNvCxnSpPr/>
          <p:nvPr/>
        </p:nvCxnSpPr>
        <p:spPr>
          <a:xfrm>
            <a:off x="137786" y="4935255"/>
            <a:ext cx="225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2F6FDE-F2E4-4E11-AA56-F4F362E5D0F3}"/>
              </a:ext>
            </a:extLst>
          </p:cNvPr>
          <p:cNvCxnSpPr>
            <a:cxnSpLocks/>
          </p:cNvCxnSpPr>
          <p:nvPr/>
        </p:nvCxnSpPr>
        <p:spPr>
          <a:xfrm>
            <a:off x="137786" y="4935255"/>
            <a:ext cx="0" cy="1526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091B0-C8F3-4247-8FC7-71DD6D332CFB}"/>
              </a:ext>
            </a:extLst>
          </p:cNvPr>
          <p:cNvCxnSpPr>
            <a:cxnSpLocks/>
            <a:endCxn id="11" idx="1"/>
          </p:cNvCxnSpPr>
          <p:nvPr/>
        </p:nvCxnSpPr>
        <p:spPr>
          <a:xfrm>
            <a:off x="158665" y="6461903"/>
            <a:ext cx="17920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44444B-271C-4E39-BC76-F0705D26ED03}"/>
              </a:ext>
            </a:extLst>
          </p:cNvPr>
          <p:cNvCxnSpPr/>
          <p:nvPr/>
        </p:nvCxnSpPr>
        <p:spPr>
          <a:xfrm>
            <a:off x="2648012" y="5675869"/>
            <a:ext cx="1235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6334F1D-1188-494E-BECB-6DAD877E1ADF}"/>
              </a:ext>
            </a:extLst>
          </p:cNvPr>
          <p:cNvSpPr/>
          <p:nvPr/>
        </p:nvSpPr>
        <p:spPr>
          <a:xfrm>
            <a:off x="3919580" y="5325617"/>
            <a:ext cx="3533406" cy="5844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If the condition is false, exit the loop</a:t>
            </a:r>
          </a:p>
          <a:p>
            <a:pPr algn="ctr"/>
            <a:r>
              <a:rPr lang="en-US" sz="1400" dirty="0"/>
              <a:t>If the condition is true , perform these statement</a:t>
            </a:r>
          </a:p>
        </p:txBody>
      </p:sp>
      <p:cxnSp>
        <p:nvCxnSpPr>
          <p:cNvPr id="25" name="Straight Arrow Connector 24">
            <a:extLst>
              <a:ext uri="{FF2B5EF4-FFF2-40B4-BE49-F238E27FC236}">
                <a16:creationId xmlns:a16="http://schemas.microsoft.com/office/drawing/2014/main" id="{3D5C613E-046C-447B-A6ED-92DEFB1FAA9C}"/>
              </a:ext>
            </a:extLst>
          </p:cNvPr>
          <p:cNvCxnSpPr>
            <a:cxnSpLocks/>
          </p:cNvCxnSpPr>
          <p:nvPr/>
        </p:nvCxnSpPr>
        <p:spPr>
          <a:xfrm flipV="1">
            <a:off x="1054696" y="4371584"/>
            <a:ext cx="460953" cy="20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EE6273-F889-4968-B8D1-64D633676EAA}"/>
              </a:ext>
            </a:extLst>
          </p:cNvPr>
          <p:cNvCxnSpPr>
            <a:stCxn id="10" idx="2"/>
          </p:cNvCxnSpPr>
          <p:nvPr/>
        </p:nvCxnSpPr>
        <p:spPr>
          <a:xfrm>
            <a:off x="3171683" y="4484630"/>
            <a:ext cx="0" cy="1527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7078CA-3FD5-4BB0-9E44-F0F7C27B8868}"/>
              </a:ext>
            </a:extLst>
          </p:cNvPr>
          <p:cNvCxnSpPr/>
          <p:nvPr/>
        </p:nvCxnSpPr>
        <p:spPr>
          <a:xfrm flipH="1">
            <a:off x="1054696" y="6012493"/>
            <a:ext cx="2116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1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0B8C-7BD8-48B9-8AB2-F54328EC1AEB}"/>
              </a:ext>
            </a:extLst>
          </p:cNvPr>
          <p:cNvSpPr>
            <a:spLocks noGrp="1"/>
          </p:cNvSpPr>
          <p:nvPr>
            <p:ph type="title"/>
          </p:nvPr>
        </p:nvSpPr>
        <p:spPr>
          <a:xfrm>
            <a:off x="745842" y="911184"/>
            <a:ext cx="8761413" cy="728480"/>
          </a:xfrm>
        </p:spPr>
        <p:txBody>
          <a:bodyPr/>
          <a:lstStyle/>
          <a:p>
            <a:r>
              <a:rPr lang="en-US" dirty="0">
                <a:latin typeface="Bodoni MT Black" panose="02070A03080606020203" pitchFamily="18" charset="0"/>
              </a:rPr>
              <a:t>Do while loop</a:t>
            </a:r>
          </a:p>
        </p:txBody>
      </p:sp>
      <p:sp>
        <p:nvSpPr>
          <p:cNvPr id="3" name="Content Placeholder 2">
            <a:extLst>
              <a:ext uri="{FF2B5EF4-FFF2-40B4-BE49-F238E27FC236}">
                <a16:creationId xmlns:a16="http://schemas.microsoft.com/office/drawing/2014/main" id="{2A7FA4DD-1748-4D15-9D67-EAAC6DA53CEA}"/>
              </a:ext>
            </a:extLst>
          </p:cNvPr>
          <p:cNvSpPr>
            <a:spLocks noGrp="1"/>
          </p:cNvSpPr>
          <p:nvPr>
            <p:ph sz="half" idx="1"/>
          </p:nvPr>
        </p:nvSpPr>
        <p:spPr>
          <a:xfrm>
            <a:off x="334038" y="2466670"/>
            <a:ext cx="5745248" cy="4110451"/>
          </a:xfrm>
        </p:spPr>
        <p:txBody>
          <a:bodyPr>
            <a:normAutofit fontScale="92500" lnSpcReduction="10000"/>
          </a:bodyPr>
          <a:lstStyle/>
          <a:p>
            <a:r>
              <a:rPr lang="en-US" sz="2400" dirty="0">
                <a:latin typeface="Bodoni MT Black" panose="02070A03080606020203" pitchFamily="18" charset="0"/>
                <a:cs typeface="Times New Roman" panose="02020603050405020304" pitchFamily="18" charset="0"/>
              </a:rPr>
              <a:t>Do while loop:</a:t>
            </a:r>
          </a:p>
          <a:p>
            <a:pPr marL="0" indent="0">
              <a:buNone/>
            </a:pPr>
            <a:r>
              <a:rPr lang="en-US" dirty="0">
                <a:latin typeface="Times New Roman" panose="02020603050405020304" pitchFamily="18" charset="0"/>
                <a:cs typeface="Times New Roman" panose="02020603050405020304" pitchFamily="18" charset="0"/>
              </a:rPr>
              <a:t>The do while loop is a post test loop, which, means its expression is tested after each iteration.</a:t>
            </a:r>
          </a:p>
          <a:p>
            <a:r>
              <a:rPr lang="en-US" dirty="0">
                <a:latin typeface="Times New Roman" panose="02020603050405020304" pitchFamily="18" charset="0"/>
                <a:cs typeface="Times New Roman" panose="02020603050405020304" pitchFamily="18" charset="0"/>
              </a:rPr>
              <a:t>do while loop is ended with a semicolon.</a:t>
            </a:r>
          </a:p>
          <a:p>
            <a:pPr marL="0" indent="0">
              <a:buNone/>
            </a:pPr>
            <a:r>
              <a:rPr lang="en-US" sz="24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initialization;</a:t>
            </a:r>
          </a:p>
          <a:p>
            <a:pPr marL="0" indent="0">
              <a:buNone/>
            </a:pPr>
            <a:r>
              <a:rPr lang="en-US" dirty="0">
                <a:latin typeface="Times New Roman" panose="02020603050405020304" pitchFamily="18" charset="0"/>
                <a:cs typeface="Times New Roman" panose="02020603050405020304" pitchFamily="18" charset="0"/>
              </a:rPr>
              <a:t>do{</a:t>
            </a:r>
          </a:p>
          <a:p>
            <a:pPr marL="0" indent="0">
              <a:buNone/>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increment/decrement;</a:t>
            </a:r>
          </a:p>
          <a:p>
            <a:pPr marL="0" indent="0">
              <a:buNone/>
            </a:pPr>
            <a:r>
              <a:rPr lang="en-US" dirty="0">
                <a:latin typeface="Times New Roman" panose="02020603050405020304" pitchFamily="18" charset="0"/>
                <a:cs typeface="Times New Roman" panose="02020603050405020304" pitchFamily="18" charset="0"/>
              </a:rPr>
              <a:t>}while(condition); </a:t>
            </a:r>
          </a:p>
          <a:p>
            <a:pPr marL="0" indent="0">
              <a:buNone/>
            </a:pPr>
            <a:r>
              <a:rPr lang="en-US" dirty="0"/>
              <a:t>      </a:t>
            </a:r>
          </a:p>
          <a:p>
            <a:endParaRPr lang="en-US" dirty="0"/>
          </a:p>
        </p:txBody>
      </p:sp>
      <p:sp>
        <p:nvSpPr>
          <p:cNvPr id="7" name="Diamond 6">
            <a:extLst>
              <a:ext uri="{FF2B5EF4-FFF2-40B4-BE49-F238E27FC236}">
                <a16:creationId xmlns:a16="http://schemas.microsoft.com/office/drawing/2014/main" id="{BFC6162B-C3A1-4A30-B7B0-7F65AB6CAB2E}"/>
              </a:ext>
            </a:extLst>
          </p:cNvPr>
          <p:cNvSpPr/>
          <p:nvPr/>
        </p:nvSpPr>
        <p:spPr>
          <a:xfrm>
            <a:off x="8455066" y="4425082"/>
            <a:ext cx="2580360" cy="1102291"/>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Condition</a:t>
            </a:r>
          </a:p>
        </p:txBody>
      </p:sp>
      <p:sp>
        <p:nvSpPr>
          <p:cNvPr id="8" name="Rectangle 7">
            <a:extLst>
              <a:ext uri="{FF2B5EF4-FFF2-40B4-BE49-F238E27FC236}">
                <a16:creationId xmlns:a16="http://schemas.microsoft.com/office/drawing/2014/main" id="{E4357A38-C50D-4C30-9728-5A5730484E4B}"/>
              </a:ext>
            </a:extLst>
          </p:cNvPr>
          <p:cNvSpPr/>
          <p:nvPr/>
        </p:nvSpPr>
        <p:spPr>
          <a:xfrm>
            <a:off x="8455065" y="3294345"/>
            <a:ext cx="2580361" cy="57306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Statement</a:t>
            </a:r>
          </a:p>
        </p:txBody>
      </p:sp>
      <p:cxnSp>
        <p:nvCxnSpPr>
          <p:cNvPr id="10" name="Straight Arrow Connector 9">
            <a:extLst>
              <a:ext uri="{FF2B5EF4-FFF2-40B4-BE49-F238E27FC236}">
                <a16:creationId xmlns:a16="http://schemas.microsoft.com/office/drawing/2014/main" id="{3724694B-5050-41DB-AE5C-B07A2929D8D8}"/>
              </a:ext>
            </a:extLst>
          </p:cNvPr>
          <p:cNvCxnSpPr/>
          <p:nvPr/>
        </p:nvCxnSpPr>
        <p:spPr>
          <a:xfrm>
            <a:off x="9745246" y="2442575"/>
            <a:ext cx="0" cy="8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D53AE5-184E-4971-AB81-34BF62645514}"/>
              </a:ext>
            </a:extLst>
          </p:cNvPr>
          <p:cNvCxnSpPr>
            <a:stCxn id="8" idx="2"/>
          </p:cNvCxnSpPr>
          <p:nvPr/>
        </p:nvCxnSpPr>
        <p:spPr>
          <a:xfrm flipH="1">
            <a:off x="9745245" y="3867411"/>
            <a:ext cx="1" cy="54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0D40A0-F5B5-42EE-953F-5E0E99804E44}"/>
              </a:ext>
            </a:extLst>
          </p:cNvPr>
          <p:cNvCxnSpPr>
            <a:cxnSpLocks/>
          </p:cNvCxnSpPr>
          <p:nvPr/>
        </p:nvCxnSpPr>
        <p:spPr>
          <a:xfrm flipH="1" flipV="1">
            <a:off x="7563550" y="4976226"/>
            <a:ext cx="8956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1C0400-721E-41EC-B47D-C13F1FCB0FF0}"/>
              </a:ext>
            </a:extLst>
          </p:cNvPr>
          <p:cNvCxnSpPr/>
          <p:nvPr/>
        </p:nvCxnSpPr>
        <p:spPr>
          <a:xfrm flipV="1">
            <a:off x="7563550" y="2656824"/>
            <a:ext cx="0" cy="2319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ECA0CD-617D-4C24-B021-97BD84609E08}"/>
              </a:ext>
            </a:extLst>
          </p:cNvPr>
          <p:cNvCxnSpPr>
            <a:cxnSpLocks/>
          </p:cNvCxnSpPr>
          <p:nvPr/>
        </p:nvCxnSpPr>
        <p:spPr>
          <a:xfrm>
            <a:off x="7563550" y="2656824"/>
            <a:ext cx="2104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84CA38-57F0-4A5B-AF01-60F770A14CB5}"/>
              </a:ext>
            </a:extLst>
          </p:cNvPr>
          <p:cNvSpPr/>
          <p:nvPr/>
        </p:nvSpPr>
        <p:spPr>
          <a:xfrm>
            <a:off x="7621118" y="4545904"/>
            <a:ext cx="939452" cy="34655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true</a:t>
            </a:r>
          </a:p>
        </p:txBody>
      </p:sp>
      <p:sp>
        <p:nvSpPr>
          <p:cNvPr id="26" name="Rectangle 25">
            <a:extLst>
              <a:ext uri="{FF2B5EF4-FFF2-40B4-BE49-F238E27FC236}">
                <a16:creationId xmlns:a16="http://schemas.microsoft.com/office/drawing/2014/main" id="{B2AE4F92-95A1-4D6A-ABBB-C0C2D5CD1744}"/>
              </a:ext>
            </a:extLst>
          </p:cNvPr>
          <p:cNvSpPr/>
          <p:nvPr/>
        </p:nvSpPr>
        <p:spPr>
          <a:xfrm>
            <a:off x="9507255" y="6032849"/>
            <a:ext cx="889344" cy="3094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27" name="Rectangle 26">
            <a:extLst>
              <a:ext uri="{FF2B5EF4-FFF2-40B4-BE49-F238E27FC236}">
                <a16:creationId xmlns:a16="http://schemas.microsoft.com/office/drawing/2014/main" id="{D417F2E4-8827-4FB1-BCF1-458A3E17027B}"/>
              </a:ext>
            </a:extLst>
          </p:cNvPr>
          <p:cNvSpPr/>
          <p:nvPr/>
        </p:nvSpPr>
        <p:spPr>
          <a:xfrm>
            <a:off x="3165387" y="5840290"/>
            <a:ext cx="3685777" cy="467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Condition is tested in the end of loop body and end with a semicolon</a:t>
            </a:r>
          </a:p>
        </p:txBody>
      </p:sp>
      <p:sp>
        <p:nvSpPr>
          <p:cNvPr id="29" name="Rectangle 28">
            <a:extLst>
              <a:ext uri="{FF2B5EF4-FFF2-40B4-BE49-F238E27FC236}">
                <a16:creationId xmlns:a16="http://schemas.microsoft.com/office/drawing/2014/main" id="{9B6C9AD3-AD26-4EC8-83D2-3852747A9D40}"/>
              </a:ext>
            </a:extLst>
          </p:cNvPr>
          <p:cNvSpPr/>
          <p:nvPr/>
        </p:nvSpPr>
        <p:spPr>
          <a:xfrm>
            <a:off x="3855884" y="4874192"/>
            <a:ext cx="2304785" cy="3736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Start from a word do</a:t>
            </a:r>
          </a:p>
        </p:txBody>
      </p:sp>
      <p:cxnSp>
        <p:nvCxnSpPr>
          <p:cNvPr id="31" name="Straight Arrow Connector 30">
            <a:extLst>
              <a:ext uri="{FF2B5EF4-FFF2-40B4-BE49-F238E27FC236}">
                <a16:creationId xmlns:a16="http://schemas.microsoft.com/office/drawing/2014/main" id="{C905FC5A-D1BF-4B59-972E-424ED4C9D465}"/>
              </a:ext>
            </a:extLst>
          </p:cNvPr>
          <p:cNvCxnSpPr>
            <a:cxnSpLocks/>
          </p:cNvCxnSpPr>
          <p:nvPr/>
        </p:nvCxnSpPr>
        <p:spPr>
          <a:xfrm>
            <a:off x="2492679" y="5874707"/>
            <a:ext cx="672708" cy="15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92582A9-032A-495E-AD7D-371B77293673}"/>
              </a:ext>
            </a:extLst>
          </p:cNvPr>
          <p:cNvCxnSpPr/>
          <p:nvPr/>
        </p:nvCxnSpPr>
        <p:spPr>
          <a:xfrm>
            <a:off x="989556" y="4789119"/>
            <a:ext cx="2830882" cy="29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D812B92-BE9C-456C-8AA1-3F09E4008517}"/>
              </a:ext>
            </a:extLst>
          </p:cNvPr>
          <p:cNvCxnSpPr/>
          <p:nvPr/>
        </p:nvCxnSpPr>
        <p:spPr>
          <a:xfrm>
            <a:off x="1684716" y="4409162"/>
            <a:ext cx="182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3ED0A4-4087-458B-8EEF-66C586A31CB7}"/>
              </a:ext>
            </a:extLst>
          </p:cNvPr>
          <p:cNvSpPr/>
          <p:nvPr/>
        </p:nvSpPr>
        <p:spPr>
          <a:xfrm>
            <a:off x="3700404" y="4153539"/>
            <a:ext cx="3029199" cy="4675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Counter variable to be incremented or decremented</a:t>
            </a:r>
          </a:p>
        </p:txBody>
      </p:sp>
      <p:cxnSp>
        <p:nvCxnSpPr>
          <p:cNvPr id="39" name="Straight Connector 38">
            <a:extLst>
              <a:ext uri="{FF2B5EF4-FFF2-40B4-BE49-F238E27FC236}">
                <a16:creationId xmlns:a16="http://schemas.microsoft.com/office/drawing/2014/main" id="{C50DCFA6-2183-41C2-88C9-B6A411F45E39}"/>
              </a:ext>
            </a:extLst>
          </p:cNvPr>
          <p:cNvCxnSpPr/>
          <p:nvPr/>
        </p:nvCxnSpPr>
        <p:spPr>
          <a:xfrm>
            <a:off x="2144480" y="5953778"/>
            <a:ext cx="0" cy="388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86CE56-3AB7-40B3-9E10-111C6A2F6B43}"/>
              </a:ext>
            </a:extLst>
          </p:cNvPr>
          <p:cNvCxnSpPr>
            <a:cxnSpLocks/>
          </p:cNvCxnSpPr>
          <p:nvPr/>
        </p:nvCxnSpPr>
        <p:spPr>
          <a:xfrm flipH="1">
            <a:off x="338203" y="6342347"/>
            <a:ext cx="181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FDF0E2-CDE9-406C-AC27-85F81131FDA7}"/>
              </a:ext>
            </a:extLst>
          </p:cNvPr>
          <p:cNvCxnSpPr>
            <a:cxnSpLocks/>
          </p:cNvCxnSpPr>
          <p:nvPr/>
        </p:nvCxnSpPr>
        <p:spPr>
          <a:xfrm flipV="1">
            <a:off x="338203" y="4868449"/>
            <a:ext cx="0" cy="147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8157D37-FD2E-421E-AD2C-6B226D9D56CF}"/>
              </a:ext>
            </a:extLst>
          </p:cNvPr>
          <p:cNvCxnSpPr/>
          <p:nvPr/>
        </p:nvCxnSpPr>
        <p:spPr>
          <a:xfrm flipV="1">
            <a:off x="353843" y="4725965"/>
            <a:ext cx="200416" cy="1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9524C73-865C-4C44-A5F9-EA1EC494C694}"/>
              </a:ext>
            </a:extLst>
          </p:cNvPr>
          <p:cNvCxnSpPr>
            <a:stCxn id="7" idx="2"/>
          </p:cNvCxnSpPr>
          <p:nvPr/>
        </p:nvCxnSpPr>
        <p:spPr>
          <a:xfrm flipH="1">
            <a:off x="9745245" y="5527373"/>
            <a:ext cx="1" cy="50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2421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CE8A-82AC-4CCE-A230-0447AD8B8ED5}"/>
              </a:ext>
            </a:extLst>
          </p:cNvPr>
          <p:cNvSpPr>
            <a:spLocks noGrp="1"/>
          </p:cNvSpPr>
          <p:nvPr>
            <p:ph type="title"/>
          </p:nvPr>
        </p:nvSpPr>
        <p:spPr/>
        <p:txBody>
          <a:bodyPr/>
          <a:lstStyle/>
          <a:p>
            <a:r>
              <a:rPr lang="en-US" dirty="0">
                <a:latin typeface="Bodoni MT Black" panose="02070A03080606020203" pitchFamily="18" charset="0"/>
              </a:rPr>
              <a:t>Do while loop</a:t>
            </a:r>
            <a:endParaRPr lang="en-US" dirty="0"/>
          </a:p>
        </p:txBody>
      </p:sp>
      <p:sp>
        <p:nvSpPr>
          <p:cNvPr id="3" name="Content Placeholder 2">
            <a:extLst>
              <a:ext uri="{FF2B5EF4-FFF2-40B4-BE49-F238E27FC236}">
                <a16:creationId xmlns:a16="http://schemas.microsoft.com/office/drawing/2014/main" id="{752E0D2A-04DB-4D82-A7DA-393CE2A1AE4E}"/>
              </a:ext>
            </a:extLst>
          </p:cNvPr>
          <p:cNvSpPr>
            <a:spLocks noGrp="1"/>
          </p:cNvSpPr>
          <p:nvPr>
            <p:ph sz="half" idx="1"/>
          </p:nvPr>
        </p:nvSpPr>
        <p:spPr>
          <a:xfrm>
            <a:off x="538619" y="2367420"/>
            <a:ext cx="11110585" cy="4196218"/>
          </a:xfrm>
        </p:spPr>
        <p:txBody>
          <a:bodyPr>
            <a:normAutofit lnSpcReduction="10000"/>
          </a:bodyPr>
          <a:lstStyle/>
          <a:p>
            <a:r>
              <a:rPr lang="en-US" sz="2600" dirty="0">
                <a:latin typeface="Bodoni MT Black" panose="02070A03080606020203" pitchFamily="18" charset="0"/>
              </a:rPr>
              <a:t>Working of do while loop</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 Initialization: </a:t>
            </a:r>
            <a:r>
              <a:rPr lang="en-US" dirty="0">
                <a:latin typeface="Times New Roman" panose="02020603050405020304" pitchFamily="18" charset="0"/>
                <a:cs typeface="Times New Roman" panose="02020603050405020304" pitchFamily="18" charset="0"/>
              </a:rPr>
              <a:t>First of all initialization part is executed. The counter variable is initialized in this part which is incremented or decremented later.</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do: </a:t>
            </a:r>
            <a:r>
              <a:rPr lang="en-US" dirty="0">
                <a:latin typeface="Times New Roman" panose="02020603050405020304" pitchFamily="18" charset="0"/>
                <a:cs typeface="Times New Roman" panose="02020603050405020304" pitchFamily="18" charset="0"/>
              </a:rPr>
              <a:t>do word is written than which is symbol that loop body start now.</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Statement</a:t>
            </a:r>
            <a:r>
              <a:rPr lang="en-US" dirty="0">
                <a:latin typeface="Times New Roman" panose="02020603050405020304" pitchFamily="18" charset="0"/>
                <a:cs typeface="Times New Roman" panose="02020603050405020304" pitchFamily="18" charset="0"/>
              </a:rPr>
              <a:t>: After the start of loop body statement are executed.</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Increment/ decrement part: </a:t>
            </a:r>
            <a:r>
              <a:rPr lang="en-US" dirty="0">
                <a:latin typeface="Times New Roman" panose="02020603050405020304" pitchFamily="18" charset="0"/>
                <a:cs typeface="Times New Roman" panose="02020603050405020304" pitchFamily="18" charset="0"/>
              </a:rPr>
              <a:t>than increment or decrement part is executed according to user requirements.</a:t>
            </a:r>
          </a:p>
          <a:p>
            <a:pPr>
              <a:buFont typeface="Wingdings" panose="05000000000000000000" pitchFamily="2" charset="2"/>
              <a:buChar char="q"/>
            </a:pPr>
            <a:r>
              <a:rPr lang="en-US" sz="2000" dirty="0">
                <a:latin typeface="Bodoni MT Black" panose="02070A03080606020203"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Condition is tested at the last of loop body. If the condition is true than the body of the loop executed. If the condition is false than the loop body executed at least one time in do while loop.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use do while loop when we want to execute the statement one time even if the condition false in the beginning.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useful in menu system in which at least one time user choice asked without checking the condition.</a:t>
            </a:r>
          </a:p>
          <a:p>
            <a:pPr marL="0" indent="0">
              <a:buNone/>
            </a:pPr>
            <a:endParaRPr lang="en-US" dirty="0"/>
          </a:p>
        </p:txBody>
      </p:sp>
    </p:spTree>
    <p:extLst>
      <p:ext uri="{BB962C8B-B14F-4D97-AF65-F5344CB8AC3E}">
        <p14:creationId xmlns:p14="http://schemas.microsoft.com/office/powerpoint/2010/main" val="2427732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BC2E-1B59-4FEE-9C6A-5257F5514E4D}"/>
              </a:ext>
            </a:extLst>
          </p:cNvPr>
          <p:cNvSpPr>
            <a:spLocks noGrp="1"/>
          </p:cNvSpPr>
          <p:nvPr>
            <p:ph type="title"/>
          </p:nvPr>
        </p:nvSpPr>
        <p:spPr>
          <a:xfrm>
            <a:off x="710454" y="935220"/>
            <a:ext cx="8761413" cy="728480"/>
          </a:xfrm>
        </p:spPr>
        <p:txBody>
          <a:bodyPr/>
          <a:lstStyle/>
          <a:p>
            <a:r>
              <a:rPr lang="en-US" dirty="0">
                <a:latin typeface="Bodoni MT Black" panose="02070A03080606020203" pitchFamily="18" charset="0"/>
              </a:rPr>
              <a:t>Program: Do while loop</a:t>
            </a:r>
          </a:p>
        </p:txBody>
      </p:sp>
      <p:sp>
        <p:nvSpPr>
          <p:cNvPr id="3" name="Content Placeholder 2">
            <a:extLst>
              <a:ext uri="{FF2B5EF4-FFF2-40B4-BE49-F238E27FC236}">
                <a16:creationId xmlns:a16="http://schemas.microsoft.com/office/drawing/2014/main" id="{4F202B17-4007-4CE4-B556-67CBAAA7B46D}"/>
              </a:ext>
            </a:extLst>
          </p:cNvPr>
          <p:cNvSpPr>
            <a:spLocks noGrp="1"/>
          </p:cNvSpPr>
          <p:nvPr>
            <p:ph sz="half" idx="1"/>
          </p:nvPr>
        </p:nvSpPr>
        <p:spPr>
          <a:xfrm>
            <a:off x="513567" y="2329842"/>
            <a:ext cx="7601734" cy="4258848"/>
          </a:xfrm>
        </p:spPr>
        <p:txBody>
          <a:bodyPr>
            <a:normAutofit fontScale="47500" lnSpcReduction="20000"/>
          </a:bodyPr>
          <a:lstStyle/>
          <a:p>
            <a:r>
              <a:rPr lang="en-US" sz="2200" dirty="0">
                <a:latin typeface="Times New Roman" panose="02020603050405020304" pitchFamily="18" charset="0"/>
                <a:cs typeface="Times New Roman" panose="02020603050405020304" pitchFamily="18" charset="0"/>
              </a:rPr>
              <a:t>Write a program in which order is placed in a restaurant by using do while loop.</a:t>
            </a:r>
          </a:p>
          <a:p>
            <a:pPr marL="0" indent="0">
              <a:buNone/>
            </a:pPr>
            <a:r>
              <a:rPr lang="en-US" sz="2200" dirty="0">
                <a:latin typeface="Times New Roman" panose="02020603050405020304" pitchFamily="18" charset="0"/>
                <a:cs typeface="Times New Roman" panose="02020603050405020304" pitchFamily="18" charset="0"/>
              </a:rPr>
              <a:t>#include&lt;iostream&gt;</a:t>
            </a:r>
          </a:p>
          <a:p>
            <a:pPr marL="0" indent="0">
              <a:buNone/>
            </a:pPr>
            <a:r>
              <a:rPr lang="en-US" sz="2200" dirty="0">
                <a:latin typeface="Times New Roman" panose="02020603050405020304" pitchFamily="18" charset="0"/>
                <a:cs typeface="Times New Roman" panose="02020603050405020304" pitchFamily="18" charset="0"/>
              </a:rPr>
              <a:t>using namespace std;</a:t>
            </a:r>
          </a:p>
          <a:p>
            <a:pPr marL="0" indent="0">
              <a:buNone/>
            </a:pPr>
            <a:r>
              <a:rPr lang="en-US" sz="2200" dirty="0">
                <a:latin typeface="Times New Roman" panose="02020603050405020304" pitchFamily="18" charset="0"/>
                <a:cs typeface="Times New Roman" panose="02020603050405020304" pitchFamily="18" charset="0"/>
              </a:rPr>
              <a:t>int main()</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int choice;</a:t>
            </a:r>
          </a:p>
          <a:p>
            <a:pPr marL="0" indent="0">
              <a:buNone/>
            </a:pPr>
            <a:r>
              <a:rPr lang="en-US" sz="2200" dirty="0">
                <a:latin typeface="Times New Roman" panose="02020603050405020304" pitchFamily="18" charset="0"/>
                <a:cs typeface="Times New Roman" panose="02020603050405020304" pitchFamily="18" charset="0"/>
              </a:rPr>
              <a:t>Do</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&lt;&lt;“khan restaurant menu”&lt;&lt;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&lt;&lt;“Press 1 for chicken fry”&lt;&lt;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&lt;&lt;“Press 2 for  Chicken burger&lt;&lt;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&lt;&lt;“Press 3 for cheesy pizza”&lt;&lt;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&lt;&lt;“Press 4 to quit”&lt;&lt;</a:t>
            </a:r>
            <a:r>
              <a:rPr lang="en-US" sz="2200" dirty="0" err="1">
                <a:latin typeface="Times New Roman" panose="02020603050405020304" pitchFamily="18" charset="0"/>
                <a:cs typeface="Times New Roman" panose="02020603050405020304" pitchFamily="18" charset="0"/>
              </a:rPr>
              <a:t>endl</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cin</a:t>
            </a:r>
            <a:r>
              <a:rPr lang="en-US" sz="2200" dirty="0">
                <a:latin typeface="Times New Roman" panose="02020603050405020304" pitchFamily="18" charset="0"/>
                <a:cs typeface="Times New Roman" panose="02020603050405020304" pitchFamily="18" charset="0"/>
              </a:rPr>
              <a:t>&gt;&gt;choice;</a:t>
            </a:r>
          </a:p>
          <a:p>
            <a:pPr marL="0" indent="0">
              <a:buNone/>
            </a:pPr>
            <a:r>
              <a:rPr lang="en-US" sz="2200" dirty="0">
                <a:latin typeface="Times New Roman" panose="02020603050405020304" pitchFamily="18" charset="0"/>
                <a:cs typeface="Times New Roman" panose="02020603050405020304" pitchFamily="18" charset="0"/>
              </a:rPr>
              <a:t>}while(choice!=4)</a:t>
            </a:r>
          </a:p>
          <a:p>
            <a:pPr marL="0" indent="0">
              <a:buNone/>
            </a:pPr>
            <a:r>
              <a:rPr lang="en-US" sz="2200" dirty="0">
                <a:latin typeface="Times New Roman" panose="02020603050405020304" pitchFamily="18" charset="0"/>
                <a:cs typeface="Times New Roman" panose="02020603050405020304" pitchFamily="18" charset="0"/>
              </a:rPr>
              <a:t>return 0;</a:t>
            </a:r>
          </a:p>
          <a:p>
            <a:pPr marL="0" indent="0">
              <a:buNone/>
            </a:pPr>
            <a:r>
              <a:rPr lang="en-US" sz="2200" dirty="0">
                <a:latin typeface="Times New Roman" panose="02020603050405020304" pitchFamily="18" charset="0"/>
                <a:cs typeface="Times New Roman" panose="02020603050405020304" pitchFamily="18" charset="0"/>
              </a:rPr>
              <a:t>}// this program show at least 1 time the  menu of the restaurant before the user ask again for order</a:t>
            </a:r>
            <a:r>
              <a:rPr lang="en-US" sz="2200" dirty="0"/>
              <a:t>.</a:t>
            </a:r>
          </a:p>
          <a:p>
            <a:pPr marL="0" indent="0">
              <a:buNone/>
            </a:pPr>
            <a:endParaRPr lang="en-US" dirty="0"/>
          </a:p>
          <a:p>
            <a:pPr marL="0" indent="0">
              <a:buNone/>
            </a:pPr>
            <a:endParaRPr lang="en-US" dirty="0"/>
          </a:p>
          <a:p>
            <a:endParaRPr lang="en-US" dirty="0"/>
          </a:p>
        </p:txBody>
      </p:sp>
      <p:sp>
        <p:nvSpPr>
          <p:cNvPr id="5" name="Rectangle 4">
            <a:extLst>
              <a:ext uri="{FF2B5EF4-FFF2-40B4-BE49-F238E27FC236}">
                <a16:creationId xmlns:a16="http://schemas.microsoft.com/office/drawing/2014/main" id="{51A22BB3-24C0-4F06-BA1F-2FB86791FCDB}"/>
              </a:ext>
            </a:extLst>
          </p:cNvPr>
          <p:cNvSpPr/>
          <p:nvPr/>
        </p:nvSpPr>
        <p:spPr>
          <a:xfrm>
            <a:off x="8369300" y="2329842"/>
            <a:ext cx="3492850" cy="3883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Program output</a:t>
            </a:r>
          </a:p>
          <a:p>
            <a:pPr algn="ctr"/>
            <a:r>
              <a:rPr lang="en-US" dirty="0"/>
              <a:t>Khan restaurant menu</a:t>
            </a:r>
          </a:p>
          <a:p>
            <a:pPr algn="ctr"/>
            <a:r>
              <a:rPr lang="en-US" dirty="0"/>
              <a:t>Press 1 for chicken fry</a:t>
            </a:r>
          </a:p>
          <a:p>
            <a:pPr algn="ctr"/>
            <a:r>
              <a:rPr lang="en-US" dirty="0"/>
              <a:t>Press 2 for chicken burger</a:t>
            </a:r>
          </a:p>
          <a:p>
            <a:pPr algn="ctr"/>
            <a:r>
              <a:rPr lang="en-US" dirty="0"/>
              <a:t>Press 3 for cheesy pizza</a:t>
            </a:r>
          </a:p>
          <a:p>
            <a:pPr algn="ctr"/>
            <a:r>
              <a:rPr lang="en-US" dirty="0"/>
              <a:t>Press 4 to quit</a:t>
            </a:r>
          </a:p>
          <a:p>
            <a:pPr algn="ctr"/>
            <a:r>
              <a:rPr lang="en-US" dirty="0"/>
              <a:t>4</a:t>
            </a:r>
          </a:p>
          <a:p>
            <a:pPr algn="ctr"/>
            <a:endParaRPr lang="en-US" dirty="0"/>
          </a:p>
          <a:p>
            <a:pPr algn="ctr"/>
            <a:endParaRPr lang="en-US" dirty="0"/>
          </a:p>
          <a:p>
            <a:pPr algn="ctr"/>
            <a:endParaRPr lang="en-US" dirty="0"/>
          </a:p>
        </p:txBody>
      </p:sp>
      <p:sp>
        <p:nvSpPr>
          <p:cNvPr id="6" name="Arrow: Right 5">
            <a:extLst>
              <a:ext uri="{FF2B5EF4-FFF2-40B4-BE49-F238E27FC236}">
                <a16:creationId xmlns:a16="http://schemas.microsoft.com/office/drawing/2014/main" id="{CCC06ADC-D7C3-472D-AD1D-A8EBE822644E}"/>
              </a:ext>
            </a:extLst>
          </p:cNvPr>
          <p:cNvSpPr/>
          <p:nvPr/>
        </p:nvSpPr>
        <p:spPr>
          <a:xfrm>
            <a:off x="4759890" y="4171167"/>
            <a:ext cx="2455102" cy="112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181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292F-88D4-4F3D-932E-DAF8567C03A3}"/>
              </a:ext>
            </a:extLst>
          </p:cNvPr>
          <p:cNvSpPr>
            <a:spLocks noGrp="1"/>
          </p:cNvSpPr>
          <p:nvPr>
            <p:ph type="title"/>
          </p:nvPr>
        </p:nvSpPr>
        <p:spPr/>
        <p:txBody>
          <a:bodyPr/>
          <a:lstStyle/>
          <a:p>
            <a:r>
              <a:rPr lang="en-US" b="1" dirty="0">
                <a:latin typeface="Bodoni MT Black" panose="02070A03080606020203" pitchFamily="18" charset="0"/>
              </a:rPr>
              <a:t>For Loop</a:t>
            </a:r>
            <a:endParaRPr lang="en-US" dirty="0"/>
          </a:p>
        </p:txBody>
      </p:sp>
      <p:sp>
        <p:nvSpPr>
          <p:cNvPr id="3" name="Content Placeholder 2">
            <a:extLst>
              <a:ext uri="{FF2B5EF4-FFF2-40B4-BE49-F238E27FC236}">
                <a16:creationId xmlns:a16="http://schemas.microsoft.com/office/drawing/2014/main" id="{463B8219-5107-44C2-A6F1-8A660D90C28B}"/>
              </a:ext>
            </a:extLst>
          </p:cNvPr>
          <p:cNvSpPr>
            <a:spLocks noGrp="1"/>
          </p:cNvSpPr>
          <p:nvPr>
            <p:ph sz="half" idx="1"/>
          </p:nvPr>
        </p:nvSpPr>
        <p:spPr>
          <a:xfrm>
            <a:off x="413359" y="2367419"/>
            <a:ext cx="5795352" cy="4258849"/>
          </a:xfrm>
        </p:spPr>
        <p:txBody>
          <a:bodyPr/>
          <a:lstStyle/>
          <a:p>
            <a:r>
              <a:rPr lang="en-US" sz="2400" dirty="0">
                <a:latin typeface="Bodoni MT Black" panose="02070A03080606020203" pitchFamily="18" charset="0"/>
                <a:cs typeface="Times New Roman" panose="02020603050405020304" pitchFamily="18" charset="0"/>
              </a:rPr>
              <a:t>For loop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for loop is pretest loop, that combines the initialization, testing, and increment/decrement part in a single loop header.</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For(initialization; condition; increment/decrement)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Statement;</a:t>
            </a:r>
          </a:p>
          <a:p>
            <a:pPr marL="0" indent="0">
              <a:buNone/>
            </a:pPr>
            <a:r>
              <a:rPr lang="en-US" dirty="0">
                <a:latin typeface="Times New Roman" panose="02020603050405020304" pitchFamily="18" charset="0"/>
                <a:cs typeface="Times New Roman" panose="02020603050405020304" pitchFamily="18" charset="0"/>
              </a:rPr>
              <a:t>//place any statement here is necessary.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5" name="Diamond 4">
            <a:extLst>
              <a:ext uri="{FF2B5EF4-FFF2-40B4-BE49-F238E27FC236}">
                <a16:creationId xmlns:a16="http://schemas.microsoft.com/office/drawing/2014/main" id="{FB400F9E-AC95-4757-8685-149BB416A93E}"/>
              </a:ext>
            </a:extLst>
          </p:cNvPr>
          <p:cNvSpPr/>
          <p:nvPr/>
        </p:nvSpPr>
        <p:spPr>
          <a:xfrm>
            <a:off x="5799389" y="4259080"/>
            <a:ext cx="2082800" cy="9652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t>Condition</a:t>
            </a:r>
          </a:p>
        </p:txBody>
      </p:sp>
      <p:sp>
        <p:nvSpPr>
          <p:cNvPr id="6" name="Rectangle 5">
            <a:extLst>
              <a:ext uri="{FF2B5EF4-FFF2-40B4-BE49-F238E27FC236}">
                <a16:creationId xmlns:a16="http://schemas.microsoft.com/office/drawing/2014/main" id="{571963A8-45B9-443C-B74B-0DE40ED60530}"/>
              </a:ext>
            </a:extLst>
          </p:cNvPr>
          <p:cNvSpPr/>
          <p:nvPr/>
        </p:nvSpPr>
        <p:spPr>
          <a:xfrm>
            <a:off x="6096000" y="2822573"/>
            <a:ext cx="1524000" cy="469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initialization</a:t>
            </a:r>
          </a:p>
        </p:txBody>
      </p:sp>
      <p:sp>
        <p:nvSpPr>
          <p:cNvPr id="7" name="Rectangle 6">
            <a:extLst>
              <a:ext uri="{FF2B5EF4-FFF2-40B4-BE49-F238E27FC236}">
                <a16:creationId xmlns:a16="http://schemas.microsoft.com/office/drawing/2014/main" id="{50EA4996-2E9E-41C8-BF0D-18BB4FB7486C}"/>
              </a:ext>
            </a:extLst>
          </p:cNvPr>
          <p:cNvSpPr/>
          <p:nvPr/>
        </p:nvSpPr>
        <p:spPr>
          <a:xfrm>
            <a:off x="10350904" y="4506730"/>
            <a:ext cx="1571622" cy="469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Increment</a:t>
            </a:r>
          </a:p>
          <a:p>
            <a:pPr algn="ctr"/>
            <a:r>
              <a:rPr lang="en-US" sz="1400" dirty="0"/>
              <a:t>/decrement</a:t>
            </a:r>
          </a:p>
        </p:txBody>
      </p:sp>
      <p:sp>
        <p:nvSpPr>
          <p:cNvPr id="8" name="Rectangle 7">
            <a:extLst>
              <a:ext uri="{FF2B5EF4-FFF2-40B4-BE49-F238E27FC236}">
                <a16:creationId xmlns:a16="http://schemas.microsoft.com/office/drawing/2014/main" id="{6982DC43-1FB9-4B01-82D6-B313DAB521BE}"/>
              </a:ext>
            </a:extLst>
          </p:cNvPr>
          <p:cNvSpPr/>
          <p:nvPr/>
        </p:nvSpPr>
        <p:spPr>
          <a:xfrm>
            <a:off x="8397983" y="4518901"/>
            <a:ext cx="1266718" cy="4480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statement</a:t>
            </a:r>
          </a:p>
        </p:txBody>
      </p:sp>
      <p:cxnSp>
        <p:nvCxnSpPr>
          <p:cNvPr id="10" name="Straight Arrow Connector 9">
            <a:extLst>
              <a:ext uri="{FF2B5EF4-FFF2-40B4-BE49-F238E27FC236}">
                <a16:creationId xmlns:a16="http://schemas.microsoft.com/office/drawing/2014/main" id="{53B8469F-B9B8-4278-9261-19A4B6ECDD07}"/>
              </a:ext>
            </a:extLst>
          </p:cNvPr>
          <p:cNvCxnSpPr>
            <a:cxnSpLocks/>
          </p:cNvCxnSpPr>
          <p:nvPr/>
        </p:nvCxnSpPr>
        <p:spPr>
          <a:xfrm>
            <a:off x="6858000" y="3292473"/>
            <a:ext cx="0" cy="95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423F6F8-2A95-40D1-B579-190AFE3EB7F6}"/>
              </a:ext>
            </a:extLst>
          </p:cNvPr>
          <p:cNvCxnSpPr>
            <a:stCxn id="5" idx="3"/>
          </p:cNvCxnSpPr>
          <p:nvPr/>
        </p:nvCxnSpPr>
        <p:spPr>
          <a:xfrm>
            <a:off x="7882189" y="4741680"/>
            <a:ext cx="516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D976B-3308-428F-AF02-46B642D9DB1D}"/>
              </a:ext>
            </a:extLst>
          </p:cNvPr>
          <p:cNvCxnSpPr>
            <a:cxnSpLocks/>
          </p:cNvCxnSpPr>
          <p:nvPr/>
        </p:nvCxnSpPr>
        <p:spPr>
          <a:xfrm flipH="1">
            <a:off x="6858000" y="3785327"/>
            <a:ext cx="5275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71A67D8-8265-4E3A-8B85-D5F68DE2E232}"/>
              </a:ext>
            </a:extLst>
          </p:cNvPr>
          <p:cNvCxnSpPr>
            <a:cxnSpLocks/>
          </p:cNvCxnSpPr>
          <p:nvPr/>
        </p:nvCxnSpPr>
        <p:spPr>
          <a:xfrm>
            <a:off x="9664701" y="4741680"/>
            <a:ext cx="686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DC0901-1EEC-400F-9CCF-9EEB6A67886F}"/>
              </a:ext>
            </a:extLst>
          </p:cNvPr>
          <p:cNvCxnSpPr>
            <a:cxnSpLocks/>
          </p:cNvCxnSpPr>
          <p:nvPr/>
        </p:nvCxnSpPr>
        <p:spPr>
          <a:xfrm>
            <a:off x="12133416" y="3768048"/>
            <a:ext cx="0" cy="973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6760B2-6DA5-44D7-AA2F-7C65741B390D}"/>
              </a:ext>
            </a:extLst>
          </p:cNvPr>
          <p:cNvCxnSpPr>
            <a:cxnSpLocks/>
          </p:cNvCxnSpPr>
          <p:nvPr/>
        </p:nvCxnSpPr>
        <p:spPr>
          <a:xfrm>
            <a:off x="6866189" y="2082800"/>
            <a:ext cx="0" cy="73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054928F-0528-409E-9E5C-7D4D93BAC1FB}"/>
              </a:ext>
            </a:extLst>
          </p:cNvPr>
          <p:cNvSpPr/>
          <p:nvPr/>
        </p:nvSpPr>
        <p:spPr>
          <a:xfrm>
            <a:off x="7422420" y="4187149"/>
            <a:ext cx="975563" cy="271277"/>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true</a:t>
            </a:r>
          </a:p>
        </p:txBody>
      </p:sp>
      <p:cxnSp>
        <p:nvCxnSpPr>
          <p:cNvPr id="37" name="Straight Connector 36">
            <a:extLst>
              <a:ext uri="{FF2B5EF4-FFF2-40B4-BE49-F238E27FC236}">
                <a16:creationId xmlns:a16="http://schemas.microsoft.com/office/drawing/2014/main" id="{D15DA0F3-E32E-472E-B58B-E8F3388E2DC9}"/>
              </a:ext>
            </a:extLst>
          </p:cNvPr>
          <p:cNvCxnSpPr>
            <a:cxnSpLocks/>
          </p:cNvCxnSpPr>
          <p:nvPr/>
        </p:nvCxnSpPr>
        <p:spPr>
          <a:xfrm>
            <a:off x="11905154" y="4741680"/>
            <a:ext cx="228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47D7E93-2374-439C-B877-4BD593556A5C}"/>
              </a:ext>
            </a:extLst>
          </p:cNvPr>
          <p:cNvCxnSpPr>
            <a:cxnSpLocks/>
            <a:stCxn id="5" idx="2"/>
          </p:cNvCxnSpPr>
          <p:nvPr/>
        </p:nvCxnSpPr>
        <p:spPr>
          <a:xfrm>
            <a:off x="6840789" y="5224280"/>
            <a:ext cx="0" cy="47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66AD161-C0F4-4EE4-A760-994BD896A695}"/>
              </a:ext>
            </a:extLst>
          </p:cNvPr>
          <p:cNvSpPr/>
          <p:nvPr/>
        </p:nvSpPr>
        <p:spPr>
          <a:xfrm>
            <a:off x="5998911" y="5449541"/>
            <a:ext cx="790245" cy="2484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Tree>
    <p:extLst>
      <p:ext uri="{BB962C8B-B14F-4D97-AF65-F5344CB8AC3E}">
        <p14:creationId xmlns:p14="http://schemas.microsoft.com/office/powerpoint/2010/main" val="1361736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6D08-6198-4560-BDB6-50E8A93936DC}"/>
              </a:ext>
            </a:extLst>
          </p:cNvPr>
          <p:cNvSpPr>
            <a:spLocks noGrp="1"/>
          </p:cNvSpPr>
          <p:nvPr>
            <p:ph type="title"/>
          </p:nvPr>
        </p:nvSpPr>
        <p:spPr>
          <a:xfrm>
            <a:off x="710454" y="986020"/>
            <a:ext cx="8761413" cy="728480"/>
          </a:xfrm>
        </p:spPr>
        <p:txBody>
          <a:bodyPr/>
          <a:lstStyle/>
          <a:p>
            <a:r>
              <a:rPr lang="en-US" b="1" dirty="0">
                <a:latin typeface="Bodoni MT Black" panose="02070A03080606020203" pitchFamily="18" charset="0"/>
              </a:rPr>
              <a:t>For Loop</a:t>
            </a:r>
          </a:p>
        </p:txBody>
      </p:sp>
      <p:sp>
        <p:nvSpPr>
          <p:cNvPr id="3" name="Content Placeholder 2">
            <a:extLst>
              <a:ext uri="{FF2B5EF4-FFF2-40B4-BE49-F238E27FC236}">
                <a16:creationId xmlns:a16="http://schemas.microsoft.com/office/drawing/2014/main" id="{7696F085-D985-4C28-8BEB-99847E595EF8}"/>
              </a:ext>
            </a:extLst>
          </p:cNvPr>
          <p:cNvSpPr>
            <a:spLocks noGrp="1"/>
          </p:cNvSpPr>
          <p:nvPr>
            <p:ph sz="half" idx="1"/>
          </p:nvPr>
        </p:nvSpPr>
        <p:spPr>
          <a:xfrm>
            <a:off x="520700" y="2286000"/>
            <a:ext cx="11150600" cy="4394200"/>
          </a:xfrm>
        </p:spPr>
        <p:txBody>
          <a:bodyPr/>
          <a:lstStyle/>
          <a:p>
            <a:r>
              <a:rPr lang="en-US" sz="2400" dirty="0">
                <a:latin typeface="Bodoni MT Black" panose="02070A03080606020203" pitchFamily="18" charset="0"/>
                <a:cs typeface="Times New Roman" panose="02020603050405020304" pitchFamily="18" charset="0"/>
              </a:rPr>
              <a:t>Working of For loop: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Initialization: first of all counter variable is initialized. This part of for loop is executed only one time at the start of the loop.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Condition: than condition is tested, if it is true than it enters in the loop body and execute all the statement in the body.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Increment/decrement part:  After the body of the loop executed than control of the program go to increment or decrement part. After the increment or decrement part condition tested again. This process repeat itself again and again until the condition is true. The loop terminates when condition becomes false.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Every expression is separated with a semicolon which is must for using for loop.</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loop used when number of iteration known by the user.</a:t>
            </a:r>
          </a:p>
          <a:p>
            <a:pPr marL="0" indent="0">
              <a:buNone/>
            </a:pPr>
            <a:endParaRPr lang="en-US" dirty="0"/>
          </a:p>
          <a:p>
            <a:endParaRPr lang="en-US" dirty="0"/>
          </a:p>
        </p:txBody>
      </p:sp>
    </p:spTree>
    <p:extLst>
      <p:ext uri="{BB962C8B-B14F-4D97-AF65-F5344CB8AC3E}">
        <p14:creationId xmlns:p14="http://schemas.microsoft.com/office/powerpoint/2010/main" val="270394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FFC0-E0F1-42EF-8ACC-06C5827B9621}"/>
              </a:ext>
            </a:extLst>
          </p:cNvPr>
          <p:cNvSpPr>
            <a:spLocks noGrp="1"/>
          </p:cNvSpPr>
          <p:nvPr>
            <p:ph type="title"/>
          </p:nvPr>
        </p:nvSpPr>
        <p:spPr/>
        <p:txBody>
          <a:bodyPr/>
          <a:lstStyle/>
          <a:p>
            <a:r>
              <a:rPr lang="en-US" dirty="0">
                <a:latin typeface="Bodoni MT Black" panose="02070A03080606020203" pitchFamily="18" charset="0"/>
              </a:rPr>
              <a:t>C++ basics</a:t>
            </a:r>
            <a:endParaRPr lang="en-US" dirty="0"/>
          </a:p>
        </p:txBody>
      </p:sp>
      <p:sp>
        <p:nvSpPr>
          <p:cNvPr id="3" name="Content Placeholder 2">
            <a:extLst>
              <a:ext uri="{FF2B5EF4-FFF2-40B4-BE49-F238E27FC236}">
                <a16:creationId xmlns:a16="http://schemas.microsoft.com/office/drawing/2014/main" id="{B0E09DFB-427F-4685-BCA0-91D44D0E41E6}"/>
              </a:ext>
            </a:extLst>
          </p:cNvPr>
          <p:cNvSpPr>
            <a:spLocks noGrp="1"/>
          </p:cNvSpPr>
          <p:nvPr>
            <p:ph idx="1"/>
          </p:nvPr>
        </p:nvSpPr>
        <p:spPr>
          <a:xfrm>
            <a:off x="584200" y="2413000"/>
            <a:ext cx="10776733" cy="4010242"/>
          </a:xfrm>
        </p:spPr>
        <p:txBody>
          <a:bodyPr>
            <a:normAutofit lnSpcReduction="10000"/>
          </a:bodyPr>
          <a:lstStyle/>
          <a:p>
            <a:r>
              <a:rPr lang="en-US" sz="2000" dirty="0">
                <a:latin typeface="Bodoni MT Black" panose="02070A03080606020203" pitchFamily="18" charset="0"/>
              </a:rPr>
              <a:t>Syntax:</a:t>
            </a:r>
          </a:p>
          <a:p>
            <a:r>
              <a:rPr lang="en-US" sz="1400" dirty="0">
                <a:latin typeface="Times New Roman" panose="02020603050405020304" pitchFamily="18" charset="0"/>
                <a:cs typeface="Times New Roman" panose="02020603050405020304" pitchFamily="18" charset="0"/>
              </a:rPr>
              <a:t>Syntax is a set of rules which must be followed by the programmer when write a piece of code.</a:t>
            </a:r>
          </a:p>
          <a:p>
            <a:r>
              <a:rPr lang="en-US" sz="1400" dirty="0">
                <a:latin typeface="Times New Roman" panose="02020603050405020304" pitchFamily="18" charset="0"/>
                <a:cs typeface="Times New Roman" panose="02020603050405020304" pitchFamily="18" charset="0"/>
              </a:rPr>
              <a:t>If we are not follow the syntax then the code produce errors or bugs.</a:t>
            </a:r>
          </a:p>
          <a:p>
            <a:r>
              <a:rPr lang="en-US" sz="1400" dirty="0">
                <a:latin typeface="Times New Roman" panose="02020603050405020304" pitchFamily="18" charset="0"/>
                <a:cs typeface="Times New Roman" panose="02020603050405020304" pitchFamily="18" charset="0"/>
              </a:rPr>
              <a:t>For example the syntax of declare a variable must be:</a:t>
            </a:r>
          </a:p>
          <a:p>
            <a:pPr marL="0" indent="0">
              <a:buNone/>
            </a:pPr>
            <a:r>
              <a:rPr lang="en-US" sz="1400" dirty="0">
                <a:latin typeface="Times New Roman" panose="02020603050405020304" pitchFamily="18" charset="0"/>
                <a:cs typeface="Times New Roman" panose="02020603050405020304" pitchFamily="18" charset="0"/>
              </a:rPr>
              <a:t>      Data-type variable –name;</a:t>
            </a:r>
          </a:p>
          <a:p>
            <a:pPr marL="0" indent="0">
              <a:buNone/>
            </a:pPr>
            <a:r>
              <a:rPr lang="en-US" sz="1400" dirty="0">
                <a:latin typeface="Times New Roman" panose="02020603050405020304" pitchFamily="18" charset="0"/>
                <a:cs typeface="Times New Roman" panose="02020603050405020304" pitchFamily="18" charset="0"/>
              </a:rPr>
              <a:t>       int var;</a:t>
            </a:r>
          </a:p>
          <a:p>
            <a:r>
              <a:rPr lang="en-US" sz="1400" dirty="0">
                <a:latin typeface="Times New Roman" panose="02020603050405020304" pitchFamily="18" charset="0"/>
                <a:cs typeface="Times New Roman" panose="02020603050405020304" pitchFamily="18" charset="0"/>
              </a:rPr>
              <a:t>Start from a data type then declare variable name , and then the statement must be ended with a semicolon.</a:t>
            </a:r>
          </a:p>
          <a:p>
            <a:r>
              <a:rPr lang="en-US" sz="2000" dirty="0">
                <a:latin typeface="Bodoni MT Black" panose="02070A03080606020203" pitchFamily="18" charset="0"/>
                <a:cs typeface="Times New Roman" panose="02020603050405020304" pitchFamily="18" charset="0"/>
              </a:rPr>
              <a:t>Data type:</a:t>
            </a:r>
          </a:p>
          <a:p>
            <a:pPr marL="0" indent="0">
              <a:buNone/>
            </a:pPr>
            <a:r>
              <a:rPr lang="en-US" sz="1400" dirty="0">
                <a:latin typeface="Times New Roman" panose="02020603050405020304" pitchFamily="18" charset="0"/>
                <a:cs typeface="Times New Roman" panose="02020603050405020304" pitchFamily="18" charset="0"/>
              </a:rPr>
              <a:t>       Type of data must be cleared for initializing a variable or for a function declaration.</a:t>
            </a:r>
          </a:p>
          <a:p>
            <a:pPr marL="0" indent="0">
              <a:buNone/>
            </a:pPr>
            <a:r>
              <a:rPr lang="en-US" sz="1400" dirty="0">
                <a:latin typeface="Times New Roman" panose="02020603050405020304" pitchFamily="18" charset="0"/>
                <a:cs typeface="Times New Roman" panose="02020603050405020304" pitchFamily="18" charset="0"/>
              </a:rPr>
              <a:t>       There are many types of data we are using such as for digits we are using integer, double, long, float.</a:t>
            </a:r>
          </a:p>
          <a:p>
            <a:pPr marL="0" indent="0">
              <a:buNone/>
            </a:pPr>
            <a:r>
              <a:rPr lang="en-US" sz="1400" dirty="0">
                <a:latin typeface="Times New Roman" panose="02020603050405020304" pitchFamily="18" charset="0"/>
                <a:cs typeface="Times New Roman" panose="02020603050405020304" pitchFamily="18" charset="0"/>
              </a:rPr>
              <a:t>       For character output and input we are using char and string data types.</a:t>
            </a:r>
          </a:p>
          <a:p>
            <a:pPr marL="0" indent="0">
              <a:buNone/>
            </a:pPr>
            <a:r>
              <a:rPr lang="en-US" sz="1400" dirty="0">
                <a:latin typeface="Times New Roman" panose="02020603050405020304" pitchFamily="18" charset="0"/>
                <a:cs typeface="Times New Roman" panose="02020603050405020304" pitchFamily="18" charset="0"/>
              </a:rPr>
              <a:t>       Data types are predefined by the programmer.</a:t>
            </a:r>
          </a:p>
          <a:p>
            <a:endParaRPr lang="en-US" dirty="0"/>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4158566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DB3F-6E38-450A-B5A9-13E5B99F0D98}"/>
              </a:ext>
            </a:extLst>
          </p:cNvPr>
          <p:cNvSpPr>
            <a:spLocks noGrp="1"/>
          </p:cNvSpPr>
          <p:nvPr>
            <p:ph type="title"/>
          </p:nvPr>
        </p:nvSpPr>
        <p:spPr>
          <a:xfrm>
            <a:off x="625477" y="1005199"/>
            <a:ext cx="8761413" cy="728480"/>
          </a:xfrm>
        </p:spPr>
        <p:txBody>
          <a:bodyPr/>
          <a:lstStyle/>
          <a:p>
            <a:r>
              <a:rPr lang="en-US" dirty="0">
                <a:latin typeface="Bodoni MT Black" panose="02070A03080606020203" pitchFamily="18" charset="0"/>
              </a:rPr>
              <a:t>Program: </a:t>
            </a:r>
            <a:r>
              <a:rPr lang="en-US" b="1" dirty="0">
                <a:latin typeface="Bodoni MT Black" panose="02070A03080606020203" pitchFamily="18" charset="0"/>
              </a:rPr>
              <a:t>For Loop</a:t>
            </a:r>
            <a:endParaRPr lang="en-US"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C5560BB2-44EE-41DD-B1D1-F72EAFA5DE69}"/>
              </a:ext>
            </a:extLst>
          </p:cNvPr>
          <p:cNvSpPr>
            <a:spLocks noGrp="1"/>
          </p:cNvSpPr>
          <p:nvPr>
            <p:ph sz="half" idx="1"/>
          </p:nvPr>
        </p:nvSpPr>
        <p:spPr>
          <a:xfrm>
            <a:off x="533400" y="2425700"/>
            <a:ext cx="8307388" cy="403860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Write a program in which for loop is used to display five number from where user required.</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for(int number=1;number&gt;=5;number++)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6985B595-ADC7-43D3-A7B2-DE72F143DB41}"/>
              </a:ext>
            </a:extLst>
          </p:cNvPr>
          <p:cNvSpPr/>
          <p:nvPr/>
        </p:nvSpPr>
        <p:spPr>
          <a:xfrm>
            <a:off x="9675066" y="3124200"/>
            <a:ext cx="1742234" cy="31369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Program output</a:t>
            </a:r>
          </a:p>
          <a:p>
            <a:pPr algn="ctr"/>
            <a:r>
              <a:rPr lang="en-US" dirty="0"/>
              <a:t>1</a:t>
            </a:r>
          </a:p>
          <a:p>
            <a:pPr algn="ctr"/>
            <a:r>
              <a:rPr lang="en-US" dirty="0"/>
              <a:t>2</a:t>
            </a:r>
          </a:p>
          <a:p>
            <a:pPr algn="ctr"/>
            <a:r>
              <a:rPr lang="en-US" dirty="0"/>
              <a:t>3</a:t>
            </a:r>
          </a:p>
          <a:p>
            <a:pPr algn="ctr"/>
            <a:r>
              <a:rPr lang="en-US" dirty="0"/>
              <a:t>4</a:t>
            </a:r>
          </a:p>
          <a:p>
            <a:pPr algn="ctr"/>
            <a:r>
              <a:rPr lang="en-US" dirty="0"/>
              <a:t>5</a:t>
            </a:r>
          </a:p>
          <a:p>
            <a:pPr algn="ctr"/>
            <a:endParaRPr lang="en-US" dirty="0"/>
          </a:p>
        </p:txBody>
      </p:sp>
      <p:sp>
        <p:nvSpPr>
          <p:cNvPr id="6" name="Rectangle 5">
            <a:extLst>
              <a:ext uri="{FF2B5EF4-FFF2-40B4-BE49-F238E27FC236}">
                <a16:creationId xmlns:a16="http://schemas.microsoft.com/office/drawing/2014/main" id="{EACB87EE-9172-4623-8963-7ED00D77D742}"/>
              </a:ext>
            </a:extLst>
          </p:cNvPr>
          <p:cNvSpPr/>
          <p:nvPr/>
        </p:nvSpPr>
        <p:spPr>
          <a:xfrm>
            <a:off x="3325812" y="3452239"/>
            <a:ext cx="26670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Initialized counter variable executed only one time</a:t>
            </a:r>
          </a:p>
        </p:txBody>
      </p:sp>
      <p:sp>
        <p:nvSpPr>
          <p:cNvPr id="7" name="Rectangle 6">
            <a:extLst>
              <a:ext uri="{FF2B5EF4-FFF2-40B4-BE49-F238E27FC236}">
                <a16:creationId xmlns:a16="http://schemas.microsoft.com/office/drawing/2014/main" id="{4D5EE4FB-6BF3-429B-BA6F-751E752A7BCD}"/>
              </a:ext>
            </a:extLst>
          </p:cNvPr>
          <p:cNvSpPr/>
          <p:nvPr/>
        </p:nvSpPr>
        <p:spPr>
          <a:xfrm>
            <a:off x="5980112" y="3876102"/>
            <a:ext cx="3083717"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Condition tested until the loop execute 5 times</a:t>
            </a:r>
          </a:p>
        </p:txBody>
      </p:sp>
      <p:sp>
        <p:nvSpPr>
          <p:cNvPr id="8" name="Rectangle 7">
            <a:extLst>
              <a:ext uri="{FF2B5EF4-FFF2-40B4-BE49-F238E27FC236}">
                <a16:creationId xmlns:a16="http://schemas.microsoft.com/office/drawing/2014/main" id="{C863B52A-EB26-43B2-94B1-C1DA12930C19}"/>
              </a:ext>
            </a:extLst>
          </p:cNvPr>
          <p:cNvSpPr/>
          <p:nvPr/>
        </p:nvSpPr>
        <p:spPr>
          <a:xfrm>
            <a:off x="6096000" y="4834380"/>
            <a:ext cx="274478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Increment/decrement counter variable</a:t>
            </a:r>
          </a:p>
        </p:txBody>
      </p:sp>
      <p:sp>
        <p:nvSpPr>
          <p:cNvPr id="9" name="Rectangle 8">
            <a:extLst>
              <a:ext uri="{FF2B5EF4-FFF2-40B4-BE49-F238E27FC236}">
                <a16:creationId xmlns:a16="http://schemas.microsoft.com/office/drawing/2014/main" id="{24B1ADDD-FED4-4596-AAFF-70CF219825E9}"/>
              </a:ext>
            </a:extLst>
          </p:cNvPr>
          <p:cNvSpPr/>
          <p:nvPr/>
        </p:nvSpPr>
        <p:spPr>
          <a:xfrm>
            <a:off x="3036890" y="5649210"/>
            <a:ext cx="6350000" cy="5633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Statement executed after the condition part is tested and than control goes toward increment decrement part</a:t>
            </a:r>
          </a:p>
        </p:txBody>
      </p:sp>
      <p:cxnSp>
        <p:nvCxnSpPr>
          <p:cNvPr id="11" name="Straight Arrow Connector 10">
            <a:extLst>
              <a:ext uri="{FF2B5EF4-FFF2-40B4-BE49-F238E27FC236}">
                <a16:creationId xmlns:a16="http://schemas.microsoft.com/office/drawing/2014/main" id="{CCF6510A-DD4F-40A3-AC7E-8DA8E3FE0BB2}"/>
              </a:ext>
            </a:extLst>
          </p:cNvPr>
          <p:cNvCxnSpPr>
            <a:cxnSpLocks/>
          </p:cNvCxnSpPr>
          <p:nvPr/>
        </p:nvCxnSpPr>
        <p:spPr>
          <a:xfrm flipV="1">
            <a:off x="1651000" y="3759200"/>
            <a:ext cx="1663700"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564039-EFAC-4B19-8E1E-5AE6F6D46C5D}"/>
              </a:ext>
            </a:extLst>
          </p:cNvPr>
          <p:cNvCxnSpPr>
            <a:cxnSpLocks/>
          </p:cNvCxnSpPr>
          <p:nvPr/>
        </p:nvCxnSpPr>
        <p:spPr>
          <a:xfrm>
            <a:off x="4000500" y="4445000"/>
            <a:ext cx="1979612" cy="60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EEF623-3797-4A82-89FB-A36000AA87F8}"/>
              </a:ext>
            </a:extLst>
          </p:cNvPr>
          <p:cNvCxnSpPr>
            <a:cxnSpLocks/>
          </p:cNvCxnSpPr>
          <p:nvPr/>
        </p:nvCxnSpPr>
        <p:spPr>
          <a:xfrm flipV="1">
            <a:off x="2654300" y="4174773"/>
            <a:ext cx="3338512" cy="237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BCA55B-DC9A-4170-A16F-0D1C07CD1351}"/>
              </a:ext>
            </a:extLst>
          </p:cNvPr>
          <p:cNvCxnSpPr>
            <a:cxnSpLocks/>
          </p:cNvCxnSpPr>
          <p:nvPr/>
        </p:nvCxnSpPr>
        <p:spPr>
          <a:xfrm>
            <a:off x="1536700" y="5073521"/>
            <a:ext cx="1468856" cy="6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839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130-AB1F-4BF7-BC1C-FAA60E251443}"/>
              </a:ext>
            </a:extLst>
          </p:cNvPr>
          <p:cNvSpPr>
            <a:spLocks noGrp="1"/>
          </p:cNvSpPr>
          <p:nvPr>
            <p:ph type="title"/>
          </p:nvPr>
        </p:nvSpPr>
        <p:spPr/>
        <p:txBody>
          <a:bodyPr/>
          <a:lstStyle/>
          <a:p>
            <a:r>
              <a:rPr lang="en-US" dirty="0">
                <a:latin typeface="Bodoni MT Black" panose="02070A03080606020203" pitchFamily="18" charset="0"/>
              </a:rPr>
              <a:t>Nested loop</a:t>
            </a:r>
          </a:p>
        </p:txBody>
      </p:sp>
      <p:sp>
        <p:nvSpPr>
          <p:cNvPr id="3" name="Content Placeholder 2">
            <a:extLst>
              <a:ext uri="{FF2B5EF4-FFF2-40B4-BE49-F238E27FC236}">
                <a16:creationId xmlns:a16="http://schemas.microsoft.com/office/drawing/2014/main" id="{47C889CE-D236-4FAB-A473-57A57AB525D1}"/>
              </a:ext>
            </a:extLst>
          </p:cNvPr>
          <p:cNvSpPr>
            <a:spLocks noGrp="1"/>
          </p:cNvSpPr>
          <p:nvPr>
            <p:ph sz="half" idx="1"/>
          </p:nvPr>
        </p:nvSpPr>
        <p:spPr>
          <a:xfrm>
            <a:off x="452868" y="2235200"/>
            <a:ext cx="11218432" cy="4241800"/>
          </a:xfrm>
        </p:spPr>
        <p:txBody>
          <a:bodyPr>
            <a:normAutofit fontScale="32500" lnSpcReduction="20000"/>
          </a:bodyPr>
          <a:lstStyle/>
          <a:p>
            <a:pPr marL="0" indent="0">
              <a:buNone/>
            </a:pPr>
            <a:r>
              <a:rPr lang="en-US" sz="7400" dirty="0">
                <a:latin typeface="Bodoni MT Black" panose="02070A03080606020203" pitchFamily="18" charset="0"/>
                <a:cs typeface="Times New Roman" panose="02020603050405020304" pitchFamily="18" charset="0"/>
              </a:rPr>
              <a:t>Nested loop:</a:t>
            </a:r>
          </a:p>
          <a:p>
            <a:pPr marL="0" indent="0">
              <a:buNone/>
            </a:pPr>
            <a:r>
              <a:rPr lang="en-US" sz="4500" dirty="0">
                <a:latin typeface="Times New Roman" panose="02020603050405020304" pitchFamily="18" charset="0"/>
                <a:cs typeface="Times New Roman" panose="02020603050405020304" pitchFamily="18" charset="0"/>
              </a:rPr>
              <a:t>A loop within a loop is called nested loop. Unlike nested if statement there is also nested loops used for specific purpose user need. The first loop is called outer loop and the one nested inside it is called inner loop. While loop, do while loop, and also the for loop may be nested.</a:t>
            </a:r>
          </a:p>
          <a:p>
            <a:pPr marL="0" indent="0">
              <a:buNone/>
            </a:pPr>
            <a:r>
              <a:rPr lang="en-US" sz="7400" dirty="0">
                <a:latin typeface="Bodoni MT Black" panose="02070A03080606020203" pitchFamily="18" charset="0"/>
                <a:cs typeface="Times New Roman" panose="02020603050405020304" pitchFamily="18" charset="0"/>
              </a:rPr>
              <a:t>While nested loop:</a:t>
            </a:r>
          </a:p>
          <a:p>
            <a:pPr marL="0" indent="0">
              <a:buNone/>
            </a:pPr>
            <a:r>
              <a:rPr lang="en-US" sz="4500" dirty="0">
                <a:latin typeface="Times New Roman" panose="02020603050405020304" pitchFamily="18" charset="0"/>
                <a:cs typeface="Times New Roman" panose="02020603050405020304" pitchFamily="18" charset="0"/>
              </a:rPr>
              <a:t>A while loop </a:t>
            </a:r>
            <a:r>
              <a:rPr lang="en-US" sz="4400" dirty="0">
                <a:latin typeface="Times New Roman" panose="02020603050405020304" pitchFamily="18" charset="0"/>
                <a:cs typeface="Times New Roman" panose="02020603050405020304" pitchFamily="18" charset="0"/>
              </a:rPr>
              <a:t>within</a:t>
            </a:r>
            <a:r>
              <a:rPr lang="en-US" sz="4500" dirty="0">
                <a:latin typeface="Times New Roman" panose="02020603050405020304" pitchFamily="18" charset="0"/>
                <a:cs typeface="Times New Roman" panose="02020603050405020304" pitchFamily="18" charset="0"/>
              </a:rPr>
              <a:t> another while loop is called nested while loop.</a:t>
            </a:r>
          </a:p>
          <a:p>
            <a:pPr marL="0" indent="0">
              <a:buNone/>
            </a:pPr>
            <a:r>
              <a:rPr lang="en-US" sz="7400" dirty="0">
                <a:latin typeface="Bodoni MT Black" panose="02070A03080606020203" pitchFamily="18" charset="0"/>
                <a:cs typeface="Times New Roman" panose="02020603050405020304" pitchFamily="18" charset="0"/>
              </a:rPr>
              <a:t>Syntax:</a:t>
            </a:r>
          </a:p>
          <a:p>
            <a:pPr marL="0" indent="0">
              <a:buNone/>
            </a:pPr>
            <a:r>
              <a:rPr lang="en-US" sz="4500" dirty="0">
                <a:latin typeface="Times New Roman" panose="02020603050405020304" pitchFamily="18" charset="0"/>
                <a:cs typeface="Times New Roman" panose="02020603050405020304" pitchFamily="18" charset="0"/>
              </a:rPr>
              <a:t>While(condition1)</a:t>
            </a:r>
          </a:p>
          <a:p>
            <a:pPr marL="0" indent="0">
              <a:buNone/>
            </a:pP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While(condition2)</a:t>
            </a:r>
          </a:p>
          <a:p>
            <a:pPr marL="0" indent="0">
              <a:buNone/>
            </a:pP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Statemen2t;</a:t>
            </a:r>
          </a:p>
          <a:p>
            <a:pPr marL="0" indent="0">
              <a:buNone/>
            </a:pPr>
            <a:r>
              <a:rPr lang="en-US" sz="4500" dirty="0">
                <a:latin typeface="Times New Roman" panose="02020603050405020304" pitchFamily="18" charset="0"/>
                <a:cs typeface="Times New Roman" panose="02020603050405020304" pitchFamily="18" charset="0"/>
              </a:rPr>
              <a:t>Increment2/ decrement2;</a:t>
            </a:r>
          </a:p>
          <a:p>
            <a:pPr marL="0" indent="0">
              <a:buNone/>
            </a:pPr>
            <a:r>
              <a:rPr lang="en-US" sz="45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40242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528A-6BBA-4900-9ECB-D64D5E495C82}"/>
              </a:ext>
            </a:extLst>
          </p:cNvPr>
          <p:cNvSpPr>
            <a:spLocks noGrp="1"/>
          </p:cNvSpPr>
          <p:nvPr>
            <p:ph type="title"/>
          </p:nvPr>
        </p:nvSpPr>
        <p:spPr>
          <a:xfrm>
            <a:off x="650875" y="871721"/>
            <a:ext cx="8761413" cy="728480"/>
          </a:xfrm>
        </p:spPr>
        <p:txBody>
          <a:bodyPr/>
          <a:lstStyle/>
          <a:p>
            <a:r>
              <a:rPr lang="en-US" dirty="0">
                <a:latin typeface="Bodoni MT Black" panose="02070A03080606020203" pitchFamily="18" charset="0"/>
              </a:rPr>
              <a:t>Flow chart Nested while loop</a:t>
            </a:r>
          </a:p>
        </p:txBody>
      </p:sp>
      <p:sp>
        <p:nvSpPr>
          <p:cNvPr id="3" name="Content Placeholder 2">
            <a:extLst>
              <a:ext uri="{FF2B5EF4-FFF2-40B4-BE49-F238E27FC236}">
                <a16:creationId xmlns:a16="http://schemas.microsoft.com/office/drawing/2014/main" id="{36AFB1D2-25B3-493C-9849-348499CE6E93}"/>
              </a:ext>
            </a:extLst>
          </p:cNvPr>
          <p:cNvSpPr>
            <a:spLocks noGrp="1"/>
          </p:cNvSpPr>
          <p:nvPr>
            <p:ph sz="half" idx="1"/>
          </p:nvPr>
        </p:nvSpPr>
        <p:spPr>
          <a:xfrm>
            <a:off x="393700" y="2603500"/>
            <a:ext cx="5586412" cy="3416301"/>
          </a:xfrm>
        </p:spPr>
        <p:txBody>
          <a:bodyPr/>
          <a:lstStyle/>
          <a:p>
            <a:pPr marL="0" indent="0">
              <a:buNone/>
            </a:pPr>
            <a:r>
              <a:rPr lang="en-US" sz="1800" dirty="0">
                <a:latin typeface="Times New Roman" panose="02020603050405020304" pitchFamily="18" charset="0"/>
                <a:cs typeface="Times New Roman" panose="02020603050405020304" pitchFamily="18" charset="0"/>
              </a:rPr>
              <a:t>Statment1;</a:t>
            </a:r>
          </a:p>
          <a:p>
            <a:pPr marL="0" indent="0">
              <a:buNone/>
            </a:pPr>
            <a:r>
              <a:rPr lang="en-US" sz="1800" dirty="0">
                <a:latin typeface="Times New Roman" panose="02020603050405020304" pitchFamily="18" charset="0"/>
                <a:cs typeface="Times New Roman" panose="02020603050405020304" pitchFamily="18" charset="0"/>
              </a:rPr>
              <a:t>Increment1/decrement1;</a:t>
            </a:r>
          </a:p>
          <a:p>
            <a:pPr marL="0" indent="0">
              <a:buNone/>
            </a:pPr>
            <a:r>
              <a:rPr lang="en-US" sz="1800" dirty="0">
                <a:latin typeface="Times New Roman" panose="02020603050405020304" pitchFamily="18" charset="0"/>
                <a:cs typeface="Times New Roman" panose="02020603050405020304" pitchFamily="18" charset="0"/>
              </a:rPr>
              <a:t>}</a:t>
            </a:r>
          </a:p>
          <a:p>
            <a:endParaRPr lang="en-US" dirty="0"/>
          </a:p>
        </p:txBody>
      </p:sp>
      <p:sp>
        <p:nvSpPr>
          <p:cNvPr id="5" name="Diamond 4">
            <a:extLst>
              <a:ext uri="{FF2B5EF4-FFF2-40B4-BE49-F238E27FC236}">
                <a16:creationId xmlns:a16="http://schemas.microsoft.com/office/drawing/2014/main" id="{E5CF2D29-FDC8-4E9D-817F-88E60A5B5ADA}"/>
              </a:ext>
            </a:extLst>
          </p:cNvPr>
          <p:cNvSpPr/>
          <p:nvPr/>
        </p:nvSpPr>
        <p:spPr>
          <a:xfrm>
            <a:off x="2615155" y="3354388"/>
            <a:ext cx="2216547" cy="10414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condition1</a:t>
            </a:r>
          </a:p>
        </p:txBody>
      </p:sp>
      <p:sp>
        <p:nvSpPr>
          <p:cNvPr id="6" name="Diamond 5">
            <a:extLst>
              <a:ext uri="{FF2B5EF4-FFF2-40B4-BE49-F238E27FC236}">
                <a16:creationId xmlns:a16="http://schemas.microsoft.com/office/drawing/2014/main" id="{7B2DE63D-52B4-434E-A745-2124160D3BF2}"/>
              </a:ext>
            </a:extLst>
          </p:cNvPr>
          <p:cNvSpPr/>
          <p:nvPr/>
        </p:nvSpPr>
        <p:spPr>
          <a:xfrm>
            <a:off x="7469188" y="4356100"/>
            <a:ext cx="1943100" cy="10414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condition2</a:t>
            </a:r>
          </a:p>
        </p:txBody>
      </p:sp>
      <p:sp>
        <p:nvSpPr>
          <p:cNvPr id="7" name="Rectangle 6">
            <a:extLst>
              <a:ext uri="{FF2B5EF4-FFF2-40B4-BE49-F238E27FC236}">
                <a16:creationId xmlns:a16="http://schemas.microsoft.com/office/drawing/2014/main" id="{7E098326-8006-449A-9FCE-91964D35E9AB}"/>
              </a:ext>
            </a:extLst>
          </p:cNvPr>
          <p:cNvSpPr/>
          <p:nvPr/>
        </p:nvSpPr>
        <p:spPr>
          <a:xfrm>
            <a:off x="2745528" y="2559052"/>
            <a:ext cx="1955800" cy="3746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Counter variable1</a:t>
            </a:r>
          </a:p>
        </p:txBody>
      </p:sp>
      <p:sp>
        <p:nvSpPr>
          <p:cNvPr id="8" name="Rectangle 7">
            <a:extLst>
              <a:ext uri="{FF2B5EF4-FFF2-40B4-BE49-F238E27FC236}">
                <a16:creationId xmlns:a16="http://schemas.microsoft.com/office/drawing/2014/main" id="{5FEA96F1-FAE5-4335-BD07-0B401DF94CE8}"/>
              </a:ext>
            </a:extLst>
          </p:cNvPr>
          <p:cNvSpPr/>
          <p:nvPr/>
        </p:nvSpPr>
        <p:spPr>
          <a:xfrm>
            <a:off x="10033000" y="4648200"/>
            <a:ext cx="1485900" cy="4127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statement2</a:t>
            </a:r>
          </a:p>
        </p:txBody>
      </p:sp>
      <p:sp>
        <p:nvSpPr>
          <p:cNvPr id="9" name="Rectangle 8">
            <a:extLst>
              <a:ext uri="{FF2B5EF4-FFF2-40B4-BE49-F238E27FC236}">
                <a16:creationId xmlns:a16="http://schemas.microsoft.com/office/drawing/2014/main" id="{BF3D33EC-3BC1-4934-8252-C63BAD996E2B}"/>
              </a:ext>
            </a:extLst>
          </p:cNvPr>
          <p:cNvSpPr/>
          <p:nvPr/>
        </p:nvSpPr>
        <p:spPr>
          <a:xfrm>
            <a:off x="5921372" y="5920048"/>
            <a:ext cx="1670050" cy="3683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statement1</a:t>
            </a:r>
          </a:p>
        </p:txBody>
      </p:sp>
      <p:sp>
        <p:nvSpPr>
          <p:cNvPr id="10" name="Rectangle 9">
            <a:extLst>
              <a:ext uri="{FF2B5EF4-FFF2-40B4-BE49-F238E27FC236}">
                <a16:creationId xmlns:a16="http://schemas.microsoft.com/office/drawing/2014/main" id="{AACD1BA8-6EBE-44A1-A2CE-72FBE2A80FA1}"/>
              </a:ext>
            </a:extLst>
          </p:cNvPr>
          <p:cNvSpPr/>
          <p:nvPr/>
        </p:nvSpPr>
        <p:spPr>
          <a:xfrm>
            <a:off x="9996488" y="5607050"/>
            <a:ext cx="1878805" cy="41275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Increment2/decrment2</a:t>
            </a:r>
          </a:p>
        </p:txBody>
      </p:sp>
      <p:sp>
        <p:nvSpPr>
          <p:cNvPr id="11" name="Rectangle 10">
            <a:extLst>
              <a:ext uri="{FF2B5EF4-FFF2-40B4-BE49-F238E27FC236}">
                <a16:creationId xmlns:a16="http://schemas.microsoft.com/office/drawing/2014/main" id="{F02CF5E6-FA21-4716-8DA3-0E8EAE3A226D}"/>
              </a:ext>
            </a:extLst>
          </p:cNvPr>
          <p:cNvSpPr/>
          <p:nvPr/>
        </p:nvSpPr>
        <p:spPr>
          <a:xfrm>
            <a:off x="2804219" y="5920048"/>
            <a:ext cx="1944687" cy="38823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Increment1/decrement1</a:t>
            </a:r>
          </a:p>
        </p:txBody>
      </p:sp>
      <p:sp>
        <p:nvSpPr>
          <p:cNvPr id="12" name="Rectangle 11">
            <a:extLst>
              <a:ext uri="{FF2B5EF4-FFF2-40B4-BE49-F238E27FC236}">
                <a16:creationId xmlns:a16="http://schemas.microsoft.com/office/drawing/2014/main" id="{ACC48DEF-1E70-4E62-8E2F-9ABA78A88B0E}"/>
              </a:ext>
            </a:extLst>
          </p:cNvPr>
          <p:cNvSpPr/>
          <p:nvPr/>
        </p:nvSpPr>
        <p:spPr>
          <a:xfrm>
            <a:off x="5302250" y="4692650"/>
            <a:ext cx="1587500" cy="3683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Counter variable 2</a:t>
            </a:r>
          </a:p>
        </p:txBody>
      </p:sp>
      <p:cxnSp>
        <p:nvCxnSpPr>
          <p:cNvPr id="14" name="Straight Arrow Connector 13">
            <a:extLst>
              <a:ext uri="{FF2B5EF4-FFF2-40B4-BE49-F238E27FC236}">
                <a16:creationId xmlns:a16="http://schemas.microsoft.com/office/drawing/2014/main" id="{DA513AA7-F0E4-4ADA-B437-5A7E6C406294}"/>
              </a:ext>
            </a:extLst>
          </p:cNvPr>
          <p:cNvCxnSpPr/>
          <p:nvPr/>
        </p:nvCxnSpPr>
        <p:spPr>
          <a:xfrm>
            <a:off x="3723428" y="2098493"/>
            <a:ext cx="0" cy="47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E1FB400-5FB9-4F0A-A143-46802C523EAE}"/>
              </a:ext>
            </a:extLst>
          </p:cNvPr>
          <p:cNvCxnSpPr>
            <a:cxnSpLocks/>
          </p:cNvCxnSpPr>
          <p:nvPr/>
        </p:nvCxnSpPr>
        <p:spPr>
          <a:xfrm>
            <a:off x="3710728" y="2929732"/>
            <a:ext cx="1270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F70BF-E28E-4CFB-A99D-A9C38CD5581B}"/>
              </a:ext>
            </a:extLst>
          </p:cNvPr>
          <p:cNvCxnSpPr>
            <a:stCxn id="12" idx="3"/>
            <a:endCxn id="6" idx="1"/>
          </p:cNvCxnSpPr>
          <p:nvPr/>
        </p:nvCxnSpPr>
        <p:spPr>
          <a:xfrm>
            <a:off x="6889750" y="4876800"/>
            <a:ext cx="579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F60B846-D30A-4ACC-AD69-6B8A7518972C}"/>
              </a:ext>
            </a:extLst>
          </p:cNvPr>
          <p:cNvCxnSpPr>
            <a:cxnSpLocks/>
          </p:cNvCxnSpPr>
          <p:nvPr/>
        </p:nvCxnSpPr>
        <p:spPr>
          <a:xfrm>
            <a:off x="9400382" y="4876800"/>
            <a:ext cx="59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8048331-E990-4D1C-8AE2-22F872AF1579}"/>
              </a:ext>
            </a:extLst>
          </p:cNvPr>
          <p:cNvCxnSpPr>
            <a:cxnSpLocks/>
          </p:cNvCxnSpPr>
          <p:nvPr/>
        </p:nvCxnSpPr>
        <p:spPr>
          <a:xfrm>
            <a:off x="10866438" y="5060950"/>
            <a:ext cx="0" cy="51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681AF1-114B-43C2-A420-0A5A00A710E3}"/>
              </a:ext>
            </a:extLst>
          </p:cNvPr>
          <p:cNvCxnSpPr>
            <a:cxnSpLocks/>
          </p:cNvCxnSpPr>
          <p:nvPr/>
        </p:nvCxnSpPr>
        <p:spPr>
          <a:xfrm>
            <a:off x="10948591" y="6019801"/>
            <a:ext cx="0" cy="584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49213E-B358-4C46-B116-BE4B47ADFFF9}"/>
              </a:ext>
            </a:extLst>
          </p:cNvPr>
          <p:cNvCxnSpPr>
            <a:cxnSpLocks/>
          </p:cNvCxnSpPr>
          <p:nvPr/>
        </p:nvCxnSpPr>
        <p:spPr>
          <a:xfrm flipH="1">
            <a:off x="9126538" y="6604000"/>
            <a:ext cx="1846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A502D01-2C0A-4A44-BC69-3C4ED641D0CE}"/>
              </a:ext>
            </a:extLst>
          </p:cNvPr>
          <p:cNvCxnSpPr>
            <a:cxnSpLocks/>
          </p:cNvCxnSpPr>
          <p:nvPr/>
        </p:nvCxnSpPr>
        <p:spPr>
          <a:xfrm flipV="1">
            <a:off x="9126538" y="5060950"/>
            <a:ext cx="0" cy="1543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55CE88-B225-4709-A94C-98FAFBDBB343}"/>
              </a:ext>
            </a:extLst>
          </p:cNvPr>
          <p:cNvCxnSpPr>
            <a:cxnSpLocks/>
          </p:cNvCxnSpPr>
          <p:nvPr/>
        </p:nvCxnSpPr>
        <p:spPr>
          <a:xfrm flipH="1" flipV="1">
            <a:off x="7656511" y="6081974"/>
            <a:ext cx="784227" cy="2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4F87CB0-E1C3-424D-89A8-6146407F07AC}"/>
              </a:ext>
            </a:extLst>
          </p:cNvPr>
          <p:cNvCxnSpPr>
            <a:stCxn id="6" idx="2"/>
          </p:cNvCxnSpPr>
          <p:nvPr/>
        </p:nvCxnSpPr>
        <p:spPr>
          <a:xfrm>
            <a:off x="8440738" y="5397500"/>
            <a:ext cx="0" cy="706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6275723-B013-45A6-BC86-306672FB04FC}"/>
              </a:ext>
            </a:extLst>
          </p:cNvPr>
          <p:cNvCxnSpPr>
            <a:cxnSpLocks/>
            <a:stCxn id="9" idx="1"/>
          </p:cNvCxnSpPr>
          <p:nvPr/>
        </p:nvCxnSpPr>
        <p:spPr>
          <a:xfrm flipH="1">
            <a:off x="4765873" y="6104198"/>
            <a:ext cx="1155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3D833F0-3165-4DF6-B823-23504F96F758}"/>
              </a:ext>
            </a:extLst>
          </p:cNvPr>
          <p:cNvCxnSpPr>
            <a:cxnSpLocks/>
            <a:stCxn id="11" idx="0"/>
          </p:cNvCxnSpPr>
          <p:nvPr/>
        </p:nvCxnSpPr>
        <p:spPr>
          <a:xfrm flipH="1" flipV="1">
            <a:off x="3767134" y="4495670"/>
            <a:ext cx="9429" cy="142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7C8FEAD-7FC1-4D73-96CE-D44A7CD1F32F}"/>
              </a:ext>
            </a:extLst>
          </p:cNvPr>
          <p:cNvCxnSpPr>
            <a:stCxn id="5" idx="1"/>
          </p:cNvCxnSpPr>
          <p:nvPr/>
        </p:nvCxnSpPr>
        <p:spPr>
          <a:xfrm flipH="1">
            <a:off x="1095523" y="3875088"/>
            <a:ext cx="1519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C68B27F-B271-43F2-B1BA-623DEDACC2B7}"/>
              </a:ext>
            </a:extLst>
          </p:cNvPr>
          <p:cNvCxnSpPr>
            <a:cxnSpLocks/>
          </p:cNvCxnSpPr>
          <p:nvPr/>
        </p:nvCxnSpPr>
        <p:spPr>
          <a:xfrm>
            <a:off x="4822726" y="4870450"/>
            <a:ext cx="435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90CA762-DF6D-48D8-9A56-3AE7C2BC4DCD}"/>
              </a:ext>
            </a:extLst>
          </p:cNvPr>
          <p:cNvCxnSpPr>
            <a:cxnSpLocks/>
            <a:stCxn id="5" idx="3"/>
          </p:cNvCxnSpPr>
          <p:nvPr/>
        </p:nvCxnSpPr>
        <p:spPr>
          <a:xfrm>
            <a:off x="4831702" y="3875088"/>
            <a:ext cx="0" cy="1001712"/>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E1EED2F-57B4-4A05-A647-E5C50367238E}"/>
              </a:ext>
            </a:extLst>
          </p:cNvPr>
          <p:cNvSpPr/>
          <p:nvPr/>
        </p:nvSpPr>
        <p:spPr>
          <a:xfrm>
            <a:off x="5040312" y="3875088"/>
            <a:ext cx="939793" cy="3682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83" name="Rectangle 82">
            <a:extLst>
              <a:ext uri="{FF2B5EF4-FFF2-40B4-BE49-F238E27FC236}">
                <a16:creationId xmlns:a16="http://schemas.microsoft.com/office/drawing/2014/main" id="{F808334A-D964-47C8-B8C6-8CCB82ED4D9A}"/>
              </a:ext>
            </a:extLst>
          </p:cNvPr>
          <p:cNvSpPr/>
          <p:nvPr/>
        </p:nvSpPr>
        <p:spPr>
          <a:xfrm>
            <a:off x="9321549" y="4375944"/>
            <a:ext cx="620712" cy="2920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84" name="Rectangle 83">
            <a:extLst>
              <a:ext uri="{FF2B5EF4-FFF2-40B4-BE49-F238E27FC236}">
                <a16:creationId xmlns:a16="http://schemas.microsoft.com/office/drawing/2014/main" id="{6362F67E-5937-4B92-BC72-66EC8B91F373}"/>
              </a:ext>
            </a:extLst>
          </p:cNvPr>
          <p:cNvSpPr/>
          <p:nvPr/>
        </p:nvSpPr>
        <p:spPr>
          <a:xfrm>
            <a:off x="7607301" y="5555890"/>
            <a:ext cx="784225" cy="2476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85" name="Rectangle 84">
            <a:extLst>
              <a:ext uri="{FF2B5EF4-FFF2-40B4-BE49-F238E27FC236}">
                <a16:creationId xmlns:a16="http://schemas.microsoft.com/office/drawing/2014/main" id="{AB28AC45-AD11-4C96-BFD9-AFB785E0FA28}"/>
              </a:ext>
            </a:extLst>
          </p:cNvPr>
          <p:cNvSpPr/>
          <p:nvPr/>
        </p:nvSpPr>
        <p:spPr>
          <a:xfrm>
            <a:off x="1269103" y="3493816"/>
            <a:ext cx="712097" cy="2968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cxnSp>
        <p:nvCxnSpPr>
          <p:cNvPr id="87" name="Straight Arrow Connector 86">
            <a:extLst>
              <a:ext uri="{FF2B5EF4-FFF2-40B4-BE49-F238E27FC236}">
                <a16:creationId xmlns:a16="http://schemas.microsoft.com/office/drawing/2014/main" id="{3AB45327-503B-4B34-ADAA-E8CCF7308DBC}"/>
              </a:ext>
            </a:extLst>
          </p:cNvPr>
          <p:cNvCxnSpPr>
            <a:cxnSpLocks/>
          </p:cNvCxnSpPr>
          <p:nvPr/>
        </p:nvCxnSpPr>
        <p:spPr>
          <a:xfrm>
            <a:off x="1154954" y="3875088"/>
            <a:ext cx="9429" cy="222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81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9C23-CCD4-4D4D-83E9-2B3076F5D00E}"/>
              </a:ext>
            </a:extLst>
          </p:cNvPr>
          <p:cNvSpPr>
            <a:spLocks noGrp="1"/>
          </p:cNvSpPr>
          <p:nvPr>
            <p:ph type="title"/>
          </p:nvPr>
        </p:nvSpPr>
        <p:spPr/>
        <p:txBody>
          <a:bodyPr/>
          <a:lstStyle/>
          <a:p>
            <a:r>
              <a:rPr lang="en-US" dirty="0">
                <a:latin typeface="Bodoni MT Black" panose="02070A03080606020203" pitchFamily="18" charset="0"/>
              </a:rPr>
              <a:t>Program: Nested while loop</a:t>
            </a:r>
          </a:p>
        </p:txBody>
      </p:sp>
      <p:sp>
        <p:nvSpPr>
          <p:cNvPr id="14" name="Content Placeholder 13">
            <a:extLst>
              <a:ext uri="{FF2B5EF4-FFF2-40B4-BE49-F238E27FC236}">
                <a16:creationId xmlns:a16="http://schemas.microsoft.com/office/drawing/2014/main" id="{38ED6731-7C01-4EED-89FF-8A97F3D14D17}"/>
              </a:ext>
            </a:extLst>
          </p:cNvPr>
          <p:cNvSpPr>
            <a:spLocks noGrp="1"/>
          </p:cNvSpPr>
          <p:nvPr>
            <p:ph sz="half" idx="1"/>
          </p:nvPr>
        </p:nvSpPr>
        <p:spPr>
          <a:xfrm>
            <a:off x="242890" y="2392675"/>
            <a:ext cx="5472110" cy="4084325"/>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marL="0" indent="0">
              <a:buNone/>
            </a:pPr>
            <a:r>
              <a:rPr lang="en-US" dirty="0"/>
              <a:t>Write a program in which user ask about the parents name of family and then ask how many daughter and son each parent has.</a:t>
            </a:r>
          </a:p>
          <a:p>
            <a:pPr marL="0" indent="0">
              <a:buNone/>
            </a:pPr>
            <a:r>
              <a:rPr lang="en-US" dirty="0"/>
              <a:t>#include&lt;iostream&gt;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string </a:t>
            </a:r>
            <a:r>
              <a:rPr lang="en-US" dirty="0" err="1"/>
              <a:t>mother_name,father_name,child_name</a:t>
            </a:r>
            <a:r>
              <a:rPr lang="en-US" dirty="0"/>
              <a:t>;</a:t>
            </a:r>
          </a:p>
          <a:p>
            <a:pPr marL="0" indent="0">
              <a:buNone/>
            </a:pPr>
            <a:r>
              <a:rPr lang="en-US" dirty="0"/>
              <a:t>	int children;</a:t>
            </a:r>
          </a:p>
          <a:p>
            <a:pPr marL="0" indent="0">
              <a:buNone/>
            </a:pPr>
            <a:r>
              <a:rPr lang="en-US" dirty="0"/>
              <a:t>	int n=0;</a:t>
            </a:r>
          </a:p>
          <a:p>
            <a:pPr marL="0" indent="0">
              <a:buNone/>
            </a:pPr>
            <a:r>
              <a:rPr lang="en-US" dirty="0"/>
              <a:t>	int count2=0;</a:t>
            </a:r>
          </a:p>
          <a:p>
            <a:pPr marL="0" indent="0">
              <a:buNone/>
            </a:pPr>
            <a:r>
              <a:rPr lang="en-US" dirty="0"/>
              <a:t>	while(n&lt;2)</a:t>
            </a:r>
          </a:p>
          <a:p>
            <a:pPr marL="0" indent="0">
              <a:buNone/>
            </a:pPr>
            <a:r>
              <a:rPr lang="en-US" dirty="0"/>
              <a:t>	{</a:t>
            </a:r>
          </a:p>
          <a:p>
            <a:pPr marL="0" indent="0">
              <a:buNone/>
            </a:pPr>
            <a:r>
              <a:rPr lang="en-US" dirty="0"/>
              <a:t>		</a:t>
            </a:r>
            <a:r>
              <a:rPr lang="en-US" dirty="0" err="1"/>
              <a:t>cout</a:t>
            </a:r>
            <a:r>
              <a:rPr lang="en-US" dirty="0"/>
              <a:t>&lt;&lt;"Enter the name of the mother "&lt;&lt;n+1&lt;&lt;" : ";</a:t>
            </a:r>
          </a:p>
          <a:p>
            <a:pPr marL="0" indent="0">
              <a:buNone/>
            </a:pPr>
            <a:r>
              <a:rPr lang="en-US" dirty="0"/>
              <a:t>		</a:t>
            </a:r>
            <a:r>
              <a:rPr lang="en-US" dirty="0" err="1"/>
              <a:t>cin</a:t>
            </a:r>
            <a:r>
              <a:rPr lang="en-US" dirty="0"/>
              <a:t>&gt;&gt;</a:t>
            </a:r>
            <a:r>
              <a:rPr lang="en-US" dirty="0" err="1"/>
              <a:t>mother_name</a:t>
            </a:r>
            <a:r>
              <a:rPr lang="en-US" dirty="0"/>
              <a:t>;</a:t>
            </a:r>
          </a:p>
          <a:p>
            <a:pPr marL="0" indent="0">
              <a:buNone/>
            </a:pPr>
            <a:r>
              <a:rPr lang="en-US" dirty="0"/>
              <a:t>		</a:t>
            </a:r>
            <a:r>
              <a:rPr lang="en-US" dirty="0" err="1"/>
              <a:t>cout</a:t>
            </a:r>
            <a:r>
              <a:rPr lang="en-US" dirty="0"/>
              <a:t>&lt;&lt;"Enter the name of father "&lt;&lt;n+1&lt;&lt;" : ";</a:t>
            </a:r>
          </a:p>
          <a:p>
            <a:pPr marL="0" indent="0">
              <a:buNone/>
            </a:pPr>
            <a:r>
              <a:rPr lang="en-US" dirty="0"/>
              <a:t>                          </a:t>
            </a:r>
            <a:r>
              <a:rPr lang="en-US" dirty="0" err="1"/>
              <a:t>cin</a:t>
            </a:r>
            <a:r>
              <a:rPr lang="en-US" dirty="0"/>
              <a:t>&gt;&gt;</a:t>
            </a:r>
            <a:r>
              <a:rPr lang="en-US" dirty="0" err="1"/>
              <a:t>father_name</a:t>
            </a:r>
            <a:endParaRPr lang="en-US" dirty="0"/>
          </a:p>
          <a:p>
            <a:pPr marL="0" indent="0">
              <a:buNone/>
            </a:pPr>
            <a:r>
              <a:rPr lang="en-US" dirty="0"/>
              <a:t>		</a:t>
            </a:r>
          </a:p>
        </p:txBody>
      </p:sp>
      <p:sp>
        <p:nvSpPr>
          <p:cNvPr id="15" name="Content Placeholder 14">
            <a:extLst>
              <a:ext uri="{FF2B5EF4-FFF2-40B4-BE49-F238E27FC236}">
                <a16:creationId xmlns:a16="http://schemas.microsoft.com/office/drawing/2014/main" id="{0D9253AB-04D3-4591-8863-264BEA4E0050}"/>
              </a:ext>
            </a:extLst>
          </p:cNvPr>
          <p:cNvSpPr>
            <a:spLocks noGrp="1"/>
          </p:cNvSpPr>
          <p:nvPr>
            <p:ph sz="half" idx="2"/>
          </p:nvPr>
        </p:nvSpPr>
        <p:spPr>
          <a:xfrm>
            <a:off x="5918200" y="2392675"/>
            <a:ext cx="5727700" cy="4084325"/>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marL="0" indent="0">
              <a:buNone/>
            </a:pPr>
            <a:r>
              <a:rPr lang="en-US" dirty="0"/>
              <a:t>;</a:t>
            </a:r>
          </a:p>
          <a:p>
            <a:pPr marL="0" indent="0">
              <a:buNone/>
            </a:pPr>
            <a:r>
              <a:rPr lang="en-US" dirty="0"/>
              <a:t>		</a:t>
            </a:r>
            <a:r>
              <a:rPr lang="en-US" dirty="0" err="1"/>
              <a:t>cout</a:t>
            </a:r>
            <a:r>
              <a:rPr lang="en-US" dirty="0"/>
              <a:t>&lt;&lt;"how many children do you have : ";</a:t>
            </a:r>
          </a:p>
          <a:p>
            <a:pPr marL="0" indent="0">
              <a:buNone/>
            </a:pPr>
            <a:r>
              <a:rPr lang="en-US" dirty="0"/>
              <a:t>		</a:t>
            </a:r>
            <a:r>
              <a:rPr lang="en-US" dirty="0" err="1"/>
              <a:t>cin</a:t>
            </a:r>
            <a:r>
              <a:rPr lang="en-US" dirty="0"/>
              <a:t>&gt;&gt;children;</a:t>
            </a:r>
          </a:p>
          <a:p>
            <a:pPr marL="0" indent="0">
              <a:buNone/>
            </a:pPr>
            <a:r>
              <a:rPr lang="en-US" dirty="0"/>
              <a:t>                          int numbering=1;// for the counting of the child number</a:t>
            </a:r>
          </a:p>
          <a:p>
            <a:pPr marL="0" indent="0">
              <a:buNone/>
            </a:pPr>
            <a:r>
              <a:rPr lang="en-US" dirty="0"/>
              <a:t>		while(count2&lt;children)</a:t>
            </a:r>
          </a:p>
          <a:p>
            <a:pPr marL="0" indent="0">
              <a:buNone/>
            </a:pPr>
            <a:r>
              <a:rPr lang="en-US" dirty="0"/>
              <a:t>		{</a:t>
            </a:r>
          </a:p>
          <a:p>
            <a:pPr marL="0" indent="0">
              <a:buNone/>
            </a:pPr>
            <a:r>
              <a:rPr lang="en-US" dirty="0"/>
              <a:t>			</a:t>
            </a:r>
            <a:r>
              <a:rPr lang="en-US" dirty="0" err="1"/>
              <a:t>cout</a:t>
            </a:r>
            <a:r>
              <a:rPr lang="en-US" dirty="0"/>
              <a:t>&lt;&lt;"enter the name of your child "&lt;&lt;numbering&lt;&lt;" : ";</a:t>
            </a:r>
          </a:p>
          <a:p>
            <a:pPr marL="0" indent="0">
              <a:buNone/>
            </a:pPr>
            <a:r>
              <a:rPr lang="en-US" dirty="0"/>
              <a:t>			</a:t>
            </a:r>
            <a:r>
              <a:rPr lang="en-US" dirty="0" err="1"/>
              <a:t>cin</a:t>
            </a:r>
            <a:r>
              <a:rPr lang="en-US" dirty="0"/>
              <a:t>&gt;&gt;</a:t>
            </a:r>
            <a:r>
              <a:rPr lang="en-US" dirty="0" err="1"/>
              <a:t>child_name</a:t>
            </a:r>
            <a:r>
              <a:rPr lang="en-US" dirty="0"/>
              <a:t>;</a:t>
            </a:r>
          </a:p>
          <a:p>
            <a:pPr marL="0" indent="0">
              <a:buNone/>
            </a:pPr>
            <a:r>
              <a:rPr lang="en-US" dirty="0"/>
              <a:t>			children--;</a:t>
            </a:r>
          </a:p>
          <a:p>
            <a:pPr marL="0" indent="0">
              <a:buNone/>
            </a:pPr>
            <a:r>
              <a:rPr lang="en-US" dirty="0"/>
              <a:t>			numbering++;</a:t>
            </a:r>
          </a:p>
          <a:p>
            <a:pPr marL="0" indent="0">
              <a:buNone/>
            </a:pPr>
            <a:r>
              <a:rPr lang="en-US" dirty="0"/>
              <a:t>		}</a:t>
            </a:r>
          </a:p>
          <a:p>
            <a:pPr marL="0" indent="0">
              <a:buNone/>
            </a:pPr>
            <a:r>
              <a:rPr lang="en-US" dirty="0"/>
              <a:t>		</a:t>
            </a:r>
            <a:r>
              <a:rPr lang="en-US" dirty="0" err="1"/>
              <a:t>cout</a:t>
            </a:r>
            <a:r>
              <a:rPr lang="en-US" dirty="0"/>
              <a:t>&lt;&lt;</a:t>
            </a:r>
            <a:r>
              <a:rPr lang="en-US" dirty="0" err="1"/>
              <a:t>endl</a:t>
            </a:r>
            <a:r>
              <a:rPr lang="en-US" dirty="0"/>
              <a:t>;// for next line</a:t>
            </a:r>
          </a:p>
          <a:p>
            <a:pPr marL="0" indent="0">
              <a:buNone/>
            </a:pPr>
            <a:r>
              <a:rPr lang="en-US" dirty="0"/>
              <a:t>		n++;</a:t>
            </a:r>
          </a:p>
          <a:p>
            <a:pPr marL="0" indent="0">
              <a:buNone/>
            </a:pPr>
            <a:r>
              <a:rPr lang="en-US" dirty="0"/>
              <a:t>	}</a:t>
            </a:r>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1546690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1B67-18F3-47E4-8D61-D100FA1A5497}"/>
              </a:ext>
            </a:extLst>
          </p:cNvPr>
          <p:cNvSpPr>
            <a:spLocks noGrp="1"/>
          </p:cNvSpPr>
          <p:nvPr>
            <p:ph type="title"/>
          </p:nvPr>
        </p:nvSpPr>
        <p:spPr/>
        <p:txBody>
          <a:bodyPr/>
          <a:lstStyle/>
          <a:p>
            <a:r>
              <a:rPr lang="en-US" dirty="0">
                <a:latin typeface="Bodoni MT Black" panose="02070A03080606020203" pitchFamily="18" charset="0"/>
              </a:rPr>
              <a:t>Program output: Nested while loop</a:t>
            </a:r>
            <a:endParaRPr lang="en-US" dirty="0"/>
          </a:p>
        </p:txBody>
      </p:sp>
      <p:sp>
        <p:nvSpPr>
          <p:cNvPr id="3" name="Content Placeholder 2">
            <a:extLst>
              <a:ext uri="{FF2B5EF4-FFF2-40B4-BE49-F238E27FC236}">
                <a16:creationId xmlns:a16="http://schemas.microsoft.com/office/drawing/2014/main" id="{45F32959-45C6-4BF5-AEBB-D2715C60A4B4}"/>
              </a:ext>
            </a:extLst>
          </p:cNvPr>
          <p:cNvSpPr>
            <a:spLocks noGrp="1"/>
          </p:cNvSpPr>
          <p:nvPr>
            <p:ph sz="half" idx="1"/>
          </p:nvPr>
        </p:nvSpPr>
        <p:spPr>
          <a:xfrm>
            <a:off x="469900" y="2374900"/>
            <a:ext cx="11150600" cy="416560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r>
              <a:rPr lang="en-US" dirty="0"/>
              <a:t>Program output:</a:t>
            </a:r>
          </a:p>
          <a:p>
            <a:pPr marL="0" indent="0">
              <a:buNone/>
            </a:pPr>
            <a:r>
              <a:rPr lang="en-US" dirty="0"/>
              <a:t>Enter the name of the mother 1 : </a:t>
            </a:r>
            <a:r>
              <a:rPr lang="en-US" dirty="0" err="1"/>
              <a:t>xiaodi</a:t>
            </a:r>
            <a:endParaRPr lang="en-US" dirty="0"/>
          </a:p>
          <a:p>
            <a:pPr marL="0" indent="0">
              <a:buNone/>
            </a:pPr>
            <a:r>
              <a:rPr lang="en-US" dirty="0"/>
              <a:t>Enter the name of father 1 : </a:t>
            </a:r>
            <a:r>
              <a:rPr lang="en-US" dirty="0" err="1"/>
              <a:t>lijuntai</a:t>
            </a:r>
            <a:endParaRPr lang="en-US" dirty="0"/>
          </a:p>
          <a:p>
            <a:pPr marL="0" indent="0">
              <a:buNone/>
            </a:pPr>
            <a:r>
              <a:rPr lang="en-US" dirty="0"/>
              <a:t>how many children do you have : 2</a:t>
            </a:r>
          </a:p>
          <a:p>
            <a:pPr marL="0" indent="0">
              <a:buNone/>
            </a:pPr>
            <a:r>
              <a:rPr lang="en-US" dirty="0"/>
              <a:t>enter the name of your child 1 : </a:t>
            </a:r>
            <a:r>
              <a:rPr lang="en-US" dirty="0" err="1"/>
              <a:t>ateeq</a:t>
            </a:r>
            <a:endParaRPr lang="en-US" dirty="0"/>
          </a:p>
          <a:p>
            <a:pPr marL="0" indent="0">
              <a:buNone/>
            </a:pPr>
            <a:r>
              <a:rPr lang="en-US" dirty="0"/>
              <a:t>enter the name of your child 2 : </a:t>
            </a:r>
            <a:r>
              <a:rPr lang="en-US" dirty="0" err="1"/>
              <a:t>saqar</a:t>
            </a:r>
            <a:endParaRPr lang="en-US" dirty="0"/>
          </a:p>
          <a:p>
            <a:endParaRPr lang="en-US" dirty="0"/>
          </a:p>
          <a:p>
            <a:pPr marL="0" indent="0">
              <a:buNone/>
            </a:pPr>
            <a:r>
              <a:rPr lang="en-US" dirty="0"/>
              <a:t>Enter the name of the mother 2 : </a:t>
            </a:r>
            <a:r>
              <a:rPr lang="en-US" dirty="0" err="1"/>
              <a:t>nabeen</a:t>
            </a:r>
            <a:endParaRPr lang="en-US" dirty="0"/>
          </a:p>
          <a:p>
            <a:pPr marL="0" indent="0">
              <a:buNone/>
            </a:pPr>
            <a:r>
              <a:rPr lang="en-US" dirty="0"/>
              <a:t>Enter the name of father 2 : </a:t>
            </a:r>
            <a:r>
              <a:rPr lang="en-US" dirty="0" err="1"/>
              <a:t>talhat</a:t>
            </a:r>
            <a:endParaRPr lang="en-US" dirty="0"/>
          </a:p>
          <a:p>
            <a:pPr marL="0" indent="0">
              <a:buNone/>
            </a:pPr>
            <a:r>
              <a:rPr lang="en-US" dirty="0"/>
              <a:t>how many children do you have : 3</a:t>
            </a:r>
          </a:p>
          <a:p>
            <a:pPr marL="0" indent="0">
              <a:buNone/>
            </a:pPr>
            <a:r>
              <a:rPr lang="en-US" dirty="0"/>
              <a:t>enter the name of your child 1 : </a:t>
            </a:r>
            <a:r>
              <a:rPr lang="en-US" dirty="0" err="1"/>
              <a:t>zaleeq</a:t>
            </a:r>
            <a:endParaRPr lang="en-US" dirty="0"/>
          </a:p>
          <a:p>
            <a:pPr marL="0" indent="0">
              <a:buNone/>
            </a:pPr>
            <a:r>
              <a:rPr lang="en-US" dirty="0"/>
              <a:t>enter the name of your child 2 : </a:t>
            </a:r>
            <a:r>
              <a:rPr lang="en-US" dirty="0" err="1"/>
              <a:t>rida</a:t>
            </a:r>
            <a:endParaRPr lang="en-US" dirty="0"/>
          </a:p>
          <a:p>
            <a:pPr marL="0" indent="0">
              <a:buNone/>
            </a:pPr>
            <a:r>
              <a:rPr lang="en-US" dirty="0"/>
              <a:t>enter the name of your child 3 : </a:t>
            </a:r>
            <a:r>
              <a:rPr lang="en-US" dirty="0" err="1"/>
              <a:t>miraq</a:t>
            </a:r>
            <a:endParaRPr lang="en-US" dirty="0"/>
          </a:p>
        </p:txBody>
      </p:sp>
    </p:spTree>
    <p:extLst>
      <p:ext uri="{BB962C8B-B14F-4D97-AF65-F5344CB8AC3E}">
        <p14:creationId xmlns:p14="http://schemas.microsoft.com/office/powerpoint/2010/main" val="3522266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2E86-1923-4A1B-803F-96D4B551942F}"/>
              </a:ext>
            </a:extLst>
          </p:cNvPr>
          <p:cNvSpPr>
            <a:spLocks noGrp="1"/>
          </p:cNvSpPr>
          <p:nvPr>
            <p:ph type="title"/>
          </p:nvPr>
        </p:nvSpPr>
        <p:spPr>
          <a:xfrm>
            <a:off x="678965" y="935394"/>
            <a:ext cx="8761413" cy="728480"/>
          </a:xfrm>
        </p:spPr>
        <p:txBody>
          <a:bodyPr/>
          <a:lstStyle/>
          <a:p>
            <a:r>
              <a:rPr lang="en-US" dirty="0">
                <a:latin typeface="Bodoni MT Black" panose="02070A03080606020203" pitchFamily="18" charset="0"/>
              </a:rPr>
              <a:t>Nested do while loop</a:t>
            </a:r>
          </a:p>
        </p:txBody>
      </p:sp>
      <p:sp>
        <p:nvSpPr>
          <p:cNvPr id="3" name="Content Placeholder 2">
            <a:extLst>
              <a:ext uri="{FF2B5EF4-FFF2-40B4-BE49-F238E27FC236}">
                <a16:creationId xmlns:a16="http://schemas.microsoft.com/office/drawing/2014/main" id="{F0B820D3-3E9D-4DD9-ACE5-BFD0F7BFF586}"/>
              </a:ext>
            </a:extLst>
          </p:cNvPr>
          <p:cNvSpPr>
            <a:spLocks noGrp="1"/>
          </p:cNvSpPr>
          <p:nvPr>
            <p:ph sz="half" idx="1"/>
          </p:nvPr>
        </p:nvSpPr>
        <p:spPr>
          <a:xfrm>
            <a:off x="533400" y="2342367"/>
            <a:ext cx="10655300" cy="4421688"/>
          </a:xfrm>
        </p:spPr>
        <p:txBody>
          <a:bodyPr>
            <a:normAutofit fontScale="70000" lnSpcReduction="20000"/>
          </a:bodyPr>
          <a:lstStyle/>
          <a:p>
            <a:r>
              <a:rPr lang="en-US" sz="3100" dirty="0">
                <a:latin typeface="Bodoni MT Black" panose="02070A03080606020203" pitchFamily="18" charset="0"/>
              </a:rPr>
              <a:t>Nested do while loop:</a:t>
            </a:r>
          </a:p>
          <a:p>
            <a:pPr marL="0" indent="0">
              <a:buNone/>
            </a:pPr>
            <a:r>
              <a:rPr lang="en-US" sz="2100" dirty="0">
                <a:latin typeface="Times New Roman" panose="02020603050405020304" pitchFamily="18" charset="0"/>
                <a:cs typeface="Times New Roman" panose="02020603050405020304" pitchFamily="18" charset="0"/>
              </a:rPr>
              <a:t>A do while loop within another do-while loop is called nested do while loop. In do while loop first of all the statement of the inner do-while loop is executed and than check condition of inner do-while loop until the condition is true when condition become false, than statement of outer do-while loop executed and than outer do-while loop condition tested and the control jump at the start of outer loop if condition is true. If the condition is false than the control of the program goes outside the body of loop.</a:t>
            </a:r>
          </a:p>
          <a:p>
            <a:pPr marL="0" indent="0">
              <a:buNone/>
            </a:pPr>
            <a:r>
              <a:rPr lang="en-US" sz="3400" dirty="0">
                <a:latin typeface="Bodoni MT Black" panose="02070A03080606020203" pitchFamily="18" charset="0"/>
              </a:rPr>
              <a:t>Syntax:</a:t>
            </a:r>
          </a:p>
          <a:p>
            <a:pPr marL="0" indent="0">
              <a:buNone/>
            </a:pPr>
            <a:r>
              <a:rPr lang="en-US" sz="2300" dirty="0">
                <a:latin typeface="Times New Roman" panose="02020603050405020304" pitchFamily="18" charset="0"/>
                <a:cs typeface="Times New Roman" panose="02020603050405020304" pitchFamily="18" charset="0"/>
              </a:rPr>
              <a:t>do{</a:t>
            </a:r>
          </a:p>
          <a:p>
            <a:pPr marL="0" indent="0">
              <a:buNone/>
            </a:pPr>
            <a:r>
              <a:rPr lang="en-US" sz="2300" dirty="0">
                <a:latin typeface="Times New Roman" panose="02020603050405020304" pitchFamily="18" charset="0"/>
                <a:cs typeface="Times New Roman" panose="02020603050405020304" pitchFamily="18" charset="0"/>
              </a:rPr>
              <a:t>do{</a:t>
            </a:r>
          </a:p>
          <a:p>
            <a:pPr marL="0" indent="0">
              <a:buNone/>
            </a:pPr>
            <a:r>
              <a:rPr lang="en-US" sz="2300" dirty="0">
                <a:latin typeface="Times New Roman" panose="02020603050405020304" pitchFamily="18" charset="0"/>
                <a:cs typeface="Times New Roman" panose="02020603050405020304" pitchFamily="18" charset="0"/>
              </a:rPr>
              <a:t>Statement2;</a:t>
            </a:r>
          </a:p>
          <a:p>
            <a:pPr marL="0" indent="0">
              <a:buNone/>
            </a:pPr>
            <a:r>
              <a:rPr lang="en-US" sz="2300" dirty="0">
                <a:latin typeface="Times New Roman" panose="02020603050405020304" pitchFamily="18" charset="0"/>
                <a:cs typeface="Times New Roman" panose="02020603050405020304" pitchFamily="18" charset="0"/>
              </a:rPr>
              <a:t>Increment/decrement;</a:t>
            </a:r>
          </a:p>
          <a:p>
            <a:pPr marL="0" indent="0">
              <a:buNone/>
            </a:pPr>
            <a:r>
              <a:rPr lang="en-US" sz="2300" dirty="0">
                <a:latin typeface="Times New Roman" panose="02020603050405020304" pitchFamily="18" charset="0"/>
                <a:cs typeface="Times New Roman" panose="02020603050405020304" pitchFamily="18" charset="0"/>
              </a:rPr>
              <a:t>}while(condition);</a:t>
            </a:r>
          </a:p>
          <a:p>
            <a:pPr marL="0" indent="0">
              <a:buNone/>
            </a:pPr>
            <a:r>
              <a:rPr lang="en-US" sz="2300" dirty="0">
                <a:latin typeface="Times New Roman" panose="02020603050405020304" pitchFamily="18" charset="0"/>
                <a:cs typeface="Times New Roman" panose="02020603050405020304" pitchFamily="18" charset="0"/>
              </a:rPr>
              <a:t>Statement1;</a:t>
            </a:r>
          </a:p>
          <a:p>
            <a:pPr marL="0" indent="0">
              <a:buNone/>
            </a:pPr>
            <a:r>
              <a:rPr lang="en-US" sz="2300" dirty="0">
                <a:latin typeface="Times New Roman" panose="02020603050405020304" pitchFamily="18" charset="0"/>
                <a:cs typeface="Times New Roman" panose="02020603050405020304" pitchFamily="18" charset="0"/>
              </a:rPr>
              <a:t>Increment/decrement;</a:t>
            </a:r>
          </a:p>
          <a:p>
            <a:pPr marL="0" indent="0">
              <a:buNone/>
            </a:pPr>
            <a:r>
              <a:rPr lang="en-US" sz="2300" dirty="0">
                <a:latin typeface="Times New Roman" panose="02020603050405020304" pitchFamily="18" charset="0"/>
                <a:cs typeface="Times New Roman" panose="02020603050405020304" pitchFamily="18" charset="0"/>
              </a:rPr>
              <a:t>}while(condition);</a:t>
            </a:r>
          </a:p>
          <a:p>
            <a:pPr marL="0" indent="0">
              <a:buNone/>
            </a:pPr>
            <a:endParaRPr lang="en-US" dirty="0"/>
          </a:p>
        </p:txBody>
      </p:sp>
    </p:spTree>
    <p:extLst>
      <p:ext uri="{BB962C8B-B14F-4D97-AF65-F5344CB8AC3E}">
        <p14:creationId xmlns:p14="http://schemas.microsoft.com/office/powerpoint/2010/main" val="2658457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3D27-E3B0-470A-A42F-D0BD9A754456}"/>
              </a:ext>
            </a:extLst>
          </p:cNvPr>
          <p:cNvSpPr>
            <a:spLocks noGrp="1"/>
          </p:cNvSpPr>
          <p:nvPr>
            <p:ph type="title"/>
          </p:nvPr>
        </p:nvSpPr>
        <p:spPr/>
        <p:txBody>
          <a:bodyPr/>
          <a:lstStyle/>
          <a:p>
            <a:r>
              <a:rPr lang="en-US" dirty="0">
                <a:latin typeface="Bodoni MT Black" panose="02070A03080606020203" pitchFamily="18" charset="0"/>
              </a:rPr>
              <a:t>Flow chart of nested do-while loop</a:t>
            </a:r>
          </a:p>
        </p:txBody>
      </p:sp>
      <p:sp>
        <p:nvSpPr>
          <p:cNvPr id="5" name="Diamond 4">
            <a:extLst>
              <a:ext uri="{FF2B5EF4-FFF2-40B4-BE49-F238E27FC236}">
                <a16:creationId xmlns:a16="http://schemas.microsoft.com/office/drawing/2014/main" id="{43A56890-863B-4297-9A13-8CDE1D7C386B}"/>
              </a:ext>
            </a:extLst>
          </p:cNvPr>
          <p:cNvSpPr/>
          <p:nvPr/>
        </p:nvSpPr>
        <p:spPr>
          <a:xfrm>
            <a:off x="6079500" y="5148324"/>
            <a:ext cx="1973993" cy="839244"/>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Condition outer loop</a:t>
            </a:r>
          </a:p>
        </p:txBody>
      </p:sp>
      <p:sp>
        <p:nvSpPr>
          <p:cNvPr id="6" name="Rectangle 5">
            <a:extLst>
              <a:ext uri="{FF2B5EF4-FFF2-40B4-BE49-F238E27FC236}">
                <a16:creationId xmlns:a16="http://schemas.microsoft.com/office/drawing/2014/main" id="{6C8B54CB-8DE4-4C72-B367-BDE4843EF854}"/>
              </a:ext>
            </a:extLst>
          </p:cNvPr>
          <p:cNvSpPr/>
          <p:nvPr/>
        </p:nvSpPr>
        <p:spPr>
          <a:xfrm>
            <a:off x="6143392" y="3879478"/>
            <a:ext cx="1776136" cy="44780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Statement outer loop</a:t>
            </a:r>
          </a:p>
        </p:txBody>
      </p:sp>
      <p:sp>
        <p:nvSpPr>
          <p:cNvPr id="7" name="Rectangle 6">
            <a:extLst>
              <a:ext uri="{FF2B5EF4-FFF2-40B4-BE49-F238E27FC236}">
                <a16:creationId xmlns:a16="http://schemas.microsoft.com/office/drawing/2014/main" id="{9B7D42DE-0FE7-4522-BFE0-65E5D27E9673}"/>
              </a:ext>
            </a:extLst>
          </p:cNvPr>
          <p:cNvSpPr/>
          <p:nvPr/>
        </p:nvSpPr>
        <p:spPr>
          <a:xfrm>
            <a:off x="1803234" y="2926859"/>
            <a:ext cx="757694" cy="44780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do</a:t>
            </a:r>
          </a:p>
        </p:txBody>
      </p:sp>
      <p:cxnSp>
        <p:nvCxnSpPr>
          <p:cNvPr id="9" name="Straight Arrow Connector 8">
            <a:extLst>
              <a:ext uri="{FF2B5EF4-FFF2-40B4-BE49-F238E27FC236}">
                <a16:creationId xmlns:a16="http://schemas.microsoft.com/office/drawing/2014/main" id="{A99AA64D-88F3-44AC-9029-A1E01FB9F740}"/>
              </a:ext>
            </a:extLst>
          </p:cNvPr>
          <p:cNvCxnSpPr/>
          <p:nvPr/>
        </p:nvCxnSpPr>
        <p:spPr>
          <a:xfrm>
            <a:off x="2182085" y="2217107"/>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C7E518-FC66-4AB1-B039-785423127456}"/>
              </a:ext>
            </a:extLst>
          </p:cNvPr>
          <p:cNvCxnSpPr>
            <a:cxnSpLocks/>
            <a:stCxn id="7" idx="2"/>
          </p:cNvCxnSpPr>
          <p:nvPr/>
        </p:nvCxnSpPr>
        <p:spPr>
          <a:xfrm>
            <a:off x="2182081" y="3374664"/>
            <a:ext cx="12048" cy="38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1CCDA8-FFBC-402C-AD89-CCD0D5B532B0}"/>
              </a:ext>
            </a:extLst>
          </p:cNvPr>
          <p:cNvCxnSpPr>
            <a:cxnSpLocks/>
          </p:cNvCxnSpPr>
          <p:nvPr/>
        </p:nvCxnSpPr>
        <p:spPr>
          <a:xfrm flipH="1">
            <a:off x="2194130" y="4206369"/>
            <a:ext cx="2" cy="40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0B8809F-0F08-42DC-8924-588D8265D01F}"/>
              </a:ext>
            </a:extLst>
          </p:cNvPr>
          <p:cNvSpPr/>
          <p:nvPr/>
        </p:nvSpPr>
        <p:spPr>
          <a:xfrm>
            <a:off x="1756975" y="3785710"/>
            <a:ext cx="757692" cy="4008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do</a:t>
            </a:r>
          </a:p>
        </p:txBody>
      </p:sp>
      <p:sp>
        <p:nvSpPr>
          <p:cNvPr id="19" name="Rectangle 18">
            <a:extLst>
              <a:ext uri="{FF2B5EF4-FFF2-40B4-BE49-F238E27FC236}">
                <a16:creationId xmlns:a16="http://schemas.microsoft.com/office/drawing/2014/main" id="{B660BC5A-1E58-49E9-AD31-2E01F87C85B6}"/>
              </a:ext>
            </a:extLst>
          </p:cNvPr>
          <p:cNvSpPr/>
          <p:nvPr/>
        </p:nvSpPr>
        <p:spPr>
          <a:xfrm>
            <a:off x="1294016" y="4626344"/>
            <a:ext cx="1776130" cy="4008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Statement inner loop</a:t>
            </a:r>
          </a:p>
        </p:txBody>
      </p:sp>
      <p:sp>
        <p:nvSpPr>
          <p:cNvPr id="21" name="Diamond 20">
            <a:extLst>
              <a:ext uri="{FF2B5EF4-FFF2-40B4-BE49-F238E27FC236}">
                <a16:creationId xmlns:a16="http://schemas.microsoft.com/office/drawing/2014/main" id="{35E63C42-1DA0-46EE-AF17-64C8AEB59F3F}"/>
              </a:ext>
            </a:extLst>
          </p:cNvPr>
          <p:cNvSpPr/>
          <p:nvPr/>
        </p:nvSpPr>
        <p:spPr>
          <a:xfrm>
            <a:off x="985845" y="5436473"/>
            <a:ext cx="2392471" cy="72848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Condition inner loop</a:t>
            </a:r>
          </a:p>
        </p:txBody>
      </p:sp>
      <p:cxnSp>
        <p:nvCxnSpPr>
          <p:cNvPr id="23" name="Straight Arrow Connector 22">
            <a:extLst>
              <a:ext uri="{FF2B5EF4-FFF2-40B4-BE49-F238E27FC236}">
                <a16:creationId xmlns:a16="http://schemas.microsoft.com/office/drawing/2014/main" id="{542976F9-C052-41B1-A821-DC1D45C84931}"/>
              </a:ext>
            </a:extLst>
          </p:cNvPr>
          <p:cNvCxnSpPr>
            <a:stCxn id="19" idx="2"/>
          </p:cNvCxnSpPr>
          <p:nvPr/>
        </p:nvCxnSpPr>
        <p:spPr>
          <a:xfrm>
            <a:off x="2182081" y="5027176"/>
            <a:ext cx="12049" cy="389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A9C28A-ABB2-40DD-90FA-DDF463B48B22}"/>
              </a:ext>
            </a:extLst>
          </p:cNvPr>
          <p:cNvCxnSpPr>
            <a:cxnSpLocks/>
          </p:cNvCxnSpPr>
          <p:nvPr/>
        </p:nvCxnSpPr>
        <p:spPr>
          <a:xfrm>
            <a:off x="2194129" y="6202242"/>
            <a:ext cx="0" cy="25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E83361-BA9F-4D9C-B683-361687E1DDD6}"/>
              </a:ext>
            </a:extLst>
          </p:cNvPr>
          <p:cNvCxnSpPr/>
          <p:nvPr/>
        </p:nvCxnSpPr>
        <p:spPr>
          <a:xfrm flipH="1">
            <a:off x="739036" y="6425852"/>
            <a:ext cx="144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83A803-B0DE-4A53-8F20-206E86DA3E75}"/>
              </a:ext>
            </a:extLst>
          </p:cNvPr>
          <p:cNvCxnSpPr>
            <a:cxnSpLocks/>
          </p:cNvCxnSpPr>
          <p:nvPr/>
        </p:nvCxnSpPr>
        <p:spPr>
          <a:xfrm flipV="1">
            <a:off x="751562" y="4400876"/>
            <a:ext cx="0" cy="2025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DB3D76-98CD-468A-8056-3AAFF8416F9C}"/>
              </a:ext>
            </a:extLst>
          </p:cNvPr>
          <p:cNvCxnSpPr>
            <a:cxnSpLocks/>
          </p:cNvCxnSpPr>
          <p:nvPr/>
        </p:nvCxnSpPr>
        <p:spPr>
          <a:xfrm>
            <a:off x="751324" y="4400876"/>
            <a:ext cx="1430757" cy="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20B358D-F4AB-4BD1-9052-F86DE109A3B1}"/>
              </a:ext>
            </a:extLst>
          </p:cNvPr>
          <p:cNvSpPr/>
          <p:nvPr/>
        </p:nvSpPr>
        <p:spPr>
          <a:xfrm>
            <a:off x="929417" y="6099063"/>
            <a:ext cx="698224" cy="2236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cxnSp>
        <p:nvCxnSpPr>
          <p:cNvPr id="38" name="Straight Arrow Connector 37">
            <a:extLst>
              <a:ext uri="{FF2B5EF4-FFF2-40B4-BE49-F238E27FC236}">
                <a16:creationId xmlns:a16="http://schemas.microsoft.com/office/drawing/2014/main" id="{1AAF9BE6-4A75-4016-B751-2033F63C8D3F}"/>
              </a:ext>
            </a:extLst>
          </p:cNvPr>
          <p:cNvCxnSpPr>
            <a:stCxn id="21" idx="3"/>
          </p:cNvCxnSpPr>
          <p:nvPr/>
        </p:nvCxnSpPr>
        <p:spPr>
          <a:xfrm flipV="1">
            <a:off x="3378316" y="5787314"/>
            <a:ext cx="1645098" cy="1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DAFABAB-0901-43F0-8C65-5B8554BA91C2}"/>
              </a:ext>
            </a:extLst>
          </p:cNvPr>
          <p:cNvSpPr/>
          <p:nvPr/>
        </p:nvSpPr>
        <p:spPr>
          <a:xfrm>
            <a:off x="3636696" y="5460363"/>
            <a:ext cx="876047" cy="2631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cxnSp>
        <p:nvCxnSpPr>
          <p:cNvPr id="41" name="Straight Connector 40">
            <a:extLst>
              <a:ext uri="{FF2B5EF4-FFF2-40B4-BE49-F238E27FC236}">
                <a16:creationId xmlns:a16="http://schemas.microsoft.com/office/drawing/2014/main" id="{04D76D5B-4C78-4C0D-9A1A-A216ABA3C580}"/>
              </a:ext>
            </a:extLst>
          </p:cNvPr>
          <p:cNvCxnSpPr>
            <a:cxnSpLocks/>
          </p:cNvCxnSpPr>
          <p:nvPr/>
        </p:nvCxnSpPr>
        <p:spPr>
          <a:xfrm flipV="1">
            <a:off x="5035463" y="4103381"/>
            <a:ext cx="0" cy="1721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61E173-349F-44CF-9357-BB5F6CCA057A}"/>
              </a:ext>
            </a:extLst>
          </p:cNvPr>
          <p:cNvCxnSpPr>
            <a:cxnSpLocks/>
          </p:cNvCxnSpPr>
          <p:nvPr/>
        </p:nvCxnSpPr>
        <p:spPr>
          <a:xfrm>
            <a:off x="5035463" y="4103381"/>
            <a:ext cx="1107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D27F6FB-64F9-48EE-A986-D3B1D486B788}"/>
              </a:ext>
            </a:extLst>
          </p:cNvPr>
          <p:cNvCxnSpPr>
            <a:cxnSpLocks/>
          </p:cNvCxnSpPr>
          <p:nvPr/>
        </p:nvCxnSpPr>
        <p:spPr>
          <a:xfrm>
            <a:off x="7066497" y="4337631"/>
            <a:ext cx="1" cy="75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3AFEE00-A8C0-4AA1-97FC-563DF1DA6DB3}"/>
              </a:ext>
            </a:extLst>
          </p:cNvPr>
          <p:cNvCxnSpPr>
            <a:cxnSpLocks/>
          </p:cNvCxnSpPr>
          <p:nvPr/>
        </p:nvCxnSpPr>
        <p:spPr>
          <a:xfrm>
            <a:off x="7066496" y="5987568"/>
            <a:ext cx="0" cy="76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900CA74-8B8D-4024-96D7-68498D24DA0C}"/>
              </a:ext>
            </a:extLst>
          </p:cNvPr>
          <p:cNvSpPr/>
          <p:nvPr/>
        </p:nvSpPr>
        <p:spPr>
          <a:xfrm>
            <a:off x="6372692" y="6072913"/>
            <a:ext cx="658768" cy="249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cxnSp>
        <p:nvCxnSpPr>
          <p:cNvPr id="53" name="Straight Connector 52">
            <a:extLst>
              <a:ext uri="{FF2B5EF4-FFF2-40B4-BE49-F238E27FC236}">
                <a16:creationId xmlns:a16="http://schemas.microsoft.com/office/drawing/2014/main" id="{72F8E85B-19C8-437E-8A8B-9FE677019739}"/>
              </a:ext>
            </a:extLst>
          </p:cNvPr>
          <p:cNvCxnSpPr>
            <a:cxnSpLocks/>
          </p:cNvCxnSpPr>
          <p:nvPr/>
        </p:nvCxnSpPr>
        <p:spPr>
          <a:xfrm flipH="1">
            <a:off x="411434" y="6632532"/>
            <a:ext cx="6655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0317DF6-EE50-4142-BCA4-B357BE944D34}"/>
              </a:ext>
            </a:extLst>
          </p:cNvPr>
          <p:cNvCxnSpPr>
            <a:cxnSpLocks/>
          </p:cNvCxnSpPr>
          <p:nvPr/>
        </p:nvCxnSpPr>
        <p:spPr>
          <a:xfrm flipV="1">
            <a:off x="411434" y="3505695"/>
            <a:ext cx="1782695" cy="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E3A7CB-418E-4F7E-A098-EA5317D5BD1A}"/>
              </a:ext>
            </a:extLst>
          </p:cNvPr>
          <p:cNvCxnSpPr>
            <a:cxnSpLocks/>
          </p:cNvCxnSpPr>
          <p:nvPr/>
        </p:nvCxnSpPr>
        <p:spPr>
          <a:xfrm>
            <a:off x="9768817" y="5591942"/>
            <a:ext cx="0" cy="113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8569450-5862-49E8-A679-5AFA070BCCF7}"/>
              </a:ext>
            </a:extLst>
          </p:cNvPr>
          <p:cNvSpPr/>
          <p:nvPr/>
        </p:nvSpPr>
        <p:spPr>
          <a:xfrm>
            <a:off x="8053493" y="5148324"/>
            <a:ext cx="752304" cy="2680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cxnSp>
        <p:nvCxnSpPr>
          <p:cNvPr id="69" name="Straight Connector 68">
            <a:extLst>
              <a:ext uri="{FF2B5EF4-FFF2-40B4-BE49-F238E27FC236}">
                <a16:creationId xmlns:a16="http://schemas.microsoft.com/office/drawing/2014/main" id="{02CE188C-A151-41C5-A99F-CEA9E36723BC}"/>
              </a:ext>
            </a:extLst>
          </p:cNvPr>
          <p:cNvCxnSpPr>
            <a:cxnSpLocks/>
          </p:cNvCxnSpPr>
          <p:nvPr/>
        </p:nvCxnSpPr>
        <p:spPr>
          <a:xfrm flipH="1">
            <a:off x="8053493" y="5580650"/>
            <a:ext cx="1716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CC5754-0004-485B-A839-C96761A01293}"/>
              </a:ext>
            </a:extLst>
          </p:cNvPr>
          <p:cNvCxnSpPr/>
          <p:nvPr/>
        </p:nvCxnSpPr>
        <p:spPr>
          <a:xfrm flipV="1">
            <a:off x="411434" y="3506623"/>
            <a:ext cx="0" cy="3144698"/>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C6201DFE-0039-4EB7-8DB0-4F3B8DA11A6B}"/>
              </a:ext>
            </a:extLst>
          </p:cNvPr>
          <p:cNvSpPr/>
          <p:nvPr/>
        </p:nvSpPr>
        <p:spPr>
          <a:xfrm>
            <a:off x="7753611" y="6197793"/>
            <a:ext cx="1553227" cy="4347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Control go outside the loop</a:t>
            </a:r>
          </a:p>
        </p:txBody>
      </p:sp>
    </p:spTree>
    <p:extLst>
      <p:ext uri="{BB962C8B-B14F-4D97-AF65-F5344CB8AC3E}">
        <p14:creationId xmlns:p14="http://schemas.microsoft.com/office/powerpoint/2010/main" val="2430099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3D46-81D9-4FCF-8E9A-3C7A64983952}"/>
              </a:ext>
            </a:extLst>
          </p:cNvPr>
          <p:cNvSpPr>
            <a:spLocks noGrp="1"/>
          </p:cNvSpPr>
          <p:nvPr>
            <p:ph type="title"/>
          </p:nvPr>
        </p:nvSpPr>
        <p:spPr>
          <a:xfrm>
            <a:off x="754121" y="1010550"/>
            <a:ext cx="8761413" cy="728480"/>
          </a:xfrm>
        </p:spPr>
        <p:txBody>
          <a:bodyPr/>
          <a:lstStyle/>
          <a:p>
            <a:r>
              <a:rPr lang="en-US" dirty="0">
                <a:latin typeface="Bodoni MT Black" panose="02070A03080606020203" pitchFamily="18" charset="0"/>
              </a:rPr>
              <a:t>Program: Nested do-while loop</a:t>
            </a:r>
          </a:p>
        </p:txBody>
      </p:sp>
      <p:sp>
        <p:nvSpPr>
          <p:cNvPr id="3" name="Content Placeholder 2">
            <a:extLst>
              <a:ext uri="{FF2B5EF4-FFF2-40B4-BE49-F238E27FC236}">
                <a16:creationId xmlns:a16="http://schemas.microsoft.com/office/drawing/2014/main" id="{7B44F3C2-E755-4D09-AAD8-4CF18492535C}"/>
              </a:ext>
            </a:extLst>
          </p:cNvPr>
          <p:cNvSpPr>
            <a:spLocks noGrp="1"/>
          </p:cNvSpPr>
          <p:nvPr>
            <p:ph sz="half" idx="1"/>
          </p:nvPr>
        </p:nvSpPr>
        <p:spPr>
          <a:xfrm>
            <a:off x="363255" y="2431150"/>
            <a:ext cx="5423770" cy="4307852"/>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r>
              <a:rPr lang="en-US" sz="2500" dirty="0"/>
              <a:t>Write a restaurant menu script by using nested do-while loop</a:t>
            </a:r>
            <a:r>
              <a:rPr lang="en-US" dirty="0"/>
              <a:t>.</a:t>
            </a:r>
          </a:p>
          <a:p>
            <a:pPr marL="0" indent="0">
              <a:buNone/>
            </a:pPr>
            <a:r>
              <a:rPr lang="en-US" sz="2000" b="1" dirty="0"/>
              <a:t>#include&lt;iostream&gt;</a:t>
            </a:r>
          </a:p>
          <a:p>
            <a:pPr marL="0" indent="0">
              <a:buNone/>
            </a:pPr>
            <a:r>
              <a:rPr lang="en-US" sz="2000" b="1" dirty="0"/>
              <a:t>using namespace std;</a:t>
            </a:r>
          </a:p>
          <a:p>
            <a:pPr marL="0" indent="0">
              <a:buNone/>
            </a:pPr>
            <a:r>
              <a:rPr lang="en-US" sz="2000" b="1" dirty="0"/>
              <a:t>int main()</a:t>
            </a:r>
          </a:p>
          <a:p>
            <a:pPr marL="0" indent="0">
              <a:buNone/>
            </a:pPr>
            <a:r>
              <a:rPr lang="en-US" sz="2000" b="1" dirty="0"/>
              <a:t>{</a:t>
            </a:r>
          </a:p>
          <a:p>
            <a:pPr marL="0" indent="0">
              <a:buNone/>
            </a:pPr>
            <a:r>
              <a:rPr lang="en-US" sz="2000" b="1" dirty="0"/>
              <a:t>	int choice1,choice2;</a:t>
            </a:r>
          </a:p>
          <a:p>
            <a:pPr marL="0" indent="0">
              <a:buNone/>
            </a:pPr>
            <a:r>
              <a:rPr lang="en-US" sz="2000" b="1" dirty="0"/>
              <a:t>	do</a:t>
            </a:r>
          </a:p>
          <a:p>
            <a:pPr marL="0" indent="0">
              <a:buNone/>
            </a:pPr>
            <a:r>
              <a:rPr lang="en-US" sz="2000" b="1" dirty="0"/>
              <a:t>	{</a:t>
            </a:r>
          </a:p>
          <a:p>
            <a:pPr marL="0" indent="0">
              <a:buNone/>
            </a:pPr>
            <a:r>
              <a:rPr lang="en-US" sz="2000" b="1" dirty="0"/>
              <a:t>		</a:t>
            </a:r>
            <a:r>
              <a:rPr lang="en-US" sz="2000" b="1" dirty="0" err="1"/>
              <a:t>cout</a:t>
            </a:r>
            <a:r>
              <a:rPr lang="en-US" sz="2000" b="1" dirty="0"/>
              <a:t>&lt;&lt;"Khan restaurant menu card";</a:t>
            </a:r>
          </a:p>
          <a:p>
            <a:pPr marL="0" indent="0">
              <a:buNone/>
            </a:pPr>
            <a:r>
              <a:rPr lang="en-US" sz="2000" b="1" dirty="0"/>
              <a:t>		</a:t>
            </a:r>
            <a:r>
              <a:rPr lang="en-US" sz="2000" b="1" dirty="0" err="1"/>
              <a:t>cout</a:t>
            </a:r>
            <a:r>
              <a:rPr lang="en-US" sz="2000" b="1" dirty="0"/>
              <a:t>&lt;&lt;</a:t>
            </a:r>
            <a:r>
              <a:rPr lang="en-US" sz="2000" b="1" dirty="0" err="1"/>
              <a:t>endl</a:t>
            </a:r>
            <a:r>
              <a:rPr lang="en-US" sz="2000" b="1" dirty="0"/>
              <a:t>&lt;&lt;"Press 1 for viewing the chicken menu : ";</a:t>
            </a:r>
          </a:p>
          <a:p>
            <a:pPr marL="0" indent="0">
              <a:buNone/>
            </a:pPr>
            <a:r>
              <a:rPr lang="en-US" sz="2000" b="1" dirty="0"/>
              <a:t>		</a:t>
            </a:r>
            <a:r>
              <a:rPr lang="en-US" sz="2000" b="1" dirty="0" err="1"/>
              <a:t>cout</a:t>
            </a:r>
            <a:r>
              <a:rPr lang="en-US" sz="2000" b="1" dirty="0"/>
              <a:t>&lt;&lt;</a:t>
            </a:r>
            <a:r>
              <a:rPr lang="en-US" sz="2000" b="1" dirty="0" err="1"/>
              <a:t>endl</a:t>
            </a:r>
            <a:r>
              <a:rPr lang="en-US" sz="2000" b="1" dirty="0"/>
              <a:t>&lt;&lt;"Press 2 for viewing the Chinese food menu : ";</a:t>
            </a:r>
          </a:p>
          <a:p>
            <a:pPr marL="0" indent="0">
              <a:buNone/>
            </a:pPr>
            <a:r>
              <a:rPr lang="en-US" sz="2000" b="1" dirty="0"/>
              <a:t>		</a:t>
            </a:r>
            <a:r>
              <a:rPr lang="en-US" sz="2000" b="1" dirty="0" err="1"/>
              <a:t>cout</a:t>
            </a:r>
            <a:r>
              <a:rPr lang="en-US" sz="2000" b="1" dirty="0"/>
              <a:t>&lt;&lt;</a:t>
            </a:r>
            <a:r>
              <a:rPr lang="en-US" sz="2000" b="1" dirty="0" err="1"/>
              <a:t>endl</a:t>
            </a:r>
            <a:r>
              <a:rPr lang="en-US" sz="2000" b="1" dirty="0"/>
              <a:t>&lt;&lt;"Press 3 for viewing the </a:t>
            </a:r>
            <a:r>
              <a:rPr lang="en-US" sz="2000" b="1" dirty="0" err="1"/>
              <a:t>pakistan</a:t>
            </a:r>
            <a:r>
              <a:rPr lang="en-US" sz="2000" b="1" dirty="0"/>
              <a:t> food menu : ";</a:t>
            </a:r>
          </a:p>
          <a:p>
            <a:pPr marL="0" indent="0">
              <a:buNone/>
            </a:pPr>
            <a:r>
              <a:rPr lang="en-US" sz="2000" b="1" dirty="0"/>
              <a:t>		</a:t>
            </a:r>
            <a:r>
              <a:rPr lang="en-US" sz="2000" b="1" dirty="0" err="1"/>
              <a:t>cout</a:t>
            </a:r>
            <a:r>
              <a:rPr lang="en-US" sz="2000" b="1" dirty="0"/>
              <a:t>&lt;&lt;</a:t>
            </a:r>
            <a:r>
              <a:rPr lang="en-US" sz="2000" b="1" dirty="0" err="1"/>
              <a:t>endl</a:t>
            </a:r>
            <a:r>
              <a:rPr lang="en-US" sz="2000" b="1" dirty="0"/>
              <a:t>&lt;&lt;"Press 4 for quit : ";</a:t>
            </a:r>
          </a:p>
          <a:p>
            <a:pPr marL="0" indent="0">
              <a:buNone/>
            </a:pPr>
            <a:r>
              <a:rPr lang="en-US" sz="2000" b="1" dirty="0"/>
              <a:t>		</a:t>
            </a:r>
            <a:r>
              <a:rPr lang="en-US" sz="2000" b="1" dirty="0" err="1"/>
              <a:t>cin</a:t>
            </a:r>
            <a:r>
              <a:rPr lang="en-US" sz="2000" b="1" dirty="0"/>
              <a:t>&gt;&gt;choice1;</a:t>
            </a:r>
          </a:p>
          <a:p>
            <a:pPr marL="0" indent="0">
              <a:buNone/>
            </a:pPr>
            <a:r>
              <a:rPr lang="en-US" sz="2000" b="1" dirty="0"/>
              <a:t>		do</a:t>
            </a:r>
          </a:p>
          <a:p>
            <a:pPr marL="0" indent="0">
              <a:buNone/>
            </a:pPr>
            <a:r>
              <a:rPr lang="en-US" sz="2000" b="1" dirty="0"/>
              <a:t>		{</a:t>
            </a:r>
          </a:p>
        </p:txBody>
      </p:sp>
      <p:sp>
        <p:nvSpPr>
          <p:cNvPr id="4" name="Content Placeholder 3">
            <a:extLst>
              <a:ext uri="{FF2B5EF4-FFF2-40B4-BE49-F238E27FC236}">
                <a16:creationId xmlns:a16="http://schemas.microsoft.com/office/drawing/2014/main" id="{F50BFA08-22F6-46D3-8415-34F3FA44B200}"/>
              </a:ext>
            </a:extLst>
          </p:cNvPr>
          <p:cNvSpPr>
            <a:spLocks noGrp="1"/>
          </p:cNvSpPr>
          <p:nvPr>
            <p:ph sz="half" idx="2"/>
          </p:nvPr>
        </p:nvSpPr>
        <p:spPr>
          <a:xfrm>
            <a:off x="5987441" y="2431150"/>
            <a:ext cx="5674291" cy="4307852"/>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buNone/>
            </a:pPr>
            <a:r>
              <a:rPr lang="en-US" b="1" dirty="0"/>
              <a:t>	</a:t>
            </a:r>
            <a:r>
              <a:rPr lang="en-US" sz="2000" b="1" dirty="0"/>
              <a:t>if(choice1==1)</a:t>
            </a:r>
          </a:p>
          <a:p>
            <a:pPr marL="0" indent="0">
              <a:buNone/>
            </a:pPr>
            <a:r>
              <a:rPr lang="en-US" b="1" dirty="0"/>
              <a:t>			{</a:t>
            </a:r>
          </a:p>
          <a:p>
            <a:pPr marL="0" indent="0">
              <a:buNone/>
            </a:pPr>
            <a:r>
              <a:rPr lang="en-US" b="1" dirty="0"/>
              <a:t>				</a:t>
            </a:r>
            <a:r>
              <a:rPr lang="en-US" sz="2000" b="1" dirty="0" err="1"/>
              <a:t>cout</a:t>
            </a:r>
            <a:r>
              <a:rPr lang="en-US" sz="2000" b="1" dirty="0"/>
              <a:t>&lt;&lt;"Welcome to the chicken menu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1 for Chicken burger :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2 for chicken </a:t>
            </a:r>
            <a:r>
              <a:rPr lang="en-US" sz="2000" b="1" dirty="0" err="1"/>
              <a:t>qorma</a:t>
            </a:r>
            <a:r>
              <a:rPr lang="en-US" sz="2000" b="1" dirty="0"/>
              <a:t> :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3 for chicken biryani :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4 for quit : ";</a:t>
            </a:r>
          </a:p>
          <a:p>
            <a:pPr marL="0" indent="0">
              <a:buNone/>
            </a:pPr>
            <a:r>
              <a:rPr lang="en-US" sz="2000" b="1" dirty="0"/>
              <a:t>				</a:t>
            </a:r>
            <a:r>
              <a:rPr lang="en-US" sz="2000" b="1" dirty="0" err="1"/>
              <a:t>cin</a:t>
            </a:r>
            <a:r>
              <a:rPr lang="en-US" sz="2000" b="1" dirty="0"/>
              <a:t>&gt;&gt;choice2;</a:t>
            </a:r>
          </a:p>
          <a:p>
            <a:pPr marL="0" indent="0">
              <a:buNone/>
            </a:pPr>
            <a:r>
              <a:rPr lang="en-US" sz="2000" b="1" dirty="0"/>
              <a:t>			}</a:t>
            </a:r>
          </a:p>
          <a:p>
            <a:pPr marL="0" indent="0">
              <a:buNone/>
            </a:pPr>
            <a:r>
              <a:rPr lang="en-US" sz="2000" b="1" dirty="0"/>
              <a:t>	else if(choice1==2)</a:t>
            </a:r>
          </a:p>
          <a:p>
            <a:pPr marL="0" indent="0">
              <a:buNone/>
            </a:pPr>
            <a:r>
              <a:rPr lang="en-US" sz="2000" b="1" dirty="0"/>
              <a:t>			{</a:t>
            </a:r>
          </a:p>
          <a:p>
            <a:pPr marL="0" indent="0">
              <a:buNone/>
            </a:pPr>
            <a:r>
              <a:rPr lang="en-US" sz="2000" b="1" dirty="0"/>
              <a:t>				</a:t>
            </a:r>
            <a:r>
              <a:rPr lang="en-US" sz="2000" b="1" dirty="0" err="1"/>
              <a:t>cout</a:t>
            </a:r>
            <a:r>
              <a:rPr lang="en-US" sz="2000" b="1" dirty="0"/>
              <a:t>&lt;&lt;"Welcome to the </a:t>
            </a:r>
            <a:r>
              <a:rPr lang="en-US" sz="2000" b="1" dirty="0" err="1"/>
              <a:t>chinese</a:t>
            </a:r>
            <a:r>
              <a:rPr lang="en-US" sz="2000" b="1" dirty="0"/>
              <a:t> food menu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1 for </a:t>
            </a:r>
            <a:r>
              <a:rPr lang="en-US" sz="2000" b="1" dirty="0" err="1"/>
              <a:t>chinese</a:t>
            </a:r>
            <a:r>
              <a:rPr lang="en-US" sz="2000" b="1" dirty="0"/>
              <a:t> </a:t>
            </a:r>
            <a:r>
              <a:rPr lang="en-US" sz="2000" b="1" dirty="0" err="1"/>
              <a:t>minchorian</a:t>
            </a:r>
            <a:r>
              <a:rPr lang="en-US" sz="2000" b="1" dirty="0"/>
              <a:t> rice :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2 for </a:t>
            </a:r>
            <a:r>
              <a:rPr lang="en-US" sz="2000" b="1" dirty="0" err="1"/>
              <a:t>chinese</a:t>
            </a:r>
            <a:r>
              <a:rPr lang="en-US" sz="2000" b="1" dirty="0"/>
              <a:t> hotpot : "&lt;&lt;</a:t>
            </a:r>
            <a:r>
              <a:rPr lang="en-US" sz="2000" b="1" dirty="0" err="1"/>
              <a:t>endl</a:t>
            </a:r>
            <a:r>
              <a:rPr lang="en-US" sz="2000" b="1" dirty="0"/>
              <a:t>;</a:t>
            </a:r>
          </a:p>
          <a:p>
            <a:pPr marL="0" indent="0">
              <a:buNone/>
            </a:pPr>
            <a:r>
              <a:rPr lang="en-US" sz="2000" b="1" dirty="0"/>
              <a:t>				</a:t>
            </a:r>
            <a:r>
              <a:rPr lang="en-US" sz="2000" b="1" dirty="0" err="1"/>
              <a:t>cout</a:t>
            </a:r>
            <a:r>
              <a:rPr lang="en-US" sz="2000" b="1" dirty="0"/>
              <a:t>&lt;&lt;"Press 3 for </a:t>
            </a:r>
            <a:r>
              <a:rPr lang="en-US" sz="2000" b="1" dirty="0" err="1"/>
              <a:t>chinrese</a:t>
            </a:r>
            <a:r>
              <a:rPr lang="en-US" sz="2000" b="1" dirty="0"/>
              <a:t> rice : ";</a:t>
            </a:r>
          </a:p>
        </p:txBody>
      </p:sp>
    </p:spTree>
    <p:extLst>
      <p:ext uri="{BB962C8B-B14F-4D97-AF65-F5344CB8AC3E}">
        <p14:creationId xmlns:p14="http://schemas.microsoft.com/office/powerpoint/2010/main" val="38531006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7CF4-B9A2-4F35-96BE-017605034753}"/>
              </a:ext>
            </a:extLst>
          </p:cNvPr>
          <p:cNvSpPr>
            <a:spLocks noGrp="1"/>
          </p:cNvSpPr>
          <p:nvPr>
            <p:ph type="title"/>
          </p:nvPr>
        </p:nvSpPr>
        <p:spPr>
          <a:xfrm>
            <a:off x="666439" y="910342"/>
            <a:ext cx="8761413" cy="728480"/>
          </a:xfrm>
        </p:spPr>
        <p:txBody>
          <a:bodyPr/>
          <a:lstStyle/>
          <a:p>
            <a:r>
              <a:rPr lang="en-US" dirty="0">
                <a:latin typeface="Bodoni MT Black" panose="02070A03080606020203" pitchFamily="18" charset="0"/>
              </a:rPr>
              <a:t>Program: Nested do-while loop</a:t>
            </a:r>
            <a:endParaRPr lang="en-US" dirty="0"/>
          </a:p>
        </p:txBody>
      </p:sp>
      <p:sp>
        <p:nvSpPr>
          <p:cNvPr id="3" name="Content Placeholder 2">
            <a:extLst>
              <a:ext uri="{FF2B5EF4-FFF2-40B4-BE49-F238E27FC236}">
                <a16:creationId xmlns:a16="http://schemas.microsoft.com/office/drawing/2014/main" id="{A6877845-259A-4298-A72D-9B20EA271911}"/>
              </a:ext>
            </a:extLst>
          </p:cNvPr>
          <p:cNvSpPr>
            <a:spLocks noGrp="1"/>
          </p:cNvSpPr>
          <p:nvPr>
            <p:ph sz="half" idx="1"/>
          </p:nvPr>
        </p:nvSpPr>
        <p:spPr>
          <a:xfrm>
            <a:off x="488515" y="2392471"/>
            <a:ext cx="5373666" cy="4334005"/>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en-US" dirty="0" err="1"/>
              <a:t>cout</a:t>
            </a:r>
            <a:r>
              <a:rPr lang="en-US" dirty="0"/>
              <a:t>&lt;&lt;"Press 4 for quit : "&lt;&lt;</a:t>
            </a:r>
            <a:r>
              <a:rPr lang="en-US" dirty="0" err="1"/>
              <a:t>endl</a:t>
            </a:r>
            <a:r>
              <a:rPr lang="en-US" dirty="0"/>
              <a:t>;</a:t>
            </a:r>
          </a:p>
          <a:p>
            <a:pPr marL="0" indent="0">
              <a:buNone/>
            </a:pPr>
            <a:r>
              <a:rPr lang="en-US" dirty="0"/>
              <a:t>				</a:t>
            </a:r>
            <a:r>
              <a:rPr lang="en-US" dirty="0" err="1"/>
              <a:t>cin</a:t>
            </a:r>
            <a:r>
              <a:rPr lang="en-US" dirty="0"/>
              <a:t>&gt;&gt;choice2;</a:t>
            </a:r>
          </a:p>
          <a:p>
            <a:pPr marL="0" indent="0">
              <a:buNone/>
            </a:pPr>
            <a:r>
              <a:rPr lang="en-US" dirty="0"/>
              <a:t>				</a:t>
            </a:r>
          </a:p>
          <a:p>
            <a:pPr marL="0" indent="0">
              <a:buNone/>
            </a:pPr>
            <a:r>
              <a:rPr lang="en-US" dirty="0"/>
              <a:t>			}</a:t>
            </a:r>
          </a:p>
          <a:p>
            <a:pPr marL="0" indent="0">
              <a:buNone/>
            </a:pPr>
            <a:r>
              <a:rPr lang="en-US" dirty="0"/>
              <a:t>			else if(choice1==3)</a:t>
            </a:r>
          </a:p>
          <a:p>
            <a:pPr marL="0" indent="0">
              <a:buNone/>
            </a:pPr>
            <a:r>
              <a:rPr lang="en-US" dirty="0"/>
              <a:t>			{</a:t>
            </a:r>
          </a:p>
          <a:p>
            <a:pPr marL="0" indent="0">
              <a:buNone/>
            </a:pPr>
            <a:r>
              <a:rPr lang="en-US" dirty="0"/>
              <a:t>				</a:t>
            </a:r>
            <a:r>
              <a:rPr lang="en-US" dirty="0" err="1"/>
              <a:t>cout</a:t>
            </a:r>
            <a:r>
              <a:rPr lang="en-US" dirty="0"/>
              <a:t>&lt;&lt;"Welcome to the </a:t>
            </a:r>
            <a:r>
              <a:rPr lang="en-US" dirty="0" err="1"/>
              <a:t>pakistani</a:t>
            </a:r>
            <a:r>
              <a:rPr lang="en-US" dirty="0"/>
              <a:t> food menu "&lt;&lt;</a:t>
            </a:r>
            <a:r>
              <a:rPr lang="en-US" dirty="0" err="1"/>
              <a:t>endl</a:t>
            </a:r>
            <a:r>
              <a:rPr lang="en-US" dirty="0"/>
              <a:t>;</a:t>
            </a:r>
          </a:p>
          <a:p>
            <a:pPr marL="0" indent="0">
              <a:buNone/>
            </a:pPr>
            <a:r>
              <a:rPr lang="en-US" dirty="0"/>
              <a:t>				</a:t>
            </a:r>
            <a:r>
              <a:rPr lang="en-US" dirty="0" err="1"/>
              <a:t>cout</a:t>
            </a:r>
            <a:r>
              <a:rPr lang="en-US" dirty="0"/>
              <a:t>&lt;&lt;"Press 1 for </a:t>
            </a:r>
            <a:r>
              <a:rPr lang="en-US" dirty="0" err="1"/>
              <a:t>qarahi</a:t>
            </a:r>
            <a:r>
              <a:rPr lang="en-US" dirty="0"/>
              <a:t> : "&lt;&lt;</a:t>
            </a:r>
            <a:r>
              <a:rPr lang="en-US" dirty="0" err="1"/>
              <a:t>endl</a:t>
            </a:r>
            <a:r>
              <a:rPr lang="en-US" dirty="0"/>
              <a:t>;</a:t>
            </a:r>
          </a:p>
          <a:p>
            <a:pPr marL="0" indent="0">
              <a:buNone/>
            </a:pPr>
            <a:r>
              <a:rPr lang="en-US" dirty="0"/>
              <a:t>				</a:t>
            </a:r>
            <a:r>
              <a:rPr lang="en-US" dirty="0" err="1"/>
              <a:t>cout</a:t>
            </a:r>
            <a:r>
              <a:rPr lang="en-US" dirty="0"/>
              <a:t>&lt;&lt;"Press 2 for nihari : "&lt;&lt;</a:t>
            </a:r>
            <a:r>
              <a:rPr lang="en-US" dirty="0" err="1"/>
              <a:t>endl</a:t>
            </a:r>
            <a:r>
              <a:rPr lang="en-US" dirty="0"/>
              <a:t>;</a:t>
            </a:r>
          </a:p>
          <a:p>
            <a:pPr marL="0" indent="0">
              <a:buNone/>
            </a:pPr>
            <a:r>
              <a:rPr lang="en-US" dirty="0"/>
              <a:t>				</a:t>
            </a:r>
            <a:r>
              <a:rPr lang="en-US" dirty="0" err="1"/>
              <a:t>cout</a:t>
            </a:r>
            <a:r>
              <a:rPr lang="en-US" dirty="0"/>
              <a:t>&lt;&lt;"Press 3 for </a:t>
            </a:r>
            <a:r>
              <a:rPr lang="en-US" dirty="0" err="1"/>
              <a:t>multani</a:t>
            </a:r>
            <a:r>
              <a:rPr lang="en-US" dirty="0"/>
              <a:t> biryani : "&lt;&lt;</a:t>
            </a:r>
            <a:r>
              <a:rPr lang="en-US" dirty="0" err="1"/>
              <a:t>endl</a:t>
            </a:r>
            <a:r>
              <a:rPr lang="en-US" dirty="0"/>
              <a:t>;</a:t>
            </a:r>
          </a:p>
          <a:p>
            <a:pPr marL="0" indent="0">
              <a:buNone/>
            </a:pPr>
            <a:r>
              <a:rPr lang="en-US" dirty="0"/>
              <a:t>				</a:t>
            </a:r>
            <a:r>
              <a:rPr lang="en-US" dirty="0" err="1"/>
              <a:t>cout</a:t>
            </a:r>
            <a:r>
              <a:rPr lang="en-US" dirty="0"/>
              <a:t>&lt;&lt;"Press 4 for quit : ";</a:t>
            </a:r>
          </a:p>
          <a:p>
            <a:pPr marL="0" indent="0">
              <a:buNone/>
            </a:pPr>
            <a:r>
              <a:rPr lang="en-US" dirty="0"/>
              <a:t>				</a:t>
            </a:r>
            <a:r>
              <a:rPr lang="en-US" dirty="0" err="1"/>
              <a:t>cin</a:t>
            </a:r>
            <a:r>
              <a:rPr lang="en-US" dirty="0"/>
              <a:t>&gt;&gt;choice2;</a:t>
            </a:r>
          </a:p>
          <a:p>
            <a:pPr marL="0" indent="0">
              <a:buNone/>
            </a:pPr>
            <a:r>
              <a:rPr lang="en-US" dirty="0"/>
              <a:t>			}</a:t>
            </a:r>
          </a:p>
          <a:p>
            <a:pPr marL="0" indent="0">
              <a:buNone/>
            </a:pPr>
            <a:endParaRPr lang="en-US" dirty="0"/>
          </a:p>
        </p:txBody>
      </p:sp>
      <p:sp>
        <p:nvSpPr>
          <p:cNvPr id="4" name="Content Placeholder 3">
            <a:extLst>
              <a:ext uri="{FF2B5EF4-FFF2-40B4-BE49-F238E27FC236}">
                <a16:creationId xmlns:a16="http://schemas.microsoft.com/office/drawing/2014/main" id="{AD5C5BEF-2E20-4861-9193-7CC59477E479}"/>
              </a:ext>
            </a:extLst>
          </p:cNvPr>
          <p:cNvSpPr>
            <a:spLocks noGrp="1"/>
          </p:cNvSpPr>
          <p:nvPr>
            <p:ph sz="half" idx="2"/>
          </p:nvPr>
        </p:nvSpPr>
        <p:spPr>
          <a:xfrm>
            <a:off x="6329819" y="2392470"/>
            <a:ext cx="5373666" cy="4334005"/>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en-US" dirty="0"/>
              <a:t>		else if(choice1==4)</a:t>
            </a:r>
          </a:p>
          <a:p>
            <a:pPr marL="0" indent="0">
              <a:buNone/>
            </a:pPr>
            <a:r>
              <a:rPr lang="en-US" dirty="0"/>
              <a:t>			{</a:t>
            </a:r>
          </a:p>
          <a:p>
            <a:pPr marL="0" indent="0">
              <a:buNone/>
            </a:pPr>
            <a:r>
              <a:rPr lang="en-US" dirty="0"/>
              <a:t>				</a:t>
            </a:r>
            <a:r>
              <a:rPr lang="en-US" dirty="0" err="1"/>
              <a:t>cout</a:t>
            </a:r>
            <a:r>
              <a:rPr lang="en-US" dirty="0"/>
              <a:t>&lt;&lt;"You select nothing for order";</a:t>
            </a:r>
          </a:p>
          <a:p>
            <a:pPr marL="0" indent="0">
              <a:buNone/>
            </a:pPr>
            <a:r>
              <a:rPr lang="en-US" dirty="0"/>
              <a:t>				break;</a:t>
            </a:r>
          </a:p>
          <a:p>
            <a:pPr marL="0" indent="0">
              <a:buNone/>
            </a:pPr>
            <a:r>
              <a:rPr lang="en-US" dirty="0"/>
              <a:t>			}</a:t>
            </a:r>
          </a:p>
          <a:p>
            <a:pPr marL="0" indent="0">
              <a:buNone/>
            </a:pPr>
            <a:r>
              <a:rPr lang="en-US" dirty="0"/>
              <a:t>		}while(choice2!=4);</a:t>
            </a:r>
          </a:p>
          <a:p>
            <a:pPr marL="0" indent="0">
              <a:buNone/>
            </a:pPr>
            <a:r>
              <a:rPr lang="en-US" dirty="0"/>
              <a:t>	}while(choice1!=4);</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82447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D97D-188E-459D-9F7F-5F1FA02D612F}"/>
              </a:ext>
            </a:extLst>
          </p:cNvPr>
          <p:cNvSpPr>
            <a:spLocks noGrp="1"/>
          </p:cNvSpPr>
          <p:nvPr>
            <p:ph type="title"/>
          </p:nvPr>
        </p:nvSpPr>
        <p:spPr>
          <a:xfrm>
            <a:off x="678965" y="947920"/>
            <a:ext cx="9254175" cy="728480"/>
          </a:xfrm>
        </p:spPr>
        <p:txBody>
          <a:bodyPr/>
          <a:lstStyle/>
          <a:p>
            <a:r>
              <a:rPr lang="en-US" dirty="0">
                <a:latin typeface="Bodoni MT Black" panose="02070A03080606020203" pitchFamily="18" charset="0"/>
              </a:rPr>
              <a:t>Output: Nested do-while loop program</a:t>
            </a:r>
          </a:p>
        </p:txBody>
      </p:sp>
      <p:sp>
        <p:nvSpPr>
          <p:cNvPr id="5" name="Rectangle 4">
            <a:extLst>
              <a:ext uri="{FF2B5EF4-FFF2-40B4-BE49-F238E27FC236}">
                <a16:creationId xmlns:a16="http://schemas.microsoft.com/office/drawing/2014/main" id="{ECD5A871-841C-4061-8F19-2D1C4943BEAF}"/>
              </a:ext>
            </a:extLst>
          </p:cNvPr>
          <p:cNvSpPr/>
          <p:nvPr/>
        </p:nvSpPr>
        <p:spPr>
          <a:xfrm>
            <a:off x="513567" y="2442574"/>
            <a:ext cx="5060515" cy="41836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Khan restaurant menu card</a:t>
            </a:r>
          </a:p>
          <a:p>
            <a:pPr algn="ctr"/>
            <a:r>
              <a:rPr lang="en-US" dirty="0">
                <a:latin typeface="Times New Roman" panose="02020603050405020304" pitchFamily="18" charset="0"/>
                <a:cs typeface="Times New Roman" panose="02020603050405020304" pitchFamily="18" charset="0"/>
              </a:rPr>
              <a:t>Press 1 for viewing the chicken menu :</a:t>
            </a:r>
          </a:p>
          <a:p>
            <a:pPr algn="ctr"/>
            <a:r>
              <a:rPr lang="en-US" dirty="0">
                <a:latin typeface="Times New Roman" panose="02020603050405020304" pitchFamily="18" charset="0"/>
                <a:cs typeface="Times New Roman" panose="02020603050405020304" pitchFamily="18" charset="0"/>
              </a:rPr>
              <a:t>Press 2 for viewing the Chinese food menu :</a:t>
            </a:r>
          </a:p>
          <a:p>
            <a:pPr algn="ctr"/>
            <a:r>
              <a:rPr lang="en-US" dirty="0">
                <a:latin typeface="Times New Roman" panose="02020603050405020304" pitchFamily="18" charset="0"/>
                <a:cs typeface="Times New Roman" panose="02020603050405020304" pitchFamily="18" charset="0"/>
              </a:rPr>
              <a:t>Press 3 for viewing the </a:t>
            </a:r>
            <a:r>
              <a:rPr lang="en-US" dirty="0" err="1">
                <a:latin typeface="Times New Roman" panose="02020603050405020304" pitchFamily="18" charset="0"/>
                <a:cs typeface="Times New Roman" panose="02020603050405020304" pitchFamily="18" charset="0"/>
              </a:rPr>
              <a:t>pakistan</a:t>
            </a:r>
            <a:r>
              <a:rPr lang="en-US" dirty="0">
                <a:latin typeface="Times New Roman" panose="02020603050405020304" pitchFamily="18" charset="0"/>
                <a:cs typeface="Times New Roman" panose="02020603050405020304" pitchFamily="18" charset="0"/>
              </a:rPr>
              <a:t> food menu :</a:t>
            </a:r>
          </a:p>
          <a:p>
            <a:pPr algn="ctr"/>
            <a:r>
              <a:rPr lang="en-US" dirty="0">
                <a:latin typeface="Times New Roman" panose="02020603050405020304" pitchFamily="18" charset="0"/>
                <a:cs typeface="Times New Roman" panose="02020603050405020304" pitchFamily="18" charset="0"/>
              </a:rPr>
              <a:t>Press 4 for quit : 1</a:t>
            </a:r>
          </a:p>
          <a:p>
            <a:pPr algn="ctr"/>
            <a:r>
              <a:rPr lang="en-US" dirty="0">
                <a:latin typeface="Times New Roman" panose="02020603050405020304" pitchFamily="18" charset="0"/>
                <a:cs typeface="Times New Roman" panose="02020603050405020304" pitchFamily="18" charset="0"/>
              </a:rPr>
              <a:t>Welcome to the chicken menu</a:t>
            </a:r>
          </a:p>
          <a:p>
            <a:pPr algn="ctr"/>
            <a:r>
              <a:rPr lang="en-US" dirty="0">
                <a:latin typeface="Times New Roman" panose="02020603050405020304" pitchFamily="18" charset="0"/>
                <a:cs typeface="Times New Roman" panose="02020603050405020304" pitchFamily="18" charset="0"/>
              </a:rPr>
              <a:t>Press 1 for Chicken burger :</a:t>
            </a:r>
          </a:p>
          <a:p>
            <a:pPr algn="ctr"/>
            <a:r>
              <a:rPr lang="en-US" dirty="0">
                <a:latin typeface="Times New Roman" panose="02020603050405020304" pitchFamily="18" charset="0"/>
                <a:cs typeface="Times New Roman" panose="02020603050405020304" pitchFamily="18" charset="0"/>
              </a:rPr>
              <a:t>Press 2 for chicken </a:t>
            </a:r>
            <a:r>
              <a:rPr lang="en-US" dirty="0" err="1">
                <a:latin typeface="Times New Roman" panose="02020603050405020304" pitchFamily="18" charset="0"/>
                <a:cs typeface="Times New Roman" panose="02020603050405020304" pitchFamily="18" charset="0"/>
              </a:rPr>
              <a:t>qorma</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Press 3 for chicken biryani :</a:t>
            </a:r>
          </a:p>
          <a:p>
            <a:pPr algn="ctr"/>
            <a:r>
              <a:rPr lang="en-US" dirty="0">
                <a:latin typeface="Times New Roman" panose="02020603050405020304" pitchFamily="18" charset="0"/>
                <a:cs typeface="Times New Roman" panose="02020603050405020304" pitchFamily="18" charset="0"/>
              </a:rPr>
              <a:t>Press 4 for quit :1</a:t>
            </a:r>
          </a:p>
          <a:p>
            <a:pPr algn="ctr"/>
            <a:r>
              <a:rPr lang="en-US" dirty="0">
                <a:latin typeface="Times New Roman" panose="02020603050405020304" pitchFamily="18" charset="0"/>
                <a:cs typeface="Times New Roman" panose="02020603050405020304" pitchFamily="18" charset="0"/>
              </a:rPr>
              <a:t>Welcome to the chicken menu</a:t>
            </a:r>
          </a:p>
          <a:p>
            <a:pPr algn="ctr"/>
            <a:r>
              <a:rPr lang="en-US" dirty="0">
                <a:latin typeface="Times New Roman" panose="02020603050405020304" pitchFamily="18" charset="0"/>
                <a:cs typeface="Times New Roman" panose="02020603050405020304" pitchFamily="18" charset="0"/>
              </a:rPr>
              <a:t>Press 1 for Chicken burger :</a:t>
            </a:r>
          </a:p>
          <a:p>
            <a:pPr algn="ctr"/>
            <a:endParaRPr lang="en-US" dirty="0"/>
          </a:p>
        </p:txBody>
      </p:sp>
      <p:sp>
        <p:nvSpPr>
          <p:cNvPr id="8" name="Rectangle 7">
            <a:extLst>
              <a:ext uri="{FF2B5EF4-FFF2-40B4-BE49-F238E27FC236}">
                <a16:creationId xmlns:a16="http://schemas.microsoft.com/office/drawing/2014/main" id="{82F43E61-6500-4DD3-B001-419ED6FF0392}"/>
              </a:ext>
            </a:extLst>
          </p:cNvPr>
          <p:cNvSpPr/>
          <p:nvPr/>
        </p:nvSpPr>
        <p:spPr>
          <a:xfrm>
            <a:off x="6275540" y="2442574"/>
            <a:ext cx="5200388" cy="41836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Press 2 for chicken </a:t>
            </a:r>
            <a:r>
              <a:rPr lang="en-US" dirty="0" err="1">
                <a:latin typeface="Times New Roman" panose="02020603050405020304" pitchFamily="18" charset="0"/>
                <a:cs typeface="Times New Roman" panose="02020603050405020304" pitchFamily="18" charset="0"/>
              </a:rPr>
              <a:t>qorma</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Press 3 for chicken biryani :</a:t>
            </a:r>
          </a:p>
          <a:p>
            <a:pPr algn="ctr"/>
            <a:r>
              <a:rPr lang="en-US" dirty="0">
                <a:latin typeface="Times New Roman" panose="02020603050405020304" pitchFamily="18" charset="0"/>
                <a:cs typeface="Times New Roman" panose="02020603050405020304" pitchFamily="18" charset="0"/>
              </a:rPr>
              <a:t>Press 4 for quit :4</a:t>
            </a:r>
          </a:p>
          <a:p>
            <a:pPr algn="ctr"/>
            <a:r>
              <a:rPr lang="en-US" dirty="0">
                <a:latin typeface="Times New Roman" panose="02020603050405020304" pitchFamily="18" charset="0"/>
                <a:cs typeface="Times New Roman" panose="02020603050405020304" pitchFamily="18" charset="0"/>
              </a:rPr>
              <a:t>Khan restaurant menu card</a:t>
            </a:r>
          </a:p>
          <a:p>
            <a:pPr algn="ctr"/>
            <a:r>
              <a:rPr lang="en-US" dirty="0">
                <a:latin typeface="Times New Roman" panose="02020603050405020304" pitchFamily="18" charset="0"/>
                <a:cs typeface="Times New Roman" panose="02020603050405020304" pitchFamily="18" charset="0"/>
              </a:rPr>
              <a:t>Press 1 for viewing the chicken menu :</a:t>
            </a:r>
          </a:p>
          <a:p>
            <a:pPr algn="ctr"/>
            <a:r>
              <a:rPr lang="en-US" dirty="0">
                <a:latin typeface="Times New Roman" panose="02020603050405020304" pitchFamily="18" charset="0"/>
                <a:cs typeface="Times New Roman" panose="02020603050405020304" pitchFamily="18" charset="0"/>
              </a:rPr>
              <a:t>Press 2 for viewing the Chinese food menu :</a:t>
            </a:r>
          </a:p>
          <a:p>
            <a:pPr algn="ctr"/>
            <a:r>
              <a:rPr lang="en-US" dirty="0">
                <a:latin typeface="Times New Roman" panose="02020603050405020304" pitchFamily="18" charset="0"/>
                <a:cs typeface="Times New Roman" panose="02020603050405020304" pitchFamily="18" charset="0"/>
              </a:rPr>
              <a:t>Press 3 for viewing the </a:t>
            </a:r>
            <a:r>
              <a:rPr lang="en-US" dirty="0" err="1">
                <a:latin typeface="Times New Roman" panose="02020603050405020304" pitchFamily="18" charset="0"/>
                <a:cs typeface="Times New Roman" panose="02020603050405020304" pitchFamily="18" charset="0"/>
              </a:rPr>
              <a:t>pakistan</a:t>
            </a:r>
            <a:r>
              <a:rPr lang="en-US" dirty="0">
                <a:latin typeface="Times New Roman" panose="02020603050405020304" pitchFamily="18" charset="0"/>
                <a:cs typeface="Times New Roman" panose="02020603050405020304" pitchFamily="18" charset="0"/>
              </a:rPr>
              <a:t> food menu :</a:t>
            </a:r>
          </a:p>
          <a:p>
            <a:pPr algn="ctr"/>
            <a:r>
              <a:rPr lang="en-US" dirty="0">
                <a:latin typeface="Times New Roman" panose="02020603050405020304" pitchFamily="18" charset="0"/>
                <a:cs typeface="Times New Roman" panose="02020603050405020304" pitchFamily="18" charset="0"/>
              </a:rPr>
              <a:t>Press 4 for quit : 4</a:t>
            </a:r>
          </a:p>
          <a:p>
            <a:pPr algn="ctr"/>
            <a:r>
              <a:rPr lang="en-US" dirty="0">
                <a:latin typeface="Times New Roman" panose="02020603050405020304" pitchFamily="18" charset="0"/>
                <a:cs typeface="Times New Roman" panose="02020603050405020304" pitchFamily="18" charset="0"/>
              </a:rPr>
              <a:t>You select nothing for order</a:t>
            </a:r>
          </a:p>
        </p:txBody>
      </p:sp>
    </p:spTree>
    <p:extLst>
      <p:ext uri="{BB962C8B-B14F-4D97-AF65-F5344CB8AC3E}">
        <p14:creationId xmlns:p14="http://schemas.microsoft.com/office/powerpoint/2010/main" val="8495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DC76-8F43-41B5-8BC8-305C34C8550D}"/>
              </a:ext>
            </a:extLst>
          </p:cNvPr>
          <p:cNvSpPr>
            <a:spLocks noGrp="1"/>
          </p:cNvSpPr>
          <p:nvPr>
            <p:ph type="title"/>
          </p:nvPr>
        </p:nvSpPr>
        <p:spPr/>
        <p:txBody>
          <a:bodyPr/>
          <a:lstStyle/>
          <a:p>
            <a:r>
              <a:rPr lang="en-US" dirty="0">
                <a:latin typeface="Bodoni MT Black" panose="02070A03080606020203" pitchFamily="18" charset="0"/>
              </a:rPr>
              <a:t>C++ basics</a:t>
            </a:r>
            <a:endParaRPr lang="en-US" dirty="0"/>
          </a:p>
        </p:txBody>
      </p:sp>
      <p:sp>
        <p:nvSpPr>
          <p:cNvPr id="3" name="Content Placeholder 2">
            <a:extLst>
              <a:ext uri="{FF2B5EF4-FFF2-40B4-BE49-F238E27FC236}">
                <a16:creationId xmlns:a16="http://schemas.microsoft.com/office/drawing/2014/main" id="{ED64F90A-8A21-47F7-8677-F6E9978E6414}"/>
              </a:ext>
            </a:extLst>
          </p:cNvPr>
          <p:cNvSpPr>
            <a:spLocks noGrp="1"/>
          </p:cNvSpPr>
          <p:nvPr>
            <p:ph idx="1"/>
          </p:nvPr>
        </p:nvSpPr>
        <p:spPr>
          <a:xfrm>
            <a:off x="558800" y="2362200"/>
            <a:ext cx="10909300" cy="3988496"/>
          </a:xfrm>
        </p:spPr>
        <p:txBody>
          <a:bodyPr/>
          <a:lstStyle/>
          <a:p>
            <a:r>
              <a:rPr lang="en-US" sz="2000" dirty="0">
                <a:latin typeface="Bodoni MT Black" panose="02070A03080606020203" pitchFamily="18" charset="0"/>
                <a:cs typeface="Times New Roman" panose="02020603050405020304" pitchFamily="18" charset="0"/>
              </a:rPr>
              <a:t>Identifier: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C++ every user-defined data including variables, function, class , and objects are named unique. The identifier is nothing but a term for such names.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Identifier can start with any letter of English lexicon, irrespective of its case.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can even begin with an underscore (_).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can also contain digits, but special symbols like @, $, and % are not allowed within C++ language.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 is a case sensitive language. For example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Var and Var are two different names of any type of variables.</a:t>
            </a:r>
          </a:p>
        </p:txBody>
      </p:sp>
    </p:spTree>
    <p:extLst>
      <p:ext uri="{BB962C8B-B14F-4D97-AF65-F5344CB8AC3E}">
        <p14:creationId xmlns:p14="http://schemas.microsoft.com/office/powerpoint/2010/main" val="38250659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5998-0A51-4E41-A032-109E04FC4839}"/>
              </a:ext>
            </a:extLst>
          </p:cNvPr>
          <p:cNvSpPr>
            <a:spLocks noGrp="1"/>
          </p:cNvSpPr>
          <p:nvPr>
            <p:ph type="title"/>
          </p:nvPr>
        </p:nvSpPr>
        <p:spPr>
          <a:xfrm>
            <a:off x="691491" y="910342"/>
            <a:ext cx="8761413" cy="728480"/>
          </a:xfrm>
        </p:spPr>
        <p:txBody>
          <a:bodyPr/>
          <a:lstStyle/>
          <a:p>
            <a:r>
              <a:rPr lang="en-US" dirty="0">
                <a:latin typeface="Bodoni MT Black" panose="02070A03080606020203" pitchFamily="18" charset="0"/>
              </a:rPr>
              <a:t>Nested for loop</a:t>
            </a:r>
          </a:p>
        </p:txBody>
      </p:sp>
      <p:sp>
        <p:nvSpPr>
          <p:cNvPr id="3" name="Content Placeholder 2">
            <a:extLst>
              <a:ext uri="{FF2B5EF4-FFF2-40B4-BE49-F238E27FC236}">
                <a16:creationId xmlns:a16="http://schemas.microsoft.com/office/drawing/2014/main" id="{8563AD6A-DC90-46FF-A512-813E1E6F77B8}"/>
              </a:ext>
            </a:extLst>
          </p:cNvPr>
          <p:cNvSpPr>
            <a:spLocks noGrp="1"/>
          </p:cNvSpPr>
          <p:nvPr>
            <p:ph sz="half" idx="1"/>
          </p:nvPr>
        </p:nvSpPr>
        <p:spPr>
          <a:xfrm>
            <a:off x="450936" y="2267211"/>
            <a:ext cx="11548997" cy="4434213"/>
          </a:xfrm>
        </p:spPr>
        <p:txBody>
          <a:bodyPr>
            <a:normAutofit fontScale="62500" lnSpcReduction="20000"/>
          </a:bodyPr>
          <a:lstStyle/>
          <a:p>
            <a:r>
              <a:rPr lang="en-US" sz="3400" dirty="0">
                <a:latin typeface="Bodoni MT Black" panose="02070A03080606020203" pitchFamily="18" charset="0"/>
              </a:rPr>
              <a:t>Nested for loop:</a:t>
            </a:r>
          </a:p>
          <a:p>
            <a:pPr marL="0" indent="0">
              <a:buNone/>
            </a:pPr>
            <a:r>
              <a:rPr lang="en-US" sz="2200" dirty="0">
                <a:latin typeface="Times New Roman" panose="02020603050405020304" pitchFamily="18" charset="0"/>
                <a:cs typeface="Times New Roman" panose="02020603050405020304" pitchFamily="18" charset="0"/>
              </a:rPr>
              <a:t>A for loop within another for loop is called nested for loop. In for loop first of all the initialization part of outer loop is executed and than condition tested, If the condition is true than the control of the loop jump into the inner for loop. In inner for loop initialization part is executed first and than check condition if the condition is true than the statement of the inner loop is executed after the statement execution the increment or decrement part is executed and than again check the condition of the inner loop, this process continues as long as the condition of the inner loop true. When the condition of the inner loop becomes false, then the statement of the outer for loop executed, after the execution of the outer for loop, increment/ decrement part executed of the outer loop and than condition of the outer loop tested if it is true than loop again jump into the inner loop. This process continue until the condition of the outer loop becomes false. </a:t>
            </a:r>
          </a:p>
          <a:p>
            <a:pPr marL="0" indent="0">
              <a:buNone/>
            </a:pPr>
            <a:r>
              <a:rPr lang="en-US" sz="4400" dirty="0">
                <a:latin typeface="Bodoni MT Black" panose="02070A03080606020203" pitchFamily="18" charset="0"/>
                <a:cs typeface="Times New Roman" panose="02020603050405020304" pitchFamily="18" charset="0"/>
              </a:rPr>
              <a:t>Syntax:</a:t>
            </a:r>
          </a:p>
          <a:p>
            <a:pPr marL="0" indent="0">
              <a:buNone/>
            </a:pPr>
            <a:r>
              <a:rPr lang="en-US" sz="2200" dirty="0">
                <a:latin typeface="Times New Roman" panose="02020603050405020304" pitchFamily="18" charset="0"/>
                <a:cs typeface="Times New Roman" panose="02020603050405020304" pitchFamily="18" charset="0"/>
              </a:rPr>
              <a:t>For(initialization; condition1; increment/decrement)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For(initialization; condition2; increment/decrement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Statement2;</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Statement1;</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87568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DF16-B057-4FDB-8B6E-A0F3D5D42EBD}"/>
              </a:ext>
            </a:extLst>
          </p:cNvPr>
          <p:cNvSpPr>
            <a:spLocks noGrp="1"/>
          </p:cNvSpPr>
          <p:nvPr>
            <p:ph type="title"/>
          </p:nvPr>
        </p:nvSpPr>
        <p:spPr>
          <a:xfrm>
            <a:off x="691491" y="876795"/>
            <a:ext cx="8761413" cy="728480"/>
          </a:xfrm>
        </p:spPr>
        <p:txBody>
          <a:bodyPr/>
          <a:lstStyle/>
          <a:p>
            <a:r>
              <a:rPr lang="en-US" dirty="0">
                <a:latin typeface="Bodoni MT Black" panose="02070A03080606020203" pitchFamily="18" charset="0"/>
              </a:rPr>
              <a:t>Flow chart of nested for loop</a:t>
            </a:r>
          </a:p>
        </p:txBody>
      </p:sp>
      <p:sp>
        <p:nvSpPr>
          <p:cNvPr id="5" name="Rectangle 4">
            <a:extLst>
              <a:ext uri="{FF2B5EF4-FFF2-40B4-BE49-F238E27FC236}">
                <a16:creationId xmlns:a16="http://schemas.microsoft.com/office/drawing/2014/main" id="{049F682D-473B-4D93-ABD9-88CEAEC7B38C}"/>
              </a:ext>
            </a:extLst>
          </p:cNvPr>
          <p:cNvSpPr/>
          <p:nvPr/>
        </p:nvSpPr>
        <p:spPr>
          <a:xfrm>
            <a:off x="2958221" y="2172670"/>
            <a:ext cx="2116898" cy="38830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Initialization outer loop</a:t>
            </a:r>
          </a:p>
        </p:txBody>
      </p:sp>
      <p:sp>
        <p:nvSpPr>
          <p:cNvPr id="6" name="Rectangle 5">
            <a:extLst>
              <a:ext uri="{FF2B5EF4-FFF2-40B4-BE49-F238E27FC236}">
                <a16:creationId xmlns:a16="http://schemas.microsoft.com/office/drawing/2014/main" id="{DADC6D4A-B30E-48F9-B46F-57E2FC9D4085}"/>
              </a:ext>
            </a:extLst>
          </p:cNvPr>
          <p:cNvSpPr/>
          <p:nvPr/>
        </p:nvSpPr>
        <p:spPr>
          <a:xfrm>
            <a:off x="962688" y="4331218"/>
            <a:ext cx="1029343" cy="72847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Increment/decrement outer loop </a:t>
            </a:r>
          </a:p>
        </p:txBody>
      </p:sp>
      <p:sp>
        <p:nvSpPr>
          <p:cNvPr id="7" name="Diamond 6">
            <a:extLst>
              <a:ext uri="{FF2B5EF4-FFF2-40B4-BE49-F238E27FC236}">
                <a16:creationId xmlns:a16="http://schemas.microsoft.com/office/drawing/2014/main" id="{35FB312D-0D08-43EB-A492-D07A20EB644D}"/>
              </a:ext>
            </a:extLst>
          </p:cNvPr>
          <p:cNvSpPr/>
          <p:nvPr/>
        </p:nvSpPr>
        <p:spPr>
          <a:xfrm>
            <a:off x="5544830" y="4252289"/>
            <a:ext cx="2329841" cy="1104234"/>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Condition inner loop</a:t>
            </a:r>
          </a:p>
        </p:txBody>
      </p:sp>
      <p:sp>
        <p:nvSpPr>
          <p:cNvPr id="8" name="Diamond 7">
            <a:extLst>
              <a:ext uri="{FF2B5EF4-FFF2-40B4-BE49-F238E27FC236}">
                <a16:creationId xmlns:a16="http://schemas.microsoft.com/office/drawing/2014/main" id="{F87A5DB7-E02E-4C7D-B574-E3B8AF01472F}"/>
              </a:ext>
            </a:extLst>
          </p:cNvPr>
          <p:cNvSpPr/>
          <p:nvPr/>
        </p:nvSpPr>
        <p:spPr>
          <a:xfrm>
            <a:off x="2825898" y="2948345"/>
            <a:ext cx="2329841" cy="1214548"/>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Condition outer loop</a:t>
            </a:r>
          </a:p>
        </p:txBody>
      </p:sp>
      <p:sp>
        <p:nvSpPr>
          <p:cNvPr id="9" name="Rectangle 8">
            <a:extLst>
              <a:ext uri="{FF2B5EF4-FFF2-40B4-BE49-F238E27FC236}">
                <a16:creationId xmlns:a16="http://schemas.microsoft.com/office/drawing/2014/main" id="{EA14A7CD-878F-4DB4-A626-7AF2A502C77C}"/>
              </a:ext>
            </a:extLst>
          </p:cNvPr>
          <p:cNvSpPr/>
          <p:nvPr/>
        </p:nvSpPr>
        <p:spPr>
          <a:xfrm>
            <a:off x="2958221" y="4618757"/>
            <a:ext cx="2083425" cy="38830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Initialization inner loop</a:t>
            </a:r>
          </a:p>
        </p:txBody>
      </p:sp>
      <p:sp>
        <p:nvSpPr>
          <p:cNvPr id="10" name="Rectangle 9">
            <a:extLst>
              <a:ext uri="{FF2B5EF4-FFF2-40B4-BE49-F238E27FC236}">
                <a16:creationId xmlns:a16="http://schemas.microsoft.com/office/drawing/2014/main" id="{66C08552-ADC8-4F30-9A5F-08B616C6730D}"/>
              </a:ext>
            </a:extLst>
          </p:cNvPr>
          <p:cNvSpPr/>
          <p:nvPr/>
        </p:nvSpPr>
        <p:spPr>
          <a:xfrm>
            <a:off x="10554485" y="4407797"/>
            <a:ext cx="1032284" cy="87086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Increment/decrement inner loop</a:t>
            </a:r>
          </a:p>
        </p:txBody>
      </p:sp>
      <p:sp>
        <p:nvSpPr>
          <p:cNvPr id="11" name="Rectangle 10">
            <a:extLst>
              <a:ext uri="{FF2B5EF4-FFF2-40B4-BE49-F238E27FC236}">
                <a16:creationId xmlns:a16="http://schemas.microsoft.com/office/drawing/2014/main" id="{5CDAAB1D-42A6-423C-9393-EF55CCC64F04}"/>
              </a:ext>
            </a:extLst>
          </p:cNvPr>
          <p:cNvSpPr/>
          <p:nvPr/>
        </p:nvSpPr>
        <p:spPr>
          <a:xfrm>
            <a:off x="4472697" y="4022812"/>
            <a:ext cx="683042" cy="3883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12" name="Rectangle 11">
            <a:extLst>
              <a:ext uri="{FF2B5EF4-FFF2-40B4-BE49-F238E27FC236}">
                <a16:creationId xmlns:a16="http://schemas.microsoft.com/office/drawing/2014/main" id="{A32032EF-4937-4BDB-AFB3-6C6CDDE7E7B2}"/>
              </a:ext>
            </a:extLst>
          </p:cNvPr>
          <p:cNvSpPr/>
          <p:nvPr/>
        </p:nvSpPr>
        <p:spPr>
          <a:xfrm>
            <a:off x="7666260" y="4331218"/>
            <a:ext cx="705512" cy="2534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true</a:t>
            </a:r>
          </a:p>
        </p:txBody>
      </p:sp>
      <p:sp>
        <p:nvSpPr>
          <p:cNvPr id="13" name="Rectangle 12">
            <a:extLst>
              <a:ext uri="{FF2B5EF4-FFF2-40B4-BE49-F238E27FC236}">
                <a16:creationId xmlns:a16="http://schemas.microsoft.com/office/drawing/2014/main" id="{1EC89910-727D-45CB-BA9D-426EA462ED22}"/>
              </a:ext>
            </a:extLst>
          </p:cNvPr>
          <p:cNvSpPr/>
          <p:nvPr/>
        </p:nvSpPr>
        <p:spPr>
          <a:xfrm>
            <a:off x="1848868" y="2974768"/>
            <a:ext cx="977030" cy="4532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sp>
        <p:nvSpPr>
          <p:cNvPr id="14" name="Rectangle 13">
            <a:extLst>
              <a:ext uri="{FF2B5EF4-FFF2-40B4-BE49-F238E27FC236}">
                <a16:creationId xmlns:a16="http://schemas.microsoft.com/office/drawing/2014/main" id="{E1D57008-99D8-4F5D-ADA9-29080BBAAFF5}"/>
              </a:ext>
            </a:extLst>
          </p:cNvPr>
          <p:cNvSpPr/>
          <p:nvPr/>
        </p:nvSpPr>
        <p:spPr>
          <a:xfrm>
            <a:off x="6855549" y="5405907"/>
            <a:ext cx="792582" cy="3883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false</a:t>
            </a:r>
          </a:p>
        </p:txBody>
      </p:sp>
      <p:cxnSp>
        <p:nvCxnSpPr>
          <p:cNvPr id="16" name="Straight Arrow Connector 15">
            <a:extLst>
              <a:ext uri="{FF2B5EF4-FFF2-40B4-BE49-F238E27FC236}">
                <a16:creationId xmlns:a16="http://schemas.microsoft.com/office/drawing/2014/main" id="{382AF77C-3B67-47D8-833D-5F44130FBAEB}"/>
              </a:ext>
            </a:extLst>
          </p:cNvPr>
          <p:cNvCxnSpPr>
            <a:cxnSpLocks/>
          </p:cNvCxnSpPr>
          <p:nvPr/>
        </p:nvCxnSpPr>
        <p:spPr>
          <a:xfrm>
            <a:off x="10108093" y="4843228"/>
            <a:ext cx="4463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A0A8FBEE-5C32-40D0-9A80-47131F87A06B}"/>
              </a:ext>
            </a:extLst>
          </p:cNvPr>
          <p:cNvCxnSpPr>
            <a:cxnSpLocks/>
          </p:cNvCxnSpPr>
          <p:nvPr/>
        </p:nvCxnSpPr>
        <p:spPr>
          <a:xfrm>
            <a:off x="440592" y="3555619"/>
            <a:ext cx="238530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3100D54D-CFEC-4A5A-ABA0-5808C866C47D}"/>
              </a:ext>
            </a:extLst>
          </p:cNvPr>
          <p:cNvCxnSpPr>
            <a:cxnSpLocks/>
          </p:cNvCxnSpPr>
          <p:nvPr/>
        </p:nvCxnSpPr>
        <p:spPr>
          <a:xfrm>
            <a:off x="11080802" y="3891990"/>
            <a:ext cx="0" cy="515807"/>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5B8F9C5-ED93-484B-9FEA-F77FF924EFEA}"/>
              </a:ext>
            </a:extLst>
          </p:cNvPr>
          <p:cNvCxnSpPr>
            <a:cxnSpLocks/>
          </p:cNvCxnSpPr>
          <p:nvPr/>
        </p:nvCxnSpPr>
        <p:spPr>
          <a:xfrm flipH="1">
            <a:off x="1517347" y="2731049"/>
            <a:ext cx="11677" cy="15764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BD992EE9-B013-4399-A55A-D9D80F9D424F}"/>
              </a:ext>
            </a:extLst>
          </p:cNvPr>
          <p:cNvCxnSpPr>
            <a:cxnSpLocks/>
          </p:cNvCxnSpPr>
          <p:nvPr/>
        </p:nvCxnSpPr>
        <p:spPr>
          <a:xfrm>
            <a:off x="5249827" y="3890777"/>
            <a:ext cx="5830975" cy="3773"/>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DBD846B7-821A-4587-95D8-BC9F75800CAC}"/>
              </a:ext>
            </a:extLst>
          </p:cNvPr>
          <p:cNvCxnSpPr>
            <a:cxnSpLocks/>
          </p:cNvCxnSpPr>
          <p:nvPr/>
        </p:nvCxnSpPr>
        <p:spPr>
          <a:xfrm flipV="1">
            <a:off x="1529024" y="2731049"/>
            <a:ext cx="2450600" cy="10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DEF5A2B6-67F0-495F-8647-E756BFCCB160}"/>
              </a:ext>
            </a:extLst>
          </p:cNvPr>
          <p:cNvCxnSpPr>
            <a:cxnSpLocks/>
          </p:cNvCxnSpPr>
          <p:nvPr/>
        </p:nvCxnSpPr>
        <p:spPr>
          <a:xfrm>
            <a:off x="3979624" y="1874809"/>
            <a:ext cx="0" cy="297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C7ADD956-E803-44CC-9B35-DE3556400B9F}"/>
              </a:ext>
            </a:extLst>
          </p:cNvPr>
          <p:cNvCxnSpPr>
            <a:cxnSpLocks/>
          </p:cNvCxnSpPr>
          <p:nvPr/>
        </p:nvCxnSpPr>
        <p:spPr>
          <a:xfrm flipV="1">
            <a:off x="1517347" y="5092777"/>
            <a:ext cx="11677" cy="5978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AE5E7756-937C-4F1E-AE7C-79D8D8F43AE8}"/>
              </a:ext>
            </a:extLst>
          </p:cNvPr>
          <p:cNvCxnSpPr>
            <a:cxnSpLocks/>
          </p:cNvCxnSpPr>
          <p:nvPr/>
        </p:nvCxnSpPr>
        <p:spPr>
          <a:xfrm>
            <a:off x="3979624" y="2560977"/>
            <a:ext cx="0" cy="340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4A2AC34E-F78C-45CE-9839-B4BE50A22E18}"/>
              </a:ext>
            </a:extLst>
          </p:cNvPr>
          <p:cNvCxnSpPr>
            <a:cxnSpLocks/>
          </p:cNvCxnSpPr>
          <p:nvPr/>
        </p:nvCxnSpPr>
        <p:spPr>
          <a:xfrm flipV="1">
            <a:off x="5024329" y="4797549"/>
            <a:ext cx="450997" cy="137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AE0B4F9-B3CE-45D5-AF5F-9BF3F130208D}"/>
              </a:ext>
            </a:extLst>
          </p:cNvPr>
          <p:cNvCxnSpPr>
            <a:cxnSpLocks/>
            <a:endCxn id="9" idx="0"/>
          </p:cNvCxnSpPr>
          <p:nvPr/>
        </p:nvCxnSpPr>
        <p:spPr>
          <a:xfrm>
            <a:off x="3979624" y="4149893"/>
            <a:ext cx="20310" cy="468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4341FF1A-0524-4295-B976-007C620CFB93}"/>
              </a:ext>
            </a:extLst>
          </p:cNvPr>
          <p:cNvSpPr/>
          <p:nvPr/>
        </p:nvSpPr>
        <p:spPr>
          <a:xfrm>
            <a:off x="8426086" y="4593679"/>
            <a:ext cx="1686839" cy="49909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Statement inner loop</a:t>
            </a:r>
          </a:p>
        </p:txBody>
      </p:sp>
      <p:sp>
        <p:nvSpPr>
          <p:cNvPr id="30" name="Rectangle 29">
            <a:extLst>
              <a:ext uri="{FF2B5EF4-FFF2-40B4-BE49-F238E27FC236}">
                <a16:creationId xmlns:a16="http://schemas.microsoft.com/office/drawing/2014/main" id="{1338FDBE-0DF4-4DE9-A6B7-65EC739DD463}"/>
              </a:ext>
            </a:extLst>
          </p:cNvPr>
          <p:cNvSpPr/>
          <p:nvPr/>
        </p:nvSpPr>
        <p:spPr>
          <a:xfrm>
            <a:off x="713411" y="5660514"/>
            <a:ext cx="1686839" cy="49909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Statement outer loop</a:t>
            </a:r>
          </a:p>
        </p:txBody>
      </p:sp>
      <p:cxnSp>
        <p:nvCxnSpPr>
          <p:cNvPr id="46" name="Straight Arrow Connector 45">
            <a:extLst>
              <a:ext uri="{FF2B5EF4-FFF2-40B4-BE49-F238E27FC236}">
                <a16:creationId xmlns:a16="http://schemas.microsoft.com/office/drawing/2014/main" id="{383362AA-C5BE-4A53-8E42-226B5D7C85F4}"/>
              </a:ext>
            </a:extLst>
          </p:cNvPr>
          <p:cNvCxnSpPr>
            <a:cxnSpLocks/>
          </p:cNvCxnSpPr>
          <p:nvPr/>
        </p:nvCxnSpPr>
        <p:spPr>
          <a:xfrm>
            <a:off x="7744895" y="4800748"/>
            <a:ext cx="681191" cy="10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64F54CC8-18B3-4052-873F-3BA7F1924E8C}"/>
              </a:ext>
            </a:extLst>
          </p:cNvPr>
          <p:cNvCxnSpPr>
            <a:cxnSpLocks/>
          </p:cNvCxnSpPr>
          <p:nvPr/>
        </p:nvCxnSpPr>
        <p:spPr>
          <a:xfrm flipH="1" flipV="1">
            <a:off x="2440554" y="5910063"/>
            <a:ext cx="4269196" cy="49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5CD16355-53BE-4FA2-AD5F-16284575A4BB}"/>
              </a:ext>
            </a:extLst>
          </p:cNvPr>
          <p:cNvCxnSpPr>
            <a:cxnSpLocks/>
          </p:cNvCxnSpPr>
          <p:nvPr/>
        </p:nvCxnSpPr>
        <p:spPr>
          <a:xfrm>
            <a:off x="6709750" y="5356523"/>
            <a:ext cx="0" cy="792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F0C4AE75-824B-4558-8F32-9963AC53760E}"/>
              </a:ext>
            </a:extLst>
          </p:cNvPr>
          <p:cNvCxnSpPr>
            <a:cxnSpLocks/>
          </p:cNvCxnSpPr>
          <p:nvPr/>
        </p:nvCxnSpPr>
        <p:spPr>
          <a:xfrm>
            <a:off x="5249827" y="3892209"/>
            <a:ext cx="0" cy="9053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1C283AD9-4632-445E-B51A-C704621FD2BA}"/>
              </a:ext>
            </a:extLst>
          </p:cNvPr>
          <p:cNvCxnSpPr>
            <a:cxnSpLocks/>
          </p:cNvCxnSpPr>
          <p:nvPr/>
        </p:nvCxnSpPr>
        <p:spPr>
          <a:xfrm>
            <a:off x="440592" y="3555619"/>
            <a:ext cx="0" cy="29704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0" name="Rectangle 89">
            <a:extLst>
              <a:ext uri="{FF2B5EF4-FFF2-40B4-BE49-F238E27FC236}">
                <a16:creationId xmlns:a16="http://schemas.microsoft.com/office/drawing/2014/main" id="{E136560F-49A2-4321-8746-B7D7E6B8D58D}"/>
              </a:ext>
            </a:extLst>
          </p:cNvPr>
          <p:cNvSpPr/>
          <p:nvPr/>
        </p:nvSpPr>
        <p:spPr>
          <a:xfrm>
            <a:off x="1126770" y="6282425"/>
            <a:ext cx="4647730" cy="3319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Program control goes outside of the loop body</a:t>
            </a:r>
          </a:p>
        </p:txBody>
      </p:sp>
      <p:cxnSp>
        <p:nvCxnSpPr>
          <p:cNvPr id="91" name="Straight Arrow Connector 90">
            <a:extLst>
              <a:ext uri="{FF2B5EF4-FFF2-40B4-BE49-F238E27FC236}">
                <a16:creationId xmlns:a16="http://schemas.microsoft.com/office/drawing/2014/main" id="{002EB01C-F4F2-444D-82E4-F9B735C74F60}"/>
              </a:ext>
            </a:extLst>
          </p:cNvPr>
          <p:cNvCxnSpPr>
            <a:cxnSpLocks/>
            <a:endCxn id="90" idx="1"/>
          </p:cNvCxnSpPr>
          <p:nvPr/>
        </p:nvCxnSpPr>
        <p:spPr>
          <a:xfrm>
            <a:off x="442157" y="6448395"/>
            <a:ext cx="6846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88774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912A-8701-41CE-AF9E-E948A2EE8CAB}"/>
              </a:ext>
            </a:extLst>
          </p:cNvPr>
          <p:cNvSpPr>
            <a:spLocks noGrp="1"/>
          </p:cNvSpPr>
          <p:nvPr>
            <p:ph type="title"/>
          </p:nvPr>
        </p:nvSpPr>
        <p:spPr>
          <a:xfrm>
            <a:off x="541178" y="985498"/>
            <a:ext cx="8761413" cy="728480"/>
          </a:xfrm>
        </p:spPr>
        <p:txBody>
          <a:bodyPr/>
          <a:lstStyle/>
          <a:p>
            <a:r>
              <a:rPr lang="en-US" dirty="0">
                <a:latin typeface="Bodoni MT Black" panose="02070A03080606020203" pitchFamily="18" charset="0"/>
              </a:rPr>
              <a:t>Program: Nested for loop</a:t>
            </a:r>
          </a:p>
        </p:txBody>
      </p:sp>
      <p:sp>
        <p:nvSpPr>
          <p:cNvPr id="3" name="Content Placeholder 2">
            <a:extLst>
              <a:ext uri="{FF2B5EF4-FFF2-40B4-BE49-F238E27FC236}">
                <a16:creationId xmlns:a16="http://schemas.microsoft.com/office/drawing/2014/main" id="{D6A3BE6D-B296-4997-97C1-F5E858349FA4}"/>
              </a:ext>
            </a:extLst>
          </p:cNvPr>
          <p:cNvSpPr>
            <a:spLocks noGrp="1"/>
          </p:cNvSpPr>
          <p:nvPr>
            <p:ph sz="half" idx="1"/>
          </p:nvPr>
        </p:nvSpPr>
        <p:spPr>
          <a:xfrm>
            <a:off x="541178" y="2456201"/>
            <a:ext cx="6110144" cy="4207646"/>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latin typeface="Times New Roman" panose="02020603050405020304" pitchFamily="18" charset="0"/>
                <a:cs typeface="Times New Roman" panose="02020603050405020304" pitchFamily="18" charset="0"/>
              </a:rPr>
              <a:t>Write a program whose output is half diamond.</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=1;i&lt;=5;i++)</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for(int j=</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&lt;=4;j++)</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 ";</a:t>
            </a:r>
          </a:p>
          <a:p>
            <a:pPr marL="0" indent="0">
              <a:buNone/>
            </a:pPr>
            <a:r>
              <a:rPr lang="en-US" dirty="0"/>
              <a:t>	</a:t>
            </a:r>
          </a:p>
        </p:txBody>
      </p:sp>
      <p:sp>
        <p:nvSpPr>
          <p:cNvPr id="4" name="Content Placeholder 3">
            <a:extLst>
              <a:ext uri="{FF2B5EF4-FFF2-40B4-BE49-F238E27FC236}">
                <a16:creationId xmlns:a16="http://schemas.microsoft.com/office/drawing/2014/main" id="{D576974E-E5CD-406C-8D9A-AB7306A07FD3}"/>
              </a:ext>
            </a:extLst>
          </p:cNvPr>
          <p:cNvSpPr>
            <a:spLocks noGrp="1"/>
          </p:cNvSpPr>
          <p:nvPr>
            <p:ph sz="half" idx="2"/>
          </p:nvPr>
        </p:nvSpPr>
        <p:spPr>
          <a:xfrm>
            <a:off x="7315200" y="2456201"/>
            <a:ext cx="4509370" cy="4207645"/>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for(int k=1;k&lt;=</a:t>
            </a:r>
            <a:r>
              <a:rPr lang="en-US" dirty="0" err="1">
                <a:latin typeface="Times New Roman" panose="02020603050405020304" pitchFamily="18" charset="0"/>
                <a:cs typeface="Times New Roman" panose="02020603050405020304" pitchFamily="18" charset="0"/>
              </a:rPr>
              <a:t>i;k</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5" name="Isosceles Triangle 4">
            <a:extLst>
              <a:ext uri="{FF2B5EF4-FFF2-40B4-BE49-F238E27FC236}">
                <a16:creationId xmlns:a16="http://schemas.microsoft.com/office/drawing/2014/main" id="{3F4F13EB-DA82-4A54-923F-9BCA8C99502C}"/>
              </a:ext>
            </a:extLst>
          </p:cNvPr>
          <p:cNvSpPr/>
          <p:nvPr/>
        </p:nvSpPr>
        <p:spPr>
          <a:xfrm rot="10800000" flipV="1">
            <a:off x="4876800" y="2936690"/>
            <a:ext cx="1549051" cy="984620"/>
          </a:xfrm>
          <a:prstGeom prst="triangle">
            <a:avLst>
              <a:gd name="adj" fmla="val 10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a:p>
            <a:pPr algn="ctr"/>
            <a:r>
              <a:rPr lang="en-US" dirty="0"/>
              <a:t>* *</a:t>
            </a:r>
          </a:p>
          <a:p>
            <a:pPr algn="ctr"/>
            <a:r>
              <a:rPr lang="en-US" dirty="0"/>
              <a:t>* * *</a:t>
            </a:r>
          </a:p>
          <a:p>
            <a:pPr algn="ctr"/>
            <a:r>
              <a:rPr lang="en-US" dirty="0"/>
              <a:t>* * * * </a:t>
            </a:r>
          </a:p>
        </p:txBody>
      </p:sp>
    </p:spTree>
    <p:extLst>
      <p:ext uri="{BB962C8B-B14F-4D97-AF65-F5344CB8AC3E}">
        <p14:creationId xmlns:p14="http://schemas.microsoft.com/office/powerpoint/2010/main" val="2103297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D975-0B88-43BB-AA38-1B0BEE4EB72B}"/>
              </a:ext>
            </a:extLst>
          </p:cNvPr>
          <p:cNvSpPr>
            <a:spLocks noGrp="1"/>
          </p:cNvSpPr>
          <p:nvPr>
            <p:ph type="title"/>
          </p:nvPr>
        </p:nvSpPr>
        <p:spPr>
          <a:xfrm>
            <a:off x="748554" y="876795"/>
            <a:ext cx="8761413" cy="728480"/>
          </a:xfrm>
        </p:spPr>
        <p:txBody>
          <a:bodyPr/>
          <a:lstStyle/>
          <a:p>
            <a:r>
              <a:rPr lang="en-US" dirty="0">
                <a:latin typeface="Bodoni MT Black" panose="02070A03080606020203" pitchFamily="18" charset="0"/>
              </a:rPr>
              <a:t>Break statement</a:t>
            </a:r>
          </a:p>
        </p:txBody>
      </p:sp>
      <p:sp>
        <p:nvSpPr>
          <p:cNvPr id="3" name="Content Placeholder 2">
            <a:extLst>
              <a:ext uri="{FF2B5EF4-FFF2-40B4-BE49-F238E27FC236}">
                <a16:creationId xmlns:a16="http://schemas.microsoft.com/office/drawing/2014/main" id="{B1A4B73E-0B2C-4343-8300-9D967AE43DF4}"/>
              </a:ext>
            </a:extLst>
          </p:cNvPr>
          <p:cNvSpPr>
            <a:spLocks noGrp="1"/>
          </p:cNvSpPr>
          <p:nvPr>
            <p:ph sz="half" idx="1"/>
          </p:nvPr>
        </p:nvSpPr>
        <p:spPr>
          <a:xfrm>
            <a:off x="554468" y="2349500"/>
            <a:ext cx="11218432" cy="4140199"/>
          </a:xfrm>
        </p:spPr>
        <p:txBody>
          <a:bodyPr>
            <a:normAutofit lnSpcReduction="10000"/>
          </a:bodyPr>
          <a:lstStyle/>
          <a:p>
            <a:r>
              <a:rPr lang="en-US" sz="2400" dirty="0">
                <a:latin typeface="Bodoni MT Black" panose="02070A03080606020203" pitchFamily="18" charset="0"/>
              </a:rPr>
              <a:t>Break statement:</a:t>
            </a:r>
          </a:p>
          <a:p>
            <a:pPr marL="0" indent="0">
              <a:buNone/>
            </a:pPr>
            <a:r>
              <a:rPr lang="en-US" dirty="0">
                <a:latin typeface="Times New Roman" panose="02020603050405020304" pitchFamily="18" charset="0"/>
                <a:cs typeface="Times New Roman" panose="02020603050405020304" pitchFamily="18" charset="0"/>
              </a:rPr>
              <a:t>The break statement causes a loop to terminate early. Sometimes it is necessary to terminate a loop before it goes through all its iterations. For this purpose we use break statement which was early used in the switch statement.</a:t>
            </a:r>
          </a:p>
          <a:p>
            <a:r>
              <a:rPr lang="en-US" sz="2400" dirty="0">
                <a:latin typeface="Bodoni MT Black" panose="02070A03080606020203" pitchFamily="18" charset="0"/>
              </a:rPr>
              <a:t>Syntax:</a:t>
            </a:r>
          </a:p>
          <a:p>
            <a:pPr marL="0" indent="0">
              <a:buNone/>
            </a:pPr>
            <a:r>
              <a:rPr lang="en-US" dirty="0">
                <a:latin typeface="Times New Roman" panose="02020603050405020304" pitchFamily="18" charset="0"/>
                <a:cs typeface="Times New Roman" panose="02020603050405020304" pitchFamily="18" charset="0"/>
              </a:rPr>
              <a:t>break;</a:t>
            </a:r>
          </a:p>
          <a:p>
            <a:pPr marL="0" indent="0">
              <a:buNone/>
            </a:pPr>
            <a:r>
              <a:rPr lang="en-US" dirty="0">
                <a:latin typeface="Times New Roman" panose="02020603050405020304" pitchFamily="18" charset="0"/>
                <a:cs typeface="Times New Roman" panose="02020603050405020304" pitchFamily="18" charset="0"/>
              </a:rPr>
              <a:t>When it is encountered , the loop stops and the program jumps to the statement immediately following the loop.</a:t>
            </a:r>
          </a:p>
          <a:p>
            <a:pPr marL="0" indent="0">
              <a:buNone/>
            </a:pPr>
            <a:r>
              <a:rPr lang="en-US" dirty="0">
                <a:latin typeface="Times New Roman" panose="02020603050405020304" pitchFamily="18" charset="0"/>
                <a:cs typeface="Times New Roman" panose="02020603050405020304" pitchFamily="18" charset="0"/>
              </a:rPr>
              <a:t>Example: </a:t>
            </a:r>
          </a:p>
          <a:p>
            <a:pPr marL="0" indent="0">
              <a:buNone/>
            </a:pPr>
            <a:r>
              <a:rPr lang="en-US" dirty="0">
                <a:latin typeface="Times New Roman" panose="02020603050405020304" pitchFamily="18" charset="0"/>
                <a:cs typeface="Times New Roman" panose="02020603050405020304" pitchFamily="18" charset="0"/>
              </a:rPr>
              <a:t>Write a program in which user take 10 numbers as input but when the user enter negative number loop terminates.</a:t>
            </a:r>
            <a:endParaRPr lang="en-US" dirty="0"/>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88722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D7AD-4DC5-4E26-8A45-62037B37FAC8}"/>
              </a:ext>
            </a:extLst>
          </p:cNvPr>
          <p:cNvSpPr>
            <a:spLocks noGrp="1"/>
          </p:cNvSpPr>
          <p:nvPr>
            <p:ph type="title"/>
          </p:nvPr>
        </p:nvSpPr>
        <p:spPr/>
        <p:txBody>
          <a:bodyPr/>
          <a:lstStyle/>
          <a:p>
            <a:r>
              <a:rPr lang="en-US" dirty="0">
                <a:latin typeface="Bodoni MT Black" panose="02070A03080606020203" pitchFamily="18" charset="0"/>
              </a:rPr>
              <a:t>Program:</a:t>
            </a:r>
          </a:p>
        </p:txBody>
      </p:sp>
      <p:sp>
        <p:nvSpPr>
          <p:cNvPr id="3" name="Content Placeholder 2">
            <a:extLst>
              <a:ext uri="{FF2B5EF4-FFF2-40B4-BE49-F238E27FC236}">
                <a16:creationId xmlns:a16="http://schemas.microsoft.com/office/drawing/2014/main" id="{C06C574B-C926-4868-A32C-09A0AB369475}"/>
              </a:ext>
            </a:extLst>
          </p:cNvPr>
          <p:cNvSpPr>
            <a:spLocks noGrp="1"/>
          </p:cNvSpPr>
          <p:nvPr>
            <p:ph sz="half" idx="1"/>
          </p:nvPr>
        </p:nvSpPr>
        <p:spPr>
          <a:xfrm>
            <a:off x="355600" y="2260600"/>
            <a:ext cx="8509000" cy="434340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n;</a:t>
            </a:r>
          </a:p>
          <a:p>
            <a:pPr marL="0" indent="0">
              <a:buNone/>
            </a:pPr>
            <a:r>
              <a:rPr lang="en-US" dirty="0">
                <a:latin typeface="Times New Roman" panose="02020603050405020304" pitchFamily="18" charset="0"/>
                <a:cs typeface="Times New Roman" panose="02020603050405020304" pitchFamily="18" charset="0"/>
              </a:rPr>
              <a:t>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=0;i&lt;10;i++)</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&gt;&gt;n;</a:t>
            </a:r>
          </a:p>
          <a:p>
            <a:pPr marL="0" indent="0">
              <a:buNone/>
            </a:pPr>
            <a:r>
              <a:rPr lang="en-US" dirty="0">
                <a:latin typeface="Times New Roman" panose="02020603050405020304" pitchFamily="18" charset="0"/>
                <a:cs typeface="Times New Roman" panose="02020603050405020304" pitchFamily="18" charset="0"/>
              </a:rPr>
              <a:t>if(n&lt;0)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 is negative so loop terminate and can not complete his iteration”;</a:t>
            </a:r>
          </a:p>
          <a:p>
            <a:pPr marL="0" indent="0">
              <a:buNone/>
            </a:pPr>
            <a:r>
              <a:rPr lang="en-US" dirty="0">
                <a:latin typeface="Times New Roman" panose="02020603050405020304" pitchFamily="18" charset="0"/>
                <a:cs typeface="Times New Roman" panose="02020603050405020304" pitchFamily="18" charset="0"/>
              </a:rPr>
              <a:t>break;</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B4796E4-49F8-4E3E-B12F-F78AF90F6734}"/>
              </a:ext>
            </a:extLst>
          </p:cNvPr>
          <p:cNvSpPr/>
          <p:nvPr/>
        </p:nvSpPr>
        <p:spPr>
          <a:xfrm>
            <a:off x="7810500" y="3086100"/>
            <a:ext cx="4025900" cy="2692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Program output;</a:t>
            </a:r>
          </a:p>
          <a:p>
            <a:pPr algn="ctr"/>
            <a:r>
              <a:rPr lang="en-US" dirty="0">
                <a:latin typeface="Times New Roman" panose="02020603050405020304" pitchFamily="18" charset="0"/>
                <a:cs typeface="Times New Roman" panose="02020603050405020304" pitchFamily="18" charset="0"/>
              </a:rPr>
              <a:t>1</a:t>
            </a:r>
          </a:p>
          <a:p>
            <a:pPr algn="ctr"/>
            <a:r>
              <a:rPr lang="en-US" dirty="0">
                <a:latin typeface="Times New Roman" panose="02020603050405020304" pitchFamily="18" charset="0"/>
                <a:cs typeface="Times New Roman" panose="02020603050405020304" pitchFamily="18" charset="0"/>
              </a:rPr>
              <a:t>34</a:t>
            </a:r>
          </a:p>
          <a:p>
            <a:pPr algn="ctr"/>
            <a:r>
              <a:rPr lang="en-US" dirty="0">
                <a:latin typeface="Times New Roman" panose="02020603050405020304" pitchFamily="18" charset="0"/>
                <a:cs typeface="Times New Roman" panose="02020603050405020304" pitchFamily="18" charset="0"/>
              </a:rPr>
              <a:t>56</a:t>
            </a:r>
          </a:p>
          <a:p>
            <a:pPr algn="ctr"/>
            <a:r>
              <a:rPr lang="en-US" dirty="0">
                <a:latin typeface="Times New Roman" panose="02020603050405020304" pitchFamily="18" charset="0"/>
                <a:cs typeface="Times New Roman" panose="02020603050405020304" pitchFamily="18" charset="0"/>
              </a:rPr>
              <a:t>65</a:t>
            </a:r>
          </a:p>
          <a:p>
            <a:pPr algn="ctr"/>
            <a:r>
              <a:rPr lang="en-US" dirty="0">
                <a:latin typeface="Times New Roman" panose="02020603050405020304" pitchFamily="18" charset="0"/>
                <a:cs typeface="Times New Roman" panose="02020603050405020304" pitchFamily="18" charset="0"/>
              </a:rPr>
              <a:t>-2</a:t>
            </a:r>
          </a:p>
          <a:p>
            <a:pPr algn="ctr"/>
            <a:r>
              <a:rPr lang="en-US" dirty="0">
                <a:latin typeface="Times New Roman" panose="02020603050405020304" pitchFamily="18" charset="0"/>
                <a:cs typeface="Times New Roman" panose="02020603050405020304" pitchFamily="18" charset="0"/>
              </a:rPr>
              <a:t>Number is negative so loop terminate and can not complete his iteration</a:t>
            </a:r>
            <a:endParaRPr lang="en-US" dirty="0"/>
          </a:p>
          <a:p>
            <a:pPr algn="ctr"/>
            <a:endParaRPr lang="en-US" dirty="0"/>
          </a:p>
        </p:txBody>
      </p:sp>
    </p:spTree>
    <p:extLst>
      <p:ext uri="{BB962C8B-B14F-4D97-AF65-F5344CB8AC3E}">
        <p14:creationId xmlns:p14="http://schemas.microsoft.com/office/powerpoint/2010/main" val="40568755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89F6-B209-499B-B2A5-249231C26E05}"/>
              </a:ext>
            </a:extLst>
          </p:cNvPr>
          <p:cNvSpPr>
            <a:spLocks noGrp="1"/>
          </p:cNvSpPr>
          <p:nvPr>
            <p:ph type="title"/>
          </p:nvPr>
        </p:nvSpPr>
        <p:spPr>
          <a:xfrm>
            <a:off x="951754" y="986020"/>
            <a:ext cx="8761413" cy="728480"/>
          </a:xfrm>
        </p:spPr>
        <p:txBody>
          <a:bodyPr/>
          <a:lstStyle/>
          <a:p>
            <a:r>
              <a:rPr lang="en-US" dirty="0">
                <a:latin typeface="Bodoni MT Black" panose="02070A03080606020203" pitchFamily="18" charset="0"/>
              </a:rPr>
              <a:t>Continue Statement</a:t>
            </a:r>
          </a:p>
        </p:txBody>
      </p:sp>
      <p:sp>
        <p:nvSpPr>
          <p:cNvPr id="3" name="Content Placeholder 2">
            <a:extLst>
              <a:ext uri="{FF2B5EF4-FFF2-40B4-BE49-F238E27FC236}">
                <a16:creationId xmlns:a16="http://schemas.microsoft.com/office/drawing/2014/main" id="{F68E36FA-7D06-4CF9-83ED-680F1EE44ECF}"/>
              </a:ext>
            </a:extLst>
          </p:cNvPr>
          <p:cNvSpPr>
            <a:spLocks noGrp="1"/>
          </p:cNvSpPr>
          <p:nvPr>
            <p:ph sz="half" idx="1"/>
          </p:nvPr>
        </p:nvSpPr>
        <p:spPr>
          <a:xfrm>
            <a:off x="656068" y="2374900"/>
            <a:ext cx="11104132" cy="4178300"/>
          </a:xfrm>
        </p:spPr>
        <p:txBody>
          <a:bodyPr>
            <a:normAutofit lnSpcReduction="10000"/>
          </a:bodyPr>
          <a:lstStyle/>
          <a:p>
            <a:r>
              <a:rPr lang="en-US" sz="2400" dirty="0">
                <a:latin typeface="Bodoni MT Black" panose="02070A03080606020203" pitchFamily="18" charset="0"/>
                <a:cs typeface="Times New Roman" panose="02020603050405020304" pitchFamily="18" charset="0"/>
              </a:rPr>
              <a:t>Continue statement:</a:t>
            </a:r>
          </a:p>
          <a:p>
            <a:pPr marL="0" indent="0">
              <a:buNone/>
            </a:pPr>
            <a:r>
              <a:rPr lang="en-US" dirty="0">
                <a:latin typeface="Times New Roman" panose="02020603050405020304" pitchFamily="18" charset="0"/>
                <a:cs typeface="Times New Roman" panose="02020603050405020304" pitchFamily="18" charset="0"/>
              </a:rPr>
              <a:t>The continue statement causes a loop to stop its current iteration and begins with the next one.</a:t>
            </a:r>
          </a:p>
          <a:p>
            <a:pPr marL="0" indent="0">
              <a:buNone/>
            </a:pPr>
            <a:r>
              <a:rPr lang="en-US" dirty="0">
                <a:latin typeface="Times New Roman" panose="02020603050405020304" pitchFamily="18" charset="0"/>
                <a:cs typeface="Times New Roman" panose="02020603050405020304" pitchFamily="18" charset="0"/>
              </a:rPr>
              <a:t>The continue statement causes the current iteration to end immediately. When the continue statement is encountered all the statements in the body of the loop appears after it are ignored, and the loop prepares for the next iteration. Its means the control of the program in while loop jumps to the test expression at the top of loop.</a:t>
            </a:r>
          </a:p>
          <a:p>
            <a:pPr marL="0" indent="0">
              <a:buNone/>
            </a:pPr>
            <a:r>
              <a:rPr lang="en-US" sz="2400" dirty="0">
                <a:latin typeface="Bodoni MT Black" panose="02070A03080606020203"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continue;</a:t>
            </a:r>
          </a:p>
          <a:p>
            <a:pPr marL="0" indent="0">
              <a:buNone/>
            </a:pPr>
            <a:r>
              <a:rPr lang="en-US" dirty="0">
                <a:latin typeface="Times New Roman" panose="02020603050405020304" pitchFamily="18" charset="0"/>
                <a:cs typeface="Times New Roman" panose="02020603050405020304" pitchFamily="18" charset="0"/>
              </a:rPr>
              <a:t>Write a program to skip odd number to show on screen.</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endParaRPr lang="en-US" dirty="0"/>
          </a:p>
        </p:txBody>
      </p:sp>
    </p:spTree>
    <p:extLst>
      <p:ext uri="{BB962C8B-B14F-4D97-AF65-F5344CB8AC3E}">
        <p14:creationId xmlns:p14="http://schemas.microsoft.com/office/powerpoint/2010/main" val="1327989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A51BEA-4980-4314-B280-4A32B2B627CC}"/>
              </a:ext>
            </a:extLst>
          </p:cNvPr>
          <p:cNvSpPr>
            <a:spLocks noGrp="1"/>
          </p:cNvSpPr>
          <p:nvPr>
            <p:ph type="title"/>
          </p:nvPr>
        </p:nvSpPr>
        <p:spPr>
          <a:xfrm>
            <a:off x="585787" y="908254"/>
            <a:ext cx="8761413" cy="728480"/>
          </a:xfrm>
        </p:spPr>
        <p:txBody>
          <a:bodyPr/>
          <a:lstStyle/>
          <a:p>
            <a:r>
              <a:rPr lang="en-US" dirty="0">
                <a:latin typeface="Bodoni MT Black" panose="02070A03080606020203" pitchFamily="18" charset="0"/>
              </a:rPr>
              <a:t>Program: Continue statement</a:t>
            </a:r>
          </a:p>
        </p:txBody>
      </p:sp>
      <p:sp>
        <p:nvSpPr>
          <p:cNvPr id="6" name="Content Placeholder 5">
            <a:extLst>
              <a:ext uri="{FF2B5EF4-FFF2-40B4-BE49-F238E27FC236}">
                <a16:creationId xmlns:a16="http://schemas.microsoft.com/office/drawing/2014/main" id="{F0B7CCBB-5FD5-4FEE-B187-21F9853A748D}"/>
              </a:ext>
            </a:extLst>
          </p:cNvPr>
          <p:cNvSpPr>
            <a:spLocks noGrp="1"/>
          </p:cNvSpPr>
          <p:nvPr>
            <p:ph idx="1"/>
          </p:nvPr>
        </p:nvSpPr>
        <p:spPr>
          <a:xfrm>
            <a:off x="546100" y="2362200"/>
            <a:ext cx="11226800" cy="412750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for(int number=0;number&lt;10;number++)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if(number%2==1)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continue;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endParaRPr lang="en-US" dirty="0"/>
          </a:p>
        </p:txBody>
      </p:sp>
      <p:sp>
        <p:nvSpPr>
          <p:cNvPr id="7" name="Rectangle 6">
            <a:extLst>
              <a:ext uri="{FF2B5EF4-FFF2-40B4-BE49-F238E27FC236}">
                <a16:creationId xmlns:a16="http://schemas.microsoft.com/office/drawing/2014/main" id="{514EBC47-A3BE-4627-82F7-92BBE17FEB6B}"/>
              </a:ext>
            </a:extLst>
          </p:cNvPr>
          <p:cNvSpPr/>
          <p:nvPr/>
        </p:nvSpPr>
        <p:spPr>
          <a:xfrm>
            <a:off x="8191500" y="3924300"/>
            <a:ext cx="2311400" cy="1257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 output</a:t>
            </a:r>
          </a:p>
          <a:p>
            <a:pPr algn="ctr"/>
            <a:r>
              <a:rPr lang="en-US" dirty="0"/>
              <a:t>02468</a:t>
            </a:r>
          </a:p>
        </p:txBody>
      </p:sp>
      <p:sp>
        <p:nvSpPr>
          <p:cNvPr id="8" name="Arrow: Right 7">
            <a:extLst>
              <a:ext uri="{FF2B5EF4-FFF2-40B4-BE49-F238E27FC236}">
                <a16:creationId xmlns:a16="http://schemas.microsoft.com/office/drawing/2014/main" id="{96C8FBA6-3B10-4F61-A197-F4582624F36B}"/>
              </a:ext>
            </a:extLst>
          </p:cNvPr>
          <p:cNvSpPr/>
          <p:nvPr/>
        </p:nvSpPr>
        <p:spPr>
          <a:xfrm>
            <a:off x="5181600" y="4552950"/>
            <a:ext cx="2463800" cy="146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797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F8C3-1673-4CA6-BCC9-2EA4157E2CAB}"/>
              </a:ext>
            </a:extLst>
          </p:cNvPr>
          <p:cNvSpPr>
            <a:spLocks noGrp="1"/>
          </p:cNvSpPr>
          <p:nvPr>
            <p:ph type="title"/>
          </p:nvPr>
        </p:nvSpPr>
        <p:spPr>
          <a:xfrm>
            <a:off x="891908" y="947920"/>
            <a:ext cx="8761413" cy="728480"/>
          </a:xfrm>
        </p:spPr>
        <p:txBody>
          <a:bodyPr/>
          <a:lstStyle/>
          <a:p>
            <a:r>
              <a:rPr lang="en-US" dirty="0">
                <a:latin typeface="Bodoni MT Black" panose="02070A03080606020203" pitchFamily="18" charset="0"/>
              </a:rPr>
              <a:t>C++ Functions</a:t>
            </a:r>
          </a:p>
        </p:txBody>
      </p:sp>
      <p:sp>
        <p:nvSpPr>
          <p:cNvPr id="3" name="Content Placeholder 2">
            <a:extLst>
              <a:ext uri="{FF2B5EF4-FFF2-40B4-BE49-F238E27FC236}">
                <a16:creationId xmlns:a16="http://schemas.microsoft.com/office/drawing/2014/main" id="{4DBA7266-56F8-478A-8593-91ED112E2271}"/>
              </a:ext>
            </a:extLst>
          </p:cNvPr>
          <p:cNvSpPr>
            <a:spLocks noGrp="1"/>
          </p:cNvSpPr>
          <p:nvPr>
            <p:ph idx="1"/>
          </p:nvPr>
        </p:nvSpPr>
        <p:spPr>
          <a:xfrm>
            <a:off x="638827" y="2467627"/>
            <a:ext cx="11010377" cy="4133589"/>
          </a:xfrm>
        </p:spPr>
        <p:txBody>
          <a:bodyPr>
            <a:normAutofit fontScale="92500"/>
          </a:bodyPr>
          <a:lstStyle/>
          <a:p>
            <a:r>
              <a:rPr lang="en-US" sz="2600" dirty="0">
                <a:latin typeface="Bodoni MT Black" panose="02070A03080606020203" pitchFamily="18" charset="0"/>
              </a:rPr>
              <a:t>Modular programming:</a:t>
            </a:r>
          </a:p>
          <a:p>
            <a:pPr marL="0" indent="0">
              <a:buNone/>
            </a:pPr>
            <a:r>
              <a:rPr lang="en-US" dirty="0">
                <a:latin typeface="Times New Roman" panose="02020603050405020304" pitchFamily="18" charset="0"/>
                <a:cs typeface="Times New Roman" panose="02020603050405020304" pitchFamily="18" charset="0"/>
              </a:rPr>
              <a:t>A program may be broken up into a set of manageable functions, or modules, This is called modular programming.</a:t>
            </a:r>
          </a:p>
          <a:p>
            <a:r>
              <a:rPr lang="en-US" sz="2600" dirty="0">
                <a:latin typeface="Bodoni MT Black" panose="02070A03080606020203" pitchFamily="18" charset="0"/>
              </a:rPr>
              <a:t>Function: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function a collection of statements that perform a specific task. Functions are commonly used to break a problem down into small manageable pieces, or modules. Instead of writing one long function that contain all the statements necessary to solve a problem, several smaller functions can be written, with each one solving a specific part of problem. These small functions than can be executed in desired order to solve the problem. This approach sometimes called divide and conquer because a large problem is divided into smaller problems that are more easily solved.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Functions are used also used to simplify the problems.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Sometimes we need some part of code to be executed in many situations and many times in the same code. In this situation function are best choice because we can use a small piece of code repeatedly only by calling function by using few necessary words.</a:t>
            </a:r>
          </a:p>
        </p:txBody>
      </p:sp>
    </p:spTree>
    <p:extLst>
      <p:ext uri="{BB962C8B-B14F-4D97-AF65-F5344CB8AC3E}">
        <p14:creationId xmlns:p14="http://schemas.microsoft.com/office/powerpoint/2010/main" val="27113069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833A-5BD7-4731-8CB9-D058805E4347}"/>
              </a:ext>
            </a:extLst>
          </p:cNvPr>
          <p:cNvSpPr>
            <a:spLocks noGrp="1"/>
          </p:cNvSpPr>
          <p:nvPr>
            <p:ph type="title"/>
          </p:nvPr>
        </p:nvSpPr>
        <p:spPr>
          <a:xfrm>
            <a:off x="729069" y="998025"/>
            <a:ext cx="8761413" cy="728480"/>
          </a:xfrm>
        </p:spPr>
        <p:txBody>
          <a:bodyPr/>
          <a:lstStyle/>
          <a:p>
            <a:r>
              <a:rPr lang="en-US" dirty="0">
                <a:latin typeface="Bodoni MT Black" panose="02070A03080606020203" pitchFamily="18" charset="0"/>
              </a:rPr>
              <a:t>Function definition</a:t>
            </a:r>
          </a:p>
        </p:txBody>
      </p:sp>
      <p:sp>
        <p:nvSpPr>
          <p:cNvPr id="3" name="Content Placeholder 2">
            <a:extLst>
              <a:ext uri="{FF2B5EF4-FFF2-40B4-BE49-F238E27FC236}">
                <a16:creationId xmlns:a16="http://schemas.microsoft.com/office/drawing/2014/main" id="{FAA0CF4A-8B9A-44D9-AD3B-E4008C68032A}"/>
              </a:ext>
            </a:extLst>
          </p:cNvPr>
          <p:cNvSpPr>
            <a:spLocks noGrp="1"/>
          </p:cNvSpPr>
          <p:nvPr>
            <p:ph idx="1"/>
          </p:nvPr>
        </p:nvSpPr>
        <p:spPr>
          <a:xfrm>
            <a:off x="576198" y="2417523"/>
            <a:ext cx="10972800" cy="4133589"/>
          </a:xfrm>
        </p:spPr>
        <p:txBody>
          <a:bodyPr>
            <a:normAutofit/>
          </a:bodyPr>
          <a:lstStyle/>
          <a:p>
            <a:r>
              <a:rPr lang="en-US" sz="2400" dirty="0">
                <a:latin typeface="Bodoni MT Black" panose="02070A03080606020203" pitchFamily="18" charset="0"/>
                <a:cs typeface="Times New Roman" panose="02020603050405020304" pitchFamily="18" charset="0"/>
              </a:rPr>
              <a:t>Function definition</a:t>
            </a:r>
          </a:p>
          <a:p>
            <a:pPr marL="0" indent="0">
              <a:buNone/>
            </a:pPr>
            <a:r>
              <a:rPr lang="en-US" sz="1600" dirty="0">
                <a:latin typeface="Times New Roman" panose="02020603050405020304" pitchFamily="18" charset="0"/>
                <a:cs typeface="Times New Roman" panose="02020603050405020304" pitchFamily="18" charset="0"/>
              </a:rPr>
              <a:t>A function definition contains the statement that make up a function. A function definition contain following parts:</a:t>
            </a:r>
          </a:p>
          <a:p>
            <a:pPr marL="0" indent="0">
              <a:buNone/>
            </a:pPr>
            <a:r>
              <a:rPr lang="en-US" sz="2000" dirty="0">
                <a:latin typeface="Bodoni MT Black" panose="02070A03080606020203" pitchFamily="18" charset="0"/>
                <a:cs typeface="Times New Roman" panose="02020603050405020304" pitchFamily="18" charset="0"/>
              </a:rPr>
              <a:t>Name: </a:t>
            </a:r>
            <a:r>
              <a:rPr lang="en-US" sz="1600" dirty="0">
                <a:latin typeface="Times New Roman" panose="02020603050405020304" pitchFamily="18" charset="0"/>
                <a:cs typeface="Times New Roman" panose="02020603050405020304" pitchFamily="18" charset="0"/>
              </a:rPr>
              <a:t>Every function must have a name. the variables apply to variable names also apply to the functions name.</a:t>
            </a:r>
          </a:p>
          <a:p>
            <a:pPr marL="0" indent="0">
              <a:buNone/>
            </a:pPr>
            <a:r>
              <a:rPr lang="en-US" sz="2000" dirty="0">
                <a:latin typeface="Bodoni MT Black" panose="02070A03080606020203" pitchFamily="18" charset="0"/>
                <a:cs typeface="Times New Roman" panose="02020603050405020304" pitchFamily="18" charset="0"/>
              </a:rPr>
              <a:t>Function type: </a:t>
            </a:r>
            <a:r>
              <a:rPr lang="en-US" sz="1600" dirty="0">
                <a:latin typeface="Times New Roman" panose="02020603050405020304" pitchFamily="18" charset="0"/>
                <a:cs typeface="Times New Roman" panose="02020603050405020304" pitchFamily="18" charset="0"/>
              </a:rPr>
              <a:t>Every function has its type. Its means may be a function is a void function (Return no value) or may be it returning some value and called return type function.</a:t>
            </a:r>
          </a:p>
          <a:p>
            <a:pPr marL="0" indent="0">
              <a:buNone/>
            </a:pPr>
            <a:r>
              <a:rPr lang="en-US" sz="2000" dirty="0">
                <a:latin typeface="Bodoni MT Black" panose="02070A03080606020203" pitchFamily="18" charset="0"/>
                <a:cs typeface="Times New Roman" panose="02020603050405020304" pitchFamily="18" charset="0"/>
              </a:rPr>
              <a:t>Parameter list: </a:t>
            </a:r>
            <a:r>
              <a:rPr lang="en-US" sz="1600" dirty="0">
                <a:latin typeface="Times New Roman" panose="02020603050405020304" pitchFamily="18" charset="0"/>
                <a:cs typeface="Times New Roman" panose="02020603050405020304" pitchFamily="18" charset="0"/>
              </a:rPr>
              <a:t>The program modules that calls a function can send data to it. The parameter list is the list of variables that hold the values passed to the function. Parameter are closed into parenthesis. If no parameter are being passed to the function, its parameter list is empty.</a:t>
            </a:r>
          </a:p>
          <a:p>
            <a:pPr marL="0" indent="0">
              <a:buNone/>
            </a:pPr>
            <a:r>
              <a:rPr lang="en-US" sz="2000" dirty="0">
                <a:latin typeface="Bodoni MT Black" panose="02070A03080606020203" pitchFamily="18" charset="0"/>
                <a:cs typeface="Times New Roman" panose="02020603050405020304" pitchFamily="18" charset="0"/>
              </a:rPr>
              <a:t>Body: </a:t>
            </a:r>
            <a:r>
              <a:rPr lang="en-US" sz="1600" dirty="0">
                <a:latin typeface="Times New Roman" panose="02020603050405020304" pitchFamily="18" charset="0"/>
                <a:cs typeface="Times New Roman" panose="02020603050405020304" pitchFamily="18" charset="0"/>
              </a:rPr>
              <a:t>the body of function is a set of statements that carry out the task the function is performing these statements are enclosed in a set of braces.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4400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20CF-7B67-4BB5-9509-906F46A8E8CF}"/>
              </a:ext>
            </a:extLst>
          </p:cNvPr>
          <p:cNvSpPr>
            <a:spLocks noGrp="1"/>
          </p:cNvSpPr>
          <p:nvPr>
            <p:ph type="title"/>
          </p:nvPr>
        </p:nvSpPr>
        <p:spPr>
          <a:xfrm>
            <a:off x="704018" y="922868"/>
            <a:ext cx="8761413" cy="728480"/>
          </a:xfrm>
        </p:spPr>
        <p:txBody>
          <a:bodyPr/>
          <a:lstStyle/>
          <a:p>
            <a:r>
              <a:rPr lang="en-US" dirty="0">
                <a:latin typeface="Bodoni MT Black" panose="02070A03080606020203" pitchFamily="18" charset="0"/>
              </a:rPr>
              <a:t>Function definition</a:t>
            </a:r>
            <a:endParaRPr lang="en-US" dirty="0"/>
          </a:p>
        </p:txBody>
      </p:sp>
      <p:sp>
        <p:nvSpPr>
          <p:cNvPr id="3" name="Content Placeholder 2">
            <a:extLst>
              <a:ext uri="{FF2B5EF4-FFF2-40B4-BE49-F238E27FC236}">
                <a16:creationId xmlns:a16="http://schemas.microsoft.com/office/drawing/2014/main" id="{C7F38E55-D365-4EF6-BD7C-D1283CA8E92A}"/>
              </a:ext>
            </a:extLst>
          </p:cNvPr>
          <p:cNvSpPr>
            <a:spLocks noGrp="1"/>
          </p:cNvSpPr>
          <p:nvPr>
            <p:ph idx="1"/>
          </p:nvPr>
        </p:nvSpPr>
        <p:spPr>
          <a:xfrm>
            <a:off x="438412" y="2392471"/>
            <a:ext cx="11298476" cy="4096011"/>
          </a:xfrm>
        </p:spPr>
        <p:txBody>
          <a:bodyPr>
            <a:normAutofit fontScale="85000" lnSpcReduction="20000"/>
          </a:bodyPr>
          <a:lstStyle/>
          <a:p>
            <a:pPr marL="0" indent="0">
              <a:buNone/>
            </a:pPr>
            <a:r>
              <a:rPr lang="en-US" sz="2400" dirty="0">
                <a:latin typeface="Bodoni MT Black" panose="02070A03080606020203" pitchFamily="18" charset="0"/>
              </a:rPr>
              <a:t>Syntax:</a:t>
            </a:r>
          </a:p>
          <a:p>
            <a:pPr marL="0" indent="0">
              <a:buNone/>
            </a:pPr>
            <a:r>
              <a:rPr lang="en-US" dirty="0">
                <a:latin typeface="Times New Roman" panose="02020603050405020304" pitchFamily="18" charset="0"/>
                <a:cs typeface="Times New Roman" panose="02020603050405020304" pitchFamily="18" charset="0"/>
              </a:rPr>
              <a:t>return type function-name(parameter list1,parameter list2,……parameter list 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statement1;</a:t>
            </a:r>
          </a:p>
          <a:p>
            <a:pPr marL="0" indent="0">
              <a:buNone/>
            </a:pPr>
            <a:r>
              <a:rPr lang="en-US" dirty="0">
                <a:latin typeface="Times New Roman" panose="02020603050405020304" pitchFamily="18" charset="0"/>
                <a:cs typeface="Times New Roman" panose="02020603050405020304" pitchFamily="18" charset="0"/>
              </a:rPr>
              <a:t>Statment2;.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Statement N;</a:t>
            </a:r>
          </a:p>
          <a:p>
            <a:pPr marL="0" indent="0">
              <a:buNone/>
            </a:pPr>
            <a:r>
              <a:rPr lang="en-US" dirty="0">
                <a:latin typeface="Times New Roman" panose="02020603050405020304" pitchFamily="18" charset="0"/>
                <a:cs typeface="Times New Roman" panose="02020603050405020304" pitchFamily="18" charset="0"/>
              </a:rPr>
              <a:t>return value;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24671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68EC-5C5C-4F8D-A408-1AF960F94538}"/>
              </a:ext>
            </a:extLst>
          </p:cNvPr>
          <p:cNvSpPr>
            <a:spLocks noGrp="1"/>
          </p:cNvSpPr>
          <p:nvPr>
            <p:ph type="title"/>
          </p:nvPr>
        </p:nvSpPr>
        <p:spPr/>
        <p:txBody>
          <a:bodyPr/>
          <a:lstStyle/>
          <a:p>
            <a:r>
              <a:rPr lang="en-US" dirty="0">
                <a:latin typeface="Bodoni MT Black" panose="02070A03080606020203" pitchFamily="18" charset="0"/>
              </a:rPr>
              <a:t>C++ First program</a:t>
            </a:r>
          </a:p>
        </p:txBody>
      </p:sp>
      <p:sp>
        <p:nvSpPr>
          <p:cNvPr id="3" name="Content Placeholder 2">
            <a:extLst>
              <a:ext uri="{FF2B5EF4-FFF2-40B4-BE49-F238E27FC236}">
                <a16:creationId xmlns:a16="http://schemas.microsoft.com/office/drawing/2014/main" id="{3EBB8774-0CB6-46BC-B2FE-FE029A2BCA9A}"/>
              </a:ext>
            </a:extLst>
          </p:cNvPr>
          <p:cNvSpPr>
            <a:spLocks noGrp="1"/>
          </p:cNvSpPr>
          <p:nvPr>
            <p:ph idx="1"/>
          </p:nvPr>
        </p:nvSpPr>
        <p:spPr>
          <a:xfrm>
            <a:off x="1154954" y="2603500"/>
            <a:ext cx="10206153" cy="3947612"/>
          </a:xfrm>
        </p:spPr>
        <p:txBody>
          <a:bodyPr/>
          <a:lstStyle/>
          <a:p>
            <a:r>
              <a:rPr lang="en-US" dirty="0">
                <a:latin typeface="Times New Roman" panose="02020603050405020304" pitchFamily="18" charset="0"/>
                <a:cs typeface="Times New Roman" panose="02020603050405020304" pitchFamily="18" charset="0"/>
              </a:rPr>
              <a:t>First C++ program to print hello world.</a:t>
            </a:r>
          </a:p>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&lt;&lt;“Hello world”;</a:t>
            </a:r>
          </a:p>
          <a:p>
            <a:r>
              <a:rPr lang="en-US" dirty="0">
                <a:latin typeface="Times New Roman" panose="02020603050405020304" pitchFamily="18" charset="0"/>
                <a:cs typeface="Times New Roman" panose="02020603050405020304" pitchFamily="18" charset="0"/>
              </a:rPr>
              <a:t>return 0;</a:t>
            </a:r>
          </a:p>
          <a:p>
            <a:r>
              <a:rPr lang="en-US" dirty="0">
                <a:latin typeface="Times New Roman" panose="02020603050405020304" pitchFamily="18" charset="0"/>
                <a:cs typeface="Times New Roman" panose="02020603050405020304" pitchFamily="18" charset="0"/>
              </a:rPr>
              <a:t>}</a:t>
            </a:r>
          </a:p>
          <a:p>
            <a:endParaRPr lang="en-US" dirty="0"/>
          </a:p>
          <a:p>
            <a:endParaRPr lang="en-US" dirty="0"/>
          </a:p>
        </p:txBody>
      </p:sp>
      <p:cxnSp>
        <p:nvCxnSpPr>
          <p:cNvPr id="5" name="Straight Arrow Connector 4">
            <a:extLst>
              <a:ext uri="{FF2B5EF4-FFF2-40B4-BE49-F238E27FC236}">
                <a16:creationId xmlns:a16="http://schemas.microsoft.com/office/drawing/2014/main" id="{F0928A93-DAB6-4124-9A76-35BDE5DB01F9}"/>
              </a:ext>
            </a:extLst>
          </p:cNvPr>
          <p:cNvCxnSpPr>
            <a:cxnSpLocks/>
          </p:cNvCxnSpPr>
          <p:nvPr/>
        </p:nvCxnSpPr>
        <p:spPr>
          <a:xfrm flipV="1">
            <a:off x="3720230" y="3161082"/>
            <a:ext cx="2375770" cy="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75720F1-A1A2-4E56-9671-09EFEFAA9C5F}"/>
              </a:ext>
            </a:extLst>
          </p:cNvPr>
          <p:cNvCxnSpPr>
            <a:cxnSpLocks/>
          </p:cNvCxnSpPr>
          <p:nvPr/>
        </p:nvCxnSpPr>
        <p:spPr>
          <a:xfrm>
            <a:off x="3845490" y="3640640"/>
            <a:ext cx="2274522" cy="18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A767536-C7C0-464E-94B6-385F35B4F057}"/>
              </a:ext>
            </a:extLst>
          </p:cNvPr>
          <p:cNvCxnSpPr>
            <a:cxnSpLocks/>
          </p:cNvCxnSpPr>
          <p:nvPr/>
        </p:nvCxnSpPr>
        <p:spPr>
          <a:xfrm>
            <a:off x="2586624" y="4048719"/>
            <a:ext cx="3599146" cy="62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84313C5-52B8-4D9F-9FF8-660A201E72B3}"/>
              </a:ext>
            </a:extLst>
          </p:cNvPr>
          <p:cNvCxnSpPr>
            <a:cxnSpLocks/>
          </p:cNvCxnSpPr>
          <p:nvPr/>
        </p:nvCxnSpPr>
        <p:spPr>
          <a:xfrm>
            <a:off x="2066795" y="4897677"/>
            <a:ext cx="1561577" cy="810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FEB46C-7429-4A20-9A9F-6D4CC3E8E980}"/>
              </a:ext>
            </a:extLst>
          </p:cNvPr>
          <p:cNvCxnSpPr/>
          <p:nvPr/>
        </p:nvCxnSpPr>
        <p:spPr>
          <a:xfrm>
            <a:off x="3655514" y="4868108"/>
            <a:ext cx="2279737" cy="39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FD85A4B-69B0-41DF-9755-692CC3239DDF}"/>
              </a:ext>
            </a:extLst>
          </p:cNvPr>
          <p:cNvCxnSpPr/>
          <p:nvPr/>
        </p:nvCxnSpPr>
        <p:spPr>
          <a:xfrm>
            <a:off x="1891430" y="5291320"/>
            <a:ext cx="1390389" cy="11595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1B0022C-6492-4635-B296-3C5B53040FB4}"/>
              </a:ext>
            </a:extLst>
          </p:cNvPr>
          <p:cNvSpPr/>
          <p:nvPr/>
        </p:nvSpPr>
        <p:spPr>
          <a:xfrm>
            <a:off x="6317295" y="2893512"/>
            <a:ext cx="3753631" cy="47598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Input/ output stream </a:t>
            </a:r>
          </a:p>
        </p:txBody>
      </p:sp>
      <p:sp>
        <p:nvSpPr>
          <p:cNvPr id="21" name="Rectangle 20">
            <a:extLst>
              <a:ext uri="{FF2B5EF4-FFF2-40B4-BE49-F238E27FC236}">
                <a16:creationId xmlns:a16="http://schemas.microsoft.com/office/drawing/2014/main" id="{032E7F04-86F8-429A-BEE3-D8DAF7771411}"/>
              </a:ext>
            </a:extLst>
          </p:cNvPr>
          <p:cNvSpPr/>
          <p:nvPr/>
        </p:nvSpPr>
        <p:spPr>
          <a:xfrm>
            <a:off x="6471780" y="3603148"/>
            <a:ext cx="3599146" cy="45111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Provide scope to the identifier</a:t>
            </a:r>
          </a:p>
        </p:txBody>
      </p:sp>
      <p:sp>
        <p:nvSpPr>
          <p:cNvPr id="22" name="Oval 21">
            <a:extLst>
              <a:ext uri="{FF2B5EF4-FFF2-40B4-BE49-F238E27FC236}">
                <a16:creationId xmlns:a16="http://schemas.microsoft.com/office/drawing/2014/main" id="{5A4ADE64-5C23-4E07-B3D3-09A8EE3260BD}"/>
              </a:ext>
            </a:extLst>
          </p:cNvPr>
          <p:cNvSpPr/>
          <p:nvPr/>
        </p:nvSpPr>
        <p:spPr>
          <a:xfrm>
            <a:off x="6269278" y="4247495"/>
            <a:ext cx="4020853" cy="69214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Main method where program execution start</a:t>
            </a:r>
          </a:p>
        </p:txBody>
      </p:sp>
      <p:sp>
        <p:nvSpPr>
          <p:cNvPr id="23" name="Rectangle 22">
            <a:extLst>
              <a:ext uri="{FF2B5EF4-FFF2-40B4-BE49-F238E27FC236}">
                <a16:creationId xmlns:a16="http://schemas.microsoft.com/office/drawing/2014/main" id="{EC1C5757-0864-40B8-8FC2-E90723769F01}"/>
              </a:ext>
            </a:extLst>
          </p:cNvPr>
          <p:cNvSpPr/>
          <p:nvPr/>
        </p:nvSpPr>
        <p:spPr>
          <a:xfrm>
            <a:off x="6177420" y="5085741"/>
            <a:ext cx="4204570" cy="38842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Statement to print on the output screen</a:t>
            </a:r>
          </a:p>
        </p:txBody>
      </p:sp>
      <p:sp>
        <p:nvSpPr>
          <p:cNvPr id="24" name="Oval 23">
            <a:extLst>
              <a:ext uri="{FF2B5EF4-FFF2-40B4-BE49-F238E27FC236}">
                <a16:creationId xmlns:a16="http://schemas.microsoft.com/office/drawing/2014/main" id="{372CBB66-B7AE-4470-8C54-ED5CE20DA008}"/>
              </a:ext>
            </a:extLst>
          </p:cNvPr>
          <p:cNvSpPr/>
          <p:nvPr/>
        </p:nvSpPr>
        <p:spPr>
          <a:xfrm>
            <a:off x="3580358" y="5608333"/>
            <a:ext cx="4624664" cy="5074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t>Cout</a:t>
            </a:r>
            <a:r>
              <a:rPr lang="en-US" sz="1400" dirty="0"/>
              <a:t> used for the output function</a:t>
            </a:r>
          </a:p>
        </p:txBody>
      </p:sp>
      <p:sp>
        <p:nvSpPr>
          <p:cNvPr id="25" name="Rectangle 24">
            <a:extLst>
              <a:ext uri="{FF2B5EF4-FFF2-40B4-BE49-F238E27FC236}">
                <a16:creationId xmlns:a16="http://schemas.microsoft.com/office/drawing/2014/main" id="{8C976141-6495-43FB-BAA3-CA95E0E2BCD6}"/>
              </a:ext>
            </a:extLst>
          </p:cNvPr>
          <p:cNvSpPr/>
          <p:nvPr/>
        </p:nvSpPr>
        <p:spPr>
          <a:xfrm>
            <a:off x="3580358" y="6280497"/>
            <a:ext cx="4624664" cy="4392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Return 0 at the end of the program when function not return anything.</a:t>
            </a:r>
          </a:p>
        </p:txBody>
      </p:sp>
    </p:spTree>
    <p:extLst>
      <p:ext uri="{BB962C8B-B14F-4D97-AF65-F5344CB8AC3E}">
        <p14:creationId xmlns:p14="http://schemas.microsoft.com/office/powerpoint/2010/main" val="17165091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B56C-4CC0-4F42-AEE1-29A999183F39}"/>
              </a:ext>
            </a:extLst>
          </p:cNvPr>
          <p:cNvSpPr>
            <a:spLocks noGrp="1"/>
          </p:cNvSpPr>
          <p:nvPr>
            <p:ph type="title"/>
          </p:nvPr>
        </p:nvSpPr>
        <p:spPr>
          <a:xfrm>
            <a:off x="741595" y="998024"/>
            <a:ext cx="8761413" cy="728480"/>
          </a:xfrm>
        </p:spPr>
        <p:txBody>
          <a:bodyPr/>
          <a:lstStyle/>
          <a:p>
            <a:r>
              <a:rPr lang="en-US" dirty="0">
                <a:latin typeface="Bodoni MT Black" panose="02070A03080606020203" pitchFamily="18" charset="0"/>
              </a:rPr>
              <a:t>Example: Function definition</a:t>
            </a:r>
          </a:p>
        </p:txBody>
      </p:sp>
      <p:sp>
        <p:nvSpPr>
          <p:cNvPr id="3" name="Content Placeholder 2">
            <a:extLst>
              <a:ext uri="{FF2B5EF4-FFF2-40B4-BE49-F238E27FC236}">
                <a16:creationId xmlns:a16="http://schemas.microsoft.com/office/drawing/2014/main" id="{99D75D4E-C6C5-4819-A63C-F49E03E6B0DF}"/>
              </a:ext>
            </a:extLst>
          </p:cNvPr>
          <p:cNvSpPr>
            <a:spLocks noGrp="1"/>
          </p:cNvSpPr>
          <p:nvPr>
            <p:ph idx="1"/>
          </p:nvPr>
        </p:nvSpPr>
        <p:spPr>
          <a:xfrm>
            <a:off x="300625" y="2455101"/>
            <a:ext cx="11398685" cy="4008329"/>
          </a:xfrm>
        </p:spPr>
        <p:txBody>
          <a:bodyPr/>
          <a:lstStyle/>
          <a:p>
            <a:pPr marL="0" indent="0">
              <a:buNone/>
            </a:pPr>
            <a:r>
              <a:rPr lang="en-US" dirty="0">
                <a:latin typeface="Times New Roman" panose="02020603050405020304" pitchFamily="18" charset="0"/>
                <a:cs typeface="Times New Roman" panose="02020603050405020304" pitchFamily="18" charset="0"/>
              </a:rPr>
              <a:t>int      sum(variable1,variable2,variable3)</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sum_of_number</a:t>
            </a:r>
            <a:r>
              <a:rPr lang="en-US" dirty="0">
                <a:latin typeface="Times New Roman" panose="02020603050405020304" pitchFamily="18" charset="0"/>
                <a:cs typeface="Times New Roman" panose="02020603050405020304" pitchFamily="18" charset="0"/>
              </a:rPr>
              <a:t>=variable1+variable2+variable3;</a:t>
            </a:r>
          </a:p>
          <a:p>
            <a:pPr marL="0" indent="0">
              <a:buNone/>
            </a:pPr>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sum_of_number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cxnSp>
        <p:nvCxnSpPr>
          <p:cNvPr id="5" name="Straight Arrow Connector 4">
            <a:extLst>
              <a:ext uri="{FF2B5EF4-FFF2-40B4-BE49-F238E27FC236}">
                <a16:creationId xmlns:a16="http://schemas.microsoft.com/office/drawing/2014/main" id="{2E3EC3DA-1B8A-420E-9A45-620BAE9B5FFE}"/>
              </a:ext>
            </a:extLst>
          </p:cNvPr>
          <p:cNvCxnSpPr>
            <a:cxnSpLocks/>
          </p:cNvCxnSpPr>
          <p:nvPr/>
        </p:nvCxnSpPr>
        <p:spPr>
          <a:xfrm>
            <a:off x="517742" y="2743200"/>
            <a:ext cx="388307" cy="44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0140FEF-179E-4D33-A78F-25476C29D9D9}"/>
              </a:ext>
            </a:extLst>
          </p:cNvPr>
          <p:cNvSpPr/>
          <p:nvPr/>
        </p:nvSpPr>
        <p:spPr>
          <a:xfrm>
            <a:off x="939451" y="3242939"/>
            <a:ext cx="3871385" cy="492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Int type function is created for returning integer value to the module from which it is called</a:t>
            </a:r>
          </a:p>
        </p:txBody>
      </p:sp>
      <p:cxnSp>
        <p:nvCxnSpPr>
          <p:cNvPr id="8" name="Straight Arrow Connector 7">
            <a:extLst>
              <a:ext uri="{FF2B5EF4-FFF2-40B4-BE49-F238E27FC236}">
                <a16:creationId xmlns:a16="http://schemas.microsoft.com/office/drawing/2014/main" id="{7756997C-1AD9-4B05-9E07-A63B64147F58}"/>
              </a:ext>
            </a:extLst>
          </p:cNvPr>
          <p:cNvCxnSpPr>
            <a:cxnSpLocks/>
          </p:cNvCxnSpPr>
          <p:nvPr/>
        </p:nvCxnSpPr>
        <p:spPr>
          <a:xfrm>
            <a:off x="1402915" y="2743200"/>
            <a:ext cx="3624196" cy="44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EE70253-DFC1-4DF8-A980-E5A45DE778B5}"/>
              </a:ext>
            </a:extLst>
          </p:cNvPr>
          <p:cNvSpPr/>
          <p:nvPr/>
        </p:nvSpPr>
        <p:spPr>
          <a:xfrm>
            <a:off x="5229615" y="3040692"/>
            <a:ext cx="3457184" cy="5166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Name of the function is sum which is created for returning sum of three numbers</a:t>
            </a:r>
          </a:p>
        </p:txBody>
      </p:sp>
      <p:cxnSp>
        <p:nvCxnSpPr>
          <p:cNvPr id="11" name="Straight Arrow Connector 10">
            <a:extLst>
              <a:ext uri="{FF2B5EF4-FFF2-40B4-BE49-F238E27FC236}">
                <a16:creationId xmlns:a16="http://schemas.microsoft.com/office/drawing/2014/main" id="{CE42CEB1-E737-474F-97A4-9E07D3751E8E}"/>
              </a:ext>
            </a:extLst>
          </p:cNvPr>
          <p:cNvCxnSpPr/>
          <p:nvPr/>
        </p:nvCxnSpPr>
        <p:spPr>
          <a:xfrm>
            <a:off x="4325654" y="2679004"/>
            <a:ext cx="2471804" cy="4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06FF559-54FF-4853-9E6B-3712D9CA12CB}"/>
              </a:ext>
            </a:extLst>
          </p:cNvPr>
          <p:cNvSpPr/>
          <p:nvPr/>
        </p:nvSpPr>
        <p:spPr>
          <a:xfrm>
            <a:off x="6793283" y="2455101"/>
            <a:ext cx="3995801" cy="5036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Parameter list which receive three values for sum of these number</a:t>
            </a:r>
          </a:p>
        </p:txBody>
      </p:sp>
      <p:cxnSp>
        <p:nvCxnSpPr>
          <p:cNvPr id="14" name="Straight Arrow Connector 13">
            <a:extLst>
              <a:ext uri="{FF2B5EF4-FFF2-40B4-BE49-F238E27FC236}">
                <a16:creationId xmlns:a16="http://schemas.microsoft.com/office/drawing/2014/main" id="{064475D9-A6FF-42AE-908B-5DC5263E5343}"/>
              </a:ext>
            </a:extLst>
          </p:cNvPr>
          <p:cNvCxnSpPr/>
          <p:nvPr/>
        </p:nvCxnSpPr>
        <p:spPr>
          <a:xfrm>
            <a:off x="2743200" y="4359058"/>
            <a:ext cx="2283911" cy="93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936AEFF-C3F1-4C54-BFCA-3445B557B16B}"/>
              </a:ext>
            </a:extLst>
          </p:cNvPr>
          <p:cNvSpPr/>
          <p:nvPr/>
        </p:nvSpPr>
        <p:spPr>
          <a:xfrm>
            <a:off x="5073038" y="5146111"/>
            <a:ext cx="6538588" cy="4404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Body of the function have one statement which sum three number and save in variable </a:t>
            </a:r>
            <a:r>
              <a:rPr lang="en-US" sz="1400" dirty="0" err="1"/>
              <a:t>sum_of_number</a:t>
            </a:r>
            <a:r>
              <a:rPr lang="en-US" sz="1400" dirty="0"/>
              <a:t> </a:t>
            </a:r>
            <a:r>
              <a:rPr lang="en-US" sz="1400" dirty="0">
                <a:latin typeface="Times New Roman" panose="02020603050405020304" pitchFamily="18" charset="0"/>
                <a:cs typeface="Times New Roman" panose="02020603050405020304" pitchFamily="18" charset="0"/>
              </a:rPr>
              <a:t>to return to the function from where it is called</a:t>
            </a:r>
          </a:p>
        </p:txBody>
      </p:sp>
      <p:sp>
        <p:nvSpPr>
          <p:cNvPr id="16" name="Rectangle 15">
            <a:extLst>
              <a:ext uri="{FF2B5EF4-FFF2-40B4-BE49-F238E27FC236}">
                <a16:creationId xmlns:a16="http://schemas.microsoft.com/office/drawing/2014/main" id="{E407E80B-0034-43D7-9AF3-3AEC3111266C}"/>
              </a:ext>
            </a:extLst>
          </p:cNvPr>
          <p:cNvSpPr/>
          <p:nvPr/>
        </p:nvSpPr>
        <p:spPr>
          <a:xfrm>
            <a:off x="450936" y="5683428"/>
            <a:ext cx="5469699" cy="492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Return sum of the number which function receive in parameter list and after summing result is save in a variable to return </a:t>
            </a:r>
          </a:p>
        </p:txBody>
      </p:sp>
      <p:cxnSp>
        <p:nvCxnSpPr>
          <p:cNvPr id="18" name="Straight Arrow Connector 17">
            <a:extLst>
              <a:ext uri="{FF2B5EF4-FFF2-40B4-BE49-F238E27FC236}">
                <a16:creationId xmlns:a16="http://schemas.microsoft.com/office/drawing/2014/main" id="{5FE5C476-13AE-43A0-A74F-008AFC91FE4C}"/>
              </a:ext>
            </a:extLst>
          </p:cNvPr>
          <p:cNvCxnSpPr>
            <a:cxnSpLocks/>
          </p:cNvCxnSpPr>
          <p:nvPr/>
        </p:nvCxnSpPr>
        <p:spPr>
          <a:xfrm>
            <a:off x="754121" y="4752584"/>
            <a:ext cx="0" cy="834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1657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5393-4074-4DBD-84EC-CA98E11DEFB1}"/>
              </a:ext>
            </a:extLst>
          </p:cNvPr>
          <p:cNvSpPr>
            <a:spLocks noGrp="1"/>
          </p:cNvSpPr>
          <p:nvPr>
            <p:ph type="title"/>
          </p:nvPr>
        </p:nvSpPr>
        <p:spPr>
          <a:xfrm>
            <a:off x="538620" y="960446"/>
            <a:ext cx="8761413" cy="728480"/>
          </a:xfrm>
        </p:spPr>
        <p:txBody>
          <a:bodyPr/>
          <a:lstStyle/>
          <a:p>
            <a:r>
              <a:rPr lang="en-US" dirty="0">
                <a:latin typeface="Bodoni MT Black" panose="02070A03080606020203" pitchFamily="18" charset="0"/>
              </a:rPr>
              <a:t>Function calling </a:t>
            </a:r>
          </a:p>
        </p:txBody>
      </p:sp>
      <p:sp>
        <p:nvSpPr>
          <p:cNvPr id="3" name="Content Placeholder 2">
            <a:extLst>
              <a:ext uri="{FF2B5EF4-FFF2-40B4-BE49-F238E27FC236}">
                <a16:creationId xmlns:a16="http://schemas.microsoft.com/office/drawing/2014/main" id="{A7174135-0758-40C1-AFAF-10F1A33981CE}"/>
              </a:ext>
            </a:extLst>
          </p:cNvPr>
          <p:cNvSpPr>
            <a:spLocks noGrp="1"/>
          </p:cNvSpPr>
          <p:nvPr>
            <p:ph idx="1"/>
          </p:nvPr>
        </p:nvSpPr>
        <p:spPr>
          <a:xfrm>
            <a:off x="538620" y="2354893"/>
            <a:ext cx="11210794" cy="4158641"/>
          </a:xfrm>
        </p:spPr>
        <p:txBody>
          <a:bodyPr>
            <a:normAutofit/>
          </a:bodyPr>
          <a:lstStyle/>
          <a:p>
            <a:r>
              <a:rPr lang="en-US" sz="2400" dirty="0">
                <a:latin typeface="Bodoni MT Black" panose="02070A03080606020203" pitchFamily="18" charset="0"/>
                <a:cs typeface="Times New Roman" panose="02020603050405020304" pitchFamily="18" charset="0"/>
              </a:rPr>
              <a:t>Function calling:</a:t>
            </a:r>
          </a:p>
          <a:p>
            <a:pPr marL="0" indent="0">
              <a:buNone/>
            </a:pPr>
            <a:r>
              <a:rPr lang="en-US" dirty="0">
                <a:latin typeface="Times New Roman" panose="02020603050405020304" pitchFamily="18" charset="0"/>
                <a:cs typeface="Times New Roman" panose="02020603050405020304" pitchFamily="18" charset="0"/>
              </a:rPr>
              <a:t>A function call is a statement that causes a function to execute. Function main is called automatically when a program starts. But all other functions must be executed by function call statement.</a:t>
            </a:r>
          </a:p>
          <a:p>
            <a:pPr marL="0" indent="0">
              <a:buNone/>
            </a:pPr>
            <a:r>
              <a:rPr lang="en-US" dirty="0">
                <a:latin typeface="Times New Roman" panose="02020603050405020304" pitchFamily="18" charset="0"/>
                <a:cs typeface="Times New Roman" panose="02020603050405020304" pitchFamily="18" charset="0"/>
              </a:rPr>
              <a:t>When a function called, the program branches to that function and executes the statement in the body of the function.</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function-name(values);</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cxnSp>
        <p:nvCxnSpPr>
          <p:cNvPr id="5" name="Straight Arrow Connector 4">
            <a:extLst>
              <a:ext uri="{FF2B5EF4-FFF2-40B4-BE49-F238E27FC236}">
                <a16:creationId xmlns:a16="http://schemas.microsoft.com/office/drawing/2014/main" id="{DA88495B-2B6B-4C3B-840E-93FB3484CDEE}"/>
              </a:ext>
            </a:extLst>
          </p:cNvPr>
          <p:cNvCxnSpPr/>
          <p:nvPr/>
        </p:nvCxnSpPr>
        <p:spPr>
          <a:xfrm>
            <a:off x="1615858" y="5574082"/>
            <a:ext cx="1089764" cy="526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85ABC0C-2CF3-4C3E-82DA-1FFC44D0539B}"/>
              </a:ext>
            </a:extLst>
          </p:cNvPr>
          <p:cNvSpPr/>
          <p:nvPr/>
        </p:nvSpPr>
        <p:spPr>
          <a:xfrm>
            <a:off x="2868460" y="5897554"/>
            <a:ext cx="4747365" cy="4030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Function is called with its name. its may or may not send values</a:t>
            </a:r>
          </a:p>
        </p:txBody>
      </p:sp>
    </p:spTree>
    <p:extLst>
      <p:ext uri="{BB962C8B-B14F-4D97-AF65-F5344CB8AC3E}">
        <p14:creationId xmlns:p14="http://schemas.microsoft.com/office/powerpoint/2010/main" val="14714209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1CBA-8964-4013-A089-28CE26D69BD7}"/>
              </a:ext>
            </a:extLst>
          </p:cNvPr>
          <p:cNvSpPr>
            <a:spLocks noGrp="1"/>
          </p:cNvSpPr>
          <p:nvPr>
            <p:ph type="title"/>
          </p:nvPr>
        </p:nvSpPr>
        <p:spPr>
          <a:xfrm>
            <a:off x="789139" y="947920"/>
            <a:ext cx="8789025" cy="855828"/>
          </a:xfrm>
        </p:spPr>
        <p:txBody>
          <a:bodyPr/>
          <a:lstStyle/>
          <a:p>
            <a:r>
              <a:rPr lang="en-US" dirty="0">
                <a:latin typeface="Bodoni MT Black" panose="02070A03080606020203" pitchFamily="18" charset="0"/>
              </a:rPr>
              <a:t>Void function</a:t>
            </a:r>
          </a:p>
        </p:txBody>
      </p:sp>
      <p:sp>
        <p:nvSpPr>
          <p:cNvPr id="3" name="Content Placeholder 2">
            <a:extLst>
              <a:ext uri="{FF2B5EF4-FFF2-40B4-BE49-F238E27FC236}">
                <a16:creationId xmlns:a16="http://schemas.microsoft.com/office/drawing/2014/main" id="{D47644FC-467A-4CF8-A4A3-30237C4293A4}"/>
              </a:ext>
            </a:extLst>
          </p:cNvPr>
          <p:cNvSpPr>
            <a:spLocks noGrp="1"/>
          </p:cNvSpPr>
          <p:nvPr>
            <p:ph idx="1"/>
          </p:nvPr>
        </p:nvSpPr>
        <p:spPr>
          <a:xfrm>
            <a:off x="538619" y="2379945"/>
            <a:ext cx="11223321" cy="3983277"/>
          </a:xfrm>
        </p:spPr>
        <p:txBody>
          <a:bodyPr>
            <a:normAutofit fontScale="92500" lnSpcReduction="20000"/>
          </a:bodyPr>
          <a:lstStyle/>
          <a:p>
            <a:r>
              <a:rPr lang="en-US" sz="2600" dirty="0">
                <a:latin typeface="Bodoni MT Black" panose="02070A03080606020203" pitchFamily="18" charset="0"/>
                <a:cs typeface="Times New Roman" panose="02020603050405020304" pitchFamily="18" charset="0"/>
              </a:rPr>
              <a:t>Main function</a:t>
            </a:r>
          </a:p>
          <a:p>
            <a:pPr marL="0" indent="0">
              <a:buNone/>
            </a:pPr>
            <a:r>
              <a:rPr lang="en-US" sz="1900" dirty="0">
                <a:latin typeface="Times New Roman" panose="02020603050405020304" pitchFamily="18" charset="0"/>
                <a:cs typeface="Times New Roman" panose="02020603050405020304" pitchFamily="18" charset="0"/>
              </a:rPr>
              <a:t>The main function in all of the programs is declared to return an int value to the operating system. The return 0, statement causes the value 0 to be returned when the main function finish executing. </a:t>
            </a:r>
          </a:p>
          <a:p>
            <a:r>
              <a:rPr lang="en-US" sz="2600" dirty="0">
                <a:latin typeface="Bodoni MT Black" panose="02070A03080606020203" pitchFamily="18" charset="0"/>
                <a:cs typeface="Times New Roman" panose="02020603050405020304" pitchFamily="18" charset="0"/>
              </a:rPr>
              <a:t>Void function</a:t>
            </a:r>
          </a:p>
          <a:p>
            <a:pPr marL="0" indent="0">
              <a:buNone/>
            </a:pPr>
            <a:r>
              <a:rPr lang="en-US" sz="1900" dirty="0">
                <a:latin typeface="Times New Roman" panose="02020603050405020304" pitchFamily="18" charset="0"/>
                <a:cs typeface="Times New Roman" panose="02020603050405020304" pitchFamily="18" charset="0"/>
              </a:rPr>
              <a:t> It isn’t necessary for all functions to return a value, however. Some function simply perform one or more statements and than return. In C++ these functions are called void functions. Void function are defined by using a word “void” at the beginning of the function name.</a:t>
            </a:r>
          </a:p>
          <a:p>
            <a:pPr marL="0" indent="0">
              <a:buNone/>
            </a:pPr>
            <a:r>
              <a:rPr lang="en-US" sz="1900" dirty="0">
                <a:latin typeface="Times New Roman" panose="02020603050405020304" pitchFamily="18" charset="0"/>
                <a:cs typeface="Times New Roman" panose="02020603050405020304" pitchFamily="18" charset="0"/>
              </a:rPr>
              <a:t>void message()</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cout</a:t>
            </a:r>
            <a:r>
              <a:rPr lang="en-US" sz="1900" dirty="0">
                <a:latin typeface="Times New Roman" panose="02020603050405020304" pitchFamily="18" charset="0"/>
                <a:cs typeface="Times New Roman" panose="02020603050405020304" pitchFamily="18" charset="0"/>
              </a:rPr>
              <a:t>&lt;&lt;“Hello world”;</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Void function does not return value when it finish its execution.</a:t>
            </a:r>
          </a:p>
          <a:p>
            <a:pPr marL="0" indent="0">
              <a:buNone/>
            </a:pPr>
            <a:endParaRPr lang="en-US" dirty="0"/>
          </a:p>
          <a:p>
            <a:endParaRPr lang="en-US" dirty="0"/>
          </a:p>
        </p:txBody>
      </p:sp>
    </p:spTree>
    <p:extLst>
      <p:ext uri="{BB962C8B-B14F-4D97-AF65-F5344CB8AC3E}">
        <p14:creationId xmlns:p14="http://schemas.microsoft.com/office/powerpoint/2010/main" val="18130537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BD8E-42BE-4A87-A018-ECF12B12E96E}"/>
              </a:ext>
            </a:extLst>
          </p:cNvPr>
          <p:cNvSpPr>
            <a:spLocks noGrp="1"/>
          </p:cNvSpPr>
          <p:nvPr>
            <p:ph type="title"/>
          </p:nvPr>
        </p:nvSpPr>
        <p:spPr>
          <a:xfrm>
            <a:off x="716543" y="947920"/>
            <a:ext cx="8761413" cy="728480"/>
          </a:xfrm>
        </p:spPr>
        <p:txBody>
          <a:bodyPr/>
          <a:lstStyle/>
          <a:p>
            <a:r>
              <a:rPr lang="en-US" dirty="0">
                <a:latin typeface="Bodoni MT Black" panose="02070A03080606020203" pitchFamily="18" charset="0"/>
              </a:rPr>
              <a:t>Return type functions</a:t>
            </a:r>
          </a:p>
        </p:txBody>
      </p:sp>
      <p:sp>
        <p:nvSpPr>
          <p:cNvPr id="3" name="Content Placeholder 2">
            <a:extLst>
              <a:ext uri="{FF2B5EF4-FFF2-40B4-BE49-F238E27FC236}">
                <a16:creationId xmlns:a16="http://schemas.microsoft.com/office/drawing/2014/main" id="{174C235F-503B-4778-BCA1-0DAB42967C51}"/>
              </a:ext>
            </a:extLst>
          </p:cNvPr>
          <p:cNvSpPr>
            <a:spLocks noGrp="1"/>
          </p:cNvSpPr>
          <p:nvPr>
            <p:ph idx="1"/>
          </p:nvPr>
        </p:nvSpPr>
        <p:spPr>
          <a:xfrm>
            <a:off x="588723" y="2317315"/>
            <a:ext cx="11110587" cy="4283901"/>
          </a:xfrm>
        </p:spPr>
        <p:txBody>
          <a:bodyPr>
            <a:normAutofit fontScale="85000" lnSpcReduction="10000"/>
          </a:bodyPr>
          <a:lstStyle/>
          <a:p>
            <a:r>
              <a:rPr lang="en-US" sz="2400" dirty="0">
                <a:latin typeface="Bodoni MT Black" panose="02070A03080606020203" pitchFamily="18" charset="0"/>
              </a:rPr>
              <a:t>Return type function: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function which return value according to the type of function are called return types function.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may be int, char, float, double and up to so 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example if we want to return a float value back to the place where a function is called, we use  float return type for the function.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return statement causes a function to end immediately. The statements are skipped after the return statement.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function also return Boolean value in the form of true and false.</a:t>
            </a:r>
          </a:p>
          <a:p>
            <a:pPr marL="0" indent="0">
              <a:buNone/>
            </a:pPr>
            <a:r>
              <a:rPr lang="en-US" sz="2400" dirty="0">
                <a:latin typeface="Bodoni MT Black" panose="02070A03080606020203"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float </a:t>
            </a:r>
            <a:r>
              <a:rPr lang="en-US" dirty="0" err="1">
                <a:latin typeface="Times New Roman" panose="02020603050405020304" pitchFamily="18" charset="0"/>
                <a:cs typeface="Times New Roman" panose="02020603050405020304" pitchFamily="18" charset="0"/>
              </a:rPr>
              <a:t>area_of_triangle</a:t>
            </a:r>
            <a:r>
              <a:rPr lang="en-US" dirty="0">
                <a:latin typeface="Times New Roman" panose="02020603050405020304" pitchFamily="18" charset="0"/>
                <a:cs typeface="Times New Roman" panose="02020603050405020304" pitchFamily="18" charset="0"/>
              </a:rPr>
              <a:t>(float </a:t>
            </a:r>
            <a:r>
              <a:rPr lang="en-US" dirty="0" err="1">
                <a:latin typeface="Times New Roman" panose="02020603050405020304" pitchFamily="18" charset="0"/>
                <a:cs typeface="Times New Roman" panose="02020603050405020304" pitchFamily="18" charset="0"/>
              </a:rPr>
              <a:t>height,float</a:t>
            </a:r>
            <a:r>
              <a:rPr lang="en-US" dirty="0">
                <a:latin typeface="Times New Roman" panose="02020603050405020304" pitchFamily="18" charset="0"/>
                <a:cs typeface="Times New Roman" panose="02020603050405020304" pitchFamily="18" charset="0"/>
              </a:rPr>
              <a:t> width)</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float area=</a:t>
            </a:r>
            <a:r>
              <a:rPr lang="en-US" dirty="0" err="1">
                <a:latin typeface="Times New Roman" panose="02020603050405020304" pitchFamily="18" charset="0"/>
                <a:cs typeface="Times New Roman" panose="02020603050405020304" pitchFamily="18" charset="0"/>
              </a:rPr>
              <a:t>height+width</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area;</a:t>
            </a:r>
          </a:p>
          <a:p>
            <a:pPr marL="0" indent="0">
              <a:buNone/>
            </a:pPr>
            <a:r>
              <a:rPr lang="en-US" dirty="0">
                <a:latin typeface="Times New Roman" panose="02020603050405020304" pitchFamily="18" charset="0"/>
                <a:cs typeface="Times New Roman" panose="02020603050405020304" pitchFamily="18" charset="0"/>
              </a:rPr>
              <a:t>}// this function return value in decimal points.</a:t>
            </a:r>
          </a:p>
          <a:p>
            <a:pPr marL="0" indent="0">
              <a:buNone/>
            </a:pPr>
            <a:endParaRPr lang="en-US" dirty="0"/>
          </a:p>
        </p:txBody>
      </p:sp>
    </p:spTree>
    <p:extLst>
      <p:ext uri="{BB962C8B-B14F-4D97-AF65-F5344CB8AC3E}">
        <p14:creationId xmlns:p14="http://schemas.microsoft.com/office/powerpoint/2010/main" val="8256238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D4DF-974D-4662-946E-F1E5310D7CB7}"/>
              </a:ext>
            </a:extLst>
          </p:cNvPr>
          <p:cNvSpPr>
            <a:spLocks noGrp="1"/>
          </p:cNvSpPr>
          <p:nvPr>
            <p:ph type="title"/>
          </p:nvPr>
        </p:nvSpPr>
        <p:spPr>
          <a:xfrm>
            <a:off x="839245" y="814192"/>
            <a:ext cx="9077122" cy="866440"/>
          </a:xfrm>
        </p:spPr>
        <p:txBody>
          <a:bodyPr/>
          <a:lstStyle/>
          <a:p>
            <a:r>
              <a:rPr lang="en-US" sz="4800" dirty="0">
                <a:latin typeface="Bodoni MT Black" panose="02070A03080606020203" pitchFamily="18" charset="0"/>
              </a:rPr>
              <a:t>Recursion</a:t>
            </a:r>
            <a:r>
              <a:rPr lang="en-US" dirty="0"/>
              <a:t> </a:t>
            </a:r>
          </a:p>
        </p:txBody>
      </p:sp>
      <p:sp>
        <p:nvSpPr>
          <p:cNvPr id="3" name="Content Placeholder 2">
            <a:extLst>
              <a:ext uri="{FF2B5EF4-FFF2-40B4-BE49-F238E27FC236}">
                <a16:creationId xmlns:a16="http://schemas.microsoft.com/office/drawing/2014/main" id="{B189E1F0-CE99-4B3E-ABF8-B9A60842BCB6}"/>
              </a:ext>
            </a:extLst>
          </p:cNvPr>
          <p:cNvSpPr>
            <a:spLocks noGrp="1"/>
          </p:cNvSpPr>
          <p:nvPr>
            <p:ph idx="1"/>
          </p:nvPr>
        </p:nvSpPr>
        <p:spPr>
          <a:xfrm>
            <a:off x="588723" y="2267211"/>
            <a:ext cx="11123113" cy="4246323"/>
          </a:xfrm>
        </p:spPr>
        <p:txBody>
          <a:bodyPr>
            <a:normAutofit fontScale="92500" lnSpcReduction="20000"/>
          </a:bodyPr>
          <a:lstStyle/>
          <a:p>
            <a:r>
              <a:rPr lang="en-US" sz="3300" dirty="0">
                <a:latin typeface="Bodoni MT Black" panose="02070A03080606020203" pitchFamily="18" charset="0"/>
                <a:cs typeface="Times New Roman" panose="02020603050405020304" pitchFamily="18" charset="0"/>
              </a:rPr>
              <a:t>Recursion: </a:t>
            </a:r>
            <a:r>
              <a:rPr lang="en-US" dirty="0">
                <a:latin typeface="Times New Roman" panose="02020603050405020304" pitchFamily="18" charset="0"/>
                <a:cs typeface="Times New Roman" panose="02020603050405020304" pitchFamily="18" charset="0"/>
              </a:rPr>
              <a:t>the existence of functions makes possible a programming technique called recursion. Recursion involves a function calling itself. Its means a function call called only by one time from the main and then it can call itself again and again.</a:t>
            </a:r>
          </a:p>
          <a:p>
            <a:r>
              <a:rPr lang="en-US" dirty="0">
                <a:latin typeface="Times New Roman" panose="02020603050405020304" pitchFamily="18" charset="0"/>
                <a:cs typeface="Times New Roman" panose="02020603050405020304" pitchFamily="18" charset="0"/>
              </a:rPr>
              <a:t>For example, for finding factorial of a number this technique is very useful. </a:t>
            </a:r>
          </a:p>
          <a:p>
            <a:r>
              <a:rPr lang="en-US" dirty="0">
                <a:latin typeface="Times New Roman" panose="02020603050405020304" pitchFamily="18" charset="0"/>
                <a:cs typeface="Times New Roman" panose="02020603050405020304" pitchFamily="18" charset="0"/>
              </a:rPr>
              <a:t>We can understand this by making a recursive function which calculate a number factorial.</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double factorial(double 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if(n&gt;1)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n*factorial(n-1)</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6E4E3D1-6FA8-4EDE-B554-DF68634FE230}"/>
              </a:ext>
            </a:extLst>
          </p:cNvPr>
          <p:cNvSpPr/>
          <p:nvPr/>
        </p:nvSpPr>
        <p:spPr>
          <a:xfrm>
            <a:off x="6096000" y="4997883"/>
            <a:ext cx="1453019" cy="1152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Iteration 1:call</a:t>
            </a:r>
          </a:p>
          <a:p>
            <a:pPr algn="ctr"/>
            <a:r>
              <a:rPr lang="en-US" sz="1400" dirty="0">
                <a:latin typeface="Times New Roman" panose="02020603050405020304" pitchFamily="18" charset="0"/>
                <a:cs typeface="Times New Roman" panose="02020603050405020304" pitchFamily="18" charset="0"/>
              </a:rPr>
              <a:t>Iteration 2:call</a:t>
            </a:r>
          </a:p>
          <a:p>
            <a:pPr algn="ctr"/>
            <a:r>
              <a:rPr lang="en-US" sz="1400" dirty="0">
                <a:latin typeface="Times New Roman" panose="02020603050405020304" pitchFamily="18" charset="0"/>
                <a:cs typeface="Times New Roman" panose="02020603050405020304" pitchFamily="18" charset="0"/>
              </a:rPr>
              <a:t>Iteration 3:call</a:t>
            </a:r>
          </a:p>
          <a:p>
            <a:pPr algn="ctr"/>
            <a:r>
              <a:rPr lang="en-US" sz="1400" dirty="0">
                <a:latin typeface="Times New Roman" panose="02020603050405020304" pitchFamily="18" charset="0"/>
                <a:cs typeface="Times New Roman" panose="02020603050405020304" pitchFamily="18" charset="0"/>
              </a:rPr>
              <a:t>Iteration 4:call</a:t>
            </a:r>
          </a:p>
          <a:p>
            <a:pPr algn="ctr"/>
            <a:r>
              <a:rPr lang="en-US" sz="1400" dirty="0">
                <a:latin typeface="Times New Roman" panose="02020603050405020304" pitchFamily="18" charset="0"/>
                <a:cs typeface="Times New Roman" panose="02020603050405020304" pitchFamily="18" charset="0"/>
              </a:rPr>
              <a:t>Iteration 5:call</a:t>
            </a:r>
          </a:p>
        </p:txBody>
      </p:sp>
      <p:sp>
        <p:nvSpPr>
          <p:cNvPr id="5" name="Rectangle 4">
            <a:extLst>
              <a:ext uri="{FF2B5EF4-FFF2-40B4-BE49-F238E27FC236}">
                <a16:creationId xmlns:a16="http://schemas.microsoft.com/office/drawing/2014/main" id="{3015347B-AC07-4D34-AFA1-99649D1B295F}"/>
              </a:ext>
            </a:extLst>
          </p:cNvPr>
          <p:cNvSpPr/>
          <p:nvPr/>
        </p:nvSpPr>
        <p:spPr>
          <a:xfrm>
            <a:off x="8329808" y="4997883"/>
            <a:ext cx="1453019" cy="1152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N=5</a:t>
            </a:r>
          </a:p>
          <a:p>
            <a:pPr algn="ctr"/>
            <a:r>
              <a:rPr lang="en-US" sz="1400" dirty="0">
                <a:latin typeface="Times New Roman" panose="02020603050405020304" pitchFamily="18" charset="0"/>
                <a:cs typeface="Times New Roman" panose="02020603050405020304" pitchFamily="18" charset="0"/>
              </a:rPr>
              <a:t>N=4</a:t>
            </a:r>
          </a:p>
          <a:p>
            <a:pPr algn="ctr"/>
            <a:r>
              <a:rPr lang="en-US" sz="1400" dirty="0">
                <a:latin typeface="Times New Roman" panose="02020603050405020304" pitchFamily="18" charset="0"/>
                <a:cs typeface="Times New Roman" panose="02020603050405020304" pitchFamily="18" charset="0"/>
              </a:rPr>
              <a:t>N=3</a:t>
            </a:r>
          </a:p>
          <a:p>
            <a:pPr algn="ctr"/>
            <a:r>
              <a:rPr lang="en-US" sz="1400" dirty="0">
                <a:latin typeface="Times New Roman" panose="02020603050405020304" pitchFamily="18" charset="0"/>
                <a:cs typeface="Times New Roman" panose="02020603050405020304" pitchFamily="18" charset="0"/>
              </a:rPr>
              <a:t>N=2</a:t>
            </a:r>
          </a:p>
          <a:p>
            <a:pPr algn="ctr"/>
            <a:r>
              <a:rPr lang="en-US" sz="1400" dirty="0">
                <a:latin typeface="Times New Roman" panose="02020603050405020304" pitchFamily="18" charset="0"/>
                <a:cs typeface="Times New Roman" panose="02020603050405020304" pitchFamily="18" charset="0"/>
              </a:rPr>
              <a:t>N=1</a:t>
            </a:r>
          </a:p>
        </p:txBody>
      </p:sp>
      <p:cxnSp>
        <p:nvCxnSpPr>
          <p:cNvPr id="7" name="Straight Arrow Connector 6">
            <a:extLst>
              <a:ext uri="{FF2B5EF4-FFF2-40B4-BE49-F238E27FC236}">
                <a16:creationId xmlns:a16="http://schemas.microsoft.com/office/drawing/2014/main" id="{5B6F667B-0A61-48F0-B110-88A94EC9CFDD}"/>
              </a:ext>
            </a:extLst>
          </p:cNvPr>
          <p:cNvCxnSpPr/>
          <p:nvPr/>
        </p:nvCxnSpPr>
        <p:spPr>
          <a:xfrm>
            <a:off x="7565721" y="5574080"/>
            <a:ext cx="676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0152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9D69-EBEB-4C2F-847B-82F60EB50FCA}"/>
              </a:ext>
            </a:extLst>
          </p:cNvPr>
          <p:cNvSpPr>
            <a:spLocks noGrp="1"/>
          </p:cNvSpPr>
          <p:nvPr>
            <p:ph type="title"/>
          </p:nvPr>
        </p:nvSpPr>
        <p:spPr>
          <a:xfrm>
            <a:off x="739037" y="688932"/>
            <a:ext cx="9177330" cy="991700"/>
          </a:xfrm>
        </p:spPr>
        <p:txBody>
          <a:bodyPr/>
          <a:lstStyle/>
          <a:p>
            <a:r>
              <a:rPr lang="en-US" sz="4400" dirty="0">
                <a:latin typeface="Bodoni MT Black" panose="02070A03080606020203" pitchFamily="18" charset="0"/>
              </a:rPr>
              <a:t>Recursion</a:t>
            </a:r>
            <a:endParaRPr lang="en-US" sz="4400" dirty="0"/>
          </a:p>
        </p:txBody>
      </p:sp>
      <p:sp>
        <p:nvSpPr>
          <p:cNvPr id="3" name="Content Placeholder 2">
            <a:extLst>
              <a:ext uri="{FF2B5EF4-FFF2-40B4-BE49-F238E27FC236}">
                <a16:creationId xmlns:a16="http://schemas.microsoft.com/office/drawing/2014/main" id="{C59D1DCF-A8E4-41A7-A9AC-2DF950074130}"/>
              </a:ext>
            </a:extLst>
          </p:cNvPr>
          <p:cNvSpPr>
            <a:spLocks noGrp="1"/>
          </p:cNvSpPr>
          <p:nvPr>
            <p:ph idx="1"/>
          </p:nvPr>
        </p:nvSpPr>
        <p:spPr>
          <a:xfrm>
            <a:off x="563671" y="2342367"/>
            <a:ext cx="10897644" cy="4283901"/>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else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n;</a:t>
            </a:r>
          </a:p>
          <a:p>
            <a:pPr marL="0" indent="0">
              <a:buNone/>
            </a:pPr>
            <a:r>
              <a:rPr lang="en-US" dirty="0">
                <a:latin typeface="Times New Roman" panose="02020603050405020304" pitchFamily="18" charset="0"/>
                <a:cs typeface="Times New Roman" panose="02020603050405020304" pitchFamily="18" charset="0"/>
              </a:rPr>
              <a:t>double fact;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&lt;&lt;“Enter a number : “&lt;&lt;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fact=factorial(n);</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&lt;&lt;“Factorial is : “fact&lt;&lt;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Rectangle 3">
            <a:extLst>
              <a:ext uri="{FF2B5EF4-FFF2-40B4-BE49-F238E27FC236}">
                <a16:creationId xmlns:a16="http://schemas.microsoft.com/office/drawing/2014/main" id="{6E155628-E405-4FEA-8DC9-8360DC6EAAD3}"/>
              </a:ext>
            </a:extLst>
          </p:cNvPr>
          <p:cNvSpPr/>
          <p:nvPr/>
        </p:nvSpPr>
        <p:spPr>
          <a:xfrm>
            <a:off x="5047989" y="4649243"/>
            <a:ext cx="1678488" cy="1225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Iteration 5:return</a:t>
            </a:r>
          </a:p>
          <a:p>
            <a:pPr algn="ctr"/>
            <a:r>
              <a:rPr lang="en-US" sz="1400" dirty="0">
                <a:latin typeface="Times New Roman" panose="02020603050405020304" pitchFamily="18" charset="0"/>
                <a:cs typeface="Times New Roman" panose="02020603050405020304" pitchFamily="18" charset="0"/>
              </a:rPr>
              <a:t>Iteration 4:return</a:t>
            </a:r>
          </a:p>
          <a:p>
            <a:pPr algn="ctr"/>
            <a:r>
              <a:rPr lang="en-US" sz="1400" dirty="0">
                <a:latin typeface="Times New Roman" panose="02020603050405020304" pitchFamily="18" charset="0"/>
                <a:cs typeface="Times New Roman" panose="02020603050405020304" pitchFamily="18" charset="0"/>
              </a:rPr>
              <a:t>Iteration 3:return</a:t>
            </a:r>
          </a:p>
          <a:p>
            <a:pPr algn="ctr"/>
            <a:r>
              <a:rPr lang="en-US" sz="1400" dirty="0">
                <a:latin typeface="Times New Roman" panose="02020603050405020304" pitchFamily="18" charset="0"/>
                <a:cs typeface="Times New Roman" panose="02020603050405020304" pitchFamily="18" charset="0"/>
              </a:rPr>
              <a:t>Iteration 2:return</a:t>
            </a:r>
          </a:p>
          <a:p>
            <a:pPr algn="ctr"/>
            <a:r>
              <a:rPr lang="en-US" sz="1400" dirty="0">
                <a:latin typeface="Times New Roman" panose="02020603050405020304" pitchFamily="18" charset="0"/>
                <a:cs typeface="Times New Roman" panose="02020603050405020304" pitchFamily="18" charset="0"/>
              </a:rPr>
              <a:t>Iteration 1:return</a:t>
            </a:r>
          </a:p>
        </p:txBody>
      </p:sp>
      <p:sp>
        <p:nvSpPr>
          <p:cNvPr id="5" name="Rectangle 4">
            <a:extLst>
              <a:ext uri="{FF2B5EF4-FFF2-40B4-BE49-F238E27FC236}">
                <a16:creationId xmlns:a16="http://schemas.microsoft.com/office/drawing/2014/main" id="{113BC5A5-0D63-4363-B9F0-AD528BFAEAFF}"/>
              </a:ext>
            </a:extLst>
          </p:cNvPr>
          <p:cNvSpPr/>
          <p:nvPr/>
        </p:nvSpPr>
        <p:spPr>
          <a:xfrm>
            <a:off x="7753610" y="4649243"/>
            <a:ext cx="1678489" cy="1225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1</a:t>
            </a:r>
          </a:p>
          <a:p>
            <a:pPr algn="ctr"/>
            <a:r>
              <a:rPr lang="en-US" sz="1400" dirty="0">
                <a:latin typeface="Times New Roman" panose="02020603050405020304" pitchFamily="18" charset="0"/>
                <a:cs typeface="Times New Roman" panose="02020603050405020304" pitchFamily="18" charset="0"/>
              </a:rPr>
              <a:t>1*2=2</a:t>
            </a:r>
          </a:p>
          <a:p>
            <a:pPr algn="ctr"/>
            <a:r>
              <a:rPr lang="en-US" sz="1400" dirty="0">
                <a:latin typeface="Times New Roman" panose="02020603050405020304" pitchFamily="18" charset="0"/>
                <a:cs typeface="Times New Roman" panose="02020603050405020304" pitchFamily="18" charset="0"/>
              </a:rPr>
              <a:t>2*3=6</a:t>
            </a:r>
          </a:p>
          <a:p>
            <a:pPr algn="ctr"/>
            <a:r>
              <a:rPr lang="en-US" sz="1400" dirty="0">
                <a:latin typeface="Times New Roman" panose="02020603050405020304" pitchFamily="18" charset="0"/>
                <a:cs typeface="Times New Roman" panose="02020603050405020304" pitchFamily="18" charset="0"/>
              </a:rPr>
              <a:t>6*4=24</a:t>
            </a:r>
          </a:p>
          <a:p>
            <a:pPr algn="ctr"/>
            <a:r>
              <a:rPr lang="en-US" sz="1400" dirty="0">
                <a:latin typeface="Times New Roman" panose="02020603050405020304" pitchFamily="18" charset="0"/>
                <a:cs typeface="Times New Roman" panose="02020603050405020304" pitchFamily="18" charset="0"/>
              </a:rPr>
              <a:t>24*5=120</a:t>
            </a:r>
          </a:p>
        </p:txBody>
      </p:sp>
      <p:cxnSp>
        <p:nvCxnSpPr>
          <p:cNvPr id="7" name="Straight Arrow Connector 6">
            <a:extLst>
              <a:ext uri="{FF2B5EF4-FFF2-40B4-BE49-F238E27FC236}">
                <a16:creationId xmlns:a16="http://schemas.microsoft.com/office/drawing/2014/main" id="{324D8D3F-946A-4D59-A2DC-D7B9C7AD90AE}"/>
              </a:ext>
            </a:extLst>
          </p:cNvPr>
          <p:cNvCxnSpPr>
            <a:stCxn id="4" idx="3"/>
            <a:endCxn id="5" idx="1"/>
          </p:cNvCxnSpPr>
          <p:nvPr/>
        </p:nvCxnSpPr>
        <p:spPr>
          <a:xfrm>
            <a:off x="6726477" y="5261975"/>
            <a:ext cx="1027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85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B4AF-6DDE-45F6-BCDB-09FCFFCA91F2}"/>
              </a:ext>
            </a:extLst>
          </p:cNvPr>
          <p:cNvSpPr>
            <a:spLocks noGrp="1"/>
          </p:cNvSpPr>
          <p:nvPr>
            <p:ph type="title"/>
          </p:nvPr>
        </p:nvSpPr>
        <p:spPr>
          <a:xfrm>
            <a:off x="779173" y="998024"/>
            <a:ext cx="8761413" cy="728480"/>
          </a:xfrm>
        </p:spPr>
        <p:txBody>
          <a:bodyPr/>
          <a:lstStyle/>
          <a:p>
            <a:r>
              <a:rPr lang="en-US" dirty="0">
                <a:latin typeface="Bodoni MT Black" panose="02070A03080606020203" pitchFamily="18" charset="0"/>
              </a:rPr>
              <a:t>Function prototype</a:t>
            </a:r>
          </a:p>
        </p:txBody>
      </p:sp>
      <p:sp>
        <p:nvSpPr>
          <p:cNvPr id="3" name="Content Placeholder 2">
            <a:extLst>
              <a:ext uri="{FF2B5EF4-FFF2-40B4-BE49-F238E27FC236}">
                <a16:creationId xmlns:a16="http://schemas.microsoft.com/office/drawing/2014/main" id="{E109D6CA-3DF2-49E8-8FCD-CB2401CFE437}"/>
              </a:ext>
            </a:extLst>
          </p:cNvPr>
          <p:cNvSpPr>
            <a:spLocks noGrp="1"/>
          </p:cNvSpPr>
          <p:nvPr>
            <p:ph idx="1"/>
          </p:nvPr>
        </p:nvSpPr>
        <p:spPr>
          <a:xfrm>
            <a:off x="638827" y="2367419"/>
            <a:ext cx="10985325" cy="4183693"/>
          </a:xfrm>
        </p:spPr>
        <p:txBody>
          <a:bodyPr>
            <a:normAutofit fontScale="92500"/>
          </a:bodyPr>
          <a:lstStyle/>
          <a:p>
            <a:r>
              <a:rPr lang="en-US" sz="2000" dirty="0">
                <a:latin typeface="Bodoni MT Black" panose="02070A03080606020203" pitchFamily="18" charset="0"/>
                <a:cs typeface="Times New Roman" panose="02020603050405020304" pitchFamily="18" charset="0"/>
              </a:rPr>
              <a:t>Function prototype: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function prototype eliminates the need to place a function definition before all calls. Function prototype is also known as function declaration.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Before the compiler encounters a call to a particular function, it must already known certain things about the function.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particular, it must known the numbers of parameters, the function uses, the types of each parameter, and the return type of the function.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One way of ensuring that the complier has this information is to place the function definition before all calls to that function. Another method is to declare the function with a function prototype.</a:t>
            </a:r>
          </a:p>
          <a:p>
            <a:pPr marL="0" indent="0">
              <a:buNone/>
            </a:pPr>
            <a:r>
              <a:rPr lang="en-US" dirty="0">
                <a:latin typeface="Times New Roman" panose="02020603050405020304" pitchFamily="18" charset="0"/>
                <a:cs typeface="Times New Roman" panose="02020603050405020304" pitchFamily="18" charset="0"/>
              </a:rPr>
              <a:t>void display();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look like similar as the function header, expect there is a semicolon at the end.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statement give information to the user that function display uses no parameter and has a return type void, meaning it doesn’t return a value.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07269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28FE-F3EE-462B-9206-4D6630084709}"/>
              </a:ext>
            </a:extLst>
          </p:cNvPr>
          <p:cNvSpPr>
            <a:spLocks noGrp="1"/>
          </p:cNvSpPr>
          <p:nvPr>
            <p:ph type="title"/>
          </p:nvPr>
        </p:nvSpPr>
        <p:spPr>
          <a:xfrm>
            <a:off x="841803" y="947920"/>
            <a:ext cx="8761413" cy="728480"/>
          </a:xfrm>
        </p:spPr>
        <p:txBody>
          <a:bodyPr/>
          <a:lstStyle/>
          <a:p>
            <a:r>
              <a:rPr lang="en-US" dirty="0">
                <a:latin typeface="Bodoni MT Black" panose="02070A03080606020203" pitchFamily="18" charset="0"/>
              </a:rPr>
              <a:t>Example: Function prototype</a:t>
            </a:r>
          </a:p>
        </p:txBody>
      </p:sp>
      <p:sp>
        <p:nvSpPr>
          <p:cNvPr id="3" name="Content Placeholder 2">
            <a:extLst>
              <a:ext uri="{FF2B5EF4-FFF2-40B4-BE49-F238E27FC236}">
                <a16:creationId xmlns:a16="http://schemas.microsoft.com/office/drawing/2014/main" id="{526AA3A5-140E-4161-A558-1B84E031091B}"/>
              </a:ext>
            </a:extLst>
          </p:cNvPr>
          <p:cNvSpPr>
            <a:spLocks noGrp="1"/>
          </p:cNvSpPr>
          <p:nvPr>
            <p:ph idx="1"/>
          </p:nvPr>
        </p:nvSpPr>
        <p:spPr>
          <a:xfrm>
            <a:off x="588724" y="2342367"/>
            <a:ext cx="11198268" cy="4146115"/>
          </a:xfrm>
        </p:spPr>
        <p:txBody>
          <a:bodyPr>
            <a:normAutofit fontScale="85000" lnSpcReduction="20000"/>
          </a:bodyPr>
          <a:lstStyle/>
          <a:p>
            <a:pPr marL="0" indent="0">
              <a:buNone/>
            </a:pPr>
            <a:r>
              <a:rPr lang="en-US" sz="2400" dirty="0">
                <a:latin typeface="Bodoni MT Black" panose="02070A03080606020203" pitchFamily="18" charset="0"/>
              </a:rPr>
              <a:t>Write a program which explain what a function prototype is.</a:t>
            </a:r>
          </a:p>
          <a:p>
            <a:pPr marL="0" indent="0">
              <a:buNone/>
            </a:pPr>
            <a:r>
              <a:rPr lang="en-US" dirty="0">
                <a:latin typeface="Times New Roman" panose="02020603050405020304" pitchFamily="18" charset="0"/>
                <a:cs typeface="Times New Roman" panose="02020603050405020304" pitchFamily="18" charset="0"/>
              </a:rPr>
              <a:t>#include&lt;iostream&gt;</a:t>
            </a:r>
          </a:p>
          <a:p>
            <a:pPr marL="0" indent="0">
              <a:buNone/>
            </a:pPr>
            <a:r>
              <a:rPr lang="en-US" dirty="0">
                <a:latin typeface="Times New Roman" panose="02020603050405020304" pitchFamily="18" charset="0"/>
                <a:cs typeface="Times New Roman" panose="02020603050405020304" pitchFamily="18" charset="0"/>
              </a:rPr>
              <a:t>using namespace std;</a:t>
            </a:r>
          </a:p>
          <a:p>
            <a:pPr marL="0" indent="0">
              <a:buNone/>
            </a:pPr>
            <a:r>
              <a:rPr lang="en-US" dirty="0">
                <a:latin typeface="Times New Roman" panose="02020603050405020304" pitchFamily="18" charset="0"/>
                <a:cs typeface="Times New Roman" panose="02020603050405020304" pitchFamily="18" charset="0"/>
              </a:rPr>
              <a:t>void display();</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&lt;&lt;“Call a function which return no value”;</a:t>
            </a:r>
          </a:p>
          <a:p>
            <a:pPr marL="0" indent="0">
              <a:buNone/>
            </a:pPr>
            <a:r>
              <a:rPr lang="en-US" dirty="0">
                <a:latin typeface="Times New Roman" panose="02020603050405020304" pitchFamily="18" charset="0"/>
                <a:cs typeface="Times New Roman" panose="02020603050405020304" pitchFamily="18" charset="0"/>
              </a:rPr>
              <a:t>display();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void display()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a function which have a function prototype before the main function”;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090315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FB8F-5E33-41E0-9466-28279F15A247}"/>
              </a:ext>
            </a:extLst>
          </p:cNvPr>
          <p:cNvSpPr>
            <a:spLocks noGrp="1"/>
          </p:cNvSpPr>
          <p:nvPr>
            <p:ph type="title"/>
          </p:nvPr>
        </p:nvSpPr>
        <p:spPr>
          <a:xfrm>
            <a:off x="704017" y="838200"/>
            <a:ext cx="8761413" cy="728480"/>
          </a:xfrm>
        </p:spPr>
        <p:txBody>
          <a:bodyPr/>
          <a:lstStyle/>
          <a:p>
            <a:r>
              <a:rPr lang="en-US" dirty="0">
                <a:latin typeface="Bodoni MT Black" panose="02070A03080606020203" pitchFamily="18" charset="0"/>
              </a:rPr>
              <a:t>Sending data into a function</a:t>
            </a:r>
          </a:p>
        </p:txBody>
      </p:sp>
      <p:sp>
        <p:nvSpPr>
          <p:cNvPr id="3" name="Content Placeholder 2">
            <a:extLst>
              <a:ext uri="{FF2B5EF4-FFF2-40B4-BE49-F238E27FC236}">
                <a16:creationId xmlns:a16="http://schemas.microsoft.com/office/drawing/2014/main" id="{07D60DE5-7633-4911-906A-48AE35ADEFF3}"/>
              </a:ext>
            </a:extLst>
          </p:cNvPr>
          <p:cNvSpPr>
            <a:spLocks noGrp="1"/>
          </p:cNvSpPr>
          <p:nvPr>
            <p:ph idx="1"/>
          </p:nvPr>
        </p:nvSpPr>
        <p:spPr>
          <a:xfrm>
            <a:off x="588722" y="2329841"/>
            <a:ext cx="11123113" cy="4371584"/>
          </a:xfrm>
        </p:spPr>
        <p:txBody>
          <a:bodyPr>
            <a:normAutofit fontScale="85000" lnSpcReduction="20000"/>
          </a:bodyPr>
          <a:lstStyle/>
          <a:p>
            <a:r>
              <a:rPr lang="en-US" dirty="0"/>
              <a:t>When a function is called, the program may send value into the function.</a:t>
            </a:r>
          </a:p>
          <a:p>
            <a:r>
              <a:rPr lang="en-US" dirty="0"/>
              <a:t>The values that are sent into a function are called arguments.</a:t>
            </a:r>
          </a:p>
          <a:p>
            <a:r>
              <a:rPr lang="en-US" dirty="0"/>
              <a:t>When the values are received in the function definition they are called parameters.</a:t>
            </a:r>
          </a:p>
          <a:p>
            <a:r>
              <a:rPr lang="en-US" dirty="0"/>
              <a:t>A program can send as many values as want.</a:t>
            </a:r>
          </a:p>
          <a:p>
            <a:r>
              <a:rPr lang="en-US" dirty="0"/>
              <a:t>The number of sent arguments and the number of receive parameter must be same.</a:t>
            </a:r>
          </a:p>
          <a:p>
            <a:r>
              <a:rPr lang="en-US" dirty="0"/>
              <a:t>The data type of the sent arguments and received parameter are also must be same.</a:t>
            </a:r>
          </a:p>
          <a:p>
            <a:pPr marL="0" indent="0">
              <a:buNone/>
            </a:pPr>
            <a:r>
              <a:rPr lang="en-US" dirty="0"/>
              <a:t>For example:</a:t>
            </a:r>
          </a:p>
          <a:p>
            <a:pPr marL="0" indent="0">
              <a:buNone/>
            </a:pPr>
            <a:r>
              <a:rPr lang="en-US" dirty="0"/>
              <a:t>void add (int ,int);</a:t>
            </a:r>
          </a:p>
          <a:p>
            <a:pPr marL="0" indent="0">
              <a:buNone/>
            </a:pPr>
            <a:r>
              <a:rPr lang="en-US" dirty="0"/>
              <a:t>int main()</a:t>
            </a:r>
          </a:p>
          <a:p>
            <a:pPr marL="0" indent="0">
              <a:buNone/>
            </a:pPr>
            <a:r>
              <a:rPr lang="en-US" dirty="0"/>
              <a:t>{</a:t>
            </a:r>
          </a:p>
          <a:p>
            <a:pPr marL="0" indent="0">
              <a:buNone/>
            </a:pPr>
            <a:r>
              <a:rPr lang="en-US" dirty="0"/>
              <a:t>int number1=50;</a:t>
            </a:r>
          </a:p>
          <a:p>
            <a:pPr marL="0" indent="0">
              <a:buNone/>
            </a:pPr>
            <a:r>
              <a:rPr lang="en-US" dirty="0"/>
              <a:t>int number2=50;</a:t>
            </a:r>
          </a:p>
          <a:p>
            <a:pPr marL="0" indent="0">
              <a:buNone/>
            </a:pPr>
            <a:endParaRPr lang="en-US" dirty="0"/>
          </a:p>
          <a:p>
            <a:pPr marL="0" indent="0">
              <a:buNone/>
            </a:pPr>
            <a:r>
              <a:rPr lang="en-US" dirty="0"/>
              <a:t>add(number1,number2);</a:t>
            </a:r>
          </a:p>
        </p:txBody>
      </p:sp>
    </p:spTree>
    <p:extLst>
      <p:ext uri="{BB962C8B-B14F-4D97-AF65-F5344CB8AC3E}">
        <p14:creationId xmlns:p14="http://schemas.microsoft.com/office/powerpoint/2010/main" val="14537853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47EC-5375-41FB-B405-03275D68D86D}"/>
              </a:ext>
            </a:extLst>
          </p:cNvPr>
          <p:cNvSpPr>
            <a:spLocks noGrp="1"/>
          </p:cNvSpPr>
          <p:nvPr>
            <p:ph type="title"/>
          </p:nvPr>
        </p:nvSpPr>
        <p:spPr>
          <a:xfrm>
            <a:off x="689474" y="847711"/>
            <a:ext cx="8761413" cy="728480"/>
          </a:xfrm>
        </p:spPr>
        <p:txBody>
          <a:bodyPr/>
          <a:lstStyle/>
          <a:p>
            <a:r>
              <a:rPr lang="en-US" dirty="0">
                <a:latin typeface="Bodoni MT Black" panose="02070A03080606020203" pitchFamily="18" charset="0"/>
              </a:rPr>
              <a:t>Sending data into a function</a:t>
            </a:r>
            <a:endParaRPr lang="en-US" dirty="0"/>
          </a:p>
        </p:txBody>
      </p:sp>
      <p:sp>
        <p:nvSpPr>
          <p:cNvPr id="3" name="Content Placeholder 2">
            <a:extLst>
              <a:ext uri="{FF2B5EF4-FFF2-40B4-BE49-F238E27FC236}">
                <a16:creationId xmlns:a16="http://schemas.microsoft.com/office/drawing/2014/main" id="{1D173C17-112E-4F5C-BD33-6FA0191F6FE5}"/>
              </a:ext>
            </a:extLst>
          </p:cNvPr>
          <p:cNvSpPr>
            <a:spLocks noGrp="1"/>
          </p:cNvSpPr>
          <p:nvPr>
            <p:ph idx="1"/>
          </p:nvPr>
        </p:nvSpPr>
        <p:spPr>
          <a:xfrm>
            <a:off x="440972" y="2493780"/>
            <a:ext cx="4941046" cy="3416300"/>
          </a:xfrm>
        </p:spPr>
        <p:txBody>
          <a:bodyPr/>
          <a:lstStyle/>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void add(int num1,int num2)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int sum=num1+num2;</a:t>
            </a:r>
          </a:p>
          <a:p>
            <a:pPr marL="0" indent="0">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sum of number is : “&lt;&lt;sum;</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8E6BB981-F720-4CE5-A687-94B1FFCDD0D0}"/>
              </a:ext>
            </a:extLst>
          </p:cNvPr>
          <p:cNvSpPr/>
          <p:nvPr/>
        </p:nvSpPr>
        <p:spPr>
          <a:xfrm>
            <a:off x="8455068" y="3620022"/>
            <a:ext cx="1991639" cy="17661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The sum of number is :100 </a:t>
            </a:r>
          </a:p>
        </p:txBody>
      </p:sp>
      <p:sp>
        <p:nvSpPr>
          <p:cNvPr id="5" name="Arrow: Right 4">
            <a:extLst>
              <a:ext uri="{FF2B5EF4-FFF2-40B4-BE49-F238E27FC236}">
                <a16:creationId xmlns:a16="http://schemas.microsoft.com/office/drawing/2014/main" id="{76064503-6688-4925-B372-B7C1B691ED4C}"/>
              </a:ext>
            </a:extLst>
          </p:cNvPr>
          <p:cNvSpPr/>
          <p:nvPr/>
        </p:nvSpPr>
        <p:spPr>
          <a:xfrm>
            <a:off x="6096000" y="4348502"/>
            <a:ext cx="174529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E0CFBA4-8AC3-4D41-A41D-CF5DD9300DEF}"/>
              </a:ext>
            </a:extLst>
          </p:cNvPr>
          <p:cNvCxnSpPr>
            <a:cxnSpLocks/>
          </p:cNvCxnSpPr>
          <p:nvPr/>
        </p:nvCxnSpPr>
        <p:spPr>
          <a:xfrm flipV="1">
            <a:off x="2467627" y="3169085"/>
            <a:ext cx="1828800" cy="259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3311D2A-7545-45A6-82DE-9294D4BBA72D}"/>
              </a:ext>
            </a:extLst>
          </p:cNvPr>
          <p:cNvSpPr/>
          <p:nvPr/>
        </p:nvSpPr>
        <p:spPr>
          <a:xfrm>
            <a:off x="4296427" y="2918564"/>
            <a:ext cx="3544866" cy="5104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Number of parameter is same as the number of argument</a:t>
            </a:r>
          </a:p>
        </p:txBody>
      </p:sp>
    </p:spTree>
    <p:extLst>
      <p:ext uri="{BB962C8B-B14F-4D97-AF65-F5344CB8AC3E}">
        <p14:creationId xmlns:p14="http://schemas.microsoft.com/office/powerpoint/2010/main" val="1460752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29">
      <a:dk1>
        <a:sysClr val="windowText" lastClr="000000"/>
      </a:dk1>
      <a:lt1>
        <a:srgbClr val="FFFFFF"/>
      </a:lt1>
      <a:dk2>
        <a:srgbClr val="602C06"/>
      </a:dk2>
      <a:lt2>
        <a:srgbClr val="EBEBEB"/>
      </a:lt2>
      <a:accent1>
        <a:srgbClr val="BB9917"/>
      </a:accent1>
      <a:accent2>
        <a:srgbClr val="E6C133"/>
      </a:accent2>
      <a:accent3>
        <a:srgbClr val="EF7A24"/>
      </a:accent3>
      <a:accent4>
        <a:srgbClr val="5AA0F5"/>
      </a:accent4>
      <a:accent5>
        <a:srgbClr val="75CEEC"/>
      </a:accent5>
      <a:accent6>
        <a:srgbClr val="803B09"/>
      </a:accent6>
      <a:hlink>
        <a:srgbClr val="482104"/>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10924</TotalTime>
  <Words>20072</Words>
  <Application>Microsoft Office PowerPoint</Application>
  <PresentationFormat>Widescreen</PresentationFormat>
  <Paragraphs>2839</Paragraphs>
  <Slides>166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166</vt:i4>
      </vt:variant>
    </vt:vector>
  </HeadingPairs>
  <TitlesOfParts>
    <vt:vector size="173" baseType="lpstr">
      <vt:lpstr>Arial</vt:lpstr>
      <vt:lpstr>Bodoni MT Black</vt:lpstr>
      <vt:lpstr>Century Gothic</vt:lpstr>
      <vt:lpstr>Times New Roman</vt:lpstr>
      <vt:lpstr>Wingdings</vt:lpstr>
      <vt:lpstr>Wingdings 3</vt:lpstr>
      <vt:lpstr>Ion Boardroom</vt:lpstr>
      <vt:lpstr>C++ lectures</vt:lpstr>
      <vt:lpstr>What is C++</vt:lpstr>
      <vt:lpstr>High level language</vt:lpstr>
      <vt:lpstr>Low level language</vt:lpstr>
      <vt:lpstr>C++ basics</vt:lpstr>
      <vt:lpstr>C++ basics</vt:lpstr>
      <vt:lpstr>C++ basics</vt:lpstr>
      <vt:lpstr>C++ basics</vt:lpstr>
      <vt:lpstr>C++ First program</vt:lpstr>
      <vt:lpstr>Explanation of the program</vt:lpstr>
      <vt:lpstr>Explanation of the program</vt:lpstr>
      <vt:lpstr>Explanation of the program</vt:lpstr>
      <vt:lpstr>Basics of C++ </vt:lpstr>
      <vt:lpstr>Basics of C++ </vt:lpstr>
      <vt:lpstr>Basics of C++ </vt:lpstr>
      <vt:lpstr>Basics of C++ </vt:lpstr>
      <vt:lpstr>Basics of C++ </vt:lpstr>
      <vt:lpstr>Basics of C++ </vt:lpstr>
      <vt:lpstr>Basics of C++ </vt:lpstr>
      <vt:lpstr>Basics of C++ </vt:lpstr>
      <vt:lpstr>Basics of C++ </vt:lpstr>
      <vt:lpstr>Basics of C++ </vt:lpstr>
      <vt:lpstr>Basics of C++ </vt:lpstr>
      <vt:lpstr>Variable declaration</vt:lpstr>
      <vt:lpstr>Variable initialization</vt:lpstr>
      <vt:lpstr>C++ input/output operation</vt:lpstr>
      <vt:lpstr>C++ input/output operation</vt:lpstr>
      <vt:lpstr>C++ operators</vt:lpstr>
      <vt:lpstr>C++ operators</vt:lpstr>
      <vt:lpstr>Program of operator</vt:lpstr>
      <vt:lpstr>Relational operators</vt:lpstr>
      <vt:lpstr>Conditional operator</vt:lpstr>
      <vt:lpstr>Conditional operator</vt:lpstr>
      <vt:lpstr>C++ Comments</vt:lpstr>
      <vt:lpstr>C++ data types</vt:lpstr>
      <vt:lpstr>C++ data types</vt:lpstr>
      <vt:lpstr>C++ data types</vt:lpstr>
      <vt:lpstr>C++ data types: program</vt:lpstr>
      <vt:lpstr>C++ data types</vt:lpstr>
      <vt:lpstr>Program: C++ data types</vt:lpstr>
      <vt:lpstr>C++ type conversion</vt:lpstr>
      <vt:lpstr>C++ type conversion</vt:lpstr>
      <vt:lpstr>Program: Type conversion</vt:lpstr>
      <vt:lpstr>Conditional structure</vt:lpstr>
      <vt:lpstr>If statement</vt:lpstr>
      <vt:lpstr>If statement: program</vt:lpstr>
      <vt:lpstr>If statement: program</vt:lpstr>
      <vt:lpstr>If-else statement</vt:lpstr>
      <vt:lpstr>If-else statement: program</vt:lpstr>
      <vt:lpstr>If-else statement: program</vt:lpstr>
      <vt:lpstr>If-else-if statement</vt:lpstr>
      <vt:lpstr>If-else-if statement: flow chart</vt:lpstr>
      <vt:lpstr>Program: If-else-if statement</vt:lpstr>
      <vt:lpstr>Nested if statement</vt:lpstr>
      <vt:lpstr>Flow chart: Nested id statement</vt:lpstr>
      <vt:lpstr>Program: Nested if statement</vt:lpstr>
      <vt:lpstr>Switch statement:</vt:lpstr>
      <vt:lpstr>Flow chart: switch statement</vt:lpstr>
      <vt:lpstr>Program: Switch statement</vt:lpstr>
      <vt:lpstr>Program: Switch statement</vt:lpstr>
      <vt:lpstr>Looping or iterative structure</vt:lpstr>
      <vt:lpstr>While loop</vt:lpstr>
      <vt:lpstr>Working of while loop</vt:lpstr>
      <vt:lpstr>Program</vt:lpstr>
      <vt:lpstr>Do while loop</vt:lpstr>
      <vt:lpstr>Do while loop</vt:lpstr>
      <vt:lpstr>Program: Do while loop</vt:lpstr>
      <vt:lpstr>For Loop</vt:lpstr>
      <vt:lpstr>For Loop</vt:lpstr>
      <vt:lpstr>Program: For Loop</vt:lpstr>
      <vt:lpstr>Nested loop</vt:lpstr>
      <vt:lpstr>Flow chart Nested while loop</vt:lpstr>
      <vt:lpstr>Program: Nested while loop</vt:lpstr>
      <vt:lpstr>Program output: Nested while loop</vt:lpstr>
      <vt:lpstr>Nested do while loop</vt:lpstr>
      <vt:lpstr>Flow chart of nested do-while loop</vt:lpstr>
      <vt:lpstr>Program: Nested do-while loop</vt:lpstr>
      <vt:lpstr>Program: Nested do-while loop</vt:lpstr>
      <vt:lpstr>Output: Nested do-while loop program</vt:lpstr>
      <vt:lpstr>Nested for loop</vt:lpstr>
      <vt:lpstr>Flow chart of nested for loop</vt:lpstr>
      <vt:lpstr>Program: Nested for loop</vt:lpstr>
      <vt:lpstr>Break statement</vt:lpstr>
      <vt:lpstr>Program:</vt:lpstr>
      <vt:lpstr>Continue Statement</vt:lpstr>
      <vt:lpstr>Program: Continue statement</vt:lpstr>
      <vt:lpstr>C++ Functions</vt:lpstr>
      <vt:lpstr>Function definition</vt:lpstr>
      <vt:lpstr>Function definition</vt:lpstr>
      <vt:lpstr>Example: Function definition</vt:lpstr>
      <vt:lpstr>Function calling </vt:lpstr>
      <vt:lpstr>Void function</vt:lpstr>
      <vt:lpstr>Return type functions</vt:lpstr>
      <vt:lpstr>Recursion </vt:lpstr>
      <vt:lpstr>Recursion</vt:lpstr>
      <vt:lpstr>Function prototype</vt:lpstr>
      <vt:lpstr>Example: Function prototype</vt:lpstr>
      <vt:lpstr>Sending data into a function</vt:lpstr>
      <vt:lpstr>Sending data into a function</vt:lpstr>
      <vt:lpstr>Local and Global Variables</vt:lpstr>
      <vt:lpstr>Program: Local and global variables</vt:lpstr>
      <vt:lpstr>Array Data Structure</vt:lpstr>
      <vt:lpstr>Array Memory management</vt:lpstr>
      <vt:lpstr>Accessing array elements</vt:lpstr>
      <vt:lpstr>Example:</vt:lpstr>
      <vt:lpstr>Single dimensional array</vt:lpstr>
      <vt:lpstr>Taking input of an array from user</vt:lpstr>
      <vt:lpstr>Program:</vt:lpstr>
      <vt:lpstr>Array</vt:lpstr>
      <vt:lpstr>Array</vt:lpstr>
      <vt:lpstr>Array</vt:lpstr>
      <vt:lpstr>Two dimensional array:</vt:lpstr>
      <vt:lpstr>PowerPoint Presentation</vt:lpstr>
      <vt:lpstr>Passing array to the functions</vt:lpstr>
      <vt:lpstr>Example: Array as an argument</vt:lpstr>
      <vt:lpstr>C++ pointers</vt:lpstr>
      <vt:lpstr>Address operator</vt:lpstr>
      <vt:lpstr>Pointer variable</vt:lpstr>
      <vt:lpstr>Program: pointer variable:</vt:lpstr>
      <vt:lpstr>Predict the output:</vt:lpstr>
      <vt:lpstr>Pointer with arrays</vt:lpstr>
      <vt:lpstr>Pointer in functions</vt:lpstr>
      <vt:lpstr>Searching algorithm</vt:lpstr>
      <vt:lpstr>Program of linear search</vt:lpstr>
      <vt:lpstr>Searching algorithm</vt:lpstr>
      <vt:lpstr>Searching algorithm</vt:lpstr>
      <vt:lpstr>Program of binary search</vt:lpstr>
      <vt:lpstr>Sorting algorithm </vt:lpstr>
      <vt:lpstr>Sorting algorithm </vt:lpstr>
      <vt:lpstr>Sorting algorithm </vt:lpstr>
      <vt:lpstr>Program of bubble sort</vt:lpstr>
      <vt:lpstr>File handling </vt:lpstr>
      <vt:lpstr>Structure</vt:lpstr>
      <vt:lpstr>Structure</vt:lpstr>
      <vt:lpstr>Structure</vt:lpstr>
      <vt:lpstr>Nested structure</vt:lpstr>
      <vt:lpstr>Nested structure</vt:lpstr>
      <vt:lpstr>Class </vt:lpstr>
      <vt:lpstr>Objects </vt:lpstr>
      <vt:lpstr>Example: Access class by objects</vt:lpstr>
      <vt:lpstr>Access specifier</vt:lpstr>
      <vt:lpstr>Public access specifier</vt:lpstr>
      <vt:lpstr>Private access specifier</vt:lpstr>
      <vt:lpstr>Protected access specifier</vt:lpstr>
      <vt:lpstr>Member function</vt:lpstr>
      <vt:lpstr>Program: member function outside class</vt:lpstr>
      <vt:lpstr>Setter, getter functions</vt:lpstr>
      <vt:lpstr>Setter, getter functions</vt:lpstr>
      <vt:lpstr>Access function from outside the class</vt:lpstr>
      <vt:lpstr>Constructor</vt:lpstr>
      <vt:lpstr>Program: constructor</vt:lpstr>
      <vt:lpstr>Destructor</vt:lpstr>
      <vt:lpstr>Program : Destructor</vt:lpstr>
      <vt:lpstr>Inheritance</vt:lpstr>
      <vt:lpstr>Example: Inheritance</vt:lpstr>
      <vt:lpstr>Inheritance</vt:lpstr>
      <vt:lpstr>Inheritance</vt:lpstr>
      <vt:lpstr>Types of inheritance</vt:lpstr>
      <vt:lpstr>Multiple inheritance</vt:lpstr>
      <vt:lpstr>Multilevel inheritance</vt:lpstr>
      <vt:lpstr>Multilevel inheritance</vt:lpstr>
      <vt:lpstr>Hierarchical inheritance</vt:lpstr>
      <vt:lpstr>Program: Hierarchical inheritance</vt:lpstr>
      <vt:lpstr>Overloading </vt:lpstr>
      <vt:lpstr>Overriding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lectures</dc:title>
  <dc:creator>03-134202-007</dc:creator>
  <cp:lastModifiedBy>03-134202-007</cp:lastModifiedBy>
  <cp:revision>18</cp:revision>
  <dcterms:created xsi:type="dcterms:W3CDTF">2022-05-04T06:01:22Z</dcterms:created>
  <dcterms:modified xsi:type="dcterms:W3CDTF">2022-06-10T08:57:25Z</dcterms:modified>
</cp:coreProperties>
</file>