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42"/>
  </p:notesMasterIdLst>
  <p:sldIdLst>
    <p:sldId id="256" r:id="rId2"/>
    <p:sldId id="311" r:id="rId3"/>
    <p:sldId id="323" r:id="rId4"/>
    <p:sldId id="288" r:id="rId5"/>
    <p:sldId id="287" r:id="rId6"/>
    <p:sldId id="324" r:id="rId7"/>
    <p:sldId id="268" r:id="rId8"/>
    <p:sldId id="274" r:id="rId9"/>
    <p:sldId id="275" r:id="rId10"/>
    <p:sldId id="312" r:id="rId11"/>
    <p:sldId id="313" r:id="rId12"/>
    <p:sldId id="314" r:id="rId13"/>
    <p:sldId id="277" r:id="rId14"/>
    <p:sldId id="278" r:id="rId15"/>
    <p:sldId id="279" r:id="rId16"/>
    <p:sldId id="284" r:id="rId17"/>
    <p:sldId id="330" r:id="rId18"/>
    <p:sldId id="331" r:id="rId19"/>
    <p:sldId id="332" r:id="rId20"/>
    <p:sldId id="333" r:id="rId21"/>
    <p:sldId id="325" r:id="rId22"/>
    <p:sldId id="328" r:id="rId23"/>
    <p:sldId id="286" r:id="rId24"/>
    <p:sldId id="290" r:id="rId25"/>
    <p:sldId id="289" r:id="rId26"/>
    <p:sldId id="291" r:id="rId27"/>
    <p:sldId id="319" r:id="rId28"/>
    <p:sldId id="300" r:id="rId29"/>
    <p:sldId id="301" r:id="rId30"/>
    <p:sldId id="302" r:id="rId31"/>
    <p:sldId id="293" r:id="rId32"/>
    <p:sldId id="303" r:id="rId33"/>
    <p:sldId id="326" r:id="rId34"/>
    <p:sldId id="304" r:id="rId35"/>
    <p:sldId id="327" r:id="rId36"/>
    <p:sldId id="329" r:id="rId37"/>
    <p:sldId id="306" r:id="rId38"/>
    <p:sldId id="307" r:id="rId39"/>
    <p:sldId id="309" r:id="rId40"/>
    <p:sldId id="310"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16" y="114"/>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30AEC9-8CAB-4EB7-AB00-12A7C6DACCA6}" type="doc">
      <dgm:prSet loTypeId="urn:microsoft.com/office/officeart/2005/8/layout/radial6" loCatId="cycle" qsTypeId="urn:microsoft.com/office/officeart/2005/8/quickstyle/3d3" qsCatId="3D" csTypeId="urn:microsoft.com/office/officeart/2005/8/colors/accent1_2" csCatId="accent1" phldr="1"/>
      <dgm:spPr/>
      <dgm:t>
        <a:bodyPr/>
        <a:lstStyle/>
        <a:p>
          <a:endParaRPr lang="en-US"/>
        </a:p>
      </dgm:t>
    </dgm:pt>
    <dgm:pt modelId="{7E8707D3-CEFF-404F-BC3D-FB4F5B3FAC4A}">
      <dgm:prSet phldrT="[Text]"/>
      <dgm:spPr>
        <a:xfrm>
          <a:off x="2718415" y="1209352"/>
          <a:ext cx="1286979" cy="1286979"/>
        </a:xfrm>
        <a:prstGeom prst="ellipse">
          <a:avLst/>
        </a:prstGeom>
      </dgm:spPr>
      <dgm:t>
        <a:bodyPr/>
        <a:lstStyle/>
        <a:p>
          <a:r>
            <a:rPr lang="tr-TR" smtClean="0">
              <a:latin typeface="Calibri" panose="020F0502020204030204"/>
              <a:ea typeface="+mn-ea"/>
              <a:cs typeface="+mn-cs"/>
            </a:rPr>
            <a:t>Özgün değer-Amaç ve hedefler</a:t>
          </a:r>
          <a:endParaRPr lang="en-US" dirty="0">
            <a:latin typeface="Calibri" panose="020F0502020204030204"/>
            <a:ea typeface="+mn-ea"/>
            <a:cs typeface="+mn-cs"/>
          </a:endParaRPr>
        </a:p>
      </dgm:t>
    </dgm:pt>
    <dgm:pt modelId="{8F370C98-BAB6-4318-9768-517EB8BD650E}" type="parTrans" cxnId="{B1B4B4EE-E745-4322-B1EB-3C06FFCDB5A3}">
      <dgm:prSet/>
      <dgm:spPr/>
      <dgm:t>
        <a:bodyPr/>
        <a:lstStyle/>
        <a:p>
          <a:endParaRPr lang="en-US"/>
        </a:p>
      </dgm:t>
    </dgm:pt>
    <dgm:pt modelId="{C0D5F68D-8EF2-4E91-B319-5744A233D3DE}" type="sibTrans" cxnId="{B1B4B4EE-E745-4322-B1EB-3C06FFCDB5A3}">
      <dgm:prSet/>
      <dgm:spPr/>
      <dgm:t>
        <a:bodyPr/>
        <a:lstStyle/>
        <a:p>
          <a:endParaRPr lang="en-US"/>
        </a:p>
      </dgm:t>
    </dgm:pt>
    <dgm:pt modelId="{0D547D55-8DD7-44BF-8D1A-74E1891AA203}">
      <dgm:prSet phldrT="[Text]"/>
      <dgm:spPr>
        <a:xfrm>
          <a:off x="2911462" y="330"/>
          <a:ext cx="900885" cy="900885"/>
        </a:xfrm>
        <a:prstGeom prst="ellipse">
          <a:avLst/>
        </a:prstGeom>
      </dgm:spPr>
      <dgm:t>
        <a:bodyPr/>
        <a:lstStyle/>
        <a:p>
          <a:r>
            <a:rPr lang="tr-TR" smtClean="0">
              <a:latin typeface="Calibri" panose="020F0502020204030204"/>
              <a:ea typeface="+mn-ea"/>
              <a:cs typeface="+mn-cs"/>
            </a:rPr>
            <a:t>Araştırma konusunu belirlemek</a:t>
          </a:r>
          <a:endParaRPr lang="en-US" dirty="0">
            <a:latin typeface="Calibri" panose="020F0502020204030204"/>
            <a:ea typeface="+mn-ea"/>
            <a:cs typeface="+mn-cs"/>
          </a:endParaRPr>
        </a:p>
      </dgm:t>
    </dgm:pt>
    <dgm:pt modelId="{42F71251-6001-4AB3-BC83-66181EEF9694}" type="parTrans" cxnId="{78DB5C8C-BFE1-44F6-A2EB-29DE669BB615}">
      <dgm:prSet/>
      <dgm:spPr/>
      <dgm:t>
        <a:bodyPr/>
        <a:lstStyle/>
        <a:p>
          <a:endParaRPr lang="en-US"/>
        </a:p>
      </dgm:t>
    </dgm:pt>
    <dgm:pt modelId="{1D1D8348-34E1-4368-9BC0-A5A0FA55D161}" type="sibTrans" cxnId="{78DB5C8C-BFE1-44F6-A2EB-29DE669BB615}">
      <dgm:prSet/>
      <dgm:spPr>
        <a:xfrm>
          <a:off x="1927405" y="418341"/>
          <a:ext cx="2869000" cy="2869000"/>
        </a:xfrm>
        <a:prstGeom prst="blockArc">
          <a:avLst>
            <a:gd name="adj1" fmla="val 16200000"/>
            <a:gd name="adj2" fmla="val 19800000"/>
            <a:gd name="adj3" fmla="val 4522"/>
          </a:avLst>
        </a:prstGeom>
      </dgm:spPr>
      <dgm:t>
        <a:bodyPr/>
        <a:lstStyle/>
        <a:p>
          <a:endParaRPr lang="en-US"/>
        </a:p>
      </dgm:t>
    </dgm:pt>
    <dgm:pt modelId="{062852C3-E196-4677-A114-09E4761D4760}">
      <dgm:prSet phldrT="[Text]"/>
      <dgm:spPr>
        <a:xfrm>
          <a:off x="4125689" y="701365"/>
          <a:ext cx="900885" cy="900885"/>
        </a:xfrm>
        <a:prstGeom prst="ellipse">
          <a:avLst/>
        </a:prstGeom>
      </dgm:spPr>
      <dgm:t>
        <a:bodyPr/>
        <a:lstStyle/>
        <a:p>
          <a:r>
            <a:rPr lang="tr-TR" smtClean="0">
              <a:latin typeface="Calibri" panose="020F0502020204030204"/>
              <a:ea typeface="+mn-ea"/>
              <a:cs typeface="+mn-cs"/>
            </a:rPr>
            <a:t>Araştırma yöntemi hakkında düşünmek</a:t>
          </a:r>
          <a:endParaRPr lang="en-US" dirty="0">
            <a:latin typeface="Calibri" panose="020F0502020204030204"/>
            <a:ea typeface="+mn-ea"/>
            <a:cs typeface="+mn-cs"/>
          </a:endParaRPr>
        </a:p>
      </dgm:t>
    </dgm:pt>
    <dgm:pt modelId="{3AA2D921-13B5-46EE-92AD-4C38DFA49F6C}" type="parTrans" cxnId="{B455CFFB-B4F5-46BD-92D5-36AD1A0D6EA8}">
      <dgm:prSet/>
      <dgm:spPr/>
      <dgm:t>
        <a:bodyPr/>
        <a:lstStyle/>
        <a:p>
          <a:endParaRPr lang="en-US"/>
        </a:p>
      </dgm:t>
    </dgm:pt>
    <dgm:pt modelId="{1644E60F-F5C3-4A13-9B03-36682E226925}" type="sibTrans" cxnId="{B455CFFB-B4F5-46BD-92D5-36AD1A0D6EA8}">
      <dgm:prSet/>
      <dgm:spPr>
        <a:xfrm>
          <a:off x="1927405" y="418341"/>
          <a:ext cx="2869000" cy="2869000"/>
        </a:xfrm>
        <a:prstGeom prst="blockArc">
          <a:avLst>
            <a:gd name="adj1" fmla="val 19800000"/>
            <a:gd name="adj2" fmla="val 1800000"/>
            <a:gd name="adj3" fmla="val 4522"/>
          </a:avLst>
        </a:prstGeom>
      </dgm:spPr>
      <dgm:t>
        <a:bodyPr/>
        <a:lstStyle/>
        <a:p>
          <a:endParaRPr lang="en-US"/>
        </a:p>
      </dgm:t>
    </dgm:pt>
    <dgm:pt modelId="{9AE10029-89DC-4448-89DB-A67023311624}">
      <dgm:prSet phldrT="[Text]"/>
      <dgm:spPr>
        <a:xfrm>
          <a:off x="4125689" y="2103433"/>
          <a:ext cx="900885" cy="900885"/>
        </a:xfrm>
        <a:prstGeom prst="ellipse">
          <a:avLst/>
        </a:prstGeom>
      </dgm:spPr>
      <dgm:t>
        <a:bodyPr/>
        <a:lstStyle/>
        <a:p>
          <a:r>
            <a:rPr lang="tr-TR" smtClean="0">
              <a:latin typeface="Calibri" panose="020F0502020204030204"/>
              <a:ea typeface="+mn-ea"/>
              <a:cs typeface="+mn-cs"/>
            </a:rPr>
            <a:t>İlgili literatürü okumak</a:t>
          </a:r>
          <a:endParaRPr lang="en-US" dirty="0">
            <a:latin typeface="Calibri" panose="020F0502020204030204"/>
            <a:ea typeface="+mn-ea"/>
            <a:cs typeface="+mn-cs"/>
          </a:endParaRPr>
        </a:p>
      </dgm:t>
    </dgm:pt>
    <dgm:pt modelId="{E3F3DFD9-E276-4569-84C6-D8CBD0EC2231}" type="parTrans" cxnId="{43C7104E-6B97-49B5-AE8D-8517593E3A44}">
      <dgm:prSet/>
      <dgm:spPr/>
      <dgm:t>
        <a:bodyPr/>
        <a:lstStyle/>
        <a:p>
          <a:endParaRPr lang="en-US"/>
        </a:p>
      </dgm:t>
    </dgm:pt>
    <dgm:pt modelId="{3D1D4E3C-23B8-4F54-91CD-A1A4CDF8B4C6}" type="sibTrans" cxnId="{43C7104E-6B97-49B5-AE8D-8517593E3A44}">
      <dgm:prSet/>
      <dgm:spPr>
        <a:xfrm>
          <a:off x="1927405" y="418341"/>
          <a:ext cx="2869000" cy="2869000"/>
        </a:xfrm>
        <a:prstGeom prst="blockArc">
          <a:avLst>
            <a:gd name="adj1" fmla="val 1800000"/>
            <a:gd name="adj2" fmla="val 5400000"/>
            <a:gd name="adj3" fmla="val 4522"/>
          </a:avLst>
        </a:prstGeom>
      </dgm:spPr>
      <dgm:t>
        <a:bodyPr/>
        <a:lstStyle/>
        <a:p>
          <a:endParaRPr lang="en-US"/>
        </a:p>
      </dgm:t>
    </dgm:pt>
    <dgm:pt modelId="{5FBB56AE-BA4B-41A4-AE93-44BF42A17C4E}">
      <dgm:prSet phldrT="[Text]"/>
      <dgm:spPr>
        <a:xfrm>
          <a:off x="2911462" y="2804467"/>
          <a:ext cx="900885" cy="900885"/>
        </a:xfrm>
        <a:prstGeom prst="ellipse">
          <a:avLst/>
        </a:prstGeom>
      </dgm:spPr>
      <dgm:t>
        <a:bodyPr/>
        <a:lstStyle/>
        <a:p>
          <a:r>
            <a:rPr lang="tr-TR" smtClean="0">
              <a:latin typeface="Calibri" panose="020F0502020204030204"/>
              <a:ea typeface="+mn-ea"/>
              <a:cs typeface="+mn-cs"/>
            </a:rPr>
            <a:t>Verileri toplamak</a:t>
          </a:r>
          <a:endParaRPr lang="en-US" dirty="0">
            <a:latin typeface="Calibri" panose="020F0502020204030204"/>
            <a:ea typeface="+mn-ea"/>
            <a:cs typeface="+mn-cs"/>
          </a:endParaRPr>
        </a:p>
      </dgm:t>
    </dgm:pt>
    <dgm:pt modelId="{A51AF30F-9F57-4EEA-96E6-44863CFA9A62}" type="parTrans" cxnId="{32825DBF-3D1C-4124-9009-CEF3A7C07047}">
      <dgm:prSet/>
      <dgm:spPr/>
      <dgm:t>
        <a:bodyPr/>
        <a:lstStyle/>
        <a:p>
          <a:endParaRPr lang="en-US"/>
        </a:p>
      </dgm:t>
    </dgm:pt>
    <dgm:pt modelId="{758CB800-6CD5-43FD-AB6D-12C477C44447}" type="sibTrans" cxnId="{32825DBF-3D1C-4124-9009-CEF3A7C07047}">
      <dgm:prSet/>
      <dgm:spPr>
        <a:xfrm>
          <a:off x="1927405" y="418341"/>
          <a:ext cx="2869000" cy="2869000"/>
        </a:xfrm>
        <a:prstGeom prst="blockArc">
          <a:avLst>
            <a:gd name="adj1" fmla="val 5400000"/>
            <a:gd name="adj2" fmla="val 9000000"/>
            <a:gd name="adj3" fmla="val 4522"/>
          </a:avLst>
        </a:prstGeom>
      </dgm:spPr>
      <dgm:t>
        <a:bodyPr/>
        <a:lstStyle/>
        <a:p>
          <a:endParaRPr lang="en-US"/>
        </a:p>
      </dgm:t>
    </dgm:pt>
    <dgm:pt modelId="{1508ACD2-5AAF-4E3A-B400-524AE0D0AF0F}">
      <dgm:prSet phldrT="[Text]"/>
      <dgm:spPr>
        <a:xfrm>
          <a:off x="1697235" y="2103433"/>
          <a:ext cx="900885" cy="900885"/>
        </a:xfrm>
        <a:prstGeom prst="ellipse">
          <a:avLst/>
        </a:prstGeom>
      </dgm:spPr>
      <dgm:t>
        <a:bodyPr/>
        <a:lstStyle/>
        <a:p>
          <a:r>
            <a:rPr lang="tr-TR" smtClean="0">
              <a:latin typeface="Calibri" panose="020F0502020204030204"/>
              <a:ea typeface="+mn-ea"/>
              <a:cs typeface="+mn-cs"/>
            </a:rPr>
            <a:t>Verileri analiz etmek</a:t>
          </a:r>
          <a:endParaRPr lang="en-US" dirty="0">
            <a:latin typeface="Calibri" panose="020F0502020204030204"/>
            <a:ea typeface="+mn-ea"/>
            <a:cs typeface="+mn-cs"/>
          </a:endParaRPr>
        </a:p>
      </dgm:t>
    </dgm:pt>
    <dgm:pt modelId="{E555DE3E-7E5F-473B-AD05-A03963B5E205}" type="parTrans" cxnId="{84A99291-A860-4745-A2A7-504AEF2DD9C0}">
      <dgm:prSet/>
      <dgm:spPr/>
      <dgm:t>
        <a:bodyPr/>
        <a:lstStyle/>
        <a:p>
          <a:endParaRPr lang="en-US"/>
        </a:p>
      </dgm:t>
    </dgm:pt>
    <dgm:pt modelId="{A2B395D1-5EF0-494F-BADD-34E39B3B9471}" type="sibTrans" cxnId="{84A99291-A860-4745-A2A7-504AEF2DD9C0}">
      <dgm:prSet/>
      <dgm:spPr>
        <a:xfrm>
          <a:off x="1927405" y="418341"/>
          <a:ext cx="2869000" cy="2869000"/>
        </a:xfrm>
        <a:prstGeom prst="blockArc">
          <a:avLst>
            <a:gd name="adj1" fmla="val 9000000"/>
            <a:gd name="adj2" fmla="val 12600000"/>
            <a:gd name="adj3" fmla="val 4522"/>
          </a:avLst>
        </a:prstGeom>
      </dgm:spPr>
      <dgm:t>
        <a:bodyPr/>
        <a:lstStyle/>
        <a:p>
          <a:endParaRPr lang="en-US"/>
        </a:p>
      </dgm:t>
    </dgm:pt>
    <dgm:pt modelId="{D694EE6D-6BD0-4AC7-9854-03EAC60F53A4}">
      <dgm:prSet phldrT="[Text]"/>
      <dgm:spPr>
        <a:xfrm>
          <a:off x="1697235" y="701365"/>
          <a:ext cx="900885" cy="900885"/>
        </a:xfrm>
        <a:prstGeom prst="ellipse">
          <a:avLst/>
        </a:prstGeom>
      </dgm:spPr>
      <dgm:t>
        <a:bodyPr/>
        <a:lstStyle/>
        <a:p>
          <a:r>
            <a:rPr lang="tr-TR" smtClean="0">
              <a:latin typeface="Calibri" panose="020F0502020204030204"/>
              <a:ea typeface="+mn-ea"/>
              <a:cs typeface="+mn-cs"/>
            </a:rPr>
            <a:t>Raporu yazmak</a:t>
          </a:r>
          <a:endParaRPr lang="en-US" dirty="0">
            <a:latin typeface="Calibri" panose="020F0502020204030204"/>
            <a:ea typeface="+mn-ea"/>
            <a:cs typeface="+mn-cs"/>
          </a:endParaRPr>
        </a:p>
      </dgm:t>
    </dgm:pt>
    <dgm:pt modelId="{385678CF-2F7E-4618-A3E4-791D4365A8A3}" type="parTrans" cxnId="{60F6478A-ECCC-4238-91E9-45949F3ED6AB}">
      <dgm:prSet/>
      <dgm:spPr/>
      <dgm:t>
        <a:bodyPr/>
        <a:lstStyle/>
        <a:p>
          <a:endParaRPr lang="en-US"/>
        </a:p>
      </dgm:t>
    </dgm:pt>
    <dgm:pt modelId="{18C97765-ECF5-4B4E-8309-D0C436CB532D}" type="sibTrans" cxnId="{60F6478A-ECCC-4238-91E9-45949F3ED6AB}">
      <dgm:prSet/>
      <dgm:spPr>
        <a:xfrm>
          <a:off x="1927405" y="418341"/>
          <a:ext cx="2869000" cy="2869000"/>
        </a:xfrm>
        <a:prstGeom prst="blockArc">
          <a:avLst>
            <a:gd name="adj1" fmla="val 12600000"/>
            <a:gd name="adj2" fmla="val 16200000"/>
            <a:gd name="adj3" fmla="val 4522"/>
          </a:avLst>
        </a:prstGeom>
      </dgm:spPr>
      <dgm:t>
        <a:bodyPr/>
        <a:lstStyle/>
        <a:p>
          <a:endParaRPr lang="en-US"/>
        </a:p>
      </dgm:t>
    </dgm:pt>
    <dgm:pt modelId="{EED6A942-1F0F-46E8-864A-B03FC514EF56}" type="pres">
      <dgm:prSet presAssocID="{3C30AEC9-8CAB-4EB7-AB00-12A7C6DACCA6}" presName="Name0" presStyleCnt="0">
        <dgm:presLayoutVars>
          <dgm:chMax val="1"/>
          <dgm:dir/>
          <dgm:animLvl val="ctr"/>
          <dgm:resizeHandles val="exact"/>
        </dgm:presLayoutVars>
      </dgm:prSet>
      <dgm:spPr/>
      <dgm:t>
        <a:bodyPr/>
        <a:lstStyle/>
        <a:p>
          <a:endParaRPr lang="en-US"/>
        </a:p>
      </dgm:t>
    </dgm:pt>
    <dgm:pt modelId="{6BAA2E9D-1D3D-4A3A-B855-07E731C5B11D}" type="pres">
      <dgm:prSet presAssocID="{7E8707D3-CEFF-404F-BC3D-FB4F5B3FAC4A}" presName="centerShape" presStyleLbl="node0" presStyleIdx="0" presStyleCnt="1"/>
      <dgm:spPr/>
      <dgm:t>
        <a:bodyPr/>
        <a:lstStyle/>
        <a:p>
          <a:endParaRPr lang="en-US"/>
        </a:p>
      </dgm:t>
    </dgm:pt>
    <dgm:pt modelId="{DBC4E668-27E0-43D6-94F7-D7A7B3C8FD5E}" type="pres">
      <dgm:prSet presAssocID="{0D547D55-8DD7-44BF-8D1A-74E1891AA203}" presName="node" presStyleLbl="node1" presStyleIdx="0" presStyleCnt="6">
        <dgm:presLayoutVars>
          <dgm:bulletEnabled val="1"/>
        </dgm:presLayoutVars>
      </dgm:prSet>
      <dgm:spPr/>
      <dgm:t>
        <a:bodyPr/>
        <a:lstStyle/>
        <a:p>
          <a:endParaRPr lang="en-US"/>
        </a:p>
      </dgm:t>
    </dgm:pt>
    <dgm:pt modelId="{2D95DDF9-F5CD-447E-903E-BEDCFEAA7BDF}" type="pres">
      <dgm:prSet presAssocID="{0D547D55-8DD7-44BF-8D1A-74E1891AA203}" presName="dummy" presStyleCnt="0"/>
      <dgm:spPr/>
    </dgm:pt>
    <dgm:pt modelId="{A3C13F0B-2434-4486-8206-F70BA344E553}" type="pres">
      <dgm:prSet presAssocID="{1D1D8348-34E1-4368-9BC0-A5A0FA55D161}" presName="sibTrans" presStyleLbl="sibTrans2D1" presStyleIdx="0" presStyleCnt="6"/>
      <dgm:spPr/>
      <dgm:t>
        <a:bodyPr/>
        <a:lstStyle/>
        <a:p>
          <a:endParaRPr lang="en-US"/>
        </a:p>
      </dgm:t>
    </dgm:pt>
    <dgm:pt modelId="{95C16531-C934-4E24-ADD9-931C2F38AA14}" type="pres">
      <dgm:prSet presAssocID="{062852C3-E196-4677-A114-09E4761D4760}" presName="node" presStyleLbl="node1" presStyleIdx="1" presStyleCnt="6">
        <dgm:presLayoutVars>
          <dgm:bulletEnabled val="1"/>
        </dgm:presLayoutVars>
      </dgm:prSet>
      <dgm:spPr/>
      <dgm:t>
        <a:bodyPr/>
        <a:lstStyle/>
        <a:p>
          <a:endParaRPr lang="en-US"/>
        </a:p>
      </dgm:t>
    </dgm:pt>
    <dgm:pt modelId="{B0126BD0-3756-4090-AEA4-3D02421E5134}" type="pres">
      <dgm:prSet presAssocID="{062852C3-E196-4677-A114-09E4761D4760}" presName="dummy" presStyleCnt="0"/>
      <dgm:spPr/>
    </dgm:pt>
    <dgm:pt modelId="{483C8B99-F6D7-40A3-9871-FC60B21D1B66}" type="pres">
      <dgm:prSet presAssocID="{1644E60F-F5C3-4A13-9B03-36682E226925}" presName="sibTrans" presStyleLbl="sibTrans2D1" presStyleIdx="1" presStyleCnt="6"/>
      <dgm:spPr/>
      <dgm:t>
        <a:bodyPr/>
        <a:lstStyle/>
        <a:p>
          <a:endParaRPr lang="en-US"/>
        </a:p>
      </dgm:t>
    </dgm:pt>
    <dgm:pt modelId="{B955E748-DAD1-41B1-AC02-58EB4F266D68}" type="pres">
      <dgm:prSet presAssocID="{9AE10029-89DC-4448-89DB-A67023311624}" presName="node" presStyleLbl="node1" presStyleIdx="2" presStyleCnt="6">
        <dgm:presLayoutVars>
          <dgm:bulletEnabled val="1"/>
        </dgm:presLayoutVars>
      </dgm:prSet>
      <dgm:spPr/>
      <dgm:t>
        <a:bodyPr/>
        <a:lstStyle/>
        <a:p>
          <a:endParaRPr lang="en-US"/>
        </a:p>
      </dgm:t>
    </dgm:pt>
    <dgm:pt modelId="{853EAE48-83A7-4647-A6AA-5E420D53F1DE}" type="pres">
      <dgm:prSet presAssocID="{9AE10029-89DC-4448-89DB-A67023311624}" presName="dummy" presStyleCnt="0"/>
      <dgm:spPr/>
    </dgm:pt>
    <dgm:pt modelId="{D984FA3E-98AF-4A02-B98A-BDF4EC079313}" type="pres">
      <dgm:prSet presAssocID="{3D1D4E3C-23B8-4F54-91CD-A1A4CDF8B4C6}" presName="sibTrans" presStyleLbl="sibTrans2D1" presStyleIdx="2" presStyleCnt="6"/>
      <dgm:spPr/>
      <dgm:t>
        <a:bodyPr/>
        <a:lstStyle/>
        <a:p>
          <a:endParaRPr lang="en-US"/>
        </a:p>
      </dgm:t>
    </dgm:pt>
    <dgm:pt modelId="{5818E1DD-A57F-4834-A4BA-5A38D9A8BEB7}" type="pres">
      <dgm:prSet presAssocID="{5FBB56AE-BA4B-41A4-AE93-44BF42A17C4E}" presName="node" presStyleLbl="node1" presStyleIdx="3" presStyleCnt="6">
        <dgm:presLayoutVars>
          <dgm:bulletEnabled val="1"/>
        </dgm:presLayoutVars>
      </dgm:prSet>
      <dgm:spPr/>
      <dgm:t>
        <a:bodyPr/>
        <a:lstStyle/>
        <a:p>
          <a:endParaRPr lang="en-US"/>
        </a:p>
      </dgm:t>
    </dgm:pt>
    <dgm:pt modelId="{DAB0DBEB-628B-461E-97E0-DFB887AE809D}" type="pres">
      <dgm:prSet presAssocID="{5FBB56AE-BA4B-41A4-AE93-44BF42A17C4E}" presName="dummy" presStyleCnt="0"/>
      <dgm:spPr/>
    </dgm:pt>
    <dgm:pt modelId="{2583846D-8536-4FCB-AB9D-6860C8A1AC82}" type="pres">
      <dgm:prSet presAssocID="{758CB800-6CD5-43FD-AB6D-12C477C44447}" presName="sibTrans" presStyleLbl="sibTrans2D1" presStyleIdx="3" presStyleCnt="6"/>
      <dgm:spPr/>
      <dgm:t>
        <a:bodyPr/>
        <a:lstStyle/>
        <a:p>
          <a:endParaRPr lang="en-US"/>
        </a:p>
      </dgm:t>
    </dgm:pt>
    <dgm:pt modelId="{19A572DD-14D5-4267-A8E5-F55C05D3A002}" type="pres">
      <dgm:prSet presAssocID="{1508ACD2-5AAF-4E3A-B400-524AE0D0AF0F}" presName="node" presStyleLbl="node1" presStyleIdx="4" presStyleCnt="6">
        <dgm:presLayoutVars>
          <dgm:bulletEnabled val="1"/>
        </dgm:presLayoutVars>
      </dgm:prSet>
      <dgm:spPr/>
      <dgm:t>
        <a:bodyPr/>
        <a:lstStyle/>
        <a:p>
          <a:endParaRPr lang="en-US"/>
        </a:p>
      </dgm:t>
    </dgm:pt>
    <dgm:pt modelId="{AA6D379D-5B02-40DE-8DDC-F0BF825B4DB4}" type="pres">
      <dgm:prSet presAssocID="{1508ACD2-5AAF-4E3A-B400-524AE0D0AF0F}" presName="dummy" presStyleCnt="0"/>
      <dgm:spPr/>
    </dgm:pt>
    <dgm:pt modelId="{485D2F1C-EBE8-41C1-A3D4-BE38D8C986C3}" type="pres">
      <dgm:prSet presAssocID="{A2B395D1-5EF0-494F-BADD-34E39B3B9471}" presName="sibTrans" presStyleLbl="sibTrans2D1" presStyleIdx="4" presStyleCnt="6"/>
      <dgm:spPr/>
      <dgm:t>
        <a:bodyPr/>
        <a:lstStyle/>
        <a:p>
          <a:endParaRPr lang="en-US"/>
        </a:p>
      </dgm:t>
    </dgm:pt>
    <dgm:pt modelId="{C2D92D53-27C6-4087-B0B9-1EAE8561CFB8}" type="pres">
      <dgm:prSet presAssocID="{D694EE6D-6BD0-4AC7-9854-03EAC60F53A4}" presName="node" presStyleLbl="node1" presStyleIdx="5" presStyleCnt="6">
        <dgm:presLayoutVars>
          <dgm:bulletEnabled val="1"/>
        </dgm:presLayoutVars>
      </dgm:prSet>
      <dgm:spPr/>
      <dgm:t>
        <a:bodyPr/>
        <a:lstStyle/>
        <a:p>
          <a:endParaRPr lang="en-US"/>
        </a:p>
      </dgm:t>
    </dgm:pt>
    <dgm:pt modelId="{A88DE937-9C91-43A1-A29C-14A9ACBE382A}" type="pres">
      <dgm:prSet presAssocID="{D694EE6D-6BD0-4AC7-9854-03EAC60F53A4}" presName="dummy" presStyleCnt="0"/>
      <dgm:spPr/>
    </dgm:pt>
    <dgm:pt modelId="{75633A11-A548-4A30-8763-0011A9A4846A}" type="pres">
      <dgm:prSet presAssocID="{18C97765-ECF5-4B4E-8309-D0C436CB532D}" presName="sibTrans" presStyleLbl="sibTrans2D1" presStyleIdx="5" presStyleCnt="6"/>
      <dgm:spPr/>
      <dgm:t>
        <a:bodyPr/>
        <a:lstStyle/>
        <a:p>
          <a:endParaRPr lang="en-US"/>
        </a:p>
      </dgm:t>
    </dgm:pt>
  </dgm:ptLst>
  <dgm:cxnLst>
    <dgm:cxn modelId="{FCE70B28-9BB6-4124-AE02-FD409DE9D99B}" type="presOf" srcId="{1508ACD2-5AAF-4E3A-B400-524AE0D0AF0F}" destId="{19A572DD-14D5-4267-A8E5-F55C05D3A002}" srcOrd="0" destOrd="0" presId="urn:microsoft.com/office/officeart/2005/8/layout/radial6"/>
    <dgm:cxn modelId="{298D96A1-5347-4175-A0AB-AEA4BEF1184B}" type="presOf" srcId="{A2B395D1-5EF0-494F-BADD-34E39B3B9471}" destId="{485D2F1C-EBE8-41C1-A3D4-BE38D8C986C3}" srcOrd="0" destOrd="0" presId="urn:microsoft.com/office/officeart/2005/8/layout/radial6"/>
    <dgm:cxn modelId="{C761FAA8-DC42-4374-B65C-EB374B470860}" type="presOf" srcId="{062852C3-E196-4677-A114-09E4761D4760}" destId="{95C16531-C934-4E24-ADD9-931C2F38AA14}" srcOrd="0" destOrd="0" presId="urn:microsoft.com/office/officeart/2005/8/layout/radial6"/>
    <dgm:cxn modelId="{B41E085B-BB91-4094-ACD3-4A498DDEDCB3}" type="presOf" srcId="{758CB800-6CD5-43FD-AB6D-12C477C44447}" destId="{2583846D-8536-4FCB-AB9D-6860C8A1AC82}" srcOrd="0" destOrd="0" presId="urn:microsoft.com/office/officeart/2005/8/layout/radial6"/>
    <dgm:cxn modelId="{0B217AF6-BB4F-4E9F-9FDF-228589FE28EC}" type="presOf" srcId="{3C30AEC9-8CAB-4EB7-AB00-12A7C6DACCA6}" destId="{EED6A942-1F0F-46E8-864A-B03FC514EF56}" srcOrd="0" destOrd="0" presId="urn:microsoft.com/office/officeart/2005/8/layout/radial6"/>
    <dgm:cxn modelId="{43C7104E-6B97-49B5-AE8D-8517593E3A44}" srcId="{7E8707D3-CEFF-404F-BC3D-FB4F5B3FAC4A}" destId="{9AE10029-89DC-4448-89DB-A67023311624}" srcOrd="2" destOrd="0" parTransId="{E3F3DFD9-E276-4569-84C6-D8CBD0EC2231}" sibTransId="{3D1D4E3C-23B8-4F54-91CD-A1A4CDF8B4C6}"/>
    <dgm:cxn modelId="{F21A0787-FE4F-4078-A52A-DA180D09DF9B}" type="presOf" srcId="{7E8707D3-CEFF-404F-BC3D-FB4F5B3FAC4A}" destId="{6BAA2E9D-1D3D-4A3A-B855-07E731C5B11D}" srcOrd="0" destOrd="0" presId="urn:microsoft.com/office/officeart/2005/8/layout/radial6"/>
    <dgm:cxn modelId="{78DB5C8C-BFE1-44F6-A2EB-29DE669BB615}" srcId="{7E8707D3-CEFF-404F-BC3D-FB4F5B3FAC4A}" destId="{0D547D55-8DD7-44BF-8D1A-74E1891AA203}" srcOrd="0" destOrd="0" parTransId="{42F71251-6001-4AB3-BC83-66181EEF9694}" sibTransId="{1D1D8348-34E1-4368-9BC0-A5A0FA55D161}"/>
    <dgm:cxn modelId="{244B3655-E07F-4870-828D-CE47ED35CBE1}" type="presOf" srcId="{18C97765-ECF5-4B4E-8309-D0C436CB532D}" destId="{75633A11-A548-4A30-8763-0011A9A4846A}" srcOrd="0" destOrd="0" presId="urn:microsoft.com/office/officeart/2005/8/layout/radial6"/>
    <dgm:cxn modelId="{3D93532A-5A87-46F1-902A-AC6C6D8706A6}" type="presOf" srcId="{1644E60F-F5C3-4A13-9B03-36682E226925}" destId="{483C8B99-F6D7-40A3-9871-FC60B21D1B66}" srcOrd="0" destOrd="0" presId="urn:microsoft.com/office/officeart/2005/8/layout/radial6"/>
    <dgm:cxn modelId="{B1B4B4EE-E745-4322-B1EB-3C06FFCDB5A3}" srcId="{3C30AEC9-8CAB-4EB7-AB00-12A7C6DACCA6}" destId="{7E8707D3-CEFF-404F-BC3D-FB4F5B3FAC4A}" srcOrd="0" destOrd="0" parTransId="{8F370C98-BAB6-4318-9768-517EB8BD650E}" sibTransId="{C0D5F68D-8EF2-4E91-B319-5744A233D3DE}"/>
    <dgm:cxn modelId="{C7AE468E-2142-4021-8976-CE07237AC9C7}" type="presOf" srcId="{3D1D4E3C-23B8-4F54-91CD-A1A4CDF8B4C6}" destId="{D984FA3E-98AF-4A02-B98A-BDF4EC079313}" srcOrd="0" destOrd="0" presId="urn:microsoft.com/office/officeart/2005/8/layout/radial6"/>
    <dgm:cxn modelId="{B455CFFB-B4F5-46BD-92D5-36AD1A0D6EA8}" srcId="{7E8707D3-CEFF-404F-BC3D-FB4F5B3FAC4A}" destId="{062852C3-E196-4677-A114-09E4761D4760}" srcOrd="1" destOrd="0" parTransId="{3AA2D921-13B5-46EE-92AD-4C38DFA49F6C}" sibTransId="{1644E60F-F5C3-4A13-9B03-36682E226925}"/>
    <dgm:cxn modelId="{64F420C8-5E3C-4EB9-A327-9F6C2726EF7F}" type="presOf" srcId="{0D547D55-8DD7-44BF-8D1A-74E1891AA203}" destId="{DBC4E668-27E0-43D6-94F7-D7A7B3C8FD5E}" srcOrd="0" destOrd="0" presId="urn:microsoft.com/office/officeart/2005/8/layout/radial6"/>
    <dgm:cxn modelId="{78B5F3BB-B125-499A-86AE-8F81A2A71CCD}" type="presOf" srcId="{1D1D8348-34E1-4368-9BC0-A5A0FA55D161}" destId="{A3C13F0B-2434-4486-8206-F70BA344E553}" srcOrd="0" destOrd="0" presId="urn:microsoft.com/office/officeart/2005/8/layout/radial6"/>
    <dgm:cxn modelId="{490627DC-AEBE-4D34-A431-E0FE22D22FA2}" type="presOf" srcId="{9AE10029-89DC-4448-89DB-A67023311624}" destId="{B955E748-DAD1-41B1-AC02-58EB4F266D68}" srcOrd="0" destOrd="0" presId="urn:microsoft.com/office/officeart/2005/8/layout/radial6"/>
    <dgm:cxn modelId="{84A99291-A860-4745-A2A7-504AEF2DD9C0}" srcId="{7E8707D3-CEFF-404F-BC3D-FB4F5B3FAC4A}" destId="{1508ACD2-5AAF-4E3A-B400-524AE0D0AF0F}" srcOrd="4" destOrd="0" parTransId="{E555DE3E-7E5F-473B-AD05-A03963B5E205}" sibTransId="{A2B395D1-5EF0-494F-BADD-34E39B3B9471}"/>
    <dgm:cxn modelId="{4E59F81F-8DF3-4CBC-84DC-255C0644D969}" type="presOf" srcId="{D694EE6D-6BD0-4AC7-9854-03EAC60F53A4}" destId="{C2D92D53-27C6-4087-B0B9-1EAE8561CFB8}" srcOrd="0" destOrd="0" presId="urn:microsoft.com/office/officeart/2005/8/layout/radial6"/>
    <dgm:cxn modelId="{60F6478A-ECCC-4238-91E9-45949F3ED6AB}" srcId="{7E8707D3-CEFF-404F-BC3D-FB4F5B3FAC4A}" destId="{D694EE6D-6BD0-4AC7-9854-03EAC60F53A4}" srcOrd="5" destOrd="0" parTransId="{385678CF-2F7E-4618-A3E4-791D4365A8A3}" sibTransId="{18C97765-ECF5-4B4E-8309-D0C436CB532D}"/>
    <dgm:cxn modelId="{4E26F1AD-CB2F-4D28-8192-4EC61FA383BD}" type="presOf" srcId="{5FBB56AE-BA4B-41A4-AE93-44BF42A17C4E}" destId="{5818E1DD-A57F-4834-A4BA-5A38D9A8BEB7}" srcOrd="0" destOrd="0" presId="urn:microsoft.com/office/officeart/2005/8/layout/radial6"/>
    <dgm:cxn modelId="{32825DBF-3D1C-4124-9009-CEF3A7C07047}" srcId="{7E8707D3-CEFF-404F-BC3D-FB4F5B3FAC4A}" destId="{5FBB56AE-BA4B-41A4-AE93-44BF42A17C4E}" srcOrd="3" destOrd="0" parTransId="{A51AF30F-9F57-4EEA-96E6-44863CFA9A62}" sibTransId="{758CB800-6CD5-43FD-AB6D-12C477C44447}"/>
    <dgm:cxn modelId="{07D742C1-217B-4085-B9B9-68F0FDE29756}" type="presParOf" srcId="{EED6A942-1F0F-46E8-864A-B03FC514EF56}" destId="{6BAA2E9D-1D3D-4A3A-B855-07E731C5B11D}" srcOrd="0" destOrd="0" presId="urn:microsoft.com/office/officeart/2005/8/layout/radial6"/>
    <dgm:cxn modelId="{FCCB53DB-DDE2-4C25-A3D2-37E2861C014F}" type="presParOf" srcId="{EED6A942-1F0F-46E8-864A-B03FC514EF56}" destId="{DBC4E668-27E0-43D6-94F7-D7A7B3C8FD5E}" srcOrd="1" destOrd="0" presId="urn:microsoft.com/office/officeart/2005/8/layout/radial6"/>
    <dgm:cxn modelId="{7BEAD401-1AC8-4713-8725-00D59FAD6C58}" type="presParOf" srcId="{EED6A942-1F0F-46E8-864A-B03FC514EF56}" destId="{2D95DDF9-F5CD-447E-903E-BEDCFEAA7BDF}" srcOrd="2" destOrd="0" presId="urn:microsoft.com/office/officeart/2005/8/layout/radial6"/>
    <dgm:cxn modelId="{77F475BC-EB0B-4EA3-B759-C57E3EF882CA}" type="presParOf" srcId="{EED6A942-1F0F-46E8-864A-B03FC514EF56}" destId="{A3C13F0B-2434-4486-8206-F70BA344E553}" srcOrd="3" destOrd="0" presId="urn:microsoft.com/office/officeart/2005/8/layout/radial6"/>
    <dgm:cxn modelId="{3B9A00FA-4148-4E0D-9E4F-A28852D227B6}" type="presParOf" srcId="{EED6A942-1F0F-46E8-864A-B03FC514EF56}" destId="{95C16531-C934-4E24-ADD9-931C2F38AA14}" srcOrd="4" destOrd="0" presId="urn:microsoft.com/office/officeart/2005/8/layout/radial6"/>
    <dgm:cxn modelId="{A0C3100B-0D8A-4924-BC17-95E118CA03DB}" type="presParOf" srcId="{EED6A942-1F0F-46E8-864A-B03FC514EF56}" destId="{B0126BD0-3756-4090-AEA4-3D02421E5134}" srcOrd="5" destOrd="0" presId="urn:microsoft.com/office/officeart/2005/8/layout/radial6"/>
    <dgm:cxn modelId="{B5FFD96E-F82A-4C16-A2B9-D5EE1C6206C3}" type="presParOf" srcId="{EED6A942-1F0F-46E8-864A-B03FC514EF56}" destId="{483C8B99-F6D7-40A3-9871-FC60B21D1B66}" srcOrd="6" destOrd="0" presId="urn:microsoft.com/office/officeart/2005/8/layout/radial6"/>
    <dgm:cxn modelId="{A3F95136-765B-4856-9538-521EEF595B56}" type="presParOf" srcId="{EED6A942-1F0F-46E8-864A-B03FC514EF56}" destId="{B955E748-DAD1-41B1-AC02-58EB4F266D68}" srcOrd="7" destOrd="0" presId="urn:microsoft.com/office/officeart/2005/8/layout/radial6"/>
    <dgm:cxn modelId="{3906D813-5D77-4750-89B9-C17DDD03032F}" type="presParOf" srcId="{EED6A942-1F0F-46E8-864A-B03FC514EF56}" destId="{853EAE48-83A7-4647-A6AA-5E420D53F1DE}" srcOrd="8" destOrd="0" presId="urn:microsoft.com/office/officeart/2005/8/layout/radial6"/>
    <dgm:cxn modelId="{CC11BB5E-DFEC-4C91-A122-A9049234312E}" type="presParOf" srcId="{EED6A942-1F0F-46E8-864A-B03FC514EF56}" destId="{D984FA3E-98AF-4A02-B98A-BDF4EC079313}" srcOrd="9" destOrd="0" presId="urn:microsoft.com/office/officeart/2005/8/layout/radial6"/>
    <dgm:cxn modelId="{95806898-0A57-4F6D-8B94-27E006B55285}" type="presParOf" srcId="{EED6A942-1F0F-46E8-864A-B03FC514EF56}" destId="{5818E1DD-A57F-4834-A4BA-5A38D9A8BEB7}" srcOrd="10" destOrd="0" presId="urn:microsoft.com/office/officeart/2005/8/layout/radial6"/>
    <dgm:cxn modelId="{62DA241F-1EA6-4958-B86C-8147AC0A9C22}" type="presParOf" srcId="{EED6A942-1F0F-46E8-864A-B03FC514EF56}" destId="{DAB0DBEB-628B-461E-97E0-DFB887AE809D}" srcOrd="11" destOrd="0" presId="urn:microsoft.com/office/officeart/2005/8/layout/radial6"/>
    <dgm:cxn modelId="{BAC2AFA1-C8E1-4B74-B0BE-6CDB6E63821B}" type="presParOf" srcId="{EED6A942-1F0F-46E8-864A-B03FC514EF56}" destId="{2583846D-8536-4FCB-AB9D-6860C8A1AC82}" srcOrd="12" destOrd="0" presId="urn:microsoft.com/office/officeart/2005/8/layout/radial6"/>
    <dgm:cxn modelId="{FD248688-E31C-4FC2-92C2-CA294FEC176A}" type="presParOf" srcId="{EED6A942-1F0F-46E8-864A-B03FC514EF56}" destId="{19A572DD-14D5-4267-A8E5-F55C05D3A002}" srcOrd="13" destOrd="0" presId="urn:microsoft.com/office/officeart/2005/8/layout/radial6"/>
    <dgm:cxn modelId="{11FC9406-76C2-44EA-84D8-57F772D7D97E}" type="presParOf" srcId="{EED6A942-1F0F-46E8-864A-B03FC514EF56}" destId="{AA6D379D-5B02-40DE-8DDC-F0BF825B4DB4}" srcOrd="14" destOrd="0" presId="urn:microsoft.com/office/officeart/2005/8/layout/radial6"/>
    <dgm:cxn modelId="{791EAE83-5210-4C7D-A8D3-1702856D083E}" type="presParOf" srcId="{EED6A942-1F0F-46E8-864A-B03FC514EF56}" destId="{485D2F1C-EBE8-41C1-A3D4-BE38D8C986C3}" srcOrd="15" destOrd="0" presId="urn:microsoft.com/office/officeart/2005/8/layout/radial6"/>
    <dgm:cxn modelId="{D9D2DEB7-0D2B-4717-B94F-80C3B03C67AB}" type="presParOf" srcId="{EED6A942-1F0F-46E8-864A-B03FC514EF56}" destId="{C2D92D53-27C6-4087-B0B9-1EAE8561CFB8}" srcOrd="16" destOrd="0" presId="urn:microsoft.com/office/officeart/2005/8/layout/radial6"/>
    <dgm:cxn modelId="{D3FA0A68-A073-4CD9-AFED-EEF0DE236E4E}" type="presParOf" srcId="{EED6A942-1F0F-46E8-864A-B03FC514EF56}" destId="{A88DE937-9C91-43A1-A29C-14A9ACBE382A}" srcOrd="17" destOrd="0" presId="urn:microsoft.com/office/officeart/2005/8/layout/radial6"/>
    <dgm:cxn modelId="{E75C23C8-140B-4AEA-87DF-3FAA2E661F13}" type="presParOf" srcId="{EED6A942-1F0F-46E8-864A-B03FC514EF56}" destId="{75633A11-A548-4A30-8763-0011A9A4846A}" srcOrd="18"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F34DD0-ACD1-49C2-95E7-A644E8067B6C}" type="doc">
      <dgm:prSet loTypeId="urn:microsoft.com/office/officeart/2008/layout/SquareAccentList" loCatId="list" qsTypeId="urn:microsoft.com/office/officeart/2005/8/quickstyle/3d3" qsCatId="3D" csTypeId="urn:microsoft.com/office/officeart/2005/8/colors/accent1_2" csCatId="accent1" phldr="1"/>
      <dgm:spPr/>
      <dgm:t>
        <a:bodyPr/>
        <a:lstStyle/>
        <a:p>
          <a:endParaRPr lang="en-US"/>
        </a:p>
      </dgm:t>
    </dgm:pt>
    <dgm:pt modelId="{87B168C5-DB9B-4E2E-BFC1-BF1775C5C5AA}">
      <dgm:prSet phldrT="[Text]" custT="1"/>
      <dgm:spPr/>
      <dgm:t>
        <a:bodyPr/>
        <a:lstStyle/>
        <a:p>
          <a:r>
            <a:rPr lang="tr-TR" sz="1200" dirty="0" smtClean="0"/>
            <a:t>Fikir Kaynakları</a:t>
          </a:r>
          <a:endParaRPr lang="en-US" sz="1200" dirty="0"/>
        </a:p>
      </dgm:t>
    </dgm:pt>
    <dgm:pt modelId="{33634212-1376-478E-A67C-76F7CA530DA5}" type="parTrans" cxnId="{E667336D-5CE2-471A-A7FE-FC6BC448ED0B}">
      <dgm:prSet/>
      <dgm:spPr/>
      <dgm:t>
        <a:bodyPr/>
        <a:lstStyle/>
        <a:p>
          <a:endParaRPr lang="en-US" sz="1800"/>
        </a:p>
      </dgm:t>
    </dgm:pt>
    <dgm:pt modelId="{1E921E2E-4904-4649-84BE-C6E4F35FD0ED}" type="sibTrans" cxnId="{E667336D-5CE2-471A-A7FE-FC6BC448ED0B}">
      <dgm:prSet/>
      <dgm:spPr/>
      <dgm:t>
        <a:bodyPr/>
        <a:lstStyle/>
        <a:p>
          <a:endParaRPr lang="en-US" sz="1800"/>
        </a:p>
      </dgm:t>
    </dgm:pt>
    <dgm:pt modelId="{A76088C5-29E3-47DC-AB9C-9FCD5B9BE0C7}">
      <dgm:prSet phldrT="[Text]" custT="1"/>
      <dgm:spPr/>
      <dgm:t>
        <a:bodyPr/>
        <a:lstStyle/>
        <a:p>
          <a:r>
            <a:rPr lang="tr-TR" sz="1200" dirty="0" smtClean="0"/>
            <a:t>Gündelik yaşam</a:t>
          </a:r>
          <a:endParaRPr lang="en-US" sz="1200" dirty="0"/>
        </a:p>
      </dgm:t>
    </dgm:pt>
    <dgm:pt modelId="{8CB63AAC-EB8E-43A7-99A9-BBE6CFC15EE0}" type="parTrans" cxnId="{8086488F-5139-4292-B21B-64F11AAEFA00}">
      <dgm:prSet/>
      <dgm:spPr/>
      <dgm:t>
        <a:bodyPr/>
        <a:lstStyle/>
        <a:p>
          <a:endParaRPr lang="en-US" sz="1800"/>
        </a:p>
      </dgm:t>
    </dgm:pt>
    <dgm:pt modelId="{DFB2FEB0-BAF0-47CD-8E7F-0D2C85B8D1AF}" type="sibTrans" cxnId="{8086488F-5139-4292-B21B-64F11AAEFA00}">
      <dgm:prSet/>
      <dgm:spPr/>
      <dgm:t>
        <a:bodyPr/>
        <a:lstStyle/>
        <a:p>
          <a:endParaRPr lang="en-US" sz="1800"/>
        </a:p>
      </dgm:t>
    </dgm:pt>
    <dgm:pt modelId="{E20197FC-BEFD-483E-AD6A-58B1BB164D2F}">
      <dgm:prSet phldrT="[Text]" custT="1"/>
      <dgm:spPr/>
      <dgm:t>
        <a:bodyPr/>
        <a:lstStyle/>
        <a:p>
          <a:r>
            <a:rPr lang="tr-TR" sz="1200" dirty="0" smtClean="0"/>
            <a:t>Pratik konular</a:t>
          </a:r>
          <a:endParaRPr lang="en-US" sz="1200" dirty="0"/>
        </a:p>
      </dgm:t>
    </dgm:pt>
    <dgm:pt modelId="{D3CD6247-D7BE-46A4-9727-D1F8314CD22A}" type="parTrans" cxnId="{063985A8-8AE7-4136-A5AA-108FC48CE398}">
      <dgm:prSet/>
      <dgm:spPr/>
      <dgm:t>
        <a:bodyPr/>
        <a:lstStyle/>
        <a:p>
          <a:endParaRPr lang="en-US" sz="1800"/>
        </a:p>
      </dgm:t>
    </dgm:pt>
    <dgm:pt modelId="{A1CA03BA-B44C-40AA-8BC9-22A526AD8233}" type="sibTrans" cxnId="{063985A8-8AE7-4136-A5AA-108FC48CE398}">
      <dgm:prSet/>
      <dgm:spPr/>
      <dgm:t>
        <a:bodyPr/>
        <a:lstStyle/>
        <a:p>
          <a:endParaRPr lang="en-US" sz="1800"/>
        </a:p>
      </dgm:t>
    </dgm:pt>
    <dgm:pt modelId="{4718DBF3-5169-453C-91DC-A4029D8D468A}">
      <dgm:prSet phldrT="[Text]" custT="1"/>
      <dgm:spPr/>
      <dgm:t>
        <a:bodyPr/>
        <a:lstStyle/>
        <a:p>
          <a:r>
            <a:rPr lang="tr-TR" sz="1200" dirty="0" smtClean="0"/>
            <a:t>Literatür Taraması</a:t>
          </a:r>
          <a:endParaRPr lang="en-US" sz="1200" dirty="0"/>
        </a:p>
      </dgm:t>
    </dgm:pt>
    <dgm:pt modelId="{B47802F6-9FA0-4EC5-8A8E-91CD70171034}" type="parTrans" cxnId="{8CFD76C4-C452-488A-8B92-D4BD57ED494D}">
      <dgm:prSet/>
      <dgm:spPr/>
      <dgm:t>
        <a:bodyPr/>
        <a:lstStyle/>
        <a:p>
          <a:endParaRPr lang="en-US" sz="1800"/>
        </a:p>
      </dgm:t>
    </dgm:pt>
    <dgm:pt modelId="{EBE72FAC-7EF6-4CEA-91B2-34FE17BFFB8F}" type="sibTrans" cxnId="{8CFD76C4-C452-488A-8B92-D4BD57ED494D}">
      <dgm:prSet/>
      <dgm:spPr/>
      <dgm:t>
        <a:bodyPr/>
        <a:lstStyle/>
        <a:p>
          <a:endParaRPr lang="en-US" sz="1800"/>
        </a:p>
      </dgm:t>
    </dgm:pt>
    <dgm:pt modelId="{1001F668-83EE-4B7B-8972-29B20E09EBD8}">
      <dgm:prSet phldrT="[Text]" custT="1"/>
      <dgm:spPr/>
      <dgm:t>
        <a:bodyPr/>
        <a:lstStyle/>
        <a:p>
          <a:r>
            <a:rPr lang="tr-TR" sz="1200" dirty="0" smtClean="0"/>
            <a:t>Kitaplar</a:t>
          </a:r>
        </a:p>
      </dgm:t>
    </dgm:pt>
    <dgm:pt modelId="{46EF6F90-6D72-4FF9-B51A-9F543034F0E0}" type="parTrans" cxnId="{4B113BDA-03AC-4BF8-BDC4-A99284D4BA78}">
      <dgm:prSet/>
      <dgm:spPr/>
      <dgm:t>
        <a:bodyPr/>
        <a:lstStyle/>
        <a:p>
          <a:endParaRPr lang="en-US" sz="1800"/>
        </a:p>
      </dgm:t>
    </dgm:pt>
    <dgm:pt modelId="{E35EB113-1AE0-4F1C-80D5-5FCB803FA56C}" type="sibTrans" cxnId="{4B113BDA-03AC-4BF8-BDC4-A99284D4BA78}">
      <dgm:prSet/>
      <dgm:spPr/>
      <dgm:t>
        <a:bodyPr/>
        <a:lstStyle/>
        <a:p>
          <a:endParaRPr lang="en-US" sz="1800"/>
        </a:p>
      </dgm:t>
    </dgm:pt>
    <dgm:pt modelId="{C0E33C6A-6B6F-4FFE-B7CA-2FC0E90BAACC}">
      <dgm:prSet phldrT="[Text]" custT="1"/>
      <dgm:spPr/>
      <dgm:t>
        <a:bodyPr/>
        <a:lstStyle/>
        <a:p>
          <a:r>
            <a:rPr lang="tr-TR" sz="1200" dirty="0" smtClean="0"/>
            <a:t>Dergiler</a:t>
          </a:r>
          <a:endParaRPr lang="en-US" sz="1200" dirty="0"/>
        </a:p>
      </dgm:t>
    </dgm:pt>
    <dgm:pt modelId="{AA557498-253C-4659-8AFE-95C146593D31}" type="parTrans" cxnId="{C4EF6AFA-94B2-4111-877D-1E70CEB73E30}">
      <dgm:prSet/>
      <dgm:spPr/>
      <dgm:t>
        <a:bodyPr/>
        <a:lstStyle/>
        <a:p>
          <a:endParaRPr lang="en-US" sz="1800"/>
        </a:p>
      </dgm:t>
    </dgm:pt>
    <dgm:pt modelId="{B9299A0B-A1E7-4612-95FB-EAAB00F2AB78}" type="sibTrans" cxnId="{C4EF6AFA-94B2-4111-877D-1E70CEB73E30}">
      <dgm:prSet/>
      <dgm:spPr/>
      <dgm:t>
        <a:bodyPr/>
        <a:lstStyle/>
        <a:p>
          <a:endParaRPr lang="en-US" sz="1800"/>
        </a:p>
      </dgm:t>
    </dgm:pt>
    <dgm:pt modelId="{5E55ACA2-7E13-451B-8A4D-E8CE63EFA330}">
      <dgm:prSet phldrT="[Text]" custT="1"/>
      <dgm:spPr/>
      <dgm:t>
        <a:bodyPr/>
        <a:lstStyle/>
        <a:p>
          <a:r>
            <a:rPr lang="tr-TR" sz="1200" dirty="0" smtClean="0"/>
            <a:t>Elektronik veri tabanı</a:t>
          </a:r>
          <a:endParaRPr lang="en-US" sz="1200" dirty="0"/>
        </a:p>
      </dgm:t>
    </dgm:pt>
    <dgm:pt modelId="{267E7935-8D47-4486-935F-BF2988C98CD5}" type="parTrans" cxnId="{2AC0573B-C725-4FD4-B948-DBCCB69C28B6}">
      <dgm:prSet/>
      <dgm:spPr/>
      <dgm:t>
        <a:bodyPr/>
        <a:lstStyle/>
        <a:p>
          <a:endParaRPr lang="en-US" sz="1800"/>
        </a:p>
      </dgm:t>
    </dgm:pt>
    <dgm:pt modelId="{8CDE6EEC-769C-4836-A3C0-1F69F475BF54}" type="sibTrans" cxnId="{2AC0573B-C725-4FD4-B948-DBCCB69C28B6}">
      <dgm:prSet/>
      <dgm:spPr/>
      <dgm:t>
        <a:bodyPr/>
        <a:lstStyle/>
        <a:p>
          <a:endParaRPr lang="en-US" sz="1800"/>
        </a:p>
      </dgm:t>
    </dgm:pt>
    <dgm:pt modelId="{4B7F7168-FAF2-4B40-A353-F586A4763C34}">
      <dgm:prSet phldrT="[Text]" custT="1"/>
      <dgm:spPr/>
      <dgm:t>
        <a:bodyPr/>
        <a:lstStyle/>
        <a:p>
          <a:r>
            <a:rPr lang="tr-TR" sz="1200" dirty="0" smtClean="0"/>
            <a:t>Çalışmanın Fizibilitesi</a:t>
          </a:r>
          <a:endParaRPr lang="en-US" sz="1200" dirty="0"/>
        </a:p>
      </dgm:t>
    </dgm:pt>
    <dgm:pt modelId="{E0B23135-3755-4494-AD92-5D513A7AEC2F}" type="parTrans" cxnId="{362E07A0-DBDE-48B8-A8A4-1D427B463448}">
      <dgm:prSet/>
      <dgm:spPr/>
      <dgm:t>
        <a:bodyPr/>
        <a:lstStyle/>
        <a:p>
          <a:endParaRPr lang="en-US" sz="1800"/>
        </a:p>
      </dgm:t>
    </dgm:pt>
    <dgm:pt modelId="{BB345F0C-B121-42A2-8817-EF043BCF3D4C}" type="sibTrans" cxnId="{362E07A0-DBDE-48B8-A8A4-1D427B463448}">
      <dgm:prSet/>
      <dgm:spPr/>
      <dgm:t>
        <a:bodyPr/>
        <a:lstStyle/>
        <a:p>
          <a:endParaRPr lang="en-US" sz="1800"/>
        </a:p>
      </dgm:t>
    </dgm:pt>
    <dgm:pt modelId="{9DE25D45-4EED-4EB7-8F2B-CFA4268140F4}">
      <dgm:prSet phldrT="[Text]" custT="1"/>
      <dgm:spPr/>
      <dgm:t>
        <a:bodyPr/>
        <a:lstStyle/>
        <a:p>
          <a:r>
            <a:rPr lang="tr-TR" sz="1200" dirty="0" smtClean="0"/>
            <a:t>Teori veya kuram</a:t>
          </a:r>
          <a:endParaRPr lang="en-US" sz="1200" dirty="0"/>
        </a:p>
      </dgm:t>
    </dgm:pt>
    <dgm:pt modelId="{4FBC70E3-6E2A-4E5B-B584-BA5015CA2FF9}" type="parTrans" cxnId="{E8B78F01-4FCF-4042-AE7F-A00698529C8B}">
      <dgm:prSet/>
      <dgm:spPr/>
      <dgm:t>
        <a:bodyPr/>
        <a:lstStyle/>
        <a:p>
          <a:endParaRPr lang="en-US" sz="1800"/>
        </a:p>
      </dgm:t>
    </dgm:pt>
    <dgm:pt modelId="{AB15618E-4C72-4E51-B088-A40998B8F828}" type="sibTrans" cxnId="{E8B78F01-4FCF-4042-AE7F-A00698529C8B}">
      <dgm:prSet/>
      <dgm:spPr/>
      <dgm:t>
        <a:bodyPr/>
        <a:lstStyle/>
        <a:p>
          <a:endParaRPr lang="en-US" sz="1800"/>
        </a:p>
      </dgm:t>
    </dgm:pt>
    <dgm:pt modelId="{69272767-ECB8-4A94-94A9-69C38C15A253}">
      <dgm:prSet phldrT="[Text]" custT="1"/>
      <dgm:spPr/>
      <dgm:t>
        <a:bodyPr/>
        <a:lstStyle/>
        <a:p>
          <a:r>
            <a:rPr lang="tr-TR" sz="1200" dirty="0" smtClean="0"/>
            <a:t>Internet</a:t>
          </a:r>
          <a:endParaRPr lang="en-US" sz="1200" dirty="0"/>
        </a:p>
      </dgm:t>
    </dgm:pt>
    <dgm:pt modelId="{E5A096AB-A056-4B26-917E-9B07226E6FD7}" type="parTrans" cxnId="{EAB16CA8-9C46-4DE6-A226-99D672A8A707}">
      <dgm:prSet/>
      <dgm:spPr/>
      <dgm:t>
        <a:bodyPr/>
        <a:lstStyle/>
        <a:p>
          <a:endParaRPr lang="en-US" sz="1800"/>
        </a:p>
      </dgm:t>
    </dgm:pt>
    <dgm:pt modelId="{6066FAFF-7D78-4BEB-A61D-14950609FEB5}" type="sibTrans" cxnId="{EAB16CA8-9C46-4DE6-A226-99D672A8A707}">
      <dgm:prSet/>
      <dgm:spPr/>
      <dgm:t>
        <a:bodyPr/>
        <a:lstStyle/>
        <a:p>
          <a:endParaRPr lang="en-US" sz="1800"/>
        </a:p>
      </dgm:t>
    </dgm:pt>
    <dgm:pt modelId="{457B71DB-FD1F-4E11-9C51-E4D9082E2B68}">
      <dgm:prSet phldrT="[Text]" custT="1"/>
      <dgm:spPr/>
      <dgm:t>
        <a:bodyPr/>
        <a:lstStyle/>
        <a:p>
          <a:r>
            <a:rPr lang="tr-TR" sz="1200" dirty="0" smtClean="0"/>
            <a:t>Fayda/masraf oranı</a:t>
          </a:r>
          <a:endParaRPr lang="en-US" sz="1200" dirty="0"/>
        </a:p>
      </dgm:t>
    </dgm:pt>
    <dgm:pt modelId="{5DBF9EE7-7CCF-4D9A-9984-F6AB75338754}" type="parTrans" cxnId="{61E53A83-5447-41EB-81C7-732D486F9DDD}">
      <dgm:prSet/>
      <dgm:spPr/>
      <dgm:t>
        <a:bodyPr/>
        <a:lstStyle/>
        <a:p>
          <a:endParaRPr lang="en-US" sz="1800"/>
        </a:p>
      </dgm:t>
    </dgm:pt>
    <dgm:pt modelId="{85B9B9E9-C792-43DB-8E68-7AFC7E6203EA}" type="sibTrans" cxnId="{61E53A83-5447-41EB-81C7-732D486F9DDD}">
      <dgm:prSet/>
      <dgm:spPr/>
      <dgm:t>
        <a:bodyPr/>
        <a:lstStyle/>
        <a:p>
          <a:endParaRPr lang="en-US" sz="1800"/>
        </a:p>
      </dgm:t>
    </dgm:pt>
    <dgm:pt modelId="{A6B43F63-EFC8-4806-B067-A8A9B492E68B}">
      <dgm:prSet phldrT="[Text]" custT="1"/>
      <dgm:spPr/>
      <dgm:t>
        <a:bodyPr/>
        <a:lstStyle/>
        <a:p>
          <a:r>
            <a:rPr lang="tr-TR" sz="1200" dirty="0" smtClean="0"/>
            <a:t>Araştırma probleminin yapılandırılması</a:t>
          </a:r>
          <a:endParaRPr lang="en-US" sz="1200" dirty="0"/>
        </a:p>
      </dgm:t>
    </dgm:pt>
    <dgm:pt modelId="{83ACE2FF-2389-4787-9601-2C560F8E08FF}" type="parTrans" cxnId="{9AAA5776-856A-470F-8DF7-6539FEC3C345}">
      <dgm:prSet/>
      <dgm:spPr/>
      <dgm:t>
        <a:bodyPr/>
        <a:lstStyle/>
        <a:p>
          <a:endParaRPr lang="en-US" sz="1800"/>
        </a:p>
      </dgm:t>
    </dgm:pt>
    <dgm:pt modelId="{752F74E5-BF10-40ED-B611-2AFFD7A588B3}" type="sibTrans" cxnId="{9AAA5776-856A-470F-8DF7-6539FEC3C345}">
      <dgm:prSet/>
      <dgm:spPr/>
      <dgm:t>
        <a:bodyPr/>
        <a:lstStyle/>
        <a:p>
          <a:endParaRPr lang="en-US" sz="1800"/>
        </a:p>
      </dgm:t>
    </dgm:pt>
    <dgm:pt modelId="{7014FDFF-5A4B-4CCB-AA12-352ACF787241}">
      <dgm:prSet phldrT="[Text]" custT="1"/>
      <dgm:spPr/>
      <dgm:t>
        <a:bodyPr/>
        <a:lstStyle/>
        <a:p>
          <a:r>
            <a:rPr lang="tr-TR" sz="1200" dirty="0" smtClean="0"/>
            <a:t>Araştırma </a:t>
          </a:r>
          <a:r>
            <a:rPr lang="tr-TR" sz="1200" smtClean="0"/>
            <a:t>problemini tanıtmak</a:t>
          </a:r>
          <a:endParaRPr lang="en-US" sz="1200" dirty="0"/>
        </a:p>
      </dgm:t>
    </dgm:pt>
    <dgm:pt modelId="{D1ED8860-2449-4B99-B36B-25E72393F37E}" type="parTrans" cxnId="{1A69E17A-AA2A-48C8-897C-F39326D45A95}">
      <dgm:prSet/>
      <dgm:spPr/>
      <dgm:t>
        <a:bodyPr/>
        <a:lstStyle/>
        <a:p>
          <a:endParaRPr lang="en-US" sz="1800"/>
        </a:p>
      </dgm:t>
    </dgm:pt>
    <dgm:pt modelId="{7CC26C3C-60A8-4EA0-B54A-2B8320FDCA3F}" type="sibTrans" cxnId="{1A69E17A-AA2A-48C8-897C-F39326D45A95}">
      <dgm:prSet/>
      <dgm:spPr/>
      <dgm:t>
        <a:bodyPr/>
        <a:lstStyle/>
        <a:p>
          <a:endParaRPr lang="en-US" sz="1800"/>
        </a:p>
      </dgm:t>
    </dgm:pt>
    <dgm:pt modelId="{DC7DF78E-3B67-4418-B015-22C3880F4DEF}">
      <dgm:prSet phldrT="[Text]" custT="1"/>
      <dgm:spPr/>
      <dgm:t>
        <a:bodyPr/>
        <a:lstStyle/>
        <a:p>
          <a:endParaRPr lang="tr-TR" sz="1200" dirty="0" smtClean="0"/>
        </a:p>
        <a:p>
          <a:endParaRPr lang="tr-TR" sz="1200" dirty="0" smtClean="0"/>
        </a:p>
        <a:p>
          <a:r>
            <a:rPr lang="tr-TR" sz="1200" dirty="0" smtClean="0"/>
            <a:t>Araştırma sorusunun özgünlüğü</a:t>
          </a:r>
          <a:endParaRPr lang="en-US" sz="1200" dirty="0"/>
        </a:p>
      </dgm:t>
    </dgm:pt>
    <dgm:pt modelId="{3515507F-CFC8-4895-801B-33D356872BB2}" type="parTrans" cxnId="{59917A8D-6A0E-441C-87A1-E3403CA06EE5}">
      <dgm:prSet/>
      <dgm:spPr/>
      <dgm:t>
        <a:bodyPr/>
        <a:lstStyle/>
        <a:p>
          <a:endParaRPr lang="en-US" sz="1800"/>
        </a:p>
      </dgm:t>
    </dgm:pt>
    <dgm:pt modelId="{52C7F296-38F5-4976-96E7-A95C0326A5AA}" type="sibTrans" cxnId="{59917A8D-6A0E-441C-87A1-E3403CA06EE5}">
      <dgm:prSet/>
      <dgm:spPr/>
      <dgm:t>
        <a:bodyPr/>
        <a:lstStyle/>
        <a:p>
          <a:endParaRPr lang="en-US" sz="1800"/>
        </a:p>
      </dgm:t>
    </dgm:pt>
    <dgm:pt modelId="{40B74776-69C8-45A9-9D2C-6402E8DC9116}">
      <dgm:prSet phldrT="[Text]" custT="1"/>
      <dgm:spPr/>
      <dgm:t>
        <a:bodyPr/>
        <a:lstStyle/>
        <a:p>
          <a:r>
            <a:rPr lang="tr-TR" sz="1200" dirty="0" smtClean="0"/>
            <a:t>Hipotezleri yapılandırma</a:t>
          </a:r>
          <a:endParaRPr lang="en-US" sz="1200" dirty="0"/>
        </a:p>
      </dgm:t>
    </dgm:pt>
    <dgm:pt modelId="{90CCF88E-95A8-47D6-85D5-6DE2E7A37821}" type="parTrans" cxnId="{A7DA952B-51CC-4CFB-9420-7D3A26DFB218}">
      <dgm:prSet/>
      <dgm:spPr/>
      <dgm:t>
        <a:bodyPr/>
        <a:lstStyle/>
        <a:p>
          <a:endParaRPr lang="en-US" sz="1800"/>
        </a:p>
      </dgm:t>
    </dgm:pt>
    <dgm:pt modelId="{4133E3F4-AC25-4D06-BAF5-9A4AFB83F3A5}" type="sibTrans" cxnId="{A7DA952B-51CC-4CFB-9420-7D3A26DFB218}">
      <dgm:prSet/>
      <dgm:spPr/>
      <dgm:t>
        <a:bodyPr/>
        <a:lstStyle/>
        <a:p>
          <a:endParaRPr lang="en-US" sz="1800"/>
        </a:p>
      </dgm:t>
    </dgm:pt>
    <dgm:pt modelId="{F98C94E2-9948-401A-8503-07F211085387}">
      <dgm:prSet phldrT="[Text]" custT="1"/>
      <dgm:spPr/>
      <dgm:t>
        <a:bodyPr/>
        <a:lstStyle/>
        <a:p>
          <a:r>
            <a:rPr lang="tr-TR" sz="1200" dirty="0" smtClean="0"/>
            <a:t>Bilimsel araştırma varsayımları</a:t>
          </a:r>
          <a:endParaRPr lang="en-US" sz="1200" dirty="0"/>
        </a:p>
      </dgm:t>
    </dgm:pt>
    <dgm:pt modelId="{D8BA48AB-526A-4700-AA33-A56248901C55}" type="parTrans" cxnId="{A368617E-6C19-455C-9F82-3A54EADF8411}">
      <dgm:prSet/>
      <dgm:spPr/>
      <dgm:t>
        <a:bodyPr/>
        <a:lstStyle/>
        <a:p>
          <a:endParaRPr lang="en-US" sz="1800"/>
        </a:p>
      </dgm:t>
    </dgm:pt>
    <dgm:pt modelId="{C41EAB90-B0CE-4A96-ACC4-E2E746A28045}" type="sibTrans" cxnId="{A368617E-6C19-455C-9F82-3A54EADF8411}">
      <dgm:prSet/>
      <dgm:spPr/>
      <dgm:t>
        <a:bodyPr/>
        <a:lstStyle/>
        <a:p>
          <a:endParaRPr lang="en-US" sz="1800"/>
        </a:p>
      </dgm:t>
    </dgm:pt>
    <dgm:pt modelId="{DEC17E1F-751D-4E3B-B73F-5D5A0D016F41}">
      <dgm:prSet phldrT="[Text]" custT="1"/>
      <dgm:spPr/>
      <dgm:t>
        <a:bodyPr/>
        <a:lstStyle/>
        <a:p>
          <a:endParaRPr lang="tr-TR" sz="1200" dirty="0" smtClean="0"/>
        </a:p>
        <a:p>
          <a:r>
            <a:rPr lang="tr-TR" sz="1200" dirty="0" smtClean="0"/>
            <a:t>   Sıfır hipotezleri</a:t>
          </a:r>
          <a:endParaRPr lang="en-US" sz="1200" dirty="0"/>
        </a:p>
      </dgm:t>
    </dgm:pt>
    <dgm:pt modelId="{395A4308-306E-44DF-A224-D6A84D6F816A}" type="parTrans" cxnId="{3D6109AD-1D0C-4C9E-818D-E5983C2E4E12}">
      <dgm:prSet/>
      <dgm:spPr/>
      <dgm:t>
        <a:bodyPr/>
        <a:lstStyle/>
        <a:p>
          <a:endParaRPr lang="en-US" sz="1800"/>
        </a:p>
      </dgm:t>
    </dgm:pt>
    <dgm:pt modelId="{68D5EB16-3B15-4DF8-A849-A907169553C0}" type="sibTrans" cxnId="{3D6109AD-1D0C-4C9E-818D-E5983C2E4E12}">
      <dgm:prSet/>
      <dgm:spPr/>
      <dgm:t>
        <a:bodyPr/>
        <a:lstStyle/>
        <a:p>
          <a:endParaRPr lang="en-US" sz="1800"/>
        </a:p>
      </dgm:t>
    </dgm:pt>
    <dgm:pt modelId="{00E93209-B723-49B4-9FFE-578910C52C30}">
      <dgm:prSet phldrT="[Text]" custT="1"/>
      <dgm:spPr/>
      <dgm:t>
        <a:bodyPr/>
        <a:lstStyle/>
        <a:p>
          <a:r>
            <a:rPr lang="tr-TR" sz="1200" dirty="0" smtClean="0"/>
            <a:t>Geçmiş araştırmalar</a:t>
          </a:r>
          <a:endParaRPr lang="en-US" sz="1200" dirty="0"/>
        </a:p>
      </dgm:t>
    </dgm:pt>
    <dgm:pt modelId="{A6E3BB12-BEE0-43B3-8442-14ABA6FD64C3}" type="parTrans" cxnId="{BCABCF95-B672-42DC-8D2B-DE080DD704B6}">
      <dgm:prSet/>
      <dgm:spPr/>
      <dgm:t>
        <a:bodyPr/>
        <a:lstStyle/>
        <a:p>
          <a:endParaRPr lang="en-US"/>
        </a:p>
      </dgm:t>
    </dgm:pt>
    <dgm:pt modelId="{D5952642-FD1B-4417-9003-B10CEB185E12}" type="sibTrans" cxnId="{BCABCF95-B672-42DC-8D2B-DE080DD704B6}">
      <dgm:prSet/>
      <dgm:spPr/>
      <dgm:t>
        <a:bodyPr/>
        <a:lstStyle/>
        <a:p>
          <a:endParaRPr lang="en-US"/>
        </a:p>
      </dgm:t>
    </dgm:pt>
    <dgm:pt modelId="{D126BBEF-D3AB-4455-A236-EE99FB119BFB}" type="pres">
      <dgm:prSet presAssocID="{CFF34DD0-ACD1-49C2-95E7-A644E8067B6C}" presName="layout" presStyleCnt="0">
        <dgm:presLayoutVars>
          <dgm:chMax/>
          <dgm:chPref/>
          <dgm:dir/>
          <dgm:resizeHandles/>
        </dgm:presLayoutVars>
      </dgm:prSet>
      <dgm:spPr/>
      <dgm:t>
        <a:bodyPr/>
        <a:lstStyle/>
        <a:p>
          <a:endParaRPr lang="en-US"/>
        </a:p>
      </dgm:t>
    </dgm:pt>
    <dgm:pt modelId="{8510937D-EBB8-442E-ACD9-D8C54D98CAB2}" type="pres">
      <dgm:prSet presAssocID="{87B168C5-DB9B-4E2E-BFC1-BF1775C5C5AA}" presName="root" presStyleCnt="0">
        <dgm:presLayoutVars>
          <dgm:chMax/>
          <dgm:chPref/>
        </dgm:presLayoutVars>
      </dgm:prSet>
      <dgm:spPr/>
    </dgm:pt>
    <dgm:pt modelId="{ADDCD6BF-9CAA-483C-B596-D492F64FC5D8}" type="pres">
      <dgm:prSet presAssocID="{87B168C5-DB9B-4E2E-BFC1-BF1775C5C5AA}" presName="rootComposite" presStyleCnt="0">
        <dgm:presLayoutVars/>
      </dgm:prSet>
      <dgm:spPr/>
    </dgm:pt>
    <dgm:pt modelId="{9CC66D6D-09E6-4399-A983-A6E5D41936AA}" type="pres">
      <dgm:prSet presAssocID="{87B168C5-DB9B-4E2E-BFC1-BF1775C5C5AA}" presName="ParentAccent" presStyleLbl="alignNode1" presStyleIdx="0" presStyleCnt="5"/>
      <dgm:spPr/>
    </dgm:pt>
    <dgm:pt modelId="{C47B8CCA-5F04-4045-ADCE-0DC4CC252C12}" type="pres">
      <dgm:prSet presAssocID="{87B168C5-DB9B-4E2E-BFC1-BF1775C5C5AA}" presName="ParentSmallAccent" presStyleLbl="fgAcc1" presStyleIdx="0" presStyleCnt="5"/>
      <dgm:spPr/>
    </dgm:pt>
    <dgm:pt modelId="{3009478F-8C0B-4CA5-907E-088CCA31EB37}" type="pres">
      <dgm:prSet presAssocID="{87B168C5-DB9B-4E2E-BFC1-BF1775C5C5AA}" presName="Parent" presStyleLbl="revTx" presStyleIdx="0" presStyleCnt="18">
        <dgm:presLayoutVars>
          <dgm:chMax/>
          <dgm:chPref val="4"/>
          <dgm:bulletEnabled val="1"/>
        </dgm:presLayoutVars>
      </dgm:prSet>
      <dgm:spPr/>
      <dgm:t>
        <a:bodyPr/>
        <a:lstStyle/>
        <a:p>
          <a:endParaRPr lang="en-US"/>
        </a:p>
      </dgm:t>
    </dgm:pt>
    <dgm:pt modelId="{45F9AF2F-54A4-4B12-AB3B-F6CA20128176}" type="pres">
      <dgm:prSet presAssocID="{87B168C5-DB9B-4E2E-BFC1-BF1775C5C5AA}" presName="childShape" presStyleCnt="0">
        <dgm:presLayoutVars>
          <dgm:chMax val="0"/>
          <dgm:chPref val="0"/>
        </dgm:presLayoutVars>
      </dgm:prSet>
      <dgm:spPr/>
    </dgm:pt>
    <dgm:pt modelId="{652F6ED9-E0C8-4112-B5FA-59695104B8E2}" type="pres">
      <dgm:prSet presAssocID="{A76088C5-29E3-47DC-AB9C-9FCD5B9BE0C7}" presName="childComposite" presStyleCnt="0">
        <dgm:presLayoutVars>
          <dgm:chMax val="0"/>
          <dgm:chPref val="0"/>
        </dgm:presLayoutVars>
      </dgm:prSet>
      <dgm:spPr/>
    </dgm:pt>
    <dgm:pt modelId="{D23D8491-F8B3-400F-A8A9-168DB470D892}" type="pres">
      <dgm:prSet presAssocID="{A76088C5-29E3-47DC-AB9C-9FCD5B9BE0C7}" presName="ChildAccent" presStyleLbl="solidFgAcc1" presStyleIdx="0" presStyleCnt="13"/>
      <dgm:spPr/>
    </dgm:pt>
    <dgm:pt modelId="{A42B729F-0A75-4E74-A79B-CD546FC5AFCA}" type="pres">
      <dgm:prSet presAssocID="{A76088C5-29E3-47DC-AB9C-9FCD5B9BE0C7}" presName="Child" presStyleLbl="revTx" presStyleIdx="1" presStyleCnt="18">
        <dgm:presLayoutVars>
          <dgm:chMax val="0"/>
          <dgm:chPref val="0"/>
          <dgm:bulletEnabled val="1"/>
        </dgm:presLayoutVars>
      </dgm:prSet>
      <dgm:spPr/>
      <dgm:t>
        <a:bodyPr/>
        <a:lstStyle/>
        <a:p>
          <a:endParaRPr lang="en-US"/>
        </a:p>
      </dgm:t>
    </dgm:pt>
    <dgm:pt modelId="{8D6DF3D0-E83C-4F04-8C20-F7168E811663}" type="pres">
      <dgm:prSet presAssocID="{E20197FC-BEFD-483E-AD6A-58B1BB164D2F}" presName="childComposite" presStyleCnt="0">
        <dgm:presLayoutVars>
          <dgm:chMax val="0"/>
          <dgm:chPref val="0"/>
        </dgm:presLayoutVars>
      </dgm:prSet>
      <dgm:spPr/>
    </dgm:pt>
    <dgm:pt modelId="{8D1E95DE-51C9-441E-B6E5-5C272BE4EA37}" type="pres">
      <dgm:prSet presAssocID="{E20197FC-BEFD-483E-AD6A-58B1BB164D2F}" presName="ChildAccent" presStyleLbl="solidFgAcc1" presStyleIdx="1" presStyleCnt="13"/>
      <dgm:spPr/>
    </dgm:pt>
    <dgm:pt modelId="{76197BBB-4250-425D-89CC-640983369E18}" type="pres">
      <dgm:prSet presAssocID="{E20197FC-BEFD-483E-AD6A-58B1BB164D2F}" presName="Child" presStyleLbl="revTx" presStyleIdx="2" presStyleCnt="18">
        <dgm:presLayoutVars>
          <dgm:chMax val="0"/>
          <dgm:chPref val="0"/>
          <dgm:bulletEnabled val="1"/>
        </dgm:presLayoutVars>
      </dgm:prSet>
      <dgm:spPr/>
      <dgm:t>
        <a:bodyPr/>
        <a:lstStyle/>
        <a:p>
          <a:endParaRPr lang="en-US"/>
        </a:p>
      </dgm:t>
    </dgm:pt>
    <dgm:pt modelId="{1932F66C-5FC4-40C7-BB39-FA7571E1E4C7}" type="pres">
      <dgm:prSet presAssocID="{00E93209-B723-49B4-9FFE-578910C52C30}" presName="childComposite" presStyleCnt="0">
        <dgm:presLayoutVars>
          <dgm:chMax val="0"/>
          <dgm:chPref val="0"/>
        </dgm:presLayoutVars>
      </dgm:prSet>
      <dgm:spPr/>
    </dgm:pt>
    <dgm:pt modelId="{3FB47227-64E3-4024-96FB-CD6D6A8175D1}" type="pres">
      <dgm:prSet presAssocID="{00E93209-B723-49B4-9FFE-578910C52C30}" presName="ChildAccent" presStyleLbl="solidFgAcc1" presStyleIdx="2" presStyleCnt="13"/>
      <dgm:spPr/>
    </dgm:pt>
    <dgm:pt modelId="{6EF967DD-819D-4F80-98A5-BA9B61751133}" type="pres">
      <dgm:prSet presAssocID="{00E93209-B723-49B4-9FFE-578910C52C30}" presName="Child" presStyleLbl="revTx" presStyleIdx="3" presStyleCnt="18">
        <dgm:presLayoutVars>
          <dgm:chMax val="0"/>
          <dgm:chPref val="0"/>
          <dgm:bulletEnabled val="1"/>
        </dgm:presLayoutVars>
      </dgm:prSet>
      <dgm:spPr/>
      <dgm:t>
        <a:bodyPr/>
        <a:lstStyle/>
        <a:p>
          <a:endParaRPr lang="en-US"/>
        </a:p>
      </dgm:t>
    </dgm:pt>
    <dgm:pt modelId="{6CEC6B9A-8489-4FC2-93C0-51B158F2F0DA}" type="pres">
      <dgm:prSet presAssocID="{9DE25D45-4EED-4EB7-8F2B-CFA4268140F4}" presName="childComposite" presStyleCnt="0">
        <dgm:presLayoutVars>
          <dgm:chMax val="0"/>
          <dgm:chPref val="0"/>
        </dgm:presLayoutVars>
      </dgm:prSet>
      <dgm:spPr/>
    </dgm:pt>
    <dgm:pt modelId="{1DA78469-C7CF-4940-868E-05EB60E5B8F0}" type="pres">
      <dgm:prSet presAssocID="{9DE25D45-4EED-4EB7-8F2B-CFA4268140F4}" presName="ChildAccent" presStyleLbl="solidFgAcc1" presStyleIdx="3" presStyleCnt="13"/>
      <dgm:spPr/>
    </dgm:pt>
    <dgm:pt modelId="{6E5B0C32-9F6B-4C83-B039-F47007511A30}" type="pres">
      <dgm:prSet presAssocID="{9DE25D45-4EED-4EB7-8F2B-CFA4268140F4}" presName="Child" presStyleLbl="revTx" presStyleIdx="4" presStyleCnt="18">
        <dgm:presLayoutVars>
          <dgm:chMax val="0"/>
          <dgm:chPref val="0"/>
          <dgm:bulletEnabled val="1"/>
        </dgm:presLayoutVars>
      </dgm:prSet>
      <dgm:spPr/>
      <dgm:t>
        <a:bodyPr/>
        <a:lstStyle/>
        <a:p>
          <a:endParaRPr lang="en-US"/>
        </a:p>
      </dgm:t>
    </dgm:pt>
    <dgm:pt modelId="{1FD3EE75-7E61-4D40-8D33-E977F1D1EC21}" type="pres">
      <dgm:prSet presAssocID="{4718DBF3-5169-453C-91DC-A4029D8D468A}" presName="root" presStyleCnt="0">
        <dgm:presLayoutVars>
          <dgm:chMax/>
          <dgm:chPref/>
        </dgm:presLayoutVars>
      </dgm:prSet>
      <dgm:spPr/>
    </dgm:pt>
    <dgm:pt modelId="{6D9061FC-6F73-490D-A276-EA48391E5EE8}" type="pres">
      <dgm:prSet presAssocID="{4718DBF3-5169-453C-91DC-A4029D8D468A}" presName="rootComposite" presStyleCnt="0">
        <dgm:presLayoutVars/>
      </dgm:prSet>
      <dgm:spPr/>
    </dgm:pt>
    <dgm:pt modelId="{C18D179B-D1BB-436F-9F9A-CFEDE51197C4}" type="pres">
      <dgm:prSet presAssocID="{4718DBF3-5169-453C-91DC-A4029D8D468A}" presName="ParentAccent" presStyleLbl="alignNode1" presStyleIdx="1" presStyleCnt="5"/>
      <dgm:spPr/>
    </dgm:pt>
    <dgm:pt modelId="{B8EA83A7-03AF-4515-BD14-A4B190D4D2A6}" type="pres">
      <dgm:prSet presAssocID="{4718DBF3-5169-453C-91DC-A4029D8D468A}" presName="ParentSmallAccent" presStyleLbl="fgAcc1" presStyleIdx="1" presStyleCnt="5"/>
      <dgm:spPr/>
    </dgm:pt>
    <dgm:pt modelId="{4EBA5051-5BBA-4505-A3E3-E48826D50C36}" type="pres">
      <dgm:prSet presAssocID="{4718DBF3-5169-453C-91DC-A4029D8D468A}" presName="Parent" presStyleLbl="revTx" presStyleIdx="5" presStyleCnt="18">
        <dgm:presLayoutVars>
          <dgm:chMax/>
          <dgm:chPref val="4"/>
          <dgm:bulletEnabled val="1"/>
        </dgm:presLayoutVars>
      </dgm:prSet>
      <dgm:spPr/>
      <dgm:t>
        <a:bodyPr/>
        <a:lstStyle/>
        <a:p>
          <a:endParaRPr lang="en-US"/>
        </a:p>
      </dgm:t>
    </dgm:pt>
    <dgm:pt modelId="{5FFF2562-AEA3-4BAE-A7F7-299E2E36819D}" type="pres">
      <dgm:prSet presAssocID="{4718DBF3-5169-453C-91DC-A4029D8D468A}" presName="childShape" presStyleCnt="0">
        <dgm:presLayoutVars>
          <dgm:chMax val="0"/>
          <dgm:chPref val="0"/>
        </dgm:presLayoutVars>
      </dgm:prSet>
      <dgm:spPr/>
    </dgm:pt>
    <dgm:pt modelId="{279273A3-5A7B-4CA2-90DF-B39F05553D95}" type="pres">
      <dgm:prSet presAssocID="{1001F668-83EE-4B7B-8972-29B20E09EBD8}" presName="childComposite" presStyleCnt="0">
        <dgm:presLayoutVars>
          <dgm:chMax val="0"/>
          <dgm:chPref val="0"/>
        </dgm:presLayoutVars>
      </dgm:prSet>
      <dgm:spPr/>
    </dgm:pt>
    <dgm:pt modelId="{9BB35811-57B1-422C-ABDC-4620850D7210}" type="pres">
      <dgm:prSet presAssocID="{1001F668-83EE-4B7B-8972-29B20E09EBD8}" presName="ChildAccent" presStyleLbl="solidFgAcc1" presStyleIdx="4" presStyleCnt="13"/>
      <dgm:spPr/>
    </dgm:pt>
    <dgm:pt modelId="{67433C86-7BC6-4DD2-B0A9-DFA4B4A78C27}" type="pres">
      <dgm:prSet presAssocID="{1001F668-83EE-4B7B-8972-29B20E09EBD8}" presName="Child" presStyleLbl="revTx" presStyleIdx="6" presStyleCnt="18">
        <dgm:presLayoutVars>
          <dgm:chMax val="0"/>
          <dgm:chPref val="0"/>
          <dgm:bulletEnabled val="1"/>
        </dgm:presLayoutVars>
      </dgm:prSet>
      <dgm:spPr/>
      <dgm:t>
        <a:bodyPr/>
        <a:lstStyle/>
        <a:p>
          <a:endParaRPr lang="en-US"/>
        </a:p>
      </dgm:t>
    </dgm:pt>
    <dgm:pt modelId="{D91576D4-D1CA-4EF5-910F-82B59F427EEC}" type="pres">
      <dgm:prSet presAssocID="{C0E33C6A-6B6F-4FFE-B7CA-2FC0E90BAACC}" presName="childComposite" presStyleCnt="0">
        <dgm:presLayoutVars>
          <dgm:chMax val="0"/>
          <dgm:chPref val="0"/>
        </dgm:presLayoutVars>
      </dgm:prSet>
      <dgm:spPr/>
    </dgm:pt>
    <dgm:pt modelId="{33F70D16-0E31-49D4-B263-3D7DC0FC46B9}" type="pres">
      <dgm:prSet presAssocID="{C0E33C6A-6B6F-4FFE-B7CA-2FC0E90BAACC}" presName="ChildAccent" presStyleLbl="solidFgAcc1" presStyleIdx="5" presStyleCnt="13"/>
      <dgm:spPr/>
    </dgm:pt>
    <dgm:pt modelId="{3DFFB6C9-F39D-4110-9297-2E919B41C7BB}" type="pres">
      <dgm:prSet presAssocID="{C0E33C6A-6B6F-4FFE-B7CA-2FC0E90BAACC}" presName="Child" presStyleLbl="revTx" presStyleIdx="7" presStyleCnt="18">
        <dgm:presLayoutVars>
          <dgm:chMax val="0"/>
          <dgm:chPref val="0"/>
          <dgm:bulletEnabled val="1"/>
        </dgm:presLayoutVars>
      </dgm:prSet>
      <dgm:spPr/>
      <dgm:t>
        <a:bodyPr/>
        <a:lstStyle/>
        <a:p>
          <a:endParaRPr lang="en-US"/>
        </a:p>
      </dgm:t>
    </dgm:pt>
    <dgm:pt modelId="{552DA6F1-8649-4B96-B400-F4C99D63944C}" type="pres">
      <dgm:prSet presAssocID="{5E55ACA2-7E13-451B-8A4D-E8CE63EFA330}" presName="childComposite" presStyleCnt="0">
        <dgm:presLayoutVars>
          <dgm:chMax val="0"/>
          <dgm:chPref val="0"/>
        </dgm:presLayoutVars>
      </dgm:prSet>
      <dgm:spPr/>
    </dgm:pt>
    <dgm:pt modelId="{64F8A81E-5DCA-4052-A624-BC84DB1ABE57}" type="pres">
      <dgm:prSet presAssocID="{5E55ACA2-7E13-451B-8A4D-E8CE63EFA330}" presName="ChildAccent" presStyleLbl="solidFgAcc1" presStyleIdx="6" presStyleCnt="13"/>
      <dgm:spPr/>
      <dgm:t>
        <a:bodyPr/>
        <a:lstStyle/>
        <a:p>
          <a:endParaRPr lang="en-US"/>
        </a:p>
      </dgm:t>
    </dgm:pt>
    <dgm:pt modelId="{39C41C09-086F-40AC-AD09-C3DEA418AA1D}" type="pres">
      <dgm:prSet presAssocID="{5E55ACA2-7E13-451B-8A4D-E8CE63EFA330}" presName="Child" presStyleLbl="revTx" presStyleIdx="8" presStyleCnt="18">
        <dgm:presLayoutVars>
          <dgm:chMax val="0"/>
          <dgm:chPref val="0"/>
          <dgm:bulletEnabled val="1"/>
        </dgm:presLayoutVars>
      </dgm:prSet>
      <dgm:spPr/>
      <dgm:t>
        <a:bodyPr/>
        <a:lstStyle/>
        <a:p>
          <a:endParaRPr lang="en-US"/>
        </a:p>
      </dgm:t>
    </dgm:pt>
    <dgm:pt modelId="{B28E3163-43ED-4977-8CAB-2ADF44D40EA0}" type="pres">
      <dgm:prSet presAssocID="{69272767-ECB8-4A94-94A9-69C38C15A253}" presName="childComposite" presStyleCnt="0">
        <dgm:presLayoutVars>
          <dgm:chMax val="0"/>
          <dgm:chPref val="0"/>
        </dgm:presLayoutVars>
      </dgm:prSet>
      <dgm:spPr/>
    </dgm:pt>
    <dgm:pt modelId="{804C4940-172E-4BF5-A2C2-4434C0E5377A}" type="pres">
      <dgm:prSet presAssocID="{69272767-ECB8-4A94-94A9-69C38C15A253}" presName="ChildAccent" presStyleLbl="solidFgAcc1" presStyleIdx="7" presStyleCnt="13"/>
      <dgm:spPr/>
    </dgm:pt>
    <dgm:pt modelId="{A2D10EE8-2411-46CE-85DE-DDA935D3D302}" type="pres">
      <dgm:prSet presAssocID="{69272767-ECB8-4A94-94A9-69C38C15A253}" presName="Child" presStyleLbl="revTx" presStyleIdx="9" presStyleCnt="18">
        <dgm:presLayoutVars>
          <dgm:chMax val="0"/>
          <dgm:chPref val="0"/>
          <dgm:bulletEnabled val="1"/>
        </dgm:presLayoutVars>
      </dgm:prSet>
      <dgm:spPr/>
      <dgm:t>
        <a:bodyPr/>
        <a:lstStyle/>
        <a:p>
          <a:endParaRPr lang="en-US"/>
        </a:p>
      </dgm:t>
    </dgm:pt>
    <dgm:pt modelId="{83EC882C-8A2A-4751-8D12-3D8186113B48}" type="pres">
      <dgm:prSet presAssocID="{4B7F7168-FAF2-4B40-A353-F586A4763C34}" presName="root" presStyleCnt="0">
        <dgm:presLayoutVars>
          <dgm:chMax/>
          <dgm:chPref/>
        </dgm:presLayoutVars>
      </dgm:prSet>
      <dgm:spPr/>
    </dgm:pt>
    <dgm:pt modelId="{76AD3F48-3949-4AAA-966E-3682567F6AA7}" type="pres">
      <dgm:prSet presAssocID="{4B7F7168-FAF2-4B40-A353-F586A4763C34}" presName="rootComposite" presStyleCnt="0">
        <dgm:presLayoutVars/>
      </dgm:prSet>
      <dgm:spPr/>
    </dgm:pt>
    <dgm:pt modelId="{BB20BA1C-53BC-40AC-A1EA-A6FD19B89339}" type="pres">
      <dgm:prSet presAssocID="{4B7F7168-FAF2-4B40-A353-F586A4763C34}" presName="ParentAccent" presStyleLbl="alignNode1" presStyleIdx="2" presStyleCnt="5"/>
      <dgm:spPr/>
    </dgm:pt>
    <dgm:pt modelId="{35DDF4F9-C1AA-4B3B-B588-007575DB0119}" type="pres">
      <dgm:prSet presAssocID="{4B7F7168-FAF2-4B40-A353-F586A4763C34}" presName="ParentSmallAccent" presStyleLbl="fgAcc1" presStyleIdx="2" presStyleCnt="5"/>
      <dgm:spPr/>
    </dgm:pt>
    <dgm:pt modelId="{F6A36102-1221-4625-BFF1-6CF14EBEF64F}" type="pres">
      <dgm:prSet presAssocID="{4B7F7168-FAF2-4B40-A353-F586A4763C34}" presName="Parent" presStyleLbl="revTx" presStyleIdx="10" presStyleCnt="18">
        <dgm:presLayoutVars>
          <dgm:chMax/>
          <dgm:chPref val="4"/>
          <dgm:bulletEnabled val="1"/>
        </dgm:presLayoutVars>
      </dgm:prSet>
      <dgm:spPr/>
      <dgm:t>
        <a:bodyPr/>
        <a:lstStyle/>
        <a:p>
          <a:endParaRPr lang="en-US"/>
        </a:p>
      </dgm:t>
    </dgm:pt>
    <dgm:pt modelId="{BE491155-A7E1-4DF7-B03D-745353BFFAEE}" type="pres">
      <dgm:prSet presAssocID="{4B7F7168-FAF2-4B40-A353-F586A4763C34}" presName="childShape" presStyleCnt="0">
        <dgm:presLayoutVars>
          <dgm:chMax val="0"/>
          <dgm:chPref val="0"/>
        </dgm:presLayoutVars>
      </dgm:prSet>
      <dgm:spPr/>
    </dgm:pt>
    <dgm:pt modelId="{BC91359E-5589-4F0F-8A5D-A7C1DC6D3722}" type="pres">
      <dgm:prSet presAssocID="{457B71DB-FD1F-4E11-9C51-E4D9082E2B68}" presName="childComposite" presStyleCnt="0">
        <dgm:presLayoutVars>
          <dgm:chMax val="0"/>
          <dgm:chPref val="0"/>
        </dgm:presLayoutVars>
      </dgm:prSet>
      <dgm:spPr/>
    </dgm:pt>
    <dgm:pt modelId="{88DFD5A3-6C73-4063-97ED-2859C0C67189}" type="pres">
      <dgm:prSet presAssocID="{457B71DB-FD1F-4E11-9C51-E4D9082E2B68}" presName="ChildAccent" presStyleLbl="solidFgAcc1" presStyleIdx="8" presStyleCnt="13"/>
      <dgm:spPr/>
    </dgm:pt>
    <dgm:pt modelId="{B3AA763C-1F0C-4DDB-B242-54ADD13B4780}" type="pres">
      <dgm:prSet presAssocID="{457B71DB-FD1F-4E11-9C51-E4D9082E2B68}" presName="Child" presStyleLbl="revTx" presStyleIdx="11" presStyleCnt="18">
        <dgm:presLayoutVars>
          <dgm:chMax val="0"/>
          <dgm:chPref val="0"/>
          <dgm:bulletEnabled val="1"/>
        </dgm:presLayoutVars>
      </dgm:prSet>
      <dgm:spPr/>
      <dgm:t>
        <a:bodyPr/>
        <a:lstStyle/>
        <a:p>
          <a:endParaRPr lang="en-US"/>
        </a:p>
      </dgm:t>
    </dgm:pt>
    <dgm:pt modelId="{6FF45703-351F-4938-984E-D85571D4C352}" type="pres">
      <dgm:prSet presAssocID="{A6B43F63-EFC8-4806-B067-A8A9B492E68B}" presName="root" presStyleCnt="0">
        <dgm:presLayoutVars>
          <dgm:chMax/>
          <dgm:chPref/>
        </dgm:presLayoutVars>
      </dgm:prSet>
      <dgm:spPr/>
    </dgm:pt>
    <dgm:pt modelId="{BF9F1BD6-862C-49A7-8591-216197322C68}" type="pres">
      <dgm:prSet presAssocID="{A6B43F63-EFC8-4806-B067-A8A9B492E68B}" presName="rootComposite" presStyleCnt="0">
        <dgm:presLayoutVars/>
      </dgm:prSet>
      <dgm:spPr/>
    </dgm:pt>
    <dgm:pt modelId="{76AFE38C-2B73-4DC6-9A78-6D275763D120}" type="pres">
      <dgm:prSet presAssocID="{A6B43F63-EFC8-4806-B067-A8A9B492E68B}" presName="ParentAccent" presStyleLbl="alignNode1" presStyleIdx="3" presStyleCnt="5"/>
      <dgm:spPr/>
    </dgm:pt>
    <dgm:pt modelId="{9C5FC140-085F-4B42-880C-B49B957B3D30}" type="pres">
      <dgm:prSet presAssocID="{A6B43F63-EFC8-4806-B067-A8A9B492E68B}" presName="ParentSmallAccent" presStyleLbl="fgAcc1" presStyleIdx="3" presStyleCnt="5"/>
      <dgm:spPr/>
    </dgm:pt>
    <dgm:pt modelId="{D00EF815-2FD2-47B8-9DE0-8BB0EE8EAEA9}" type="pres">
      <dgm:prSet presAssocID="{A6B43F63-EFC8-4806-B067-A8A9B492E68B}" presName="Parent" presStyleLbl="revTx" presStyleIdx="12" presStyleCnt="18">
        <dgm:presLayoutVars>
          <dgm:chMax/>
          <dgm:chPref val="4"/>
          <dgm:bulletEnabled val="1"/>
        </dgm:presLayoutVars>
      </dgm:prSet>
      <dgm:spPr/>
      <dgm:t>
        <a:bodyPr/>
        <a:lstStyle/>
        <a:p>
          <a:endParaRPr lang="en-US"/>
        </a:p>
      </dgm:t>
    </dgm:pt>
    <dgm:pt modelId="{18CCEFAF-BA1C-4A28-BE9E-BFC2C492DE37}" type="pres">
      <dgm:prSet presAssocID="{A6B43F63-EFC8-4806-B067-A8A9B492E68B}" presName="childShape" presStyleCnt="0">
        <dgm:presLayoutVars>
          <dgm:chMax val="0"/>
          <dgm:chPref val="0"/>
        </dgm:presLayoutVars>
      </dgm:prSet>
      <dgm:spPr/>
    </dgm:pt>
    <dgm:pt modelId="{019D28D2-2576-49DD-918A-4C6DAF243C32}" type="pres">
      <dgm:prSet presAssocID="{7014FDFF-5A4B-4CCB-AA12-352ACF787241}" presName="childComposite" presStyleCnt="0">
        <dgm:presLayoutVars>
          <dgm:chMax val="0"/>
          <dgm:chPref val="0"/>
        </dgm:presLayoutVars>
      </dgm:prSet>
      <dgm:spPr/>
    </dgm:pt>
    <dgm:pt modelId="{1ADE2D00-8563-490D-8C9B-B0B287ADAB32}" type="pres">
      <dgm:prSet presAssocID="{7014FDFF-5A4B-4CCB-AA12-352ACF787241}" presName="ChildAccent" presStyleLbl="solidFgAcc1" presStyleIdx="9" presStyleCnt="13"/>
      <dgm:spPr/>
    </dgm:pt>
    <dgm:pt modelId="{E745F9F4-A466-42AC-AA8C-771EA3A79725}" type="pres">
      <dgm:prSet presAssocID="{7014FDFF-5A4B-4CCB-AA12-352ACF787241}" presName="Child" presStyleLbl="revTx" presStyleIdx="13" presStyleCnt="18">
        <dgm:presLayoutVars>
          <dgm:chMax val="0"/>
          <dgm:chPref val="0"/>
          <dgm:bulletEnabled val="1"/>
        </dgm:presLayoutVars>
      </dgm:prSet>
      <dgm:spPr/>
      <dgm:t>
        <a:bodyPr/>
        <a:lstStyle/>
        <a:p>
          <a:endParaRPr lang="en-US"/>
        </a:p>
      </dgm:t>
    </dgm:pt>
    <dgm:pt modelId="{5C3A857F-07DD-44B3-9B02-85EF5286CA39}" type="pres">
      <dgm:prSet presAssocID="{DC7DF78E-3B67-4418-B015-22C3880F4DEF}" presName="childComposite" presStyleCnt="0">
        <dgm:presLayoutVars>
          <dgm:chMax val="0"/>
          <dgm:chPref val="0"/>
        </dgm:presLayoutVars>
      </dgm:prSet>
      <dgm:spPr/>
    </dgm:pt>
    <dgm:pt modelId="{FABDF240-52BD-4C6D-BB31-48F7B725EFD4}" type="pres">
      <dgm:prSet presAssocID="{DC7DF78E-3B67-4418-B015-22C3880F4DEF}" presName="ChildAccent" presStyleLbl="solidFgAcc1" presStyleIdx="10" presStyleCnt="13" custLinFactY="48423" custLinFactNeighborX="3138" custLinFactNeighborY="100000"/>
      <dgm:spPr/>
    </dgm:pt>
    <dgm:pt modelId="{243BEE30-00D1-4FD5-BF5A-924B661DA978}" type="pres">
      <dgm:prSet presAssocID="{DC7DF78E-3B67-4418-B015-22C3880F4DEF}" presName="Child" presStyleLbl="revTx" presStyleIdx="14" presStyleCnt="18">
        <dgm:presLayoutVars>
          <dgm:chMax val="0"/>
          <dgm:chPref val="0"/>
          <dgm:bulletEnabled val="1"/>
        </dgm:presLayoutVars>
      </dgm:prSet>
      <dgm:spPr/>
      <dgm:t>
        <a:bodyPr/>
        <a:lstStyle/>
        <a:p>
          <a:endParaRPr lang="en-US"/>
        </a:p>
      </dgm:t>
    </dgm:pt>
    <dgm:pt modelId="{E13D8908-7FA6-4139-9183-32B87A32D8C4}" type="pres">
      <dgm:prSet presAssocID="{40B74776-69C8-45A9-9D2C-6402E8DC9116}" presName="root" presStyleCnt="0">
        <dgm:presLayoutVars>
          <dgm:chMax/>
          <dgm:chPref/>
        </dgm:presLayoutVars>
      </dgm:prSet>
      <dgm:spPr/>
    </dgm:pt>
    <dgm:pt modelId="{4443406C-5F92-4AD3-8709-FA6C7E6E37C8}" type="pres">
      <dgm:prSet presAssocID="{40B74776-69C8-45A9-9D2C-6402E8DC9116}" presName="rootComposite" presStyleCnt="0">
        <dgm:presLayoutVars/>
      </dgm:prSet>
      <dgm:spPr/>
    </dgm:pt>
    <dgm:pt modelId="{0D16F178-317D-405C-9FD6-59A32575830E}" type="pres">
      <dgm:prSet presAssocID="{40B74776-69C8-45A9-9D2C-6402E8DC9116}" presName="ParentAccent" presStyleLbl="alignNode1" presStyleIdx="4" presStyleCnt="5"/>
      <dgm:spPr/>
    </dgm:pt>
    <dgm:pt modelId="{B03EA4A5-7387-4EE0-9F62-9A984C41B35A}" type="pres">
      <dgm:prSet presAssocID="{40B74776-69C8-45A9-9D2C-6402E8DC9116}" presName="ParentSmallAccent" presStyleLbl="fgAcc1" presStyleIdx="4" presStyleCnt="5"/>
      <dgm:spPr/>
    </dgm:pt>
    <dgm:pt modelId="{E1A9C227-2364-4953-A41F-47BE825E03A0}" type="pres">
      <dgm:prSet presAssocID="{40B74776-69C8-45A9-9D2C-6402E8DC9116}" presName="Parent" presStyleLbl="revTx" presStyleIdx="15" presStyleCnt="18">
        <dgm:presLayoutVars>
          <dgm:chMax/>
          <dgm:chPref val="4"/>
          <dgm:bulletEnabled val="1"/>
        </dgm:presLayoutVars>
      </dgm:prSet>
      <dgm:spPr/>
      <dgm:t>
        <a:bodyPr/>
        <a:lstStyle/>
        <a:p>
          <a:endParaRPr lang="en-US"/>
        </a:p>
      </dgm:t>
    </dgm:pt>
    <dgm:pt modelId="{3507F389-8B4D-432A-975F-FBC2B015C37B}" type="pres">
      <dgm:prSet presAssocID="{40B74776-69C8-45A9-9D2C-6402E8DC9116}" presName="childShape" presStyleCnt="0">
        <dgm:presLayoutVars>
          <dgm:chMax val="0"/>
          <dgm:chPref val="0"/>
        </dgm:presLayoutVars>
      </dgm:prSet>
      <dgm:spPr/>
    </dgm:pt>
    <dgm:pt modelId="{B471DD68-9E40-4C37-A503-20C455057B2A}" type="pres">
      <dgm:prSet presAssocID="{F98C94E2-9948-401A-8503-07F211085387}" presName="childComposite" presStyleCnt="0">
        <dgm:presLayoutVars>
          <dgm:chMax val="0"/>
          <dgm:chPref val="0"/>
        </dgm:presLayoutVars>
      </dgm:prSet>
      <dgm:spPr/>
    </dgm:pt>
    <dgm:pt modelId="{EEA0BF43-182B-4598-ADF7-626F75E41545}" type="pres">
      <dgm:prSet presAssocID="{F98C94E2-9948-401A-8503-07F211085387}" presName="ChildAccent" presStyleLbl="solidFgAcc1" presStyleIdx="11" presStyleCnt="13"/>
      <dgm:spPr/>
    </dgm:pt>
    <dgm:pt modelId="{E0E32612-97C0-48F5-9DAB-5F1EDDC9244A}" type="pres">
      <dgm:prSet presAssocID="{F98C94E2-9948-401A-8503-07F211085387}" presName="Child" presStyleLbl="revTx" presStyleIdx="16" presStyleCnt="18">
        <dgm:presLayoutVars>
          <dgm:chMax val="0"/>
          <dgm:chPref val="0"/>
          <dgm:bulletEnabled val="1"/>
        </dgm:presLayoutVars>
      </dgm:prSet>
      <dgm:spPr/>
      <dgm:t>
        <a:bodyPr/>
        <a:lstStyle/>
        <a:p>
          <a:endParaRPr lang="en-US"/>
        </a:p>
      </dgm:t>
    </dgm:pt>
    <dgm:pt modelId="{BFB6B31A-E6B0-4CFD-A3EE-C77A57A1561C}" type="pres">
      <dgm:prSet presAssocID="{DEC17E1F-751D-4E3B-B73F-5D5A0D016F41}" presName="childComposite" presStyleCnt="0">
        <dgm:presLayoutVars>
          <dgm:chMax val="0"/>
          <dgm:chPref val="0"/>
        </dgm:presLayoutVars>
      </dgm:prSet>
      <dgm:spPr/>
    </dgm:pt>
    <dgm:pt modelId="{A5EB8647-D5D7-451B-92CE-A0F45487DD40}" type="pres">
      <dgm:prSet presAssocID="{DEC17E1F-751D-4E3B-B73F-5D5A0D016F41}" presName="ChildAccent" presStyleLbl="solidFgAcc1" presStyleIdx="12" presStyleCnt="13" custLinFactY="100000" custLinFactNeighborX="23401" custLinFactNeighborY="114313"/>
      <dgm:spPr/>
    </dgm:pt>
    <dgm:pt modelId="{DFE11031-23FC-4C48-9136-45901454B140}" type="pres">
      <dgm:prSet presAssocID="{DEC17E1F-751D-4E3B-B73F-5D5A0D016F41}" presName="Child" presStyleLbl="revTx" presStyleIdx="17" presStyleCnt="18" custScaleX="103933" custLinFactNeighborX="-3712" custLinFactNeighborY="63957">
        <dgm:presLayoutVars>
          <dgm:chMax val="0"/>
          <dgm:chPref val="0"/>
          <dgm:bulletEnabled val="1"/>
        </dgm:presLayoutVars>
      </dgm:prSet>
      <dgm:spPr/>
      <dgm:t>
        <a:bodyPr/>
        <a:lstStyle/>
        <a:p>
          <a:endParaRPr lang="en-US"/>
        </a:p>
      </dgm:t>
    </dgm:pt>
  </dgm:ptLst>
  <dgm:cxnLst>
    <dgm:cxn modelId="{4B113BDA-03AC-4BF8-BDC4-A99284D4BA78}" srcId="{4718DBF3-5169-453C-91DC-A4029D8D468A}" destId="{1001F668-83EE-4B7B-8972-29B20E09EBD8}" srcOrd="0" destOrd="0" parTransId="{46EF6F90-6D72-4FF9-B51A-9F543034F0E0}" sibTransId="{E35EB113-1AE0-4F1C-80D5-5FCB803FA56C}"/>
    <dgm:cxn modelId="{1F555F6C-140D-4660-AB86-D67BF47F4BCB}" type="presOf" srcId="{9DE25D45-4EED-4EB7-8F2B-CFA4268140F4}" destId="{6E5B0C32-9F6B-4C83-B039-F47007511A30}" srcOrd="0" destOrd="0" presId="urn:microsoft.com/office/officeart/2008/layout/SquareAccentList"/>
    <dgm:cxn modelId="{A7DA952B-51CC-4CFB-9420-7D3A26DFB218}" srcId="{CFF34DD0-ACD1-49C2-95E7-A644E8067B6C}" destId="{40B74776-69C8-45A9-9D2C-6402E8DC9116}" srcOrd="4" destOrd="0" parTransId="{90CCF88E-95A8-47D6-85D5-6DE2E7A37821}" sibTransId="{4133E3F4-AC25-4D06-BAF5-9A4AFB83F3A5}"/>
    <dgm:cxn modelId="{55EA1D57-880B-4B2F-BE99-153405D050E4}" type="presOf" srcId="{69272767-ECB8-4A94-94A9-69C38C15A253}" destId="{A2D10EE8-2411-46CE-85DE-DDA935D3D302}" srcOrd="0" destOrd="0" presId="urn:microsoft.com/office/officeart/2008/layout/SquareAccentList"/>
    <dgm:cxn modelId="{C4EF6AFA-94B2-4111-877D-1E70CEB73E30}" srcId="{4718DBF3-5169-453C-91DC-A4029D8D468A}" destId="{C0E33C6A-6B6F-4FFE-B7CA-2FC0E90BAACC}" srcOrd="1" destOrd="0" parTransId="{AA557498-253C-4659-8AFE-95C146593D31}" sibTransId="{B9299A0B-A1E7-4612-95FB-EAAB00F2AB78}"/>
    <dgm:cxn modelId="{92E7EC88-C65B-4F63-A582-3B6B8F324541}" type="presOf" srcId="{DC7DF78E-3B67-4418-B015-22C3880F4DEF}" destId="{243BEE30-00D1-4FD5-BF5A-924B661DA978}" srcOrd="0" destOrd="0" presId="urn:microsoft.com/office/officeart/2008/layout/SquareAccentList"/>
    <dgm:cxn modelId="{F2E85BB7-021F-4364-AFF8-5251BF427B15}" type="presOf" srcId="{4718DBF3-5169-453C-91DC-A4029D8D468A}" destId="{4EBA5051-5BBA-4505-A3E3-E48826D50C36}" srcOrd="0" destOrd="0" presId="urn:microsoft.com/office/officeart/2008/layout/SquareAccentList"/>
    <dgm:cxn modelId="{92B07083-2596-4FD7-B0C3-CB68B718B483}" type="presOf" srcId="{40B74776-69C8-45A9-9D2C-6402E8DC9116}" destId="{E1A9C227-2364-4953-A41F-47BE825E03A0}" srcOrd="0" destOrd="0" presId="urn:microsoft.com/office/officeart/2008/layout/SquareAccentList"/>
    <dgm:cxn modelId="{61E53A83-5447-41EB-81C7-732D486F9DDD}" srcId="{4B7F7168-FAF2-4B40-A353-F586A4763C34}" destId="{457B71DB-FD1F-4E11-9C51-E4D9082E2B68}" srcOrd="0" destOrd="0" parTransId="{5DBF9EE7-7CCF-4D9A-9984-F6AB75338754}" sibTransId="{85B9B9E9-C792-43DB-8E68-7AFC7E6203EA}"/>
    <dgm:cxn modelId="{4525B7E4-139D-4F7F-A89D-9B10BD94E18E}" type="presOf" srcId="{E20197FC-BEFD-483E-AD6A-58B1BB164D2F}" destId="{76197BBB-4250-425D-89CC-640983369E18}" srcOrd="0" destOrd="0" presId="urn:microsoft.com/office/officeart/2008/layout/SquareAccentList"/>
    <dgm:cxn modelId="{7165B74F-87F3-4653-AFAA-5FAFEDD892FD}" type="presOf" srcId="{5E55ACA2-7E13-451B-8A4D-E8CE63EFA330}" destId="{39C41C09-086F-40AC-AD09-C3DEA418AA1D}" srcOrd="0" destOrd="0" presId="urn:microsoft.com/office/officeart/2008/layout/SquareAccentList"/>
    <dgm:cxn modelId="{9F50B6E8-3F17-4989-AD3B-9746FCBAF6B0}" type="presOf" srcId="{7014FDFF-5A4B-4CCB-AA12-352ACF787241}" destId="{E745F9F4-A466-42AC-AA8C-771EA3A79725}" srcOrd="0" destOrd="0" presId="urn:microsoft.com/office/officeart/2008/layout/SquareAccentList"/>
    <dgm:cxn modelId="{943C1E81-C79F-44DD-B86E-C83D295F5786}" type="presOf" srcId="{87B168C5-DB9B-4E2E-BFC1-BF1775C5C5AA}" destId="{3009478F-8C0B-4CA5-907E-088CCA31EB37}" srcOrd="0" destOrd="0" presId="urn:microsoft.com/office/officeart/2008/layout/SquareAccentList"/>
    <dgm:cxn modelId="{8EC17A47-B060-4778-966F-8112ABB8D19D}" type="presOf" srcId="{F98C94E2-9948-401A-8503-07F211085387}" destId="{E0E32612-97C0-48F5-9DAB-5F1EDDC9244A}" srcOrd="0" destOrd="0" presId="urn:microsoft.com/office/officeart/2008/layout/SquareAccentList"/>
    <dgm:cxn modelId="{A368617E-6C19-455C-9F82-3A54EADF8411}" srcId="{40B74776-69C8-45A9-9D2C-6402E8DC9116}" destId="{F98C94E2-9948-401A-8503-07F211085387}" srcOrd="0" destOrd="0" parTransId="{D8BA48AB-526A-4700-AA33-A56248901C55}" sibTransId="{C41EAB90-B0CE-4A96-ACC4-E2E746A28045}"/>
    <dgm:cxn modelId="{8CFD76C4-C452-488A-8B92-D4BD57ED494D}" srcId="{CFF34DD0-ACD1-49C2-95E7-A644E8067B6C}" destId="{4718DBF3-5169-453C-91DC-A4029D8D468A}" srcOrd="1" destOrd="0" parTransId="{B47802F6-9FA0-4EC5-8A8E-91CD70171034}" sibTransId="{EBE72FAC-7EF6-4CEA-91B2-34FE17BFFB8F}"/>
    <dgm:cxn modelId="{E667336D-5CE2-471A-A7FE-FC6BC448ED0B}" srcId="{CFF34DD0-ACD1-49C2-95E7-A644E8067B6C}" destId="{87B168C5-DB9B-4E2E-BFC1-BF1775C5C5AA}" srcOrd="0" destOrd="0" parTransId="{33634212-1376-478E-A67C-76F7CA530DA5}" sibTransId="{1E921E2E-4904-4649-84BE-C6E4F35FD0ED}"/>
    <dgm:cxn modelId="{59917A8D-6A0E-441C-87A1-E3403CA06EE5}" srcId="{A6B43F63-EFC8-4806-B067-A8A9B492E68B}" destId="{DC7DF78E-3B67-4418-B015-22C3880F4DEF}" srcOrd="1" destOrd="0" parTransId="{3515507F-CFC8-4895-801B-33D356872BB2}" sibTransId="{52C7F296-38F5-4976-96E7-A95C0326A5AA}"/>
    <dgm:cxn modelId="{8E6D7F29-53CB-410C-9494-E669AECB88E7}" type="presOf" srcId="{A6B43F63-EFC8-4806-B067-A8A9B492E68B}" destId="{D00EF815-2FD2-47B8-9DE0-8BB0EE8EAEA9}" srcOrd="0" destOrd="0" presId="urn:microsoft.com/office/officeart/2008/layout/SquareAccentList"/>
    <dgm:cxn modelId="{E8B78F01-4FCF-4042-AE7F-A00698529C8B}" srcId="{87B168C5-DB9B-4E2E-BFC1-BF1775C5C5AA}" destId="{9DE25D45-4EED-4EB7-8F2B-CFA4268140F4}" srcOrd="3" destOrd="0" parTransId="{4FBC70E3-6E2A-4E5B-B584-BA5015CA2FF9}" sibTransId="{AB15618E-4C72-4E51-B088-A40998B8F828}"/>
    <dgm:cxn modelId="{3D6109AD-1D0C-4C9E-818D-E5983C2E4E12}" srcId="{40B74776-69C8-45A9-9D2C-6402E8DC9116}" destId="{DEC17E1F-751D-4E3B-B73F-5D5A0D016F41}" srcOrd="1" destOrd="0" parTransId="{395A4308-306E-44DF-A224-D6A84D6F816A}" sibTransId="{68D5EB16-3B15-4DF8-A849-A907169553C0}"/>
    <dgm:cxn modelId="{4105CB8B-24AA-4531-B873-D77EC2BE9FE4}" type="presOf" srcId="{457B71DB-FD1F-4E11-9C51-E4D9082E2B68}" destId="{B3AA763C-1F0C-4DDB-B242-54ADD13B4780}" srcOrd="0" destOrd="0" presId="urn:microsoft.com/office/officeart/2008/layout/SquareAccentList"/>
    <dgm:cxn modelId="{67DE4C4D-BA2C-4918-99AE-1C8DCE2D3516}" type="presOf" srcId="{CFF34DD0-ACD1-49C2-95E7-A644E8067B6C}" destId="{D126BBEF-D3AB-4455-A236-EE99FB119BFB}" srcOrd="0" destOrd="0" presId="urn:microsoft.com/office/officeart/2008/layout/SquareAccentList"/>
    <dgm:cxn modelId="{24B908E3-B4EE-473B-BB14-52E3F9FC135B}" type="presOf" srcId="{1001F668-83EE-4B7B-8972-29B20E09EBD8}" destId="{67433C86-7BC6-4DD2-B0A9-DFA4B4A78C27}" srcOrd="0" destOrd="0" presId="urn:microsoft.com/office/officeart/2008/layout/SquareAccentList"/>
    <dgm:cxn modelId="{362E07A0-DBDE-48B8-A8A4-1D427B463448}" srcId="{CFF34DD0-ACD1-49C2-95E7-A644E8067B6C}" destId="{4B7F7168-FAF2-4B40-A353-F586A4763C34}" srcOrd="2" destOrd="0" parTransId="{E0B23135-3755-4494-AD92-5D513A7AEC2F}" sibTransId="{BB345F0C-B121-42A2-8817-EF043BCF3D4C}"/>
    <dgm:cxn modelId="{CA039C1E-1C1A-42E9-AFBD-1A151C5EFA39}" type="presOf" srcId="{C0E33C6A-6B6F-4FFE-B7CA-2FC0E90BAACC}" destId="{3DFFB6C9-F39D-4110-9297-2E919B41C7BB}" srcOrd="0" destOrd="0" presId="urn:microsoft.com/office/officeart/2008/layout/SquareAccentList"/>
    <dgm:cxn modelId="{BCABCF95-B672-42DC-8D2B-DE080DD704B6}" srcId="{87B168C5-DB9B-4E2E-BFC1-BF1775C5C5AA}" destId="{00E93209-B723-49B4-9FFE-578910C52C30}" srcOrd="2" destOrd="0" parTransId="{A6E3BB12-BEE0-43B3-8442-14ABA6FD64C3}" sibTransId="{D5952642-FD1B-4417-9003-B10CEB185E12}"/>
    <dgm:cxn modelId="{063985A8-8AE7-4136-A5AA-108FC48CE398}" srcId="{87B168C5-DB9B-4E2E-BFC1-BF1775C5C5AA}" destId="{E20197FC-BEFD-483E-AD6A-58B1BB164D2F}" srcOrd="1" destOrd="0" parTransId="{D3CD6247-D7BE-46A4-9727-D1F8314CD22A}" sibTransId="{A1CA03BA-B44C-40AA-8BC9-22A526AD8233}"/>
    <dgm:cxn modelId="{9AAA5776-856A-470F-8DF7-6539FEC3C345}" srcId="{CFF34DD0-ACD1-49C2-95E7-A644E8067B6C}" destId="{A6B43F63-EFC8-4806-B067-A8A9B492E68B}" srcOrd="3" destOrd="0" parTransId="{83ACE2FF-2389-4787-9601-2C560F8E08FF}" sibTransId="{752F74E5-BF10-40ED-B611-2AFFD7A588B3}"/>
    <dgm:cxn modelId="{67911EFF-D924-4368-A352-637AD3C0DFBE}" type="presOf" srcId="{DEC17E1F-751D-4E3B-B73F-5D5A0D016F41}" destId="{DFE11031-23FC-4C48-9136-45901454B140}" srcOrd="0" destOrd="0" presId="urn:microsoft.com/office/officeart/2008/layout/SquareAccentList"/>
    <dgm:cxn modelId="{3B81A2C7-71BC-406D-8B03-0B7301F31C3F}" type="presOf" srcId="{00E93209-B723-49B4-9FFE-578910C52C30}" destId="{6EF967DD-819D-4F80-98A5-BA9B61751133}" srcOrd="0" destOrd="0" presId="urn:microsoft.com/office/officeart/2008/layout/SquareAccentList"/>
    <dgm:cxn modelId="{1CEFC26F-1022-4AB6-A0A7-62C4131194F7}" type="presOf" srcId="{4B7F7168-FAF2-4B40-A353-F586A4763C34}" destId="{F6A36102-1221-4625-BFF1-6CF14EBEF64F}" srcOrd="0" destOrd="0" presId="urn:microsoft.com/office/officeart/2008/layout/SquareAccentList"/>
    <dgm:cxn modelId="{8086488F-5139-4292-B21B-64F11AAEFA00}" srcId="{87B168C5-DB9B-4E2E-BFC1-BF1775C5C5AA}" destId="{A76088C5-29E3-47DC-AB9C-9FCD5B9BE0C7}" srcOrd="0" destOrd="0" parTransId="{8CB63AAC-EB8E-43A7-99A9-BBE6CFC15EE0}" sibTransId="{DFB2FEB0-BAF0-47CD-8E7F-0D2C85B8D1AF}"/>
    <dgm:cxn modelId="{1A69E17A-AA2A-48C8-897C-F39326D45A95}" srcId="{A6B43F63-EFC8-4806-B067-A8A9B492E68B}" destId="{7014FDFF-5A4B-4CCB-AA12-352ACF787241}" srcOrd="0" destOrd="0" parTransId="{D1ED8860-2449-4B99-B36B-25E72393F37E}" sibTransId="{7CC26C3C-60A8-4EA0-B54A-2B8320FDCA3F}"/>
    <dgm:cxn modelId="{2AC0573B-C725-4FD4-B948-DBCCB69C28B6}" srcId="{4718DBF3-5169-453C-91DC-A4029D8D468A}" destId="{5E55ACA2-7E13-451B-8A4D-E8CE63EFA330}" srcOrd="2" destOrd="0" parTransId="{267E7935-8D47-4486-935F-BF2988C98CD5}" sibTransId="{8CDE6EEC-769C-4836-A3C0-1F69F475BF54}"/>
    <dgm:cxn modelId="{42993065-F3BE-487B-91E7-A7045966B967}" type="presOf" srcId="{A76088C5-29E3-47DC-AB9C-9FCD5B9BE0C7}" destId="{A42B729F-0A75-4E74-A79B-CD546FC5AFCA}" srcOrd="0" destOrd="0" presId="urn:microsoft.com/office/officeart/2008/layout/SquareAccentList"/>
    <dgm:cxn modelId="{EAB16CA8-9C46-4DE6-A226-99D672A8A707}" srcId="{4718DBF3-5169-453C-91DC-A4029D8D468A}" destId="{69272767-ECB8-4A94-94A9-69C38C15A253}" srcOrd="3" destOrd="0" parTransId="{E5A096AB-A056-4B26-917E-9B07226E6FD7}" sibTransId="{6066FAFF-7D78-4BEB-A61D-14950609FEB5}"/>
    <dgm:cxn modelId="{4172E00A-A3A7-47B8-BC58-E6F44465FC38}" type="presParOf" srcId="{D126BBEF-D3AB-4455-A236-EE99FB119BFB}" destId="{8510937D-EBB8-442E-ACD9-D8C54D98CAB2}" srcOrd="0" destOrd="0" presId="urn:microsoft.com/office/officeart/2008/layout/SquareAccentList"/>
    <dgm:cxn modelId="{9391241F-2E5A-4130-836B-ABA4ED4AD9D4}" type="presParOf" srcId="{8510937D-EBB8-442E-ACD9-D8C54D98CAB2}" destId="{ADDCD6BF-9CAA-483C-B596-D492F64FC5D8}" srcOrd="0" destOrd="0" presId="urn:microsoft.com/office/officeart/2008/layout/SquareAccentList"/>
    <dgm:cxn modelId="{9E0CB062-0192-48D8-B319-F8879B422BF7}" type="presParOf" srcId="{ADDCD6BF-9CAA-483C-B596-D492F64FC5D8}" destId="{9CC66D6D-09E6-4399-A983-A6E5D41936AA}" srcOrd="0" destOrd="0" presId="urn:microsoft.com/office/officeart/2008/layout/SquareAccentList"/>
    <dgm:cxn modelId="{6AD6D2A6-F290-4BE7-837F-1DC10114915C}" type="presParOf" srcId="{ADDCD6BF-9CAA-483C-B596-D492F64FC5D8}" destId="{C47B8CCA-5F04-4045-ADCE-0DC4CC252C12}" srcOrd="1" destOrd="0" presId="urn:microsoft.com/office/officeart/2008/layout/SquareAccentList"/>
    <dgm:cxn modelId="{C907C70E-2E43-4175-B2C2-E7BBF911C73A}" type="presParOf" srcId="{ADDCD6BF-9CAA-483C-B596-D492F64FC5D8}" destId="{3009478F-8C0B-4CA5-907E-088CCA31EB37}" srcOrd="2" destOrd="0" presId="urn:microsoft.com/office/officeart/2008/layout/SquareAccentList"/>
    <dgm:cxn modelId="{782F1506-F29B-49C0-BAF0-5919A847977F}" type="presParOf" srcId="{8510937D-EBB8-442E-ACD9-D8C54D98CAB2}" destId="{45F9AF2F-54A4-4B12-AB3B-F6CA20128176}" srcOrd="1" destOrd="0" presId="urn:microsoft.com/office/officeart/2008/layout/SquareAccentList"/>
    <dgm:cxn modelId="{B3442D64-D99B-4BB4-9DAF-7455D3487F3E}" type="presParOf" srcId="{45F9AF2F-54A4-4B12-AB3B-F6CA20128176}" destId="{652F6ED9-E0C8-4112-B5FA-59695104B8E2}" srcOrd="0" destOrd="0" presId="urn:microsoft.com/office/officeart/2008/layout/SquareAccentList"/>
    <dgm:cxn modelId="{7C9985E1-5F7B-4715-BFFF-8B342E220F39}" type="presParOf" srcId="{652F6ED9-E0C8-4112-B5FA-59695104B8E2}" destId="{D23D8491-F8B3-400F-A8A9-168DB470D892}" srcOrd="0" destOrd="0" presId="urn:microsoft.com/office/officeart/2008/layout/SquareAccentList"/>
    <dgm:cxn modelId="{7881355E-2A56-4884-91F9-EDE69C23148C}" type="presParOf" srcId="{652F6ED9-E0C8-4112-B5FA-59695104B8E2}" destId="{A42B729F-0A75-4E74-A79B-CD546FC5AFCA}" srcOrd="1" destOrd="0" presId="urn:microsoft.com/office/officeart/2008/layout/SquareAccentList"/>
    <dgm:cxn modelId="{35A5133C-C9CC-433A-ABC2-692FE550ACF6}" type="presParOf" srcId="{45F9AF2F-54A4-4B12-AB3B-F6CA20128176}" destId="{8D6DF3D0-E83C-4F04-8C20-F7168E811663}" srcOrd="1" destOrd="0" presId="urn:microsoft.com/office/officeart/2008/layout/SquareAccentList"/>
    <dgm:cxn modelId="{12AFFFF1-CCBB-419B-AC1A-20674E5A322F}" type="presParOf" srcId="{8D6DF3D0-E83C-4F04-8C20-F7168E811663}" destId="{8D1E95DE-51C9-441E-B6E5-5C272BE4EA37}" srcOrd="0" destOrd="0" presId="urn:microsoft.com/office/officeart/2008/layout/SquareAccentList"/>
    <dgm:cxn modelId="{934E3BBB-35FE-46ED-80B9-A9530DD58E67}" type="presParOf" srcId="{8D6DF3D0-E83C-4F04-8C20-F7168E811663}" destId="{76197BBB-4250-425D-89CC-640983369E18}" srcOrd="1" destOrd="0" presId="urn:microsoft.com/office/officeart/2008/layout/SquareAccentList"/>
    <dgm:cxn modelId="{8D4A9971-52CF-43C0-803F-871D7C6880F1}" type="presParOf" srcId="{45F9AF2F-54A4-4B12-AB3B-F6CA20128176}" destId="{1932F66C-5FC4-40C7-BB39-FA7571E1E4C7}" srcOrd="2" destOrd="0" presId="urn:microsoft.com/office/officeart/2008/layout/SquareAccentList"/>
    <dgm:cxn modelId="{DFFDF495-D10D-49AA-96AF-1E178E9B36BF}" type="presParOf" srcId="{1932F66C-5FC4-40C7-BB39-FA7571E1E4C7}" destId="{3FB47227-64E3-4024-96FB-CD6D6A8175D1}" srcOrd="0" destOrd="0" presId="urn:microsoft.com/office/officeart/2008/layout/SquareAccentList"/>
    <dgm:cxn modelId="{28BB02B5-69B2-4346-8AE2-B1C71DF6109A}" type="presParOf" srcId="{1932F66C-5FC4-40C7-BB39-FA7571E1E4C7}" destId="{6EF967DD-819D-4F80-98A5-BA9B61751133}" srcOrd="1" destOrd="0" presId="urn:microsoft.com/office/officeart/2008/layout/SquareAccentList"/>
    <dgm:cxn modelId="{73335C8D-3B03-4428-84EF-EBACC5CF9967}" type="presParOf" srcId="{45F9AF2F-54A4-4B12-AB3B-F6CA20128176}" destId="{6CEC6B9A-8489-4FC2-93C0-51B158F2F0DA}" srcOrd="3" destOrd="0" presId="urn:microsoft.com/office/officeart/2008/layout/SquareAccentList"/>
    <dgm:cxn modelId="{54DCF82C-8063-4652-8874-71659F56CAEB}" type="presParOf" srcId="{6CEC6B9A-8489-4FC2-93C0-51B158F2F0DA}" destId="{1DA78469-C7CF-4940-868E-05EB60E5B8F0}" srcOrd="0" destOrd="0" presId="urn:microsoft.com/office/officeart/2008/layout/SquareAccentList"/>
    <dgm:cxn modelId="{E2AC7C24-CCD2-48DF-8CB8-5635CA890424}" type="presParOf" srcId="{6CEC6B9A-8489-4FC2-93C0-51B158F2F0DA}" destId="{6E5B0C32-9F6B-4C83-B039-F47007511A30}" srcOrd="1" destOrd="0" presId="urn:microsoft.com/office/officeart/2008/layout/SquareAccentList"/>
    <dgm:cxn modelId="{0DCC918C-6294-43CE-B753-BAD741AFB3DA}" type="presParOf" srcId="{D126BBEF-D3AB-4455-A236-EE99FB119BFB}" destId="{1FD3EE75-7E61-4D40-8D33-E977F1D1EC21}" srcOrd="1" destOrd="0" presId="urn:microsoft.com/office/officeart/2008/layout/SquareAccentList"/>
    <dgm:cxn modelId="{BEBB7BDB-4298-4D7D-AA2E-CC8283F9F960}" type="presParOf" srcId="{1FD3EE75-7E61-4D40-8D33-E977F1D1EC21}" destId="{6D9061FC-6F73-490D-A276-EA48391E5EE8}" srcOrd="0" destOrd="0" presId="urn:microsoft.com/office/officeart/2008/layout/SquareAccentList"/>
    <dgm:cxn modelId="{3A2D48FE-6A20-421D-A202-D03A626A23BE}" type="presParOf" srcId="{6D9061FC-6F73-490D-A276-EA48391E5EE8}" destId="{C18D179B-D1BB-436F-9F9A-CFEDE51197C4}" srcOrd="0" destOrd="0" presId="urn:microsoft.com/office/officeart/2008/layout/SquareAccentList"/>
    <dgm:cxn modelId="{4C2D60AE-35CB-4696-804D-6A1C20389C42}" type="presParOf" srcId="{6D9061FC-6F73-490D-A276-EA48391E5EE8}" destId="{B8EA83A7-03AF-4515-BD14-A4B190D4D2A6}" srcOrd="1" destOrd="0" presId="urn:microsoft.com/office/officeart/2008/layout/SquareAccentList"/>
    <dgm:cxn modelId="{919BF41B-5AFF-41EF-B237-80177C4B47BD}" type="presParOf" srcId="{6D9061FC-6F73-490D-A276-EA48391E5EE8}" destId="{4EBA5051-5BBA-4505-A3E3-E48826D50C36}" srcOrd="2" destOrd="0" presId="urn:microsoft.com/office/officeart/2008/layout/SquareAccentList"/>
    <dgm:cxn modelId="{490E14D9-E6A8-4E11-B0F4-722F53CF2D5D}" type="presParOf" srcId="{1FD3EE75-7E61-4D40-8D33-E977F1D1EC21}" destId="{5FFF2562-AEA3-4BAE-A7F7-299E2E36819D}" srcOrd="1" destOrd="0" presId="urn:microsoft.com/office/officeart/2008/layout/SquareAccentList"/>
    <dgm:cxn modelId="{293CCAC2-6C95-41DD-A7CE-C083D6303700}" type="presParOf" srcId="{5FFF2562-AEA3-4BAE-A7F7-299E2E36819D}" destId="{279273A3-5A7B-4CA2-90DF-B39F05553D95}" srcOrd="0" destOrd="0" presId="urn:microsoft.com/office/officeart/2008/layout/SquareAccentList"/>
    <dgm:cxn modelId="{BC598B38-AF49-493D-88D5-A8332BCAF236}" type="presParOf" srcId="{279273A3-5A7B-4CA2-90DF-B39F05553D95}" destId="{9BB35811-57B1-422C-ABDC-4620850D7210}" srcOrd="0" destOrd="0" presId="urn:microsoft.com/office/officeart/2008/layout/SquareAccentList"/>
    <dgm:cxn modelId="{F9A8AE68-20F7-4022-A829-94882ADAA890}" type="presParOf" srcId="{279273A3-5A7B-4CA2-90DF-B39F05553D95}" destId="{67433C86-7BC6-4DD2-B0A9-DFA4B4A78C27}" srcOrd="1" destOrd="0" presId="urn:microsoft.com/office/officeart/2008/layout/SquareAccentList"/>
    <dgm:cxn modelId="{1A8BD3D2-FB4C-4B91-A591-13B2883D4CE6}" type="presParOf" srcId="{5FFF2562-AEA3-4BAE-A7F7-299E2E36819D}" destId="{D91576D4-D1CA-4EF5-910F-82B59F427EEC}" srcOrd="1" destOrd="0" presId="urn:microsoft.com/office/officeart/2008/layout/SquareAccentList"/>
    <dgm:cxn modelId="{B53E891F-BE36-45E4-9AA4-E768019378D5}" type="presParOf" srcId="{D91576D4-D1CA-4EF5-910F-82B59F427EEC}" destId="{33F70D16-0E31-49D4-B263-3D7DC0FC46B9}" srcOrd="0" destOrd="0" presId="urn:microsoft.com/office/officeart/2008/layout/SquareAccentList"/>
    <dgm:cxn modelId="{77CE47E7-CF19-4088-B169-80FEC94081B9}" type="presParOf" srcId="{D91576D4-D1CA-4EF5-910F-82B59F427EEC}" destId="{3DFFB6C9-F39D-4110-9297-2E919B41C7BB}" srcOrd="1" destOrd="0" presId="urn:microsoft.com/office/officeart/2008/layout/SquareAccentList"/>
    <dgm:cxn modelId="{9256A513-9C90-4AF9-849D-A66B613DB35C}" type="presParOf" srcId="{5FFF2562-AEA3-4BAE-A7F7-299E2E36819D}" destId="{552DA6F1-8649-4B96-B400-F4C99D63944C}" srcOrd="2" destOrd="0" presId="urn:microsoft.com/office/officeart/2008/layout/SquareAccentList"/>
    <dgm:cxn modelId="{72DA4605-CB39-4BA9-B158-7CDEAD839CCD}" type="presParOf" srcId="{552DA6F1-8649-4B96-B400-F4C99D63944C}" destId="{64F8A81E-5DCA-4052-A624-BC84DB1ABE57}" srcOrd="0" destOrd="0" presId="urn:microsoft.com/office/officeart/2008/layout/SquareAccentList"/>
    <dgm:cxn modelId="{E516CE51-5F09-4E46-A6F6-BA35237223B4}" type="presParOf" srcId="{552DA6F1-8649-4B96-B400-F4C99D63944C}" destId="{39C41C09-086F-40AC-AD09-C3DEA418AA1D}" srcOrd="1" destOrd="0" presId="urn:microsoft.com/office/officeart/2008/layout/SquareAccentList"/>
    <dgm:cxn modelId="{363F90B2-E275-4B8E-84D0-9933E8353929}" type="presParOf" srcId="{5FFF2562-AEA3-4BAE-A7F7-299E2E36819D}" destId="{B28E3163-43ED-4977-8CAB-2ADF44D40EA0}" srcOrd="3" destOrd="0" presId="urn:microsoft.com/office/officeart/2008/layout/SquareAccentList"/>
    <dgm:cxn modelId="{34014B62-8D3C-467E-9077-06E03F8ACCA9}" type="presParOf" srcId="{B28E3163-43ED-4977-8CAB-2ADF44D40EA0}" destId="{804C4940-172E-4BF5-A2C2-4434C0E5377A}" srcOrd="0" destOrd="0" presId="urn:microsoft.com/office/officeart/2008/layout/SquareAccentList"/>
    <dgm:cxn modelId="{8FD4D040-67D7-4CB8-B6D6-C64FCE052959}" type="presParOf" srcId="{B28E3163-43ED-4977-8CAB-2ADF44D40EA0}" destId="{A2D10EE8-2411-46CE-85DE-DDA935D3D302}" srcOrd="1" destOrd="0" presId="urn:microsoft.com/office/officeart/2008/layout/SquareAccentList"/>
    <dgm:cxn modelId="{887762FE-4176-4734-9467-C3BD7A1DCADA}" type="presParOf" srcId="{D126BBEF-D3AB-4455-A236-EE99FB119BFB}" destId="{83EC882C-8A2A-4751-8D12-3D8186113B48}" srcOrd="2" destOrd="0" presId="urn:microsoft.com/office/officeart/2008/layout/SquareAccentList"/>
    <dgm:cxn modelId="{F2AF8614-FFB1-442C-9595-75466563C8A5}" type="presParOf" srcId="{83EC882C-8A2A-4751-8D12-3D8186113B48}" destId="{76AD3F48-3949-4AAA-966E-3682567F6AA7}" srcOrd="0" destOrd="0" presId="urn:microsoft.com/office/officeart/2008/layout/SquareAccentList"/>
    <dgm:cxn modelId="{D79250E0-B94C-47E1-BE76-A0BD1A2B1B55}" type="presParOf" srcId="{76AD3F48-3949-4AAA-966E-3682567F6AA7}" destId="{BB20BA1C-53BC-40AC-A1EA-A6FD19B89339}" srcOrd="0" destOrd="0" presId="urn:microsoft.com/office/officeart/2008/layout/SquareAccentList"/>
    <dgm:cxn modelId="{58F6B24B-5321-40BD-9846-21E1B557F6A9}" type="presParOf" srcId="{76AD3F48-3949-4AAA-966E-3682567F6AA7}" destId="{35DDF4F9-C1AA-4B3B-B588-007575DB0119}" srcOrd="1" destOrd="0" presId="urn:microsoft.com/office/officeart/2008/layout/SquareAccentList"/>
    <dgm:cxn modelId="{4D554C81-AA4A-40D3-9CA3-1638140645FA}" type="presParOf" srcId="{76AD3F48-3949-4AAA-966E-3682567F6AA7}" destId="{F6A36102-1221-4625-BFF1-6CF14EBEF64F}" srcOrd="2" destOrd="0" presId="urn:microsoft.com/office/officeart/2008/layout/SquareAccentList"/>
    <dgm:cxn modelId="{21E0123A-BED7-49F3-9686-AE7137EFB512}" type="presParOf" srcId="{83EC882C-8A2A-4751-8D12-3D8186113B48}" destId="{BE491155-A7E1-4DF7-B03D-745353BFFAEE}" srcOrd="1" destOrd="0" presId="urn:microsoft.com/office/officeart/2008/layout/SquareAccentList"/>
    <dgm:cxn modelId="{273E8C95-F5F6-4534-9D5E-518DDD122FD6}" type="presParOf" srcId="{BE491155-A7E1-4DF7-B03D-745353BFFAEE}" destId="{BC91359E-5589-4F0F-8A5D-A7C1DC6D3722}" srcOrd="0" destOrd="0" presId="urn:microsoft.com/office/officeart/2008/layout/SquareAccentList"/>
    <dgm:cxn modelId="{34FCFB25-FD81-4E86-AA93-32F80A43C354}" type="presParOf" srcId="{BC91359E-5589-4F0F-8A5D-A7C1DC6D3722}" destId="{88DFD5A3-6C73-4063-97ED-2859C0C67189}" srcOrd="0" destOrd="0" presId="urn:microsoft.com/office/officeart/2008/layout/SquareAccentList"/>
    <dgm:cxn modelId="{7887D821-7243-40CD-AEF8-DAC4B59B83CA}" type="presParOf" srcId="{BC91359E-5589-4F0F-8A5D-A7C1DC6D3722}" destId="{B3AA763C-1F0C-4DDB-B242-54ADD13B4780}" srcOrd="1" destOrd="0" presId="urn:microsoft.com/office/officeart/2008/layout/SquareAccentList"/>
    <dgm:cxn modelId="{0A4E85C6-4FCD-4E70-A687-F3572FECEE66}" type="presParOf" srcId="{D126BBEF-D3AB-4455-A236-EE99FB119BFB}" destId="{6FF45703-351F-4938-984E-D85571D4C352}" srcOrd="3" destOrd="0" presId="urn:microsoft.com/office/officeart/2008/layout/SquareAccentList"/>
    <dgm:cxn modelId="{054E0C16-723C-4D90-9A3C-2465441CCD1F}" type="presParOf" srcId="{6FF45703-351F-4938-984E-D85571D4C352}" destId="{BF9F1BD6-862C-49A7-8591-216197322C68}" srcOrd="0" destOrd="0" presId="urn:microsoft.com/office/officeart/2008/layout/SquareAccentList"/>
    <dgm:cxn modelId="{3AA3488F-8FDA-4894-9AF2-A27E32A11850}" type="presParOf" srcId="{BF9F1BD6-862C-49A7-8591-216197322C68}" destId="{76AFE38C-2B73-4DC6-9A78-6D275763D120}" srcOrd="0" destOrd="0" presId="urn:microsoft.com/office/officeart/2008/layout/SquareAccentList"/>
    <dgm:cxn modelId="{A945AE02-5F4C-470F-ADB1-62A1B8BCCD7F}" type="presParOf" srcId="{BF9F1BD6-862C-49A7-8591-216197322C68}" destId="{9C5FC140-085F-4B42-880C-B49B957B3D30}" srcOrd="1" destOrd="0" presId="urn:microsoft.com/office/officeart/2008/layout/SquareAccentList"/>
    <dgm:cxn modelId="{A50501A7-4F41-4185-AC0C-8A4676ED54E1}" type="presParOf" srcId="{BF9F1BD6-862C-49A7-8591-216197322C68}" destId="{D00EF815-2FD2-47B8-9DE0-8BB0EE8EAEA9}" srcOrd="2" destOrd="0" presId="urn:microsoft.com/office/officeart/2008/layout/SquareAccentList"/>
    <dgm:cxn modelId="{852D21B5-2EFD-4510-A25B-D29C0873A634}" type="presParOf" srcId="{6FF45703-351F-4938-984E-D85571D4C352}" destId="{18CCEFAF-BA1C-4A28-BE9E-BFC2C492DE37}" srcOrd="1" destOrd="0" presId="urn:microsoft.com/office/officeart/2008/layout/SquareAccentList"/>
    <dgm:cxn modelId="{0ABE3CC6-7FCE-40E5-A88C-39705CD779EB}" type="presParOf" srcId="{18CCEFAF-BA1C-4A28-BE9E-BFC2C492DE37}" destId="{019D28D2-2576-49DD-918A-4C6DAF243C32}" srcOrd="0" destOrd="0" presId="urn:microsoft.com/office/officeart/2008/layout/SquareAccentList"/>
    <dgm:cxn modelId="{124EA5BF-E9D0-4196-AF7D-7E156939FDF0}" type="presParOf" srcId="{019D28D2-2576-49DD-918A-4C6DAF243C32}" destId="{1ADE2D00-8563-490D-8C9B-B0B287ADAB32}" srcOrd="0" destOrd="0" presId="urn:microsoft.com/office/officeart/2008/layout/SquareAccentList"/>
    <dgm:cxn modelId="{F1B057F4-50AE-4905-A8A9-D2C57B1C2B41}" type="presParOf" srcId="{019D28D2-2576-49DD-918A-4C6DAF243C32}" destId="{E745F9F4-A466-42AC-AA8C-771EA3A79725}" srcOrd="1" destOrd="0" presId="urn:microsoft.com/office/officeart/2008/layout/SquareAccentList"/>
    <dgm:cxn modelId="{750A066D-2BB1-4BEF-8BF4-3A19EB46DFBE}" type="presParOf" srcId="{18CCEFAF-BA1C-4A28-BE9E-BFC2C492DE37}" destId="{5C3A857F-07DD-44B3-9B02-85EF5286CA39}" srcOrd="1" destOrd="0" presId="urn:microsoft.com/office/officeart/2008/layout/SquareAccentList"/>
    <dgm:cxn modelId="{E62EDAB9-0C51-41D7-8ADB-A8F2A8C2B238}" type="presParOf" srcId="{5C3A857F-07DD-44B3-9B02-85EF5286CA39}" destId="{FABDF240-52BD-4C6D-BB31-48F7B725EFD4}" srcOrd="0" destOrd="0" presId="urn:microsoft.com/office/officeart/2008/layout/SquareAccentList"/>
    <dgm:cxn modelId="{5F91090B-A654-4420-AC99-DF9C490F7377}" type="presParOf" srcId="{5C3A857F-07DD-44B3-9B02-85EF5286CA39}" destId="{243BEE30-00D1-4FD5-BF5A-924B661DA978}" srcOrd="1" destOrd="0" presId="urn:microsoft.com/office/officeart/2008/layout/SquareAccentList"/>
    <dgm:cxn modelId="{E6983592-EE87-40AB-BC8E-F607A188EB09}" type="presParOf" srcId="{D126BBEF-D3AB-4455-A236-EE99FB119BFB}" destId="{E13D8908-7FA6-4139-9183-32B87A32D8C4}" srcOrd="4" destOrd="0" presId="urn:microsoft.com/office/officeart/2008/layout/SquareAccentList"/>
    <dgm:cxn modelId="{AAAC13BC-0655-4C80-ACA3-92714F22DD24}" type="presParOf" srcId="{E13D8908-7FA6-4139-9183-32B87A32D8C4}" destId="{4443406C-5F92-4AD3-8709-FA6C7E6E37C8}" srcOrd="0" destOrd="0" presId="urn:microsoft.com/office/officeart/2008/layout/SquareAccentList"/>
    <dgm:cxn modelId="{716D07DA-5DA3-4DD1-A24E-07EB74C244BB}" type="presParOf" srcId="{4443406C-5F92-4AD3-8709-FA6C7E6E37C8}" destId="{0D16F178-317D-405C-9FD6-59A32575830E}" srcOrd="0" destOrd="0" presId="urn:microsoft.com/office/officeart/2008/layout/SquareAccentList"/>
    <dgm:cxn modelId="{2D9A8E1E-38CE-4F9C-AC36-0BD2BC937D90}" type="presParOf" srcId="{4443406C-5F92-4AD3-8709-FA6C7E6E37C8}" destId="{B03EA4A5-7387-4EE0-9F62-9A984C41B35A}" srcOrd="1" destOrd="0" presId="urn:microsoft.com/office/officeart/2008/layout/SquareAccentList"/>
    <dgm:cxn modelId="{73EA0765-506E-43B2-B91B-A1C26CB8BFBE}" type="presParOf" srcId="{4443406C-5F92-4AD3-8709-FA6C7E6E37C8}" destId="{E1A9C227-2364-4953-A41F-47BE825E03A0}" srcOrd="2" destOrd="0" presId="urn:microsoft.com/office/officeart/2008/layout/SquareAccentList"/>
    <dgm:cxn modelId="{D4DDEE25-B5AB-4335-81D4-7A3EB913D317}" type="presParOf" srcId="{E13D8908-7FA6-4139-9183-32B87A32D8C4}" destId="{3507F389-8B4D-432A-975F-FBC2B015C37B}" srcOrd="1" destOrd="0" presId="urn:microsoft.com/office/officeart/2008/layout/SquareAccentList"/>
    <dgm:cxn modelId="{A08A10EE-B31F-40A8-BCC1-E1A37CAF5485}" type="presParOf" srcId="{3507F389-8B4D-432A-975F-FBC2B015C37B}" destId="{B471DD68-9E40-4C37-A503-20C455057B2A}" srcOrd="0" destOrd="0" presId="urn:microsoft.com/office/officeart/2008/layout/SquareAccentList"/>
    <dgm:cxn modelId="{370ACC31-E655-48F7-A844-AD6E399C3790}" type="presParOf" srcId="{B471DD68-9E40-4C37-A503-20C455057B2A}" destId="{EEA0BF43-182B-4598-ADF7-626F75E41545}" srcOrd="0" destOrd="0" presId="urn:microsoft.com/office/officeart/2008/layout/SquareAccentList"/>
    <dgm:cxn modelId="{46CFD1F7-8308-4514-A550-22303EC005D8}" type="presParOf" srcId="{B471DD68-9E40-4C37-A503-20C455057B2A}" destId="{E0E32612-97C0-48F5-9DAB-5F1EDDC9244A}" srcOrd="1" destOrd="0" presId="urn:microsoft.com/office/officeart/2008/layout/SquareAccentList"/>
    <dgm:cxn modelId="{6F1BE946-5BD5-4AC0-8EDD-C5B0A170638A}" type="presParOf" srcId="{3507F389-8B4D-432A-975F-FBC2B015C37B}" destId="{BFB6B31A-E6B0-4CFD-A3EE-C77A57A1561C}" srcOrd="1" destOrd="0" presId="urn:microsoft.com/office/officeart/2008/layout/SquareAccentList"/>
    <dgm:cxn modelId="{0AD8E4CA-8903-46FE-863B-6160200C41C4}" type="presParOf" srcId="{BFB6B31A-E6B0-4CFD-A3EE-C77A57A1561C}" destId="{A5EB8647-D5D7-451B-92CE-A0F45487DD40}" srcOrd="0" destOrd="0" presId="urn:microsoft.com/office/officeart/2008/layout/SquareAccentList"/>
    <dgm:cxn modelId="{F652685A-2DDC-4636-9D4F-713B8F5B825F}" type="presParOf" srcId="{BFB6B31A-E6B0-4CFD-A3EE-C77A57A1561C}" destId="{DFE11031-23FC-4C48-9136-45901454B140}"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633A11-A548-4A30-8763-0011A9A4846A}">
      <dsp:nvSpPr>
        <dsp:cNvPr id="0" name=""/>
        <dsp:cNvSpPr/>
      </dsp:nvSpPr>
      <dsp:spPr>
        <a:xfrm>
          <a:off x="1909285" y="499585"/>
          <a:ext cx="3420429" cy="3420429"/>
        </a:xfrm>
        <a:prstGeom prst="blockArc">
          <a:avLst>
            <a:gd name="adj1" fmla="val 12600000"/>
            <a:gd name="adj2" fmla="val 16200000"/>
            <a:gd name="adj3" fmla="val 4522"/>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485D2F1C-EBE8-41C1-A3D4-BE38D8C986C3}">
      <dsp:nvSpPr>
        <dsp:cNvPr id="0" name=""/>
        <dsp:cNvSpPr/>
      </dsp:nvSpPr>
      <dsp:spPr>
        <a:xfrm>
          <a:off x="1909285" y="499585"/>
          <a:ext cx="3420429" cy="3420429"/>
        </a:xfrm>
        <a:prstGeom prst="blockArc">
          <a:avLst>
            <a:gd name="adj1" fmla="val 9000000"/>
            <a:gd name="adj2" fmla="val 12600000"/>
            <a:gd name="adj3" fmla="val 4522"/>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2583846D-8536-4FCB-AB9D-6860C8A1AC82}">
      <dsp:nvSpPr>
        <dsp:cNvPr id="0" name=""/>
        <dsp:cNvSpPr/>
      </dsp:nvSpPr>
      <dsp:spPr>
        <a:xfrm>
          <a:off x="1909285" y="499585"/>
          <a:ext cx="3420429" cy="3420429"/>
        </a:xfrm>
        <a:prstGeom prst="blockArc">
          <a:avLst>
            <a:gd name="adj1" fmla="val 5400000"/>
            <a:gd name="adj2" fmla="val 9000000"/>
            <a:gd name="adj3" fmla="val 4522"/>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D984FA3E-98AF-4A02-B98A-BDF4EC079313}">
      <dsp:nvSpPr>
        <dsp:cNvPr id="0" name=""/>
        <dsp:cNvSpPr/>
      </dsp:nvSpPr>
      <dsp:spPr>
        <a:xfrm>
          <a:off x="1909285" y="499585"/>
          <a:ext cx="3420429" cy="3420429"/>
        </a:xfrm>
        <a:prstGeom prst="blockArc">
          <a:avLst>
            <a:gd name="adj1" fmla="val 1800000"/>
            <a:gd name="adj2" fmla="val 5400000"/>
            <a:gd name="adj3" fmla="val 4522"/>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483C8B99-F6D7-40A3-9871-FC60B21D1B66}">
      <dsp:nvSpPr>
        <dsp:cNvPr id="0" name=""/>
        <dsp:cNvSpPr/>
      </dsp:nvSpPr>
      <dsp:spPr>
        <a:xfrm>
          <a:off x="1909285" y="499585"/>
          <a:ext cx="3420429" cy="3420429"/>
        </a:xfrm>
        <a:prstGeom prst="blockArc">
          <a:avLst>
            <a:gd name="adj1" fmla="val 19800000"/>
            <a:gd name="adj2" fmla="val 1800000"/>
            <a:gd name="adj3" fmla="val 4522"/>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A3C13F0B-2434-4486-8206-F70BA344E553}">
      <dsp:nvSpPr>
        <dsp:cNvPr id="0" name=""/>
        <dsp:cNvSpPr/>
      </dsp:nvSpPr>
      <dsp:spPr>
        <a:xfrm>
          <a:off x="1909285" y="499585"/>
          <a:ext cx="3420429" cy="3420429"/>
        </a:xfrm>
        <a:prstGeom prst="blockArc">
          <a:avLst>
            <a:gd name="adj1" fmla="val 16200000"/>
            <a:gd name="adj2" fmla="val 19800000"/>
            <a:gd name="adj3" fmla="val 4522"/>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6BAA2E9D-1D3D-4A3A-B855-07E731C5B11D}">
      <dsp:nvSpPr>
        <dsp:cNvPr id="0" name=""/>
        <dsp:cNvSpPr/>
      </dsp:nvSpPr>
      <dsp:spPr>
        <a:xfrm>
          <a:off x="2852477" y="1442777"/>
          <a:ext cx="1534045" cy="1534045"/>
        </a:xfrm>
        <a:prstGeom prst="ellipse">
          <a:avLst/>
        </a:prstGeom>
        <a:solidFill>
          <a:schemeClr val="accent1">
            <a:hueOff val="0"/>
            <a:satOff val="0"/>
            <a:lumOff val="0"/>
            <a:alphaOff val="0"/>
          </a:schemeClr>
        </a:soli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tr-TR" sz="1800" kern="1200" smtClean="0">
              <a:latin typeface="Calibri" panose="020F0502020204030204"/>
              <a:ea typeface="+mn-ea"/>
              <a:cs typeface="+mn-cs"/>
            </a:rPr>
            <a:t>Özgün değer-Amaç ve hedefler</a:t>
          </a:r>
          <a:endParaRPr lang="en-US" sz="1800" kern="1200" dirty="0">
            <a:latin typeface="Calibri" panose="020F0502020204030204"/>
            <a:ea typeface="+mn-ea"/>
            <a:cs typeface="+mn-cs"/>
          </a:endParaRPr>
        </a:p>
      </dsp:txBody>
      <dsp:txXfrm>
        <a:off x="3077133" y="1667433"/>
        <a:ext cx="1084733" cy="1084733"/>
      </dsp:txXfrm>
    </dsp:sp>
    <dsp:sp modelId="{DBC4E668-27E0-43D6-94F7-D7A7B3C8FD5E}">
      <dsp:nvSpPr>
        <dsp:cNvPr id="0" name=""/>
        <dsp:cNvSpPr/>
      </dsp:nvSpPr>
      <dsp:spPr>
        <a:xfrm>
          <a:off x="3082583" y="1327"/>
          <a:ext cx="1073832" cy="1073832"/>
        </a:xfrm>
        <a:prstGeom prst="ellipse">
          <a:avLst/>
        </a:prstGeom>
        <a:solidFill>
          <a:schemeClr val="accent1">
            <a:hueOff val="0"/>
            <a:satOff val="0"/>
            <a:lumOff val="0"/>
            <a:alphaOff val="0"/>
          </a:schemeClr>
        </a:soli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tr-TR" sz="1300" kern="1200" smtClean="0">
              <a:latin typeface="Calibri" panose="020F0502020204030204"/>
              <a:ea typeface="+mn-ea"/>
              <a:cs typeface="+mn-cs"/>
            </a:rPr>
            <a:t>Araştırma konusunu belirlemek</a:t>
          </a:r>
          <a:endParaRPr lang="en-US" sz="1300" kern="1200" dirty="0">
            <a:latin typeface="Calibri" panose="020F0502020204030204"/>
            <a:ea typeface="+mn-ea"/>
            <a:cs typeface="+mn-cs"/>
          </a:endParaRPr>
        </a:p>
      </dsp:txBody>
      <dsp:txXfrm>
        <a:off x="3239842" y="158586"/>
        <a:ext cx="759314" cy="759314"/>
      </dsp:txXfrm>
    </dsp:sp>
    <dsp:sp modelId="{95C16531-C934-4E24-ADD9-931C2F38AA14}">
      <dsp:nvSpPr>
        <dsp:cNvPr id="0" name=""/>
        <dsp:cNvSpPr/>
      </dsp:nvSpPr>
      <dsp:spPr>
        <a:xfrm>
          <a:off x="4530194" y="837105"/>
          <a:ext cx="1073832" cy="1073832"/>
        </a:xfrm>
        <a:prstGeom prst="ellipse">
          <a:avLst/>
        </a:prstGeom>
        <a:solidFill>
          <a:schemeClr val="accent1">
            <a:hueOff val="0"/>
            <a:satOff val="0"/>
            <a:lumOff val="0"/>
            <a:alphaOff val="0"/>
          </a:schemeClr>
        </a:soli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tr-TR" sz="1300" kern="1200" smtClean="0">
              <a:latin typeface="Calibri" panose="020F0502020204030204"/>
              <a:ea typeface="+mn-ea"/>
              <a:cs typeface="+mn-cs"/>
            </a:rPr>
            <a:t>Araştırma yöntemi hakkında düşünmek</a:t>
          </a:r>
          <a:endParaRPr lang="en-US" sz="1300" kern="1200" dirty="0">
            <a:latin typeface="Calibri" panose="020F0502020204030204"/>
            <a:ea typeface="+mn-ea"/>
            <a:cs typeface="+mn-cs"/>
          </a:endParaRPr>
        </a:p>
      </dsp:txBody>
      <dsp:txXfrm>
        <a:off x="4687453" y="994364"/>
        <a:ext cx="759314" cy="759314"/>
      </dsp:txXfrm>
    </dsp:sp>
    <dsp:sp modelId="{B955E748-DAD1-41B1-AC02-58EB4F266D68}">
      <dsp:nvSpPr>
        <dsp:cNvPr id="0" name=""/>
        <dsp:cNvSpPr/>
      </dsp:nvSpPr>
      <dsp:spPr>
        <a:xfrm>
          <a:off x="4530194" y="2508662"/>
          <a:ext cx="1073832" cy="1073832"/>
        </a:xfrm>
        <a:prstGeom prst="ellipse">
          <a:avLst/>
        </a:prstGeom>
        <a:solidFill>
          <a:schemeClr val="accent1">
            <a:hueOff val="0"/>
            <a:satOff val="0"/>
            <a:lumOff val="0"/>
            <a:alphaOff val="0"/>
          </a:schemeClr>
        </a:soli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tr-TR" sz="1300" kern="1200" smtClean="0">
              <a:latin typeface="Calibri" panose="020F0502020204030204"/>
              <a:ea typeface="+mn-ea"/>
              <a:cs typeface="+mn-cs"/>
            </a:rPr>
            <a:t>İlgili literatürü okumak</a:t>
          </a:r>
          <a:endParaRPr lang="en-US" sz="1300" kern="1200" dirty="0">
            <a:latin typeface="Calibri" panose="020F0502020204030204"/>
            <a:ea typeface="+mn-ea"/>
            <a:cs typeface="+mn-cs"/>
          </a:endParaRPr>
        </a:p>
      </dsp:txBody>
      <dsp:txXfrm>
        <a:off x="4687453" y="2665921"/>
        <a:ext cx="759314" cy="759314"/>
      </dsp:txXfrm>
    </dsp:sp>
    <dsp:sp modelId="{5818E1DD-A57F-4834-A4BA-5A38D9A8BEB7}">
      <dsp:nvSpPr>
        <dsp:cNvPr id="0" name=""/>
        <dsp:cNvSpPr/>
      </dsp:nvSpPr>
      <dsp:spPr>
        <a:xfrm>
          <a:off x="3082583" y="3344440"/>
          <a:ext cx="1073832" cy="1073832"/>
        </a:xfrm>
        <a:prstGeom prst="ellipse">
          <a:avLst/>
        </a:prstGeom>
        <a:solidFill>
          <a:schemeClr val="accent1">
            <a:hueOff val="0"/>
            <a:satOff val="0"/>
            <a:lumOff val="0"/>
            <a:alphaOff val="0"/>
          </a:schemeClr>
        </a:soli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tr-TR" sz="1300" kern="1200" smtClean="0">
              <a:latin typeface="Calibri" panose="020F0502020204030204"/>
              <a:ea typeface="+mn-ea"/>
              <a:cs typeface="+mn-cs"/>
            </a:rPr>
            <a:t>Verileri toplamak</a:t>
          </a:r>
          <a:endParaRPr lang="en-US" sz="1300" kern="1200" dirty="0">
            <a:latin typeface="Calibri" panose="020F0502020204030204"/>
            <a:ea typeface="+mn-ea"/>
            <a:cs typeface="+mn-cs"/>
          </a:endParaRPr>
        </a:p>
      </dsp:txBody>
      <dsp:txXfrm>
        <a:off x="3239842" y="3501699"/>
        <a:ext cx="759314" cy="759314"/>
      </dsp:txXfrm>
    </dsp:sp>
    <dsp:sp modelId="{19A572DD-14D5-4267-A8E5-F55C05D3A002}">
      <dsp:nvSpPr>
        <dsp:cNvPr id="0" name=""/>
        <dsp:cNvSpPr/>
      </dsp:nvSpPr>
      <dsp:spPr>
        <a:xfrm>
          <a:off x="1634973" y="2508662"/>
          <a:ext cx="1073832" cy="1073832"/>
        </a:xfrm>
        <a:prstGeom prst="ellipse">
          <a:avLst/>
        </a:prstGeom>
        <a:solidFill>
          <a:schemeClr val="accent1">
            <a:hueOff val="0"/>
            <a:satOff val="0"/>
            <a:lumOff val="0"/>
            <a:alphaOff val="0"/>
          </a:schemeClr>
        </a:soli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tr-TR" sz="1300" kern="1200" smtClean="0">
              <a:latin typeface="Calibri" panose="020F0502020204030204"/>
              <a:ea typeface="+mn-ea"/>
              <a:cs typeface="+mn-cs"/>
            </a:rPr>
            <a:t>Verileri analiz etmek</a:t>
          </a:r>
          <a:endParaRPr lang="en-US" sz="1300" kern="1200" dirty="0">
            <a:latin typeface="Calibri" panose="020F0502020204030204"/>
            <a:ea typeface="+mn-ea"/>
            <a:cs typeface="+mn-cs"/>
          </a:endParaRPr>
        </a:p>
      </dsp:txBody>
      <dsp:txXfrm>
        <a:off x="1792232" y="2665921"/>
        <a:ext cx="759314" cy="759314"/>
      </dsp:txXfrm>
    </dsp:sp>
    <dsp:sp modelId="{C2D92D53-27C6-4087-B0B9-1EAE8561CFB8}">
      <dsp:nvSpPr>
        <dsp:cNvPr id="0" name=""/>
        <dsp:cNvSpPr/>
      </dsp:nvSpPr>
      <dsp:spPr>
        <a:xfrm>
          <a:off x="1634973" y="837105"/>
          <a:ext cx="1073832" cy="1073832"/>
        </a:xfrm>
        <a:prstGeom prst="ellipse">
          <a:avLst/>
        </a:prstGeom>
        <a:solidFill>
          <a:schemeClr val="accent1">
            <a:hueOff val="0"/>
            <a:satOff val="0"/>
            <a:lumOff val="0"/>
            <a:alphaOff val="0"/>
          </a:schemeClr>
        </a:soli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tr-TR" sz="1300" kern="1200" smtClean="0">
              <a:latin typeface="Calibri" panose="020F0502020204030204"/>
              <a:ea typeface="+mn-ea"/>
              <a:cs typeface="+mn-cs"/>
            </a:rPr>
            <a:t>Raporu yazmak</a:t>
          </a:r>
          <a:endParaRPr lang="en-US" sz="1300" kern="1200" dirty="0">
            <a:latin typeface="Calibri" panose="020F0502020204030204"/>
            <a:ea typeface="+mn-ea"/>
            <a:cs typeface="+mn-cs"/>
          </a:endParaRPr>
        </a:p>
      </dsp:txBody>
      <dsp:txXfrm>
        <a:off x="1792232" y="994364"/>
        <a:ext cx="759314" cy="7593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C66D6D-09E6-4399-A983-A6E5D41936AA}">
      <dsp:nvSpPr>
        <dsp:cNvPr id="0" name=""/>
        <dsp:cNvSpPr/>
      </dsp:nvSpPr>
      <dsp:spPr>
        <a:xfrm>
          <a:off x="1326" y="333195"/>
          <a:ext cx="1576560" cy="185477"/>
        </a:xfrm>
        <a:prstGeom prst="rect">
          <a:avLst/>
        </a:prstGeom>
        <a:solidFill>
          <a:schemeClr val="accent1">
            <a:hueOff val="0"/>
            <a:satOff val="0"/>
            <a:lumOff val="0"/>
            <a:alphaOff val="0"/>
          </a:schemeClr>
        </a:soli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47B8CCA-5F04-4045-ADCE-0DC4CC252C12}">
      <dsp:nvSpPr>
        <dsp:cNvPr id="0" name=""/>
        <dsp:cNvSpPr/>
      </dsp:nvSpPr>
      <dsp:spPr>
        <a:xfrm>
          <a:off x="1326" y="402853"/>
          <a:ext cx="115819" cy="115819"/>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3009478F-8C0B-4CA5-907E-088CCA31EB37}">
      <dsp:nvSpPr>
        <dsp:cNvPr id="0" name=""/>
        <dsp:cNvSpPr/>
      </dsp:nvSpPr>
      <dsp:spPr>
        <a:xfrm>
          <a:off x="1326" y="0"/>
          <a:ext cx="1576560" cy="333195"/>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l" defTabSz="533400">
            <a:lnSpc>
              <a:spcPct val="90000"/>
            </a:lnSpc>
            <a:spcBef>
              <a:spcPct val="0"/>
            </a:spcBef>
            <a:spcAft>
              <a:spcPct val="35000"/>
            </a:spcAft>
          </a:pPr>
          <a:r>
            <a:rPr lang="tr-TR" sz="1200" kern="1200" dirty="0" smtClean="0"/>
            <a:t>Fikir Kaynakları</a:t>
          </a:r>
          <a:endParaRPr lang="en-US" sz="1200" kern="1200" dirty="0"/>
        </a:p>
      </dsp:txBody>
      <dsp:txXfrm>
        <a:off x="1326" y="0"/>
        <a:ext cx="1576560" cy="333195"/>
      </dsp:txXfrm>
    </dsp:sp>
    <dsp:sp modelId="{D23D8491-F8B3-400F-A8A9-168DB470D892}">
      <dsp:nvSpPr>
        <dsp:cNvPr id="0" name=""/>
        <dsp:cNvSpPr/>
      </dsp:nvSpPr>
      <dsp:spPr>
        <a:xfrm>
          <a:off x="1326" y="672826"/>
          <a:ext cx="115816" cy="115816"/>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A42B729F-0A75-4E74-A79B-CD546FC5AFCA}">
      <dsp:nvSpPr>
        <dsp:cNvPr id="0" name=""/>
        <dsp:cNvSpPr/>
      </dsp:nvSpPr>
      <dsp:spPr>
        <a:xfrm>
          <a:off x="111685" y="595750"/>
          <a:ext cx="1466201" cy="26996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tr-TR" sz="1200" kern="1200" dirty="0" smtClean="0"/>
            <a:t>Gündelik yaşam</a:t>
          </a:r>
          <a:endParaRPr lang="en-US" sz="1200" kern="1200" dirty="0"/>
        </a:p>
      </dsp:txBody>
      <dsp:txXfrm>
        <a:off x="111685" y="595750"/>
        <a:ext cx="1466201" cy="269969"/>
      </dsp:txXfrm>
    </dsp:sp>
    <dsp:sp modelId="{8D1E95DE-51C9-441E-B6E5-5C272BE4EA37}">
      <dsp:nvSpPr>
        <dsp:cNvPr id="0" name=""/>
        <dsp:cNvSpPr/>
      </dsp:nvSpPr>
      <dsp:spPr>
        <a:xfrm>
          <a:off x="1326" y="942796"/>
          <a:ext cx="115816" cy="115816"/>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76197BBB-4250-425D-89CC-640983369E18}">
      <dsp:nvSpPr>
        <dsp:cNvPr id="0" name=""/>
        <dsp:cNvSpPr/>
      </dsp:nvSpPr>
      <dsp:spPr>
        <a:xfrm>
          <a:off x="111685" y="865719"/>
          <a:ext cx="1466201" cy="26996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tr-TR" sz="1200" kern="1200" dirty="0" smtClean="0"/>
            <a:t>Pratik konular</a:t>
          </a:r>
          <a:endParaRPr lang="en-US" sz="1200" kern="1200" dirty="0"/>
        </a:p>
      </dsp:txBody>
      <dsp:txXfrm>
        <a:off x="111685" y="865719"/>
        <a:ext cx="1466201" cy="269969"/>
      </dsp:txXfrm>
    </dsp:sp>
    <dsp:sp modelId="{3FB47227-64E3-4024-96FB-CD6D6A8175D1}">
      <dsp:nvSpPr>
        <dsp:cNvPr id="0" name=""/>
        <dsp:cNvSpPr/>
      </dsp:nvSpPr>
      <dsp:spPr>
        <a:xfrm>
          <a:off x="1326" y="1212765"/>
          <a:ext cx="115816" cy="115816"/>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6EF967DD-819D-4F80-98A5-BA9B61751133}">
      <dsp:nvSpPr>
        <dsp:cNvPr id="0" name=""/>
        <dsp:cNvSpPr/>
      </dsp:nvSpPr>
      <dsp:spPr>
        <a:xfrm>
          <a:off x="111685" y="1135689"/>
          <a:ext cx="1466201" cy="26996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tr-TR" sz="1200" kern="1200" dirty="0" smtClean="0"/>
            <a:t>Geçmiş araştırmalar</a:t>
          </a:r>
          <a:endParaRPr lang="en-US" sz="1200" kern="1200" dirty="0"/>
        </a:p>
      </dsp:txBody>
      <dsp:txXfrm>
        <a:off x="111685" y="1135689"/>
        <a:ext cx="1466201" cy="269969"/>
      </dsp:txXfrm>
    </dsp:sp>
    <dsp:sp modelId="{1DA78469-C7CF-4940-868E-05EB60E5B8F0}">
      <dsp:nvSpPr>
        <dsp:cNvPr id="0" name=""/>
        <dsp:cNvSpPr/>
      </dsp:nvSpPr>
      <dsp:spPr>
        <a:xfrm>
          <a:off x="1326" y="1482735"/>
          <a:ext cx="115816" cy="115816"/>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6E5B0C32-9F6B-4C83-B039-F47007511A30}">
      <dsp:nvSpPr>
        <dsp:cNvPr id="0" name=""/>
        <dsp:cNvSpPr/>
      </dsp:nvSpPr>
      <dsp:spPr>
        <a:xfrm>
          <a:off x="111685" y="1405659"/>
          <a:ext cx="1466201" cy="26996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tr-TR" sz="1200" kern="1200" dirty="0" smtClean="0"/>
            <a:t>Teori veya kuram</a:t>
          </a:r>
          <a:endParaRPr lang="en-US" sz="1200" kern="1200" dirty="0"/>
        </a:p>
      </dsp:txBody>
      <dsp:txXfrm>
        <a:off x="111685" y="1405659"/>
        <a:ext cx="1466201" cy="269969"/>
      </dsp:txXfrm>
    </dsp:sp>
    <dsp:sp modelId="{C18D179B-D1BB-436F-9F9A-CFEDE51197C4}">
      <dsp:nvSpPr>
        <dsp:cNvPr id="0" name=""/>
        <dsp:cNvSpPr/>
      </dsp:nvSpPr>
      <dsp:spPr>
        <a:xfrm>
          <a:off x="1656714" y="333195"/>
          <a:ext cx="1576560" cy="185477"/>
        </a:xfrm>
        <a:prstGeom prst="rect">
          <a:avLst/>
        </a:prstGeom>
        <a:solidFill>
          <a:schemeClr val="accent1">
            <a:hueOff val="0"/>
            <a:satOff val="0"/>
            <a:lumOff val="0"/>
            <a:alphaOff val="0"/>
          </a:schemeClr>
        </a:soli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8EA83A7-03AF-4515-BD14-A4B190D4D2A6}">
      <dsp:nvSpPr>
        <dsp:cNvPr id="0" name=""/>
        <dsp:cNvSpPr/>
      </dsp:nvSpPr>
      <dsp:spPr>
        <a:xfrm>
          <a:off x="1656714" y="402853"/>
          <a:ext cx="115819" cy="115819"/>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4EBA5051-5BBA-4505-A3E3-E48826D50C36}">
      <dsp:nvSpPr>
        <dsp:cNvPr id="0" name=""/>
        <dsp:cNvSpPr/>
      </dsp:nvSpPr>
      <dsp:spPr>
        <a:xfrm>
          <a:off x="1656714" y="0"/>
          <a:ext cx="1576560" cy="333195"/>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l" defTabSz="533400">
            <a:lnSpc>
              <a:spcPct val="90000"/>
            </a:lnSpc>
            <a:spcBef>
              <a:spcPct val="0"/>
            </a:spcBef>
            <a:spcAft>
              <a:spcPct val="35000"/>
            </a:spcAft>
          </a:pPr>
          <a:r>
            <a:rPr lang="tr-TR" sz="1200" kern="1200" dirty="0" smtClean="0"/>
            <a:t>Literatür Taraması</a:t>
          </a:r>
          <a:endParaRPr lang="en-US" sz="1200" kern="1200" dirty="0"/>
        </a:p>
      </dsp:txBody>
      <dsp:txXfrm>
        <a:off x="1656714" y="0"/>
        <a:ext cx="1576560" cy="333195"/>
      </dsp:txXfrm>
    </dsp:sp>
    <dsp:sp modelId="{9BB35811-57B1-422C-ABDC-4620850D7210}">
      <dsp:nvSpPr>
        <dsp:cNvPr id="0" name=""/>
        <dsp:cNvSpPr/>
      </dsp:nvSpPr>
      <dsp:spPr>
        <a:xfrm>
          <a:off x="1656714" y="672826"/>
          <a:ext cx="115816" cy="115816"/>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67433C86-7BC6-4DD2-B0A9-DFA4B4A78C27}">
      <dsp:nvSpPr>
        <dsp:cNvPr id="0" name=""/>
        <dsp:cNvSpPr/>
      </dsp:nvSpPr>
      <dsp:spPr>
        <a:xfrm>
          <a:off x="1767073" y="595750"/>
          <a:ext cx="1466201" cy="26996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tr-TR" sz="1200" kern="1200" dirty="0" smtClean="0"/>
            <a:t>Kitaplar</a:t>
          </a:r>
        </a:p>
      </dsp:txBody>
      <dsp:txXfrm>
        <a:off x="1767073" y="595750"/>
        <a:ext cx="1466201" cy="269969"/>
      </dsp:txXfrm>
    </dsp:sp>
    <dsp:sp modelId="{33F70D16-0E31-49D4-B263-3D7DC0FC46B9}">
      <dsp:nvSpPr>
        <dsp:cNvPr id="0" name=""/>
        <dsp:cNvSpPr/>
      </dsp:nvSpPr>
      <dsp:spPr>
        <a:xfrm>
          <a:off x="1656714" y="942796"/>
          <a:ext cx="115816" cy="115816"/>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3DFFB6C9-F39D-4110-9297-2E919B41C7BB}">
      <dsp:nvSpPr>
        <dsp:cNvPr id="0" name=""/>
        <dsp:cNvSpPr/>
      </dsp:nvSpPr>
      <dsp:spPr>
        <a:xfrm>
          <a:off x="1767073" y="865719"/>
          <a:ext cx="1466201" cy="26996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tr-TR" sz="1200" kern="1200" dirty="0" smtClean="0"/>
            <a:t>Dergiler</a:t>
          </a:r>
          <a:endParaRPr lang="en-US" sz="1200" kern="1200" dirty="0"/>
        </a:p>
      </dsp:txBody>
      <dsp:txXfrm>
        <a:off x="1767073" y="865719"/>
        <a:ext cx="1466201" cy="269969"/>
      </dsp:txXfrm>
    </dsp:sp>
    <dsp:sp modelId="{64F8A81E-5DCA-4052-A624-BC84DB1ABE57}">
      <dsp:nvSpPr>
        <dsp:cNvPr id="0" name=""/>
        <dsp:cNvSpPr/>
      </dsp:nvSpPr>
      <dsp:spPr>
        <a:xfrm>
          <a:off x="1656714" y="1212765"/>
          <a:ext cx="115816" cy="115816"/>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39C41C09-086F-40AC-AD09-C3DEA418AA1D}">
      <dsp:nvSpPr>
        <dsp:cNvPr id="0" name=""/>
        <dsp:cNvSpPr/>
      </dsp:nvSpPr>
      <dsp:spPr>
        <a:xfrm>
          <a:off x="1767073" y="1135689"/>
          <a:ext cx="1466201" cy="26996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tr-TR" sz="1200" kern="1200" dirty="0" smtClean="0"/>
            <a:t>Elektronik veri tabanı</a:t>
          </a:r>
          <a:endParaRPr lang="en-US" sz="1200" kern="1200" dirty="0"/>
        </a:p>
      </dsp:txBody>
      <dsp:txXfrm>
        <a:off x="1767073" y="1135689"/>
        <a:ext cx="1466201" cy="269969"/>
      </dsp:txXfrm>
    </dsp:sp>
    <dsp:sp modelId="{804C4940-172E-4BF5-A2C2-4434C0E5377A}">
      <dsp:nvSpPr>
        <dsp:cNvPr id="0" name=""/>
        <dsp:cNvSpPr/>
      </dsp:nvSpPr>
      <dsp:spPr>
        <a:xfrm>
          <a:off x="1656714" y="1482735"/>
          <a:ext cx="115816" cy="115816"/>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A2D10EE8-2411-46CE-85DE-DDA935D3D302}">
      <dsp:nvSpPr>
        <dsp:cNvPr id="0" name=""/>
        <dsp:cNvSpPr/>
      </dsp:nvSpPr>
      <dsp:spPr>
        <a:xfrm>
          <a:off x="1767073" y="1405659"/>
          <a:ext cx="1466201" cy="26996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tr-TR" sz="1200" kern="1200" dirty="0" smtClean="0"/>
            <a:t>Internet</a:t>
          </a:r>
          <a:endParaRPr lang="en-US" sz="1200" kern="1200" dirty="0"/>
        </a:p>
      </dsp:txBody>
      <dsp:txXfrm>
        <a:off x="1767073" y="1405659"/>
        <a:ext cx="1466201" cy="269969"/>
      </dsp:txXfrm>
    </dsp:sp>
    <dsp:sp modelId="{BB20BA1C-53BC-40AC-A1EA-A6FD19B89339}">
      <dsp:nvSpPr>
        <dsp:cNvPr id="0" name=""/>
        <dsp:cNvSpPr/>
      </dsp:nvSpPr>
      <dsp:spPr>
        <a:xfrm>
          <a:off x="3312103" y="333195"/>
          <a:ext cx="1576560" cy="185477"/>
        </a:xfrm>
        <a:prstGeom prst="rect">
          <a:avLst/>
        </a:prstGeom>
        <a:solidFill>
          <a:schemeClr val="accent1">
            <a:hueOff val="0"/>
            <a:satOff val="0"/>
            <a:lumOff val="0"/>
            <a:alphaOff val="0"/>
          </a:schemeClr>
        </a:soli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35DDF4F9-C1AA-4B3B-B588-007575DB0119}">
      <dsp:nvSpPr>
        <dsp:cNvPr id="0" name=""/>
        <dsp:cNvSpPr/>
      </dsp:nvSpPr>
      <dsp:spPr>
        <a:xfrm>
          <a:off x="3312103" y="402853"/>
          <a:ext cx="115819" cy="115819"/>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6A36102-1221-4625-BFF1-6CF14EBEF64F}">
      <dsp:nvSpPr>
        <dsp:cNvPr id="0" name=""/>
        <dsp:cNvSpPr/>
      </dsp:nvSpPr>
      <dsp:spPr>
        <a:xfrm>
          <a:off x="3312103" y="0"/>
          <a:ext cx="1576560" cy="333195"/>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l" defTabSz="533400">
            <a:lnSpc>
              <a:spcPct val="90000"/>
            </a:lnSpc>
            <a:spcBef>
              <a:spcPct val="0"/>
            </a:spcBef>
            <a:spcAft>
              <a:spcPct val="35000"/>
            </a:spcAft>
          </a:pPr>
          <a:r>
            <a:rPr lang="tr-TR" sz="1200" kern="1200" dirty="0" smtClean="0"/>
            <a:t>Çalışmanın Fizibilitesi</a:t>
          </a:r>
          <a:endParaRPr lang="en-US" sz="1200" kern="1200" dirty="0"/>
        </a:p>
      </dsp:txBody>
      <dsp:txXfrm>
        <a:off x="3312103" y="0"/>
        <a:ext cx="1576560" cy="333195"/>
      </dsp:txXfrm>
    </dsp:sp>
    <dsp:sp modelId="{88DFD5A3-6C73-4063-97ED-2859C0C67189}">
      <dsp:nvSpPr>
        <dsp:cNvPr id="0" name=""/>
        <dsp:cNvSpPr/>
      </dsp:nvSpPr>
      <dsp:spPr>
        <a:xfrm>
          <a:off x="3312103" y="672826"/>
          <a:ext cx="115816" cy="115816"/>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B3AA763C-1F0C-4DDB-B242-54ADD13B4780}">
      <dsp:nvSpPr>
        <dsp:cNvPr id="0" name=""/>
        <dsp:cNvSpPr/>
      </dsp:nvSpPr>
      <dsp:spPr>
        <a:xfrm>
          <a:off x="3422462" y="595750"/>
          <a:ext cx="1466201" cy="26996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tr-TR" sz="1200" kern="1200" dirty="0" smtClean="0"/>
            <a:t>Fayda/masraf oranı</a:t>
          </a:r>
          <a:endParaRPr lang="en-US" sz="1200" kern="1200" dirty="0"/>
        </a:p>
      </dsp:txBody>
      <dsp:txXfrm>
        <a:off x="3422462" y="595750"/>
        <a:ext cx="1466201" cy="269969"/>
      </dsp:txXfrm>
    </dsp:sp>
    <dsp:sp modelId="{76AFE38C-2B73-4DC6-9A78-6D275763D120}">
      <dsp:nvSpPr>
        <dsp:cNvPr id="0" name=""/>
        <dsp:cNvSpPr/>
      </dsp:nvSpPr>
      <dsp:spPr>
        <a:xfrm>
          <a:off x="4967491" y="333195"/>
          <a:ext cx="1576560" cy="185477"/>
        </a:xfrm>
        <a:prstGeom prst="rect">
          <a:avLst/>
        </a:prstGeom>
        <a:solidFill>
          <a:schemeClr val="accent1">
            <a:hueOff val="0"/>
            <a:satOff val="0"/>
            <a:lumOff val="0"/>
            <a:alphaOff val="0"/>
          </a:schemeClr>
        </a:soli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C5FC140-085F-4B42-880C-B49B957B3D30}">
      <dsp:nvSpPr>
        <dsp:cNvPr id="0" name=""/>
        <dsp:cNvSpPr/>
      </dsp:nvSpPr>
      <dsp:spPr>
        <a:xfrm>
          <a:off x="4967491" y="402853"/>
          <a:ext cx="115819" cy="115819"/>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00EF815-2FD2-47B8-9DE0-8BB0EE8EAEA9}">
      <dsp:nvSpPr>
        <dsp:cNvPr id="0" name=""/>
        <dsp:cNvSpPr/>
      </dsp:nvSpPr>
      <dsp:spPr>
        <a:xfrm>
          <a:off x="4967491" y="0"/>
          <a:ext cx="1576560" cy="333195"/>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l" defTabSz="533400">
            <a:lnSpc>
              <a:spcPct val="90000"/>
            </a:lnSpc>
            <a:spcBef>
              <a:spcPct val="0"/>
            </a:spcBef>
            <a:spcAft>
              <a:spcPct val="35000"/>
            </a:spcAft>
          </a:pPr>
          <a:r>
            <a:rPr lang="tr-TR" sz="1200" kern="1200" dirty="0" smtClean="0"/>
            <a:t>Araştırma probleminin yapılandırılması</a:t>
          </a:r>
          <a:endParaRPr lang="en-US" sz="1200" kern="1200" dirty="0"/>
        </a:p>
      </dsp:txBody>
      <dsp:txXfrm>
        <a:off x="4967491" y="0"/>
        <a:ext cx="1576560" cy="333195"/>
      </dsp:txXfrm>
    </dsp:sp>
    <dsp:sp modelId="{1ADE2D00-8563-490D-8C9B-B0B287ADAB32}">
      <dsp:nvSpPr>
        <dsp:cNvPr id="0" name=""/>
        <dsp:cNvSpPr/>
      </dsp:nvSpPr>
      <dsp:spPr>
        <a:xfrm>
          <a:off x="4967491" y="672826"/>
          <a:ext cx="115816" cy="115816"/>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E745F9F4-A466-42AC-AA8C-771EA3A79725}">
      <dsp:nvSpPr>
        <dsp:cNvPr id="0" name=""/>
        <dsp:cNvSpPr/>
      </dsp:nvSpPr>
      <dsp:spPr>
        <a:xfrm>
          <a:off x="5077851" y="595750"/>
          <a:ext cx="1466201" cy="26996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tr-TR" sz="1200" kern="1200" dirty="0" smtClean="0"/>
            <a:t>Araştırma </a:t>
          </a:r>
          <a:r>
            <a:rPr lang="tr-TR" sz="1200" kern="1200" smtClean="0"/>
            <a:t>problemini tanıtmak</a:t>
          </a:r>
          <a:endParaRPr lang="en-US" sz="1200" kern="1200" dirty="0"/>
        </a:p>
      </dsp:txBody>
      <dsp:txXfrm>
        <a:off x="5077851" y="595750"/>
        <a:ext cx="1466201" cy="269969"/>
      </dsp:txXfrm>
    </dsp:sp>
    <dsp:sp modelId="{FABDF240-52BD-4C6D-BB31-48F7B725EFD4}">
      <dsp:nvSpPr>
        <dsp:cNvPr id="0" name=""/>
        <dsp:cNvSpPr/>
      </dsp:nvSpPr>
      <dsp:spPr>
        <a:xfrm>
          <a:off x="4971126" y="1114695"/>
          <a:ext cx="115816" cy="115816"/>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243BEE30-00D1-4FD5-BF5A-924B661DA978}">
      <dsp:nvSpPr>
        <dsp:cNvPr id="0" name=""/>
        <dsp:cNvSpPr/>
      </dsp:nvSpPr>
      <dsp:spPr>
        <a:xfrm>
          <a:off x="5077851" y="865719"/>
          <a:ext cx="1466201" cy="26996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endParaRPr lang="tr-TR" sz="1200" kern="1200" dirty="0" smtClean="0"/>
        </a:p>
        <a:p>
          <a:pPr lvl="0" algn="l" defTabSz="533400">
            <a:lnSpc>
              <a:spcPct val="90000"/>
            </a:lnSpc>
            <a:spcBef>
              <a:spcPct val="0"/>
            </a:spcBef>
            <a:spcAft>
              <a:spcPct val="35000"/>
            </a:spcAft>
          </a:pPr>
          <a:endParaRPr lang="tr-TR" sz="1200" kern="1200" dirty="0" smtClean="0"/>
        </a:p>
        <a:p>
          <a:pPr lvl="0" algn="l" defTabSz="533400">
            <a:lnSpc>
              <a:spcPct val="90000"/>
            </a:lnSpc>
            <a:spcBef>
              <a:spcPct val="0"/>
            </a:spcBef>
            <a:spcAft>
              <a:spcPct val="35000"/>
            </a:spcAft>
          </a:pPr>
          <a:r>
            <a:rPr lang="tr-TR" sz="1200" kern="1200" dirty="0" smtClean="0"/>
            <a:t>Araştırma sorusunun özgünlüğü</a:t>
          </a:r>
          <a:endParaRPr lang="en-US" sz="1200" kern="1200" dirty="0"/>
        </a:p>
      </dsp:txBody>
      <dsp:txXfrm>
        <a:off x="5077851" y="865719"/>
        <a:ext cx="1466201" cy="269969"/>
      </dsp:txXfrm>
    </dsp:sp>
    <dsp:sp modelId="{0D16F178-317D-405C-9FD6-59A32575830E}">
      <dsp:nvSpPr>
        <dsp:cNvPr id="0" name=""/>
        <dsp:cNvSpPr/>
      </dsp:nvSpPr>
      <dsp:spPr>
        <a:xfrm>
          <a:off x="6622880" y="333195"/>
          <a:ext cx="1576560" cy="185477"/>
        </a:xfrm>
        <a:prstGeom prst="rect">
          <a:avLst/>
        </a:prstGeom>
        <a:solidFill>
          <a:schemeClr val="accent1">
            <a:hueOff val="0"/>
            <a:satOff val="0"/>
            <a:lumOff val="0"/>
            <a:alphaOff val="0"/>
          </a:schemeClr>
        </a:soli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03EA4A5-7387-4EE0-9F62-9A984C41B35A}">
      <dsp:nvSpPr>
        <dsp:cNvPr id="0" name=""/>
        <dsp:cNvSpPr/>
      </dsp:nvSpPr>
      <dsp:spPr>
        <a:xfrm>
          <a:off x="6622880" y="402853"/>
          <a:ext cx="115819" cy="115819"/>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E1A9C227-2364-4953-A41F-47BE825E03A0}">
      <dsp:nvSpPr>
        <dsp:cNvPr id="0" name=""/>
        <dsp:cNvSpPr/>
      </dsp:nvSpPr>
      <dsp:spPr>
        <a:xfrm>
          <a:off x="6622880" y="0"/>
          <a:ext cx="1576560" cy="333195"/>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l" defTabSz="533400">
            <a:lnSpc>
              <a:spcPct val="90000"/>
            </a:lnSpc>
            <a:spcBef>
              <a:spcPct val="0"/>
            </a:spcBef>
            <a:spcAft>
              <a:spcPct val="35000"/>
            </a:spcAft>
          </a:pPr>
          <a:r>
            <a:rPr lang="tr-TR" sz="1200" kern="1200" dirty="0" smtClean="0"/>
            <a:t>Hipotezleri yapılandırma</a:t>
          </a:r>
          <a:endParaRPr lang="en-US" sz="1200" kern="1200" dirty="0"/>
        </a:p>
      </dsp:txBody>
      <dsp:txXfrm>
        <a:off x="6622880" y="0"/>
        <a:ext cx="1576560" cy="333195"/>
      </dsp:txXfrm>
    </dsp:sp>
    <dsp:sp modelId="{EEA0BF43-182B-4598-ADF7-626F75E41545}">
      <dsp:nvSpPr>
        <dsp:cNvPr id="0" name=""/>
        <dsp:cNvSpPr/>
      </dsp:nvSpPr>
      <dsp:spPr>
        <a:xfrm>
          <a:off x="6651713" y="672826"/>
          <a:ext cx="115816" cy="115816"/>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E0E32612-97C0-48F5-9DAB-5F1EDDC9244A}">
      <dsp:nvSpPr>
        <dsp:cNvPr id="0" name=""/>
        <dsp:cNvSpPr/>
      </dsp:nvSpPr>
      <dsp:spPr>
        <a:xfrm>
          <a:off x="6762072" y="595750"/>
          <a:ext cx="1466201" cy="26996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tr-TR" sz="1200" kern="1200" dirty="0" smtClean="0"/>
            <a:t>Bilimsel araştırma varsayımları</a:t>
          </a:r>
          <a:endParaRPr lang="en-US" sz="1200" kern="1200" dirty="0"/>
        </a:p>
      </dsp:txBody>
      <dsp:txXfrm>
        <a:off x="6762072" y="595750"/>
        <a:ext cx="1466201" cy="269969"/>
      </dsp:txXfrm>
    </dsp:sp>
    <dsp:sp modelId="{A5EB8647-D5D7-451B-92CE-A0F45487DD40}">
      <dsp:nvSpPr>
        <dsp:cNvPr id="0" name=""/>
        <dsp:cNvSpPr/>
      </dsp:nvSpPr>
      <dsp:spPr>
        <a:xfrm>
          <a:off x="6649982" y="1191006"/>
          <a:ext cx="115816" cy="115816"/>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DFE11031-23FC-4C48-9136-45901454B140}">
      <dsp:nvSpPr>
        <dsp:cNvPr id="0" name=""/>
        <dsp:cNvSpPr/>
      </dsp:nvSpPr>
      <dsp:spPr>
        <a:xfrm>
          <a:off x="6649981" y="1038384"/>
          <a:ext cx="1523867" cy="26996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endParaRPr lang="tr-TR" sz="1200" kern="1200" dirty="0" smtClean="0"/>
        </a:p>
        <a:p>
          <a:pPr lvl="0" algn="l" defTabSz="533400">
            <a:lnSpc>
              <a:spcPct val="90000"/>
            </a:lnSpc>
            <a:spcBef>
              <a:spcPct val="0"/>
            </a:spcBef>
            <a:spcAft>
              <a:spcPct val="35000"/>
            </a:spcAft>
          </a:pPr>
          <a:r>
            <a:rPr lang="tr-TR" sz="1200" kern="1200" dirty="0" smtClean="0"/>
            <a:t>   Sıfır hipotezleri</a:t>
          </a:r>
          <a:endParaRPr lang="en-US" sz="1200" kern="1200" dirty="0"/>
        </a:p>
      </dsp:txBody>
      <dsp:txXfrm>
        <a:off x="6649981" y="1038384"/>
        <a:ext cx="1523867" cy="269969"/>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E3EEAF-7EF4-4D5E-8AA4-D80F921BFE3F}" type="datetimeFigureOut">
              <a:rPr lang="tr-TR" smtClean="0"/>
              <a:t>2.11.2018</a:t>
            </a:fld>
            <a:endParaRPr lang="tr-T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8F2C83-BAFC-4CC1-82B9-B4292354E522}" type="slidenum">
              <a:rPr lang="tr-TR" smtClean="0"/>
              <a:t>‹#›</a:t>
            </a:fld>
            <a:endParaRPr lang="tr-TR"/>
          </a:p>
        </p:txBody>
      </p:sp>
    </p:spTree>
    <p:extLst>
      <p:ext uri="{BB962C8B-B14F-4D97-AF65-F5344CB8AC3E}">
        <p14:creationId xmlns:p14="http://schemas.microsoft.com/office/powerpoint/2010/main" val="245330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tr-TR" smtClean="0"/>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4A50A15D-07DD-4767-A0A5-25655920666D}" type="slidenum">
              <a:rPr lang="en-US" altLang="tr-TR">
                <a:latin typeface="Times New Roman" panose="02020603050405020304" pitchFamily="18" charset="0"/>
              </a:rPr>
              <a:pPr algn="l" rtl="0">
                <a:spcBef>
                  <a:spcPct val="0"/>
                </a:spcBef>
              </a:pPr>
              <a:t>26</a:t>
            </a:fld>
            <a:endParaRPr lang="en-US" altLang="tr-TR">
              <a:latin typeface="Times New Roman" panose="02020603050405020304" pitchFamily="18" charset="0"/>
            </a:endParaRPr>
          </a:p>
        </p:txBody>
      </p:sp>
    </p:spTree>
    <p:extLst>
      <p:ext uri="{BB962C8B-B14F-4D97-AF65-F5344CB8AC3E}">
        <p14:creationId xmlns:p14="http://schemas.microsoft.com/office/powerpoint/2010/main" val="3820243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tr-TR"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C1676848-A99C-4386-9A24-2E69977FA4C6}" type="slidenum">
              <a:rPr lang="en-US" altLang="tr-TR">
                <a:latin typeface="Times New Roman" panose="02020603050405020304" pitchFamily="18" charset="0"/>
              </a:rPr>
              <a:pPr algn="l" rtl="0">
                <a:spcBef>
                  <a:spcPct val="0"/>
                </a:spcBef>
              </a:pPr>
              <a:t>31</a:t>
            </a:fld>
            <a:endParaRPr lang="en-US" altLang="tr-TR">
              <a:latin typeface="Times New Roman" panose="02020603050405020304" pitchFamily="18" charset="0"/>
            </a:endParaRPr>
          </a:p>
        </p:txBody>
      </p:sp>
    </p:spTree>
    <p:extLst>
      <p:ext uri="{BB962C8B-B14F-4D97-AF65-F5344CB8AC3E}">
        <p14:creationId xmlns:p14="http://schemas.microsoft.com/office/powerpoint/2010/main" val="3345392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Date Placeholder 29"/>
          <p:cNvSpPr>
            <a:spLocks noGrp="1"/>
          </p:cNvSpPr>
          <p:nvPr>
            <p:ph type="dt" sz="half" idx="10"/>
          </p:nvPr>
        </p:nvSpPr>
        <p:spPr/>
        <p:txBody>
          <a:bodyPr/>
          <a:lstStyle/>
          <a:p>
            <a:fld id="{62678DFD-4F3F-4451-8130-21DD585CEA16}" type="datetimeFigureOut">
              <a:rPr lang="en-US" smtClean="0"/>
              <a:t>11/2/2018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7E35835-2AE4-4B31-8819-B4A3BCAFACB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tr-TR" smtClean="0"/>
              <a:t>Asıl başlık stili için tıklatın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Date Placeholder 3"/>
          <p:cNvSpPr>
            <a:spLocks noGrp="1"/>
          </p:cNvSpPr>
          <p:nvPr>
            <p:ph type="dt" sz="half" idx="10"/>
          </p:nvPr>
        </p:nvSpPr>
        <p:spPr/>
        <p:txBody>
          <a:bodyPr/>
          <a:lstStyle/>
          <a:p>
            <a:fld id="{62678DFD-4F3F-4451-8130-21DD585CEA16}"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35835-2AE4-4B31-8819-B4A3BCAFACB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tr-TR" smtClean="0"/>
              <a:t>Asıl başlık stili için tıklatın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Date Placeholder 3"/>
          <p:cNvSpPr>
            <a:spLocks noGrp="1"/>
          </p:cNvSpPr>
          <p:nvPr>
            <p:ph type="dt" sz="half" idx="10"/>
          </p:nvPr>
        </p:nvSpPr>
        <p:spPr/>
        <p:txBody>
          <a:bodyPr/>
          <a:lstStyle/>
          <a:p>
            <a:fld id="{62678DFD-4F3F-4451-8130-21DD585CEA16}"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35835-2AE4-4B31-8819-B4A3BCAFACB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tr-TR" smtClean="0"/>
              <a:t>Asıl başlık stili için tıklatın</a:t>
            </a:r>
            <a:endParaRPr kumimoji="0" lang="en-US"/>
          </a:p>
        </p:txBody>
      </p:sp>
      <p:sp>
        <p:nvSpPr>
          <p:cNvPr id="3" name="Content Placeholder 2"/>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Date Placeholder 3"/>
          <p:cNvSpPr>
            <a:spLocks noGrp="1"/>
          </p:cNvSpPr>
          <p:nvPr>
            <p:ph type="dt" sz="half" idx="10"/>
          </p:nvPr>
        </p:nvSpPr>
        <p:spPr/>
        <p:txBody>
          <a:bodyPr/>
          <a:lstStyle/>
          <a:p>
            <a:fld id="{62678DFD-4F3F-4451-8130-21DD585CEA16}"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35835-2AE4-4B31-8819-B4A3BCAFACB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Date Placeholder 3"/>
          <p:cNvSpPr>
            <a:spLocks noGrp="1"/>
          </p:cNvSpPr>
          <p:nvPr>
            <p:ph type="dt" sz="half" idx="10"/>
          </p:nvPr>
        </p:nvSpPr>
        <p:spPr/>
        <p:txBody>
          <a:bodyPr/>
          <a:lstStyle/>
          <a:p>
            <a:fld id="{62678DFD-4F3F-4451-8130-21DD585CEA16}"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35835-2AE4-4B31-8819-B4A3BCAFACB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tr-TR" smtClean="0"/>
              <a:t>Asıl başlık stili için tıklatın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Date Placeholder 4"/>
          <p:cNvSpPr>
            <a:spLocks noGrp="1"/>
          </p:cNvSpPr>
          <p:nvPr>
            <p:ph type="dt" sz="half" idx="10"/>
          </p:nvPr>
        </p:nvSpPr>
        <p:spPr/>
        <p:txBody>
          <a:bodyPr/>
          <a:lstStyle/>
          <a:p>
            <a:fld id="{62678DFD-4F3F-4451-8130-21DD585CEA16}" type="datetimeFigureOut">
              <a:rPr lang="en-US" smtClean="0"/>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E35835-2AE4-4B31-8819-B4A3BCAFACB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tr-TR" smtClean="0"/>
              <a:t>Asıl başlık stili için tıklatın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Date Placeholder 6"/>
          <p:cNvSpPr>
            <a:spLocks noGrp="1"/>
          </p:cNvSpPr>
          <p:nvPr>
            <p:ph type="dt" sz="half" idx="10"/>
          </p:nvPr>
        </p:nvSpPr>
        <p:spPr/>
        <p:txBody>
          <a:bodyPr/>
          <a:lstStyle/>
          <a:p>
            <a:fld id="{62678DFD-4F3F-4451-8130-21DD585CEA16}" type="datetimeFigureOut">
              <a:rPr lang="en-US" smtClean="0"/>
              <a:t>11/2/2018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E35835-2AE4-4B31-8819-B4A3BCAFACB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Date Placeholder 2"/>
          <p:cNvSpPr>
            <a:spLocks noGrp="1"/>
          </p:cNvSpPr>
          <p:nvPr>
            <p:ph type="dt" sz="half" idx="10"/>
          </p:nvPr>
        </p:nvSpPr>
        <p:spPr/>
        <p:txBody>
          <a:bodyPr/>
          <a:lstStyle/>
          <a:p>
            <a:fld id="{62678DFD-4F3F-4451-8130-21DD585CEA16}" type="datetimeFigureOut">
              <a:rPr lang="en-US" smtClean="0"/>
              <a:t>11/2/2018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E35835-2AE4-4B31-8819-B4A3BCAFACB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678DFD-4F3F-4451-8130-21DD585CEA16}" type="datetimeFigureOut">
              <a:rPr lang="en-US" smtClean="0"/>
              <a:t>11/2/2018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E35835-2AE4-4B31-8819-B4A3BCAFACB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smtClean="0"/>
              <a:t>Asıl metin stillerini düzenlemek için tıklatın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Date Placeholder 4"/>
          <p:cNvSpPr>
            <a:spLocks noGrp="1"/>
          </p:cNvSpPr>
          <p:nvPr>
            <p:ph type="dt" sz="half" idx="10"/>
          </p:nvPr>
        </p:nvSpPr>
        <p:spPr/>
        <p:txBody>
          <a:bodyPr/>
          <a:lstStyle/>
          <a:p>
            <a:fld id="{62678DFD-4F3F-4451-8130-21DD585CEA16}" type="datetimeFigureOut">
              <a:rPr lang="en-US" smtClean="0"/>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E35835-2AE4-4B31-8819-B4A3BCAFACB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smtClean="0"/>
              <a:t>Asıl başlık stili için tıklatın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Date Placeholder 4"/>
          <p:cNvSpPr>
            <a:spLocks noGrp="1"/>
          </p:cNvSpPr>
          <p:nvPr>
            <p:ph type="dt" sz="half" idx="10"/>
          </p:nvPr>
        </p:nvSpPr>
        <p:spPr/>
        <p:txBody>
          <a:bodyPr/>
          <a:lstStyle/>
          <a:p>
            <a:fld id="{62678DFD-4F3F-4451-8130-21DD585CEA16}" type="datetimeFigureOut">
              <a:rPr lang="en-US" smtClean="0"/>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7E35835-2AE4-4B31-8819-B4A3BCAFACBB}"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smtClean="0"/>
              <a:t>Resim eklemek için simgeyi tıklatın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smtClean="0"/>
              <a:t>Asıl başlık stili için tıklatın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2678DFD-4F3F-4451-8130-21DD585CEA16}" type="datetimeFigureOut">
              <a:rPr lang="en-US" smtClean="0"/>
              <a:t>11/2/2018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7E35835-2AE4-4B31-8819-B4A3BCAFACBB}"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pPr algn="ctr"/>
            <a:r>
              <a:rPr lang="tr-TR" dirty="0" smtClean="0">
                <a:solidFill>
                  <a:schemeClr val="tx1"/>
                </a:solidFill>
              </a:rPr>
              <a:t>Proje hazırlamada amaç, özgün değer ve yaygın etki</a:t>
            </a:r>
            <a:endParaRPr lang="en-US" dirty="0">
              <a:solidFill>
                <a:schemeClr val="tx1"/>
              </a:solidFill>
            </a:endParaRPr>
          </a:p>
        </p:txBody>
      </p:sp>
      <p:sp>
        <p:nvSpPr>
          <p:cNvPr id="3" name="Alt Başlık 2"/>
          <p:cNvSpPr>
            <a:spLocks noGrp="1"/>
          </p:cNvSpPr>
          <p:nvPr>
            <p:ph type="subTitle" idx="1"/>
          </p:nvPr>
        </p:nvSpPr>
        <p:spPr/>
        <p:txBody>
          <a:bodyPr>
            <a:normAutofit fontScale="85000" lnSpcReduction="20000"/>
          </a:bodyPr>
          <a:lstStyle/>
          <a:p>
            <a:pPr algn="ctr"/>
            <a:endParaRPr lang="tr-TR" dirty="0" smtClean="0">
              <a:solidFill>
                <a:srgbClr val="FFFF00"/>
              </a:solidFill>
            </a:endParaRPr>
          </a:p>
          <a:p>
            <a:pPr algn="ctr"/>
            <a:r>
              <a:rPr lang="tr-TR" b="1" dirty="0" smtClean="0"/>
              <a:t>Abdulbaki Bilgiç</a:t>
            </a:r>
          </a:p>
          <a:p>
            <a:pPr algn="ctr"/>
            <a:r>
              <a:rPr lang="tr-TR" b="1" dirty="0" smtClean="0"/>
              <a:t>Atatürk Üniversitesi</a:t>
            </a:r>
          </a:p>
          <a:p>
            <a:pPr algn="ctr"/>
            <a:r>
              <a:rPr lang="tr-TR" b="1" dirty="0" smtClean="0"/>
              <a:t>Ziraat Fakültesi</a:t>
            </a:r>
          </a:p>
          <a:p>
            <a:pPr algn="ctr"/>
            <a:r>
              <a:rPr lang="tr-TR" b="1" dirty="0" smtClean="0"/>
              <a:t>Tarım Ekonomisi Bölümü</a:t>
            </a:r>
            <a:endParaRPr lang="en-US" b="1" dirty="0"/>
          </a:p>
        </p:txBody>
      </p:sp>
    </p:spTree>
    <p:extLst>
      <p:ext uri="{BB962C8B-B14F-4D97-AF65-F5344CB8AC3E}">
        <p14:creationId xmlns:p14="http://schemas.microsoft.com/office/powerpoint/2010/main" val="8917149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pPr algn="just"/>
            <a:r>
              <a:rPr lang="tr-TR" dirty="0"/>
              <a:t>Peki «özgünlük nedir?» sorusuna; </a:t>
            </a:r>
            <a:r>
              <a:rPr lang="tr-TR" dirty="0" smtClean="0"/>
              <a:t> genel bir tanımla başlasak «projenizi diğer tüm çalışmalardan ayıran, kendine özgün kılan nitelik» diye tanımlayabiliriz. Kısacası, ortaya atılan fikrin «orjinalliğidir». Ayrıca aşağıdaki nitelikler özgünlüğü anlamamıza yardım edebilir: Örneğin,</a:t>
            </a:r>
          </a:p>
          <a:p>
            <a:pPr algn="just">
              <a:buFont typeface="Wingdings" panose="05000000000000000000" pitchFamily="2" charset="2"/>
              <a:buChar char="q"/>
            </a:pPr>
            <a:r>
              <a:rPr lang="tr-TR" dirty="0" smtClean="0"/>
              <a:t>İlk </a:t>
            </a:r>
            <a:r>
              <a:rPr lang="tr-TR" dirty="0"/>
              <a:t>kez </a:t>
            </a:r>
            <a:r>
              <a:rPr lang="tr-TR" dirty="0" smtClean="0"/>
              <a:t>yazılı </a:t>
            </a:r>
            <a:r>
              <a:rPr lang="tr-TR" dirty="0"/>
              <a:t>yeni bir bilgiyi sunabilme </a:t>
            </a:r>
            <a:r>
              <a:rPr lang="tr-TR" dirty="0" smtClean="0"/>
              <a:t>becerisini gösterebiliyorsanız,</a:t>
            </a:r>
          </a:p>
          <a:p>
            <a:pPr algn="just">
              <a:buFont typeface="Wingdings" panose="05000000000000000000" pitchFamily="2" charset="2"/>
              <a:buChar char="q"/>
            </a:pPr>
            <a:r>
              <a:rPr lang="tr-TR" dirty="0" smtClean="0"/>
              <a:t> </a:t>
            </a:r>
            <a:r>
              <a:rPr lang="tr-TR" dirty="0"/>
              <a:t>Mevcut bir eserin (ürünün) iyileştirilmesi, nitelendirilmesi veya üzerinde </a:t>
            </a:r>
            <a:r>
              <a:rPr lang="tr-TR" dirty="0" smtClean="0"/>
              <a:t>durulması gerekiyorsa,</a:t>
            </a:r>
            <a:endParaRPr lang="tr-TR" dirty="0"/>
          </a:p>
        </p:txBody>
      </p:sp>
      <p:sp>
        <p:nvSpPr>
          <p:cNvPr id="4" name="Başlık 1"/>
          <p:cNvSpPr>
            <a:spLocks noGrp="1"/>
          </p:cNvSpPr>
          <p:nvPr>
            <p:ph type="title"/>
          </p:nvPr>
        </p:nvSpPr>
        <p:spPr/>
        <p:txBody>
          <a:bodyPr>
            <a:normAutofit/>
          </a:bodyPr>
          <a:lstStyle/>
          <a:p>
            <a:pPr algn="ctr"/>
            <a:r>
              <a:rPr lang="tr-TR" dirty="0">
                <a:solidFill>
                  <a:srgbClr val="C00000"/>
                </a:solidFill>
              </a:rPr>
              <a:t>Özgün Değer</a:t>
            </a:r>
            <a:endParaRPr lang="en-US" dirty="0"/>
          </a:p>
        </p:txBody>
      </p:sp>
    </p:spTree>
    <p:extLst>
      <p:ext uri="{BB962C8B-B14F-4D97-AF65-F5344CB8AC3E}">
        <p14:creationId xmlns:p14="http://schemas.microsoft.com/office/powerpoint/2010/main" val="31075571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fontScale="92500" lnSpcReduction="10000"/>
          </a:bodyPr>
          <a:lstStyle/>
          <a:p>
            <a:pPr>
              <a:buFont typeface="Wingdings" panose="05000000000000000000" pitchFamily="2" charset="2"/>
              <a:buChar char="q"/>
            </a:pPr>
            <a:endParaRPr lang="tr-TR" dirty="0" smtClean="0"/>
          </a:p>
          <a:p>
            <a:pPr algn="just">
              <a:buFont typeface="Wingdings" panose="05000000000000000000" pitchFamily="2" charset="2"/>
              <a:buChar char="q"/>
            </a:pPr>
            <a:r>
              <a:rPr lang="tr-TR" dirty="0" smtClean="0"/>
              <a:t>Başkası </a:t>
            </a:r>
            <a:r>
              <a:rPr lang="tr-TR" dirty="0"/>
              <a:t>tarafından tasarlanmış orijinal bir </a:t>
            </a:r>
            <a:r>
              <a:rPr lang="tr-TR" dirty="0" smtClean="0"/>
              <a:t>eseri </a:t>
            </a:r>
            <a:r>
              <a:rPr lang="tr-TR" dirty="0"/>
              <a:t>ortaya </a:t>
            </a:r>
            <a:r>
              <a:rPr lang="tr-TR" dirty="0" smtClean="0"/>
              <a:t>çıkarma çabası içerisinde iseniz,</a:t>
            </a:r>
          </a:p>
          <a:p>
            <a:pPr algn="just">
              <a:buFont typeface="Wingdings" panose="05000000000000000000" pitchFamily="2" charset="2"/>
              <a:buChar char="q"/>
            </a:pPr>
            <a:r>
              <a:rPr lang="tr-TR" dirty="0" smtClean="0"/>
              <a:t>Yeni </a:t>
            </a:r>
            <a:r>
              <a:rPr lang="tr-TR" dirty="0"/>
              <a:t>bir ürün veya var olan ürünü geliştirme </a:t>
            </a:r>
            <a:r>
              <a:rPr lang="tr-TR" dirty="0" smtClean="0"/>
              <a:t>becerisini gösteriyorsanız,</a:t>
            </a:r>
          </a:p>
          <a:p>
            <a:pPr algn="just">
              <a:buFont typeface="Wingdings" panose="05000000000000000000" pitchFamily="2" charset="2"/>
              <a:buChar char="q"/>
            </a:pPr>
            <a:r>
              <a:rPr lang="tr-TR" dirty="0"/>
              <a:t>Başkasının fikrini test ederek orijinallik gösterebilme becerisi içerisinde </a:t>
            </a:r>
            <a:r>
              <a:rPr lang="tr-TR" dirty="0" smtClean="0"/>
              <a:t>iseniz,</a:t>
            </a:r>
            <a:endParaRPr lang="tr-TR" dirty="0"/>
          </a:p>
          <a:p>
            <a:pPr algn="just">
              <a:buFont typeface="Wingdings" panose="05000000000000000000" pitchFamily="2" charset="2"/>
              <a:buChar char="q"/>
            </a:pPr>
            <a:r>
              <a:rPr lang="tr-TR" dirty="0" smtClean="0"/>
              <a:t>Daha </a:t>
            </a:r>
            <a:r>
              <a:rPr lang="tr-TR" dirty="0"/>
              <a:t>önce yapılmamış ampirik çalışmaları yapabilme becerisi içerisinde </a:t>
            </a:r>
            <a:r>
              <a:rPr lang="tr-TR" dirty="0" smtClean="0"/>
              <a:t>iseniz,</a:t>
            </a:r>
            <a:endParaRPr lang="tr-TR" dirty="0"/>
          </a:p>
          <a:p>
            <a:pPr algn="just">
              <a:buFont typeface="Wingdings" panose="05000000000000000000" pitchFamily="2" charset="2"/>
              <a:buChar char="q"/>
            </a:pPr>
            <a:r>
              <a:rPr lang="tr-TR" dirty="0" smtClean="0"/>
              <a:t>Bir </a:t>
            </a:r>
            <a:r>
              <a:rPr lang="tr-TR" dirty="0"/>
              <a:t>soruna hitap etmek için farklı bir metodolojik yaklaşım kullanma tekniğinin peşinde iseniz, </a:t>
            </a:r>
          </a:p>
          <a:p>
            <a:pPr algn="just">
              <a:buFont typeface="Wingdings" panose="05000000000000000000" pitchFamily="2" charset="2"/>
              <a:buChar char="q"/>
            </a:pPr>
            <a:endParaRPr lang="tr-TR" dirty="0"/>
          </a:p>
        </p:txBody>
      </p:sp>
      <p:sp>
        <p:nvSpPr>
          <p:cNvPr id="4" name="Başlık 1"/>
          <p:cNvSpPr>
            <a:spLocks noGrp="1"/>
          </p:cNvSpPr>
          <p:nvPr>
            <p:ph type="title"/>
          </p:nvPr>
        </p:nvSpPr>
        <p:spPr/>
        <p:txBody>
          <a:bodyPr>
            <a:normAutofit/>
          </a:bodyPr>
          <a:lstStyle/>
          <a:p>
            <a:pPr algn="ctr"/>
            <a:r>
              <a:rPr lang="tr-TR" dirty="0">
                <a:solidFill>
                  <a:srgbClr val="C00000"/>
                </a:solidFill>
              </a:rPr>
              <a:t>Özgün Değer</a:t>
            </a:r>
            <a:endParaRPr lang="en-US" dirty="0"/>
          </a:p>
        </p:txBody>
      </p:sp>
    </p:spTree>
    <p:extLst>
      <p:ext uri="{BB962C8B-B14F-4D97-AF65-F5344CB8AC3E}">
        <p14:creationId xmlns:p14="http://schemas.microsoft.com/office/powerpoint/2010/main" val="38948652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pPr algn="just">
              <a:buFont typeface="Wingdings" panose="05000000000000000000" pitchFamily="2" charset="2"/>
              <a:buChar char="q"/>
            </a:pPr>
            <a:endParaRPr lang="tr-TR" dirty="0" smtClean="0"/>
          </a:p>
          <a:p>
            <a:pPr algn="just">
              <a:buFont typeface="Wingdings" panose="05000000000000000000" pitchFamily="2" charset="2"/>
              <a:buChar char="q"/>
            </a:pPr>
            <a:r>
              <a:rPr lang="tr-TR" dirty="0" smtClean="0"/>
              <a:t>Bilgileri </a:t>
            </a:r>
            <a:r>
              <a:rPr lang="tr-TR" dirty="0"/>
              <a:t>yeni veya farklı bir şekilde sentezleme </a:t>
            </a:r>
            <a:r>
              <a:rPr lang="tr-TR" dirty="0" smtClean="0"/>
              <a:t>uğraşını gösteriyorsanız,</a:t>
            </a:r>
          </a:p>
          <a:p>
            <a:pPr algn="just">
              <a:buFont typeface="Wingdings" panose="05000000000000000000" pitchFamily="2" charset="2"/>
              <a:buChar char="q"/>
            </a:pPr>
            <a:r>
              <a:rPr lang="tr-TR" dirty="0" smtClean="0"/>
              <a:t>Mevcut/bilinen </a:t>
            </a:r>
            <a:r>
              <a:rPr lang="tr-TR" dirty="0"/>
              <a:t>bilgileri kullanarak yeni bir yorumlama </a:t>
            </a:r>
            <a:r>
              <a:rPr lang="tr-TR" dirty="0" smtClean="0"/>
              <a:t>uğraşı içerisinde iseniz,</a:t>
            </a:r>
          </a:p>
          <a:p>
            <a:pPr lvl="0" algn="just">
              <a:buClr>
                <a:srgbClr val="0BD0D9"/>
              </a:buClr>
              <a:buFont typeface="Wingdings" panose="05000000000000000000" pitchFamily="2" charset="2"/>
              <a:buChar char="q"/>
            </a:pPr>
            <a:r>
              <a:rPr lang="tr-TR" dirty="0">
                <a:solidFill>
                  <a:prstClr val="black"/>
                </a:solidFill>
              </a:rPr>
              <a:t>Başka bağlamlarda, örneğin farklı bir ülkede yapılan araştırmaların ülkenizde tekrarlanmasını içeren </a:t>
            </a:r>
            <a:r>
              <a:rPr lang="tr-TR" dirty="0" smtClean="0">
                <a:solidFill>
                  <a:prstClr val="black"/>
                </a:solidFill>
              </a:rPr>
              <a:t>bir uğraş içerisindeyseniz,</a:t>
            </a:r>
            <a:endParaRPr lang="tr-TR" dirty="0">
              <a:solidFill>
                <a:prstClr val="black"/>
              </a:solidFill>
            </a:endParaRPr>
          </a:p>
          <a:p>
            <a:pPr lvl="0" algn="just">
              <a:buClr>
                <a:srgbClr val="0BD0D9"/>
              </a:buClr>
              <a:buFont typeface="Wingdings" panose="05000000000000000000" pitchFamily="2" charset="2"/>
              <a:buChar char="q"/>
            </a:pPr>
            <a:r>
              <a:rPr lang="tr-TR" dirty="0" smtClean="0">
                <a:solidFill>
                  <a:prstClr val="black"/>
                </a:solidFill>
              </a:rPr>
              <a:t>Mevcut </a:t>
            </a:r>
            <a:r>
              <a:rPr lang="tr-TR" dirty="0">
                <a:solidFill>
                  <a:prstClr val="black"/>
                </a:solidFill>
              </a:rPr>
              <a:t>fikirleri yeni alanlara uygulama özelliği içeren </a:t>
            </a:r>
            <a:r>
              <a:rPr lang="tr-TR" dirty="0" smtClean="0">
                <a:solidFill>
                  <a:prstClr val="black"/>
                </a:solidFill>
              </a:rPr>
              <a:t>bir fikirdeyseniz,</a:t>
            </a:r>
            <a:endParaRPr lang="tr-TR" dirty="0">
              <a:solidFill>
                <a:prstClr val="black"/>
              </a:solidFill>
            </a:endParaRPr>
          </a:p>
          <a:p>
            <a:pPr algn="just">
              <a:buFont typeface="Wingdings" panose="05000000000000000000" pitchFamily="2" charset="2"/>
              <a:buChar char="q"/>
            </a:pPr>
            <a:endParaRPr lang="tr-TR" dirty="0"/>
          </a:p>
          <a:p>
            <a:pPr marL="0" indent="0">
              <a:buNone/>
            </a:pPr>
            <a:endParaRPr lang="en-US" dirty="0"/>
          </a:p>
        </p:txBody>
      </p:sp>
      <p:sp>
        <p:nvSpPr>
          <p:cNvPr id="4" name="Başlık 1"/>
          <p:cNvSpPr>
            <a:spLocks noGrp="1"/>
          </p:cNvSpPr>
          <p:nvPr>
            <p:ph type="title"/>
          </p:nvPr>
        </p:nvSpPr>
        <p:spPr/>
        <p:txBody>
          <a:bodyPr>
            <a:normAutofit/>
          </a:bodyPr>
          <a:lstStyle/>
          <a:p>
            <a:pPr algn="ctr"/>
            <a:r>
              <a:rPr lang="tr-TR" dirty="0">
                <a:solidFill>
                  <a:srgbClr val="C00000"/>
                </a:solidFill>
              </a:rPr>
              <a:t>Özgün Değer</a:t>
            </a:r>
            <a:endParaRPr lang="en-US" dirty="0"/>
          </a:p>
        </p:txBody>
      </p:sp>
    </p:spTree>
    <p:extLst>
      <p:ext uri="{BB962C8B-B14F-4D97-AF65-F5344CB8AC3E}">
        <p14:creationId xmlns:p14="http://schemas.microsoft.com/office/powerpoint/2010/main" val="25248817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tr-TR" dirty="0"/>
              <a:t>Belirli bir </a:t>
            </a:r>
            <a:r>
              <a:rPr lang="tr-TR" dirty="0" smtClean="0"/>
              <a:t>tekniği kullanarak </a:t>
            </a:r>
            <a:r>
              <a:rPr lang="tr-TR" dirty="0"/>
              <a:t>yeni bir alana </a:t>
            </a:r>
            <a:r>
              <a:rPr lang="tr-TR" dirty="0" smtClean="0"/>
              <a:t>uygulama uğraşı içerisinde veya yeni </a:t>
            </a:r>
            <a:r>
              <a:rPr lang="tr-TR" dirty="0"/>
              <a:t>bir araştırma aracı veya tekniği </a:t>
            </a:r>
            <a:r>
              <a:rPr lang="tr-TR" dirty="0" smtClean="0"/>
              <a:t>geliştirmek çabası içerisinde iseniz,</a:t>
            </a:r>
          </a:p>
          <a:p>
            <a:pPr algn="just">
              <a:buFont typeface="Wingdings" panose="05000000000000000000" pitchFamily="2" charset="2"/>
              <a:buChar char="q"/>
            </a:pPr>
            <a:r>
              <a:rPr lang="tr-TR" dirty="0" smtClean="0"/>
              <a:t>Farklı </a:t>
            </a:r>
            <a:r>
              <a:rPr lang="tr-TR" dirty="0"/>
              <a:t>bir yaklaşım benimsemek, örneğin disiplinlerarası bir bakış </a:t>
            </a:r>
            <a:r>
              <a:rPr lang="tr-TR" dirty="0" smtClean="0"/>
              <a:t>açısında olan bir çalışma uğraşı içerisinde iseniz,</a:t>
            </a:r>
          </a:p>
          <a:p>
            <a:pPr algn="just">
              <a:buFont typeface="Wingdings" panose="05000000000000000000" pitchFamily="2" charset="2"/>
              <a:buChar char="q"/>
            </a:pPr>
            <a:r>
              <a:rPr lang="tr-TR" dirty="0" smtClean="0"/>
              <a:t>Daha </a:t>
            </a:r>
            <a:r>
              <a:rPr lang="tr-TR" dirty="0"/>
              <a:t>önce araştırılmamış bir alan veya konuyla ilgili bir araştırma veya daha önce incelenmemiş bir konu veya olayın eleştirel bir analizini </a:t>
            </a:r>
            <a:r>
              <a:rPr lang="en-US" dirty="0" smtClean="0"/>
              <a:t>t</a:t>
            </a:r>
            <a:r>
              <a:rPr lang="tr-TR" dirty="0" smtClean="0"/>
              <a:t>üreterek </a:t>
            </a:r>
            <a:r>
              <a:rPr lang="tr-TR" dirty="0"/>
              <a:t>topluma sunan bir </a:t>
            </a:r>
            <a:r>
              <a:rPr lang="tr-TR" dirty="0" smtClean="0"/>
              <a:t>çalışma </a:t>
            </a:r>
            <a:r>
              <a:rPr lang="tr-TR" dirty="0"/>
              <a:t>orijinaldir.</a:t>
            </a:r>
          </a:p>
          <a:p>
            <a:pPr algn="just">
              <a:buFont typeface="Wingdings" panose="05000000000000000000" pitchFamily="2" charset="2"/>
              <a:buChar char="q"/>
            </a:pPr>
            <a:endParaRPr lang="tr-TR" dirty="0"/>
          </a:p>
        </p:txBody>
      </p:sp>
      <p:sp>
        <p:nvSpPr>
          <p:cNvPr id="4" name="Başlık 1"/>
          <p:cNvSpPr>
            <a:spLocks noGrp="1"/>
          </p:cNvSpPr>
          <p:nvPr>
            <p:ph type="title"/>
          </p:nvPr>
        </p:nvSpPr>
        <p:spPr/>
        <p:txBody>
          <a:bodyPr>
            <a:normAutofit/>
          </a:bodyPr>
          <a:lstStyle/>
          <a:p>
            <a:pPr algn="ctr"/>
            <a:r>
              <a:rPr lang="tr-TR" dirty="0">
                <a:solidFill>
                  <a:srgbClr val="C00000"/>
                </a:solidFill>
              </a:rPr>
              <a:t>Özgün Değer</a:t>
            </a:r>
            <a:endParaRPr lang="en-US" dirty="0"/>
          </a:p>
        </p:txBody>
      </p:sp>
    </p:spTree>
    <p:extLst>
      <p:ext uri="{BB962C8B-B14F-4D97-AF65-F5344CB8AC3E}">
        <p14:creationId xmlns:p14="http://schemas.microsoft.com/office/powerpoint/2010/main" val="15223660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tr-TR" dirty="0"/>
              <a:t>Çalışmalarınızı bu </a:t>
            </a:r>
            <a:r>
              <a:rPr lang="tr-TR" dirty="0" smtClean="0"/>
              <a:t>kriterler ışığında değerlendirirseniz, </a:t>
            </a:r>
            <a:r>
              <a:rPr lang="tr-TR" dirty="0"/>
              <a:t>araştırmanızın bir şekilde orijinal olduğunu kabul etmelisiniz. </a:t>
            </a:r>
            <a:endParaRPr lang="tr-TR" dirty="0" smtClean="0"/>
          </a:p>
          <a:p>
            <a:pPr marL="0" indent="0" algn="just">
              <a:buNone/>
            </a:pPr>
            <a:endParaRPr lang="tr-TR" dirty="0" smtClean="0"/>
          </a:p>
          <a:p>
            <a:pPr algn="just"/>
            <a:r>
              <a:rPr lang="tr-TR" dirty="0" smtClean="0"/>
              <a:t>Eserinizde  halen 'özgünlük</a:t>
            </a:r>
            <a:r>
              <a:rPr lang="tr-TR" dirty="0"/>
              <a:t>' bulamıyorsanız, bunu </a:t>
            </a:r>
            <a:r>
              <a:rPr lang="tr-TR" dirty="0" smtClean="0"/>
              <a:t>yakın araştırmacı arkadaşlarınızla, meslektaşlarınızla, akranlarınızla veya aile bireylerinizle beyin cimnastiği yaparak değerlendirebilirsiniz. Bunlar </a:t>
            </a:r>
            <a:r>
              <a:rPr lang="tr-TR" dirty="0"/>
              <a:t>sizi en iyi tanıyan insanlardır ve </a:t>
            </a:r>
            <a:r>
              <a:rPr lang="tr-TR" dirty="0" smtClean="0"/>
              <a:t>bir çok konuda </a:t>
            </a:r>
            <a:r>
              <a:rPr lang="tr-TR" dirty="0"/>
              <a:t>karşı karşıya </a:t>
            </a:r>
            <a:r>
              <a:rPr lang="tr-TR" dirty="0" smtClean="0"/>
              <a:t>kaldığınız </a:t>
            </a:r>
            <a:r>
              <a:rPr lang="tr-TR" dirty="0"/>
              <a:t>sorunların çoğunda </a:t>
            </a:r>
            <a:r>
              <a:rPr lang="tr-TR" dirty="0" smtClean="0"/>
              <a:t>eminim; yararlı yönlendirmeler sunmuşlardır ve sunacaklardır. </a:t>
            </a:r>
            <a:endParaRPr lang="tr-TR" dirty="0"/>
          </a:p>
          <a:p>
            <a:endParaRPr lang="tr-TR" dirty="0"/>
          </a:p>
        </p:txBody>
      </p:sp>
      <p:sp>
        <p:nvSpPr>
          <p:cNvPr id="4" name="Başlık 1"/>
          <p:cNvSpPr>
            <a:spLocks noGrp="1"/>
          </p:cNvSpPr>
          <p:nvPr>
            <p:ph type="title"/>
          </p:nvPr>
        </p:nvSpPr>
        <p:spPr/>
        <p:txBody>
          <a:bodyPr>
            <a:normAutofit/>
          </a:bodyPr>
          <a:lstStyle/>
          <a:p>
            <a:pPr algn="ctr"/>
            <a:r>
              <a:rPr lang="tr-TR" dirty="0">
                <a:solidFill>
                  <a:srgbClr val="C00000"/>
                </a:solidFill>
              </a:rPr>
              <a:t>Özgün Değer</a:t>
            </a:r>
            <a:endParaRPr lang="en-US" dirty="0"/>
          </a:p>
        </p:txBody>
      </p:sp>
    </p:spTree>
    <p:extLst>
      <p:ext uri="{BB962C8B-B14F-4D97-AF65-F5344CB8AC3E}">
        <p14:creationId xmlns:p14="http://schemas.microsoft.com/office/powerpoint/2010/main" val="38137550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tr-TR" dirty="0" smtClean="0">
                <a:solidFill>
                  <a:srgbClr val="FF0000"/>
                </a:solidFill>
              </a:rPr>
              <a:t>DİKKAT!</a:t>
            </a:r>
          </a:p>
          <a:p>
            <a:pPr algn="just">
              <a:buFont typeface="Wingdings" panose="05000000000000000000" pitchFamily="2" charset="2"/>
              <a:buChar char="Ø"/>
            </a:pPr>
            <a:r>
              <a:rPr lang="tr-TR" dirty="0"/>
              <a:t>Bazen kendi </a:t>
            </a:r>
            <a:r>
              <a:rPr lang="tr-TR" dirty="0" smtClean="0"/>
              <a:t>algılarımız, </a:t>
            </a:r>
            <a:r>
              <a:rPr lang="tr-TR" dirty="0"/>
              <a:t>alternatif ve yapıcı seçenekleri </a:t>
            </a:r>
            <a:r>
              <a:rPr lang="tr-TR" dirty="0" smtClean="0"/>
              <a:t>görmemizi engelleyerek </a:t>
            </a:r>
            <a:r>
              <a:rPr lang="tr-TR" dirty="0"/>
              <a:t>'orijinal' veya </a:t>
            </a:r>
            <a:r>
              <a:rPr lang="tr-TR" dirty="0" smtClean="0"/>
              <a:t>‘türetici' </a:t>
            </a:r>
            <a:r>
              <a:rPr lang="tr-TR" dirty="0"/>
              <a:t>olmamızı </a:t>
            </a:r>
            <a:r>
              <a:rPr lang="tr-TR" dirty="0" smtClean="0"/>
              <a:t>engelleyebilir. </a:t>
            </a:r>
            <a:r>
              <a:rPr lang="tr-TR" dirty="0"/>
              <a:t>Bununla birlikte, özgünlüğe erişmenin </a:t>
            </a:r>
            <a:r>
              <a:rPr lang="tr-TR" dirty="0" smtClean="0"/>
              <a:t>anahtarının «kendi türetkenliğimiz» olduğunu unutmalıyım!</a:t>
            </a:r>
          </a:p>
          <a:p>
            <a:pPr algn="just">
              <a:buFont typeface="Wingdings" panose="05000000000000000000" pitchFamily="2" charset="2"/>
              <a:buChar char="Ø"/>
            </a:pPr>
            <a:r>
              <a:rPr lang="tr-TR" dirty="0" smtClean="0"/>
              <a:t>Araştırmanızın </a:t>
            </a:r>
            <a:r>
              <a:rPr lang="tr-TR" dirty="0"/>
              <a:t>içinde özgünlüğü algılama veya geliştirme konusunda sorun yaşıyorsanız, belki de aktif bir şekilde </a:t>
            </a:r>
            <a:r>
              <a:rPr lang="tr-TR" dirty="0" smtClean="0"/>
              <a:t>üretkenliğinizi kullanmanın </a:t>
            </a:r>
            <a:r>
              <a:rPr lang="tr-TR" dirty="0"/>
              <a:t>zamanı </a:t>
            </a:r>
            <a:r>
              <a:rPr lang="tr-TR" dirty="0" smtClean="0"/>
              <a:t>gelmiştir.</a:t>
            </a:r>
            <a:endParaRPr lang="tr-TR" dirty="0"/>
          </a:p>
        </p:txBody>
      </p:sp>
      <p:sp>
        <p:nvSpPr>
          <p:cNvPr id="4" name="Başlık 1"/>
          <p:cNvSpPr>
            <a:spLocks noGrp="1"/>
          </p:cNvSpPr>
          <p:nvPr>
            <p:ph type="title"/>
          </p:nvPr>
        </p:nvSpPr>
        <p:spPr/>
        <p:txBody>
          <a:bodyPr>
            <a:normAutofit/>
          </a:bodyPr>
          <a:lstStyle/>
          <a:p>
            <a:pPr algn="ctr"/>
            <a:r>
              <a:rPr lang="tr-TR" dirty="0">
                <a:solidFill>
                  <a:srgbClr val="C00000"/>
                </a:solidFill>
              </a:rPr>
              <a:t>Özgün Değer</a:t>
            </a:r>
            <a:endParaRPr lang="en-US" dirty="0"/>
          </a:p>
        </p:txBody>
      </p:sp>
    </p:spTree>
    <p:extLst>
      <p:ext uri="{BB962C8B-B14F-4D97-AF65-F5344CB8AC3E}">
        <p14:creationId xmlns:p14="http://schemas.microsoft.com/office/powerpoint/2010/main" val="37358046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lgn="just">
              <a:buFont typeface="Wingdings" panose="05000000000000000000" pitchFamily="2" charset="2"/>
              <a:buChar char="ü"/>
            </a:pPr>
            <a:r>
              <a:rPr lang="tr-TR" dirty="0">
                <a:solidFill>
                  <a:srgbClr val="002060"/>
                </a:solidFill>
              </a:rPr>
              <a:t>Projenizin özgünlüğünü çok sade ve yalın bir şekilde açıklayınız. Tekrardan kaçınarak panelistlerin zihninde fikir çakışmasına asla müsaade etmeyiniz</a:t>
            </a:r>
            <a:r>
              <a:rPr lang="tr-TR" dirty="0" smtClean="0">
                <a:solidFill>
                  <a:srgbClr val="002060"/>
                </a:solidFill>
              </a:rPr>
              <a:t>.</a:t>
            </a:r>
          </a:p>
          <a:p>
            <a:pPr algn="just">
              <a:buFont typeface="Wingdings" panose="05000000000000000000" pitchFamily="2" charset="2"/>
              <a:buChar char="ü"/>
            </a:pPr>
            <a:r>
              <a:rPr lang="tr-TR" dirty="0" smtClean="0">
                <a:solidFill>
                  <a:srgbClr val="002060"/>
                </a:solidFill>
              </a:rPr>
              <a:t>Projenizde özgün değeri tanımlamadan önce TÜBİTAK’ın ÖZGÜN DEĞER için tanımladığı </a:t>
            </a:r>
            <a:r>
              <a:rPr lang="tr-TR" dirty="0" smtClean="0">
                <a:solidFill>
                  <a:srgbClr val="FF0000"/>
                </a:solidFill>
              </a:rPr>
              <a:t>YÖNERGEYİ</a:t>
            </a:r>
            <a:r>
              <a:rPr lang="tr-TR" dirty="0" smtClean="0">
                <a:solidFill>
                  <a:srgbClr val="002060"/>
                </a:solidFill>
              </a:rPr>
              <a:t> mutlaka okuyunuz.</a:t>
            </a:r>
          </a:p>
          <a:p>
            <a:pPr algn="just"/>
            <a:r>
              <a:rPr lang="tr-TR" dirty="0" smtClean="0">
                <a:solidFill>
                  <a:srgbClr val="FF0000"/>
                </a:solidFill>
              </a:rPr>
              <a:t>YÖNERGE: «Proje </a:t>
            </a:r>
            <a:r>
              <a:rPr lang="tr-TR" dirty="0">
                <a:solidFill>
                  <a:srgbClr val="FF0000"/>
                </a:solidFill>
              </a:rPr>
              <a:t>önerisinde ele alınan konunun kapsamı ve sınırları ile önemi literatürün eleştirel bir değerlendirmesinin yanı sıra nitel veya nicel verilerle açıklanır</a:t>
            </a:r>
            <a:r>
              <a:rPr lang="tr-TR" dirty="0" smtClean="0">
                <a:solidFill>
                  <a:srgbClr val="FF0000"/>
                </a:solidFill>
              </a:rPr>
              <a:t>.</a:t>
            </a:r>
            <a:endParaRPr lang="tr-TR" dirty="0">
              <a:solidFill>
                <a:srgbClr val="FF0000"/>
              </a:solidFill>
            </a:endParaRPr>
          </a:p>
          <a:p>
            <a:pPr algn="just"/>
            <a:r>
              <a:rPr lang="en-US" dirty="0" err="1">
                <a:solidFill>
                  <a:srgbClr val="FF0000"/>
                </a:solidFill>
              </a:rPr>
              <a:t>Özgün</a:t>
            </a:r>
            <a:r>
              <a:rPr lang="en-US" dirty="0">
                <a:solidFill>
                  <a:srgbClr val="FF0000"/>
                </a:solidFill>
              </a:rPr>
              <a:t> </a:t>
            </a:r>
            <a:r>
              <a:rPr lang="en-US" dirty="0" err="1">
                <a:solidFill>
                  <a:srgbClr val="FF0000"/>
                </a:solidFill>
              </a:rPr>
              <a:t>değer</a:t>
            </a:r>
            <a:r>
              <a:rPr lang="en-US" dirty="0">
                <a:solidFill>
                  <a:srgbClr val="FF0000"/>
                </a:solidFill>
              </a:rPr>
              <a:t> </a:t>
            </a:r>
            <a:r>
              <a:rPr lang="en-US" dirty="0" err="1">
                <a:solidFill>
                  <a:srgbClr val="FF0000"/>
                </a:solidFill>
              </a:rPr>
              <a:t>yazılırken</a:t>
            </a:r>
            <a:r>
              <a:rPr lang="en-US" dirty="0">
                <a:solidFill>
                  <a:srgbClr val="FF0000"/>
                </a:solidFill>
              </a:rPr>
              <a:t> </a:t>
            </a:r>
            <a:r>
              <a:rPr lang="en-US" dirty="0" err="1">
                <a:solidFill>
                  <a:srgbClr val="FF0000"/>
                </a:solidFill>
              </a:rPr>
              <a:t>projenin</a:t>
            </a:r>
            <a:r>
              <a:rPr lang="en-US" dirty="0">
                <a:solidFill>
                  <a:srgbClr val="FF0000"/>
                </a:solidFill>
              </a:rPr>
              <a:t> </a:t>
            </a:r>
            <a:r>
              <a:rPr lang="en-US" dirty="0" err="1">
                <a:solidFill>
                  <a:srgbClr val="FF0000"/>
                </a:solidFill>
              </a:rPr>
              <a:t>bilimsel</a:t>
            </a:r>
            <a:r>
              <a:rPr lang="en-US" dirty="0">
                <a:solidFill>
                  <a:srgbClr val="FF0000"/>
                </a:solidFill>
              </a:rPr>
              <a:t> </a:t>
            </a:r>
            <a:r>
              <a:rPr lang="en-US" dirty="0" err="1">
                <a:solidFill>
                  <a:srgbClr val="FF0000"/>
                </a:solidFill>
              </a:rPr>
              <a:t>kalitesi</a:t>
            </a:r>
            <a:r>
              <a:rPr lang="en-US" dirty="0">
                <a:solidFill>
                  <a:srgbClr val="FF0000"/>
                </a:solidFill>
              </a:rPr>
              <a:t>, </a:t>
            </a:r>
            <a:r>
              <a:rPr lang="en-US" dirty="0" err="1">
                <a:solidFill>
                  <a:srgbClr val="FF0000"/>
                </a:solidFill>
              </a:rPr>
              <a:t>farklılığı</a:t>
            </a:r>
            <a:r>
              <a:rPr lang="en-US" dirty="0">
                <a:solidFill>
                  <a:srgbClr val="FF0000"/>
                </a:solidFill>
              </a:rPr>
              <a:t> </a:t>
            </a:r>
            <a:r>
              <a:rPr lang="en-US" dirty="0" err="1">
                <a:solidFill>
                  <a:srgbClr val="FF0000"/>
                </a:solidFill>
              </a:rPr>
              <a:t>ve</a:t>
            </a:r>
            <a:r>
              <a:rPr lang="en-US" dirty="0">
                <a:solidFill>
                  <a:srgbClr val="FF0000"/>
                </a:solidFill>
              </a:rPr>
              <a:t> </a:t>
            </a:r>
            <a:r>
              <a:rPr lang="en-US" dirty="0" err="1">
                <a:solidFill>
                  <a:srgbClr val="FF0000"/>
                </a:solidFill>
              </a:rPr>
              <a:t>yeniliği</a:t>
            </a:r>
            <a:r>
              <a:rPr lang="en-US" dirty="0">
                <a:solidFill>
                  <a:srgbClr val="FF0000"/>
                </a:solidFill>
              </a:rPr>
              <a:t>, </a:t>
            </a:r>
            <a:r>
              <a:rPr lang="en-US" dirty="0" err="1">
                <a:solidFill>
                  <a:srgbClr val="FF0000"/>
                </a:solidFill>
              </a:rPr>
              <a:t>hangi</a:t>
            </a:r>
            <a:r>
              <a:rPr lang="en-US" dirty="0">
                <a:solidFill>
                  <a:srgbClr val="FF0000"/>
                </a:solidFill>
              </a:rPr>
              <a:t> </a:t>
            </a:r>
            <a:r>
              <a:rPr lang="en-US" dirty="0" err="1">
                <a:solidFill>
                  <a:srgbClr val="FF0000"/>
                </a:solidFill>
              </a:rPr>
              <a:t>eksikliği</a:t>
            </a:r>
            <a:r>
              <a:rPr lang="en-US" dirty="0">
                <a:solidFill>
                  <a:srgbClr val="FF0000"/>
                </a:solidFill>
              </a:rPr>
              <a:t> </a:t>
            </a:r>
            <a:r>
              <a:rPr lang="en-US" dirty="0" err="1">
                <a:solidFill>
                  <a:srgbClr val="FF0000"/>
                </a:solidFill>
              </a:rPr>
              <a:t>nasıl</a:t>
            </a:r>
            <a:r>
              <a:rPr lang="en-US" dirty="0">
                <a:solidFill>
                  <a:srgbClr val="FF0000"/>
                </a:solidFill>
              </a:rPr>
              <a:t> </a:t>
            </a:r>
            <a:r>
              <a:rPr lang="en-US" dirty="0" err="1">
                <a:solidFill>
                  <a:srgbClr val="FF0000"/>
                </a:solidFill>
              </a:rPr>
              <a:t>gidereceği</a:t>
            </a:r>
            <a:r>
              <a:rPr lang="en-US" dirty="0">
                <a:solidFill>
                  <a:srgbClr val="FF0000"/>
                </a:solidFill>
              </a:rPr>
              <a:t> </a:t>
            </a:r>
            <a:r>
              <a:rPr lang="en-US" dirty="0" err="1">
                <a:solidFill>
                  <a:srgbClr val="FF0000"/>
                </a:solidFill>
              </a:rPr>
              <a:t>veya</a:t>
            </a:r>
            <a:r>
              <a:rPr lang="en-US" dirty="0">
                <a:solidFill>
                  <a:srgbClr val="FF0000"/>
                </a:solidFill>
              </a:rPr>
              <a:t> </a:t>
            </a:r>
            <a:r>
              <a:rPr lang="en-US" dirty="0" err="1">
                <a:solidFill>
                  <a:srgbClr val="FF0000"/>
                </a:solidFill>
              </a:rPr>
              <a:t>hangi</a:t>
            </a:r>
            <a:r>
              <a:rPr lang="en-US" dirty="0">
                <a:solidFill>
                  <a:srgbClr val="FF0000"/>
                </a:solidFill>
              </a:rPr>
              <a:t> </a:t>
            </a:r>
            <a:r>
              <a:rPr lang="en-US" dirty="0" err="1">
                <a:solidFill>
                  <a:srgbClr val="FF0000"/>
                </a:solidFill>
              </a:rPr>
              <a:t>soruna</a:t>
            </a:r>
            <a:r>
              <a:rPr lang="en-US" dirty="0">
                <a:solidFill>
                  <a:srgbClr val="FF0000"/>
                </a:solidFill>
              </a:rPr>
              <a:t> </a:t>
            </a:r>
            <a:r>
              <a:rPr lang="en-US" dirty="0" err="1">
                <a:solidFill>
                  <a:srgbClr val="FF0000"/>
                </a:solidFill>
              </a:rPr>
              <a:t>nasıl</a:t>
            </a:r>
            <a:r>
              <a:rPr lang="en-US" dirty="0">
                <a:solidFill>
                  <a:srgbClr val="FF0000"/>
                </a:solidFill>
              </a:rPr>
              <a:t> </a:t>
            </a:r>
            <a:r>
              <a:rPr lang="en-US" dirty="0" err="1">
                <a:solidFill>
                  <a:srgbClr val="FF0000"/>
                </a:solidFill>
              </a:rPr>
              <a:t>bir</a:t>
            </a:r>
            <a:r>
              <a:rPr lang="en-US" dirty="0">
                <a:solidFill>
                  <a:srgbClr val="FF0000"/>
                </a:solidFill>
              </a:rPr>
              <a:t> </a:t>
            </a:r>
            <a:r>
              <a:rPr lang="en-US" dirty="0" err="1">
                <a:solidFill>
                  <a:srgbClr val="FF0000"/>
                </a:solidFill>
              </a:rPr>
              <a:t>çözüm</a:t>
            </a:r>
            <a:r>
              <a:rPr lang="en-US" dirty="0">
                <a:solidFill>
                  <a:srgbClr val="FF0000"/>
                </a:solidFill>
              </a:rPr>
              <a:t> </a:t>
            </a:r>
            <a:r>
              <a:rPr lang="en-US" dirty="0" err="1">
                <a:solidFill>
                  <a:srgbClr val="FF0000"/>
                </a:solidFill>
              </a:rPr>
              <a:t>geliştireceği</a:t>
            </a:r>
            <a:r>
              <a:rPr lang="en-US" dirty="0">
                <a:solidFill>
                  <a:srgbClr val="FF0000"/>
                </a:solidFill>
              </a:rPr>
              <a:t> </a:t>
            </a:r>
            <a:r>
              <a:rPr lang="en-US" dirty="0" err="1">
                <a:solidFill>
                  <a:srgbClr val="FF0000"/>
                </a:solidFill>
              </a:rPr>
              <a:t>ve</a:t>
            </a:r>
            <a:r>
              <a:rPr lang="en-US" dirty="0">
                <a:solidFill>
                  <a:srgbClr val="FF0000"/>
                </a:solidFill>
              </a:rPr>
              <a:t>/</a:t>
            </a:r>
            <a:r>
              <a:rPr lang="en-US" dirty="0" err="1">
                <a:solidFill>
                  <a:srgbClr val="FF0000"/>
                </a:solidFill>
              </a:rPr>
              <a:t>veya</a:t>
            </a:r>
            <a:r>
              <a:rPr lang="en-US" dirty="0">
                <a:solidFill>
                  <a:srgbClr val="FF0000"/>
                </a:solidFill>
              </a:rPr>
              <a:t> </a:t>
            </a:r>
            <a:r>
              <a:rPr lang="en-US" dirty="0" err="1">
                <a:solidFill>
                  <a:srgbClr val="FF0000"/>
                </a:solidFill>
              </a:rPr>
              <a:t>ilgili</a:t>
            </a:r>
            <a:r>
              <a:rPr lang="en-US" dirty="0">
                <a:solidFill>
                  <a:srgbClr val="FF0000"/>
                </a:solidFill>
              </a:rPr>
              <a:t> </a:t>
            </a:r>
            <a:r>
              <a:rPr lang="en-US" dirty="0" err="1">
                <a:solidFill>
                  <a:srgbClr val="FF0000"/>
                </a:solidFill>
              </a:rPr>
              <a:t>bilim</a:t>
            </a:r>
            <a:r>
              <a:rPr lang="en-US" dirty="0">
                <a:solidFill>
                  <a:srgbClr val="FF0000"/>
                </a:solidFill>
              </a:rPr>
              <a:t> </a:t>
            </a:r>
            <a:r>
              <a:rPr lang="en-US" dirty="0" err="1">
                <a:solidFill>
                  <a:srgbClr val="FF0000"/>
                </a:solidFill>
              </a:rPr>
              <a:t>veya</a:t>
            </a:r>
            <a:r>
              <a:rPr lang="en-US" dirty="0">
                <a:solidFill>
                  <a:srgbClr val="FF0000"/>
                </a:solidFill>
              </a:rPr>
              <a:t> </a:t>
            </a:r>
            <a:r>
              <a:rPr lang="en-US" dirty="0" err="1">
                <a:solidFill>
                  <a:srgbClr val="FF0000"/>
                </a:solidFill>
              </a:rPr>
              <a:t>teknoloji</a:t>
            </a:r>
            <a:r>
              <a:rPr lang="en-US" dirty="0">
                <a:solidFill>
                  <a:srgbClr val="FF0000"/>
                </a:solidFill>
              </a:rPr>
              <a:t> </a:t>
            </a:r>
            <a:r>
              <a:rPr lang="en-US" dirty="0" err="1">
                <a:solidFill>
                  <a:srgbClr val="FF0000"/>
                </a:solidFill>
              </a:rPr>
              <a:t>alan</a:t>
            </a:r>
            <a:r>
              <a:rPr lang="en-US" dirty="0">
                <a:solidFill>
                  <a:srgbClr val="FF0000"/>
                </a:solidFill>
              </a:rPr>
              <a:t>(lar)</a:t>
            </a:r>
            <a:r>
              <a:rPr lang="en-US" dirty="0" err="1">
                <a:solidFill>
                  <a:srgbClr val="FF0000"/>
                </a:solidFill>
              </a:rPr>
              <a:t>ına</a:t>
            </a:r>
            <a:r>
              <a:rPr lang="en-US" dirty="0">
                <a:solidFill>
                  <a:srgbClr val="FF0000"/>
                </a:solidFill>
              </a:rPr>
              <a:t> </a:t>
            </a:r>
            <a:r>
              <a:rPr lang="en-US" dirty="0" err="1">
                <a:solidFill>
                  <a:srgbClr val="FF0000"/>
                </a:solidFill>
              </a:rPr>
              <a:t>kavramsal</a:t>
            </a:r>
            <a:r>
              <a:rPr lang="en-US" dirty="0">
                <a:solidFill>
                  <a:srgbClr val="FF0000"/>
                </a:solidFill>
              </a:rPr>
              <a:t>, </a:t>
            </a:r>
            <a:r>
              <a:rPr lang="en-US" dirty="0" err="1">
                <a:solidFill>
                  <a:srgbClr val="FF0000"/>
                </a:solidFill>
              </a:rPr>
              <a:t>kuramsal</a:t>
            </a:r>
            <a:r>
              <a:rPr lang="en-US" dirty="0">
                <a:solidFill>
                  <a:srgbClr val="FF0000"/>
                </a:solidFill>
              </a:rPr>
              <a:t> </a:t>
            </a:r>
            <a:r>
              <a:rPr lang="en-US" dirty="0" err="1">
                <a:solidFill>
                  <a:srgbClr val="FF0000"/>
                </a:solidFill>
              </a:rPr>
              <a:t>ve</a:t>
            </a:r>
            <a:r>
              <a:rPr lang="en-US" dirty="0">
                <a:solidFill>
                  <a:srgbClr val="FF0000"/>
                </a:solidFill>
              </a:rPr>
              <a:t>/</a:t>
            </a:r>
            <a:r>
              <a:rPr lang="en-US" dirty="0" err="1">
                <a:solidFill>
                  <a:srgbClr val="FF0000"/>
                </a:solidFill>
              </a:rPr>
              <a:t>veya</a:t>
            </a:r>
            <a:r>
              <a:rPr lang="en-US" dirty="0">
                <a:solidFill>
                  <a:srgbClr val="FF0000"/>
                </a:solidFill>
              </a:rPr>
              <a:t> </a:t>
            </a:r>
            <a:r>
              <a:rPr lang="en-US" dirty="0" err="1">
                <a:solidFill>
                  <a:srgbClr val="FF0000"/>
                </a:solidFill>
              </a:rPr>
              <a:t>metodolojik</a:t>
            </a:r>
            <a:r>
              <a:rPr lang="en-US" dirty="0">
                <a:solidFill>
                  <a:srgbClr val="FF0000"/>
                </a:solidFill>
              </a:rPr>
              <a:t> </a:t>
            </a:r>
            <a:r>
              <a:rPr lang="en-US" dirty="0" err="1">
                <a:solidFill>
                  <a:srgbClr val="FF0000"/>
                </a:solidFill>
              </a:rPr>
              <a:t>olarak</a:t>
            </a:r>
            <a:r>
              <a:rPr lang="en-US" dirty="0">
                <a:solidFill>
                  <a:srgbClr val="FF0000"/>
                </a:solidFill>
              </a:rPr>
              <a:t> ne </a:t>
            </a:r>
            <a:r>
              <a:rPr lang="en-US" dirty="0" err="1">
                <a:solidFill>
                  <a:srgbClr val="FF0000"/>
                </a:solidFill>
              </a:rPr>
              <a:t>gibi</a:t>
            </a:r>
            <a:r>
              <a:rPr lang="en-US" dirty="0">
                <a:solidFill>
                  <a:srgbClr val="FF0000"/>
                </a:solidFill>
              </a:rPr>
              <a:t> </a:t>
            </a:r>
            <a:r>
              <a:rPr lang="en-US" dirty="0" err="1">
                <a:solidFill>
                  <a:srgbClr val="FF0000"/>
                </a:solidFill>
              </a:rPr>
              <a:t>özgün</a:t>
            </a:r>
            <a:r>
              <a:rPr lang="en-US" dirty="0">
                <a:solidFill>
                  <a:srgbClr val="FF0000"/>
                </a:solidFill>
              </a:rPr>
              <a:t> </a:t>
            </a:r>
            <a:r>
              <a:rPr lang="en-US" dirty="0" err="1">
                <a:solidFill>
                  <a:srgbClr val="FF0000"/>
                </a:solidFill>
              </a:rPr>
              <a:t>katkılarda</a:t>
            </a:r>
            <a:r>
              <a:rPr lang="en-US" dirty="0">
                <a:solidFill>
                  <a:srgbClr val="FF0000"/>
                </a:solidFill>
              </a:rPr>
              <a:t> </a:t>
            </a:r>
            <a:r>
              <a:rPr lang="en-US" dirty="0" err="1">
                <a:solidFill>
                  <a:srgbClr val="FF0000"/>
                </a:solidFill>
              </a:rPr>
              <a:t>bulunacağı</a:t>
            </a:r>
            <a:r>
              <a:rPr lang="en-US" dirty="0">
                <a:solidFill>
                  <a:srgbClr val="FF0000"/>
                </a:solidFill>
              </a:rPr>
              <a:t> </a:t>
            </a:r>
            <a:r>
              <a:rPr lang="en-US" dirty="0" err="1">
                <a:solidFill>
                  <a:srgbClr val="FF0000"/>
                </a:solidFill>
              </a:rPr>
              <a:t>literatüre</a:t>
            </a:r>
            <a:r>
              <a:rPr lang="en-US" dirty="0">
                <a:solidFill>
                  <a:srgbClr val="FF0000"/>
                </a:solidFill>
              </a:rPr>
              <a:t> </a:t>
            </a:r>
            <a:r>
              <a:rPr lang="en-US" dirty="0" err="1">
                <a:solidFill>
                  <a:srgbClr val="FF0000"/>
                </a:solidFill>
              </a:rPr>
              <a:t>atıf</a:t>
            </a:r>
            <a:r>
              <a:rPr lang="en-US" dirty="0">
                <a:solidFill>
                  <a:srgbClr val="FF0000"/>
                </a:solidFill>
              </a:rPr>
              <a:t> </a:t>
            </a:r>
            <a:r>
              <a:rPr lang="en-US" dirty="0" err="1">
                <a:solidFill>
                  <a:srgbClr val="FF0000"/>
                </a:solidFill>
              </a:rPr>
              <a:t>yapılarak</a:t>
            </a:r>
            <a:r>
              <a:rPr lang="en-US" dirty="0">
                <a:solidFill>
                  <a:srgbClr val="FF0000"/>
                </a:solidFill>
              </a:rPr>
              <a:t> </a:t>
            </a:r>
            <a:r>
              <a:rPr lang="en-US" dirty="0" err="1" smtClean="0">
                <a:solidFill>
                  <a:srgbClr val="FF0000"/>
                </a:solidFill>
              </a:rPr>
              <a:t>açıklanır</a:t>
            </a:r>
            <a:r>
              <a:rPr lang="tr-TR" dirty="0">
                <a:solidFill>
                  <a:srgbClr val="FF0000"/>
                </a:solidFill>
              </a:rPr>
              <a:t>.</a:t>
            </a:r>
            <a:r>
              <a:rPr lang="tr-TR" dirty="0" smtClean="0">
                <a:solidFill>
                  <a:srgbClr val="FF0000"/>
                </a:solidFill>
              </a:rPr>
              <a:t>»</a:t>
            </a:r>
            <a:r>
              <a:rPr lang="en-US" dirty="0" smtClean="0">
                <a:solidFill>
                  <a:srgbClr val="FF0000"/>
                </a:solidFill>
              </a:rPr>
              <a:t> </a:t>
            </a:r>
            <a:endParaRPr lang="tr-TR" dirty="0" smtClean="0">
              <a:solidFill>
                <a:srgbClr val="FF0000"/>
              </a:solidFill>
            </a:endParaRPr>
          </a:p>
          <a:p>
            <a:pPr marL="0" indent="0" algn="just">
              <a:buNone/>
            </a:pPr>
            <a:endParaRPr lang="tr-TR" dirty="0" smtClean="0">
              <a:solidFill>
                <a:srgbClr val="002060"/>
              </a:solidFill>
            </a:endParaRPr>
          </a:p>
        </p:txBody>
      </p:sp>
      <p:sp>
        <p:nvSpPr>
          <p:cNvPr id="4" name="Başlık 1"/>
          <p:cNvSpPr>
            <a:spLocks noGrp="1"/>
          </p:cNvSpPr>
          <p:nvPr>
            <p:ph type="title"/>
          </p:nvPr>
        </p:nvSpPr>
        <p:spPr/>
        <p:txBody>
          <a:bodyPr>
            <a:normAutofit/>
          </a:bodyPr>
          <a:lstStyle/>
          <a:p>
            <a:pPr algn="ctr"/>
            <a:r>
              <a:rPr lang="tr-TR" dirty="0">
                <a:solidFill>
                  <a:srgbClr val="C00000"/>
                </a:solidFill>
              </a:rPr>
              <a:t>Özgün Değer</a:t>
            </a:r>
            <a:endParaRPr lang="en-US" dirty="0"/>
          </a:p>
        </p:txBody>
      </p:sp>
    </p:spTree>
    <p:extLst>
      <p:ext uri="{BB962C8B-B14F-4D97-AF65-F5344CB8AC3E}">
        <p14:creationId xmlns:p14="http://schemas.microsoft.com/office/powerpoint/2010/main" val="42191610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609600"/>
          </a:xfrm>
        </p:spPr>
        <p:txBody>
          <a:bodyPr>
            <a:normAutofit fontScale="90000"/>
          </a:bodyPr>
          <a:lstStyle/>
          <a:p>
            <a:r>
              <a:rPr lang="tr-TR" sz="1600" b="1" dirty="0" smtClean="0">
                <a:solidFill>
                  <a:srgbClr val="FF0000"/>
                </a:solidFill>
              </a:rPr>
              <a:t/>
            </a:r>
            <a:br>
              <a:rPr lang="tr-TR" sz="1600" b="1" dirty="0" smtClean="0">
                <a:solidFill>
                  <a:srgbClr val="FF0000"/>
                </a:solidFill>
              </a:rPr>
            </a:br>
            <a:r>
              <a:rPr lang="tr-TR" sz="1600" b="1" dirty="0">
                <a:solidFill>
                  <a:srgbClr val="FF0000"/>
                </a:solidFill>
              </a:rPr>
              <a:t/>
            </a:r>
            <a:br>
              <a:rPr lang="tr-TR" sz="1600" b="1" dirty="0">
                <a:solidFill>
                  <a:srgbClr val="FF0000"/>
                </a:solidFill>
              </a:rPr>
            </a:br>
            <a:r>
              <a:rPr lang="tr-TR" sz="1600" b="1" dirty="0" smtClean="0">
                <a:solidFill>
                  <a:srgbClr val="FF0000"/>
                </a:solidFill>
              </a:rPr>
              <a:t/>
            </a:r>
            <a:br>
              <a:rPr lang="tr-TR" sz="1600" b="1" dirty="0" smtClean="0">
                <a:solidFill>
                  <a:srgbClr val="FF0000"/>
                </a:solidFill>
              </a:rPr>
            </a:br>
            <a:r>
              <a:rPr lang="tr-TR" sz="1600" b="1" dirty="0">
                <a:solidFill>
                  <a:srgbClr val="FF0000"/>
                </a:solidFill>
              </a:rPr>
              <a:t/>
            </a:r>
            <a:br>
              <a:rPr lang="tr-TR" sz="1600" b="1" dirty="0">
                <a:solidFill>
                  <a:srgbClr val="FF0000"/>
                </a:solidFill>
              </a:rPr>
            </a:br>
            <a:r>
              <a:rPr lang="tr-TR" dirty="0"/>
              <a:t/>
            </a:r>
            <a:br>
              <a:rPr lang="tr-TR" dirty="0"/>
            </a:br>
            <a:r>
              <a:rPr lang="tr-TR" sz="2000" b="1" dirty="0">
                <a:solidFill>
                  <a:srgbClr val="FF0000"/>
                </a:solidFill>
              </a:rPr>
              <a:t>1.1. Konunun Önemi, Projenin Özgün Değeri ve Araştırma Sorusu veya Hipotezi</a:t>
            </a:r>
            <a:endParaRPr lang="tr-TR" sz="2000" dirty="0"/>
          </a:p>
        </p:txBody>
      </p:sp>
      <p:sp>
        <p:nvSpPr>
          <p:cNvPr id="3" name="Content Placeholder 2"/>
          <p:cNvSpPr>
            <a:spLocks noGrp="1"/>
          </p:cNvSpPr>
          <p:nvPr>
            <p:ph idx="1"/>
          </p:nvPr>
        </p:nvSpPr>
        <p:spPr>
          <a:xfrm>
            <a:off x="457200" y="1219200"/>
            <a:ext cx="8229600" cy="5105400"/>
          </a:xfrm>
        </p:spPr>
        <p:txBody>
          <a:bodyPr>
            <a:normAutofit fontScale="55000" lnSpcReduction="20000"/>
          </a:bodyPr>
          <a:lstStyle/>
          <a:p>
            <a:pPr algn="just"/>
            <a:r>
              <a:rPr lang="tr-TR" b="1" dirty="0" smtClean="0">
                <a:solidFill>
                  <a:srgbClr val="FF0000"/>
                </a:solidFill>
              </a:rPr>
              <a:t>Konunun Önemi:</a:t>
            </a:r>
          </a:p>
          <a:p>
            <a:pPr algn="just"/>
            <a:r>
              <a:rPr lang="tr-TR" dirty="0"/>
              <a:t>Gıda fiyatlarındaki oynaklıklar (dalgalanmalar) sadece gelişmiş ülkelerdeki ekonomik faktörleri etkilemekle kalmaz, aynı zamanda hanelerin aylık toplam harcamasının büyük yekününü gıda harcamasının teşkil ettiği az gelişmiş ve gelişmekte olan ülkelerde gıda güvenliğine de zarar </a:t>
            </a:r>
            <a:r>
              <a:rPr lang="tr-TR" dirty="0" smtClean="0"/>
              <a:t>vermektedir </a:t>
            </a:r>
            <a:r>
              <a:rPr lang="tr-TR" dirty="0"/>
              <a:t>(</a:t>
            </a:r>
            <a:r>
              <a:rPr lang="tr-TR" dirty="0">
                <a:solidFill>
                  <a:srgbClr val="0000CC"/>
                </a:solidFill>
              </a:rPr>
              <a:t>Hernandez vd., 2011; Assefa vd., 2015; Sidhoum ve Serra, 2016</a:t>
            </a:r>
            <a:r>
              <a:rPr lang="tr-TR" dirty="0"/>
              <a:t>). Aynı zamanda bir taraftan fiyat oynaklığı, verimli girdilerdeki yatırımları ve üretim arzını sınırlayarak tepkisini gösteren çiftçilere yönelik riskleri ima ederken (</a:t>
            </a:r>
            <a:r>
              <a:rPr lang="tr-TR" dirty="0">
                <a:solidFill>
                  <a:srgbClr val="0000CC"/>
                </a:solidFill>
              </a:rPr>
              <a:t>Seal ve Shonkwiler, 1987; Rezitis ve Stavropoulos, 2009; Sckokai ve Moro, 2009; Piot-Lepetit, 2011; Tangermann, 2011; Taya, 2012; Assefa vd., 2015</a:t>
            </a:r>
            <a:r>
              <a:rPr lang="tr-TR" dirty="0"/>
              <a:t>), diğer taraftan tarımsal girdi fiyatlarındaki oynaklıklar; gıda tedarik zincirlerinin alt sektörlerinden kaynaklı belirsizliklerin ortaya çıkmasına ve tarım ve gıda sektörlerindeki aktörlerin bu problemlerin üstesinden gelmek için kaynak stratejilerinin değiştirmesine sebep olmaktadır (</a:t>
            </a:r>
            <a:r>
              <a:rPr lang="tr-TR" dirty="0">
                <a:solidFill>
                  <a:srgbClr val="0000CC"/>
                </a:solidFill>
              </a:rPr>
              <a:t>Rabobank, 2011; Assefa vd., 2015</a:t>
            </a:r>
            <a:r>
              <a:rPr lang="tr-TR" dirty="0"/>
              <a:t>). Benzer şekilde besin tedarik zincirinin diğer ucunda beklenmedik fiyat artışları ile birlikte fiyat oynaklıkları, özellikle gelirlerinin büyük bir bölümünü gıda maddelerine harcayan tüketiciler için gıda güvenliği riskini oluşturmaktadır (</a:t>
            </a:r>
            <a:r>
              <a:rPr lang="tr-TR" dirty="0">
                <a:solidFill>
                  <a:srgbClr val="0000CC"/>
                </a:solidFill>
              </a:rPr>
              <a:t>Hernandez vd., 2011; Sidhoum ve Serra, 2016</a:t>
            </a:r>
            <a:r>
              <a:rPr lang="tr-TR" dirty="0"/>
              <a:t>). </a:t>
            </a:r>
            <a:r>
              <a:rPr lang="tr-TR" dirty="0" smtClean="0"/>
              <a:t>Fiyat </a:t>
            </a:r>
            <a:r>
              <a:rPr lang="tr-TR" dirty="0"/>
              <a:t>düzeyinin ve fiyat oynaklığının iletimlerinde, pazarlama zincir boyunca fiyat bağlantılarıyla ilgilenmeleri açısından benzerlik gösterebilirler. Fiyat düzeyindeki iletim fiyat düzeylerinin şartlı ortalamaları arasındaki bağlantılara atıfta bulunurken, fiyat oynaklığındaki iletim fiyat düzeylerinin koşullu varyansları arasındaki bağlantıyla ilişkilidir (</a:t>
            </a:r>
            <a:r>
              <a:rPr lang="tr-TR" dirty="0">
                <a:solidFill>
                  <a:srgbClr val="0000CC"/>
                </a:solidFill>
              </a:rPr>
              <a:t>Natcher ve Weaver, 1999; Assefa vd., 2015</a:t>
            </a:r>
            <a:r>
              <a:rPr lang="tr-TR" dirty="0"/>
              <a:t>). </a:t>
            </a:r>
            <a:r>
              <a:rPr lang="tr-TR" dirty="0" smtClean="0"/>
              <a:t>Fiyat </a:t>
            </a:r>
            <a:r>
              <a:rPr lang="tr-TR" dirty="0"/>
              <a:t>düzeylerindeki iletim işlemi, fiyatların öngörülen "bölümleri" arasındaki ilişkiden kaynaklanırken, fiyat oynaklığı fiyat düzeylerinin öngörülemeyen "kısımları" arasındaki ilişkiyi </a:t>
            </a:r>
            <a:r>
              <a:rPr lang="tr-TR" dirty="0" smtClean="0"/>
              <a:t>tanımlamaktadır </a:t>
            </a:r>
            <a:r>
              <a:rPr lang="tr-TR" dirty="0"/>
              <a:t>(</a:t>
            </a:r>
            <a:r>
              <a:rPr lang="tr-TR" dirty="0">
                <a:solidFill>
                  <a:srgbClr val="0000CC"/>
                </a:solidFill>
              </a:rPr>
              <a:t>Assefa vd., 2015</a:t>
            </a:r>
            <a:r>
              <a:rPr lang="tr-TR" dirty="0"/>
              <a:t>). Bu bağlamda, fiyat seviyelerinin bir piyasa seviyesinden bir diğer piyasa seviyesine iletildiği ölçüde, bu fiyat istikrarsızlığının (oynaklığının) da iletilmesi söz konusudur. Bu bağlamda farklı pazarlardaki fiyat sisteminin işleyişi ve verimliliği hakkında bilgi sağlayan konuların ele alınması </a:t>
            </a:r>
            <a:r>
              <a:rPr lang="tr-TR" dirty="0">
                <a:solidFill>
                  <a:srgbClr val="FF0000"/>
                </a:solidFill>
              </a:rPr>
              <a:t>son </a:t>
            </a:r>
            <a:r>
              <a:rPr lang="tr-TR" dirty="0" smtClean="0">
                <a:solidFill>
                  <a:srgbClr val="FF0000"/>
                </a:solidFill>
              </a:rPr>
              <a:t>derece büyük </a:t>
            </a:r>
            <a:r>
              <a:rPr lang="tr-TR" dirty="0">
                <a:solidFill>
                  <a:srgbClr val="FF0000"/>
                </a:solidFill>
              </a:rPr>
              <a:t>önem arzetmektedir </a:t>
            </a:r>
            <a:r>
              <a:rPr lang="tr-TR" dirty="0"/>
              <a:t>(</a:t>
            </a:r>
            <a:r>
              <a:rPr lang="tr-TR" dirty="0">
                <a:solidFill>
                  <a:srgbClr val="0000CC"/>
                </a:solidFill>
              </a:rPr>
              <a:t>Assefa vd., 2015</a:t>
            </a:r>
            <a:r>
              <a:rPr lang="tr-TR" dirty="0"/>
              <a:t>). </a:t>
            </a:r>
            <a:r>
              <a:rPr lang="tr-TR" dirty="0" smtClean="0"/>
              <a:t>Tarım </a:t>
            </a:r>
            <a:r>
              <a:rPr lang="tr-TR" dirty="0"/>
              <a:t>ürünleri fiyatlarındaki bu denli fiyat oynaklığının zincirleme etkileri, her bir zincirdeki aktörlerin fiyat değişkenliğine ne derece maruz kaldığının, zincir boyunca fiyat oynaklığının piyasalar arasındaki </a:t>
            </a:r>
            <a:r>
              <a:rPr lang="tr-TR" dirty="0" smtClean="0"/>
              <a:t>geçişkenlik </a:t>
            </a:r>
            <a:r>
              <a:rPr lang="tr-TR" dirty="0"/>
              <a:t>mekanizmasının </a:t>
            </a:r>
            <a:r>
              <a:rPr lang="tr-TR" dirty="0" smtClean="0"/>
              <a:t>karekterizasyonu </a:t>
            </a:r>
            <a:r>
              <a:rPr lang="tr-TR" dirty="0"/>
              <a:t>(yön ve büyüklükleri) ve riskten korunma düzeylerinin </a:t>
            </a:r>
            <a:r>
              <a:rPr lang="tr-TR" dirty="0" smtClean="0"/>
              <a:t>araştırılması  daha etkin gıda politikalarının oluşturulmasında ve </a:t>
            </a:r>
            <a:r>
              <a:rPr lang="tr-TR" dirty="0" smtClean="0"/>
              <a:t>dinamik ve yerindelik pazar </a:t>
            </a:r>
            <a:r>
              <a:rPr lang="tr-TR" dirty="0" smtClean="0"/>
              <a:t>mekanizmasının oluşturulmasındaki </a:t>
            </a:r>
            <a:r>
              <a:rPr lang="tr-TR" dirty="0" smtClean="0">
                <a:solidFill>
                  <a:srgbClr val="FF0000"/>
                </a:solidFill>
              </a:rPr>
              <a:t>katkısı azımsanmayacak öneme sahiptir</a:t>
            </a:r>
            <a:r>
              <a:rPr lang="tr-TR" dirty="0" smtClean="0"/>
              <a:t>. </a:t>
            </a:r>
            <a:endParaRPr lang="tr-TR" dirty="0"/>
          </a:p>
        </p:txBody>
      </p:sp>
    </p:spTree>
    <p:extLst>
      <p:ext uri="{BB962C8B-B14F-4D97-AF65-F5344CB8AC3E}">
        <p14:creationId xmlns:p14="http://schemas.microsoft.com/office/powerpoint/2010/main" val="3196608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tr-TR" sz="1900" b="1" dirty="0">
                <a:solidFill>
                  <a:srgbClr val="FF0000"/>
                </a:solidFill>
              </a:rPr>
              <a:t>Projenin </a:t>
            </a:r>
            <a:r>
              <a:rPr lang="tr-TR" sz="1900" b="1" dirty="0" smtClean="0">
                <a:solidFill>
                  <a:srgbClr val="FF0000"/>
                </a:solidFill>
              </a:rPr>
              <a:t>kapsamı ve sınırlıkları:</a:t>
            </a:r>
            <a:endParaRPr lang="tr-TR" sz="1900" dirty="0">
              <a:solidFill>
                <a:srgbClr val="FF0000"/>
              </a:solidFill>
            </a:endParaRPr>
          </a:p>
          <a:p>
            <a:pPr algn="just"/>
            <a:r>
              <a:rPr lang="tr-TR" sz="1900" dirty="0"/>
              <a:t>Çalışmada kırmızı et fiyatı, dana ve kuzu eti fiyatları olarak hayvansal ürün piyasalarını temsil ederken, pamuk, buğday, Antep fıstığı ve fındık fiyatları da bitkisel ürün piyasalarını temsil edecektir. Ayrıca yemlik buğday ve yemlik arpa fiyatları yem fiyatlarına vekil (proxy) değişken olarak alınacaktır. Aynı zamanda makroekonomik değişkenlerden enerji piyasasına gösterge olarak benzin ve döviz kuru değişkenleri çalışmaya dâhil edilmiştir</a:t>
            </a:r>
            <a:r>
              <a:rPr lang="tr-TR" sz="1900" dirty="0" smtClean="0"/>
              <a:t>.</a:t>
            </a:r>
          </a:p>
          <a:p>
            <a:pPr algn="just"/>
            <a:r>
              <a:rPr lang="tr-TR" sz="1900" dirty="0"/>
              <a:t>Bu çalışmanın sınırlıkları çalışmaya konu olan ürünlerin yalnızca piyasalarını kapsamaktadır. Ayrıca VARMA-Asimetrik BEKK GARCH-Ortalama Denklemde elde edilen piyasaların getiri düzeyleri ve getiri oynaklıklarındaki yayılımın etkileri denklemin içereceği ürün sayısı ile sınırlıdır. </a:t>
            </a:r>
          </a:p>
          <a:p>
            <a:pPr algn="just"/>
            <a:endParaRPr lang="tr-TR" dirty="0"/>
          </a:p>
        </p:txBody>
      </p:sp>
      <p:sp>
        <p:nvSpPr>
          <p:cNvPr id="6" name="Title 1"/>
          <p:cNvSpPr>
            <a:spLocks noGrp="1"/>
          </p:cNvSpPr>
          <p:nvPr>
            <p:ph type="title"/>
          </p:nvPr>
        </p:nvSpPr>
        <p:spPr>
          <a:xfrm>
            <a:off x="457200" y="990600"/>
            <a:ext cx="7772400" cy="609600"/>
          </a:xfrm>
        </p:spPr>
        <p:txBody>
          <a:bodyPr>
            <a:normAutofit fontScale="90000"/>
          </a:bodyPr>
          <a:lstStyle/>
          <a:p>
            <a:r>
              <a:rPr lang="tr-TR" sz="1600" b="1" dirty="0" smtClean="0">
                <a:solidFill>
                  <a:srgbClr val="FF0000"/>
                </a:solidFill>
              </a:rPr>
              <a:t/>
            </a:r>
            <a:br>
              <a:rPr lang="tr-TR" sz="1600" b="1" dirty="0" smtClean="0">
                <a:solidFill>
                  <a:srgbClr val="FF0000"/>
                </a:solidFill>
              </a:rPr>
            </a:br>
            <a:r>
              <a:rPr lang="tr-TR" sz="1600" b="1" dirty="0">
                <a:solidFill>
                  <a:srgbClr val="FF0000"/>
                </a:solidFill>
              </a:rPr>
              <a:t/>
            </a:r>
            <a:br>
              <a:rPr lang="tr-TR" sz="1600" b="1" dirty="0">
                <a:solidFill>
                  <a:srgbClr val="FF0000"/>
                </a:solidFill>
              </a:rPr>
            </a:br>
            <a:r>
              <a:rPr lang="tr-TR" sz="1600" b="1" dirty="0" smtClean="0">
                <a:solidFill>
                  <a:srgbClr val="FF0000"/>
                </a:solidFill>
              </a:rPr>
              <a:t/>
            </a:r>
            <a:br>
              <a:rPr lang="tr-TR" sz="1600" b="1" dirty="0" smtClean="0">
                <a:solidFill>
                  <a:srgbClr val="FF0000"/>
                </a:solidFill>
              </a:rPr>
            </a:br>
            <a:r>
              <a:rPr lang="tr-TR" sz="1600" b="1" dirty="0">
                <a:solidFill>
                  <a:srgbClr val="FF0000"/>
                </a:solidFill>
              </a:rPr>
              <a:t/>
            </a:r>
            <a:br>
              <a:rPr lang="tr-TR" sz="1600" b="1" dirty="0">
                <a:solidFill>
                  <a:srgbClr val="FF0000"/>
                </a:solidFill>
              </a:rPr>
            </a:br>
            <a:r>
              <a:rPr lang="tr-TR" dirty="0"/>
              <a:t/>
            </a:r>
            <a:br>
              <a:rPr lang="tr-TR" dirty="0"/>
            </a:br>
            <a:r>
              <a:rPr lang="tr-TR" sz="2000" b="1" dirty="0">
                <a:solidFill>
                  <a:srgbClr val="FF0000"/>
                </a:solidFill>
              </a:rPr>
              <a:t>1.1. Konunun Önemi, Projenin Özgün Değeri ve Araştırma Sorusu veya Hipotezi</a:t>
            </a:r>
            <a:endParaRPr lang="tr-TR" sz="2000" dirty="0"/>
          </a:p>
        </p:txBody>
      </p:sp>
    </p:spTree>
    <p:extLst>
      <p:ext uri="{BB962C8B-B14F-4D97-AF65-F5344CB8AC3E}">
        <p14:creationId xmlns:p14="http://schemas.microsoft.com/office/powerpoint/2010/main" val="3759630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562600"/>
          </a:xfrm>
        </p:spPr>
        <p:txBody>
          <a:bodyPr>
            <a:normAutofit fontScale="32500" lnSpcReduction="20000"/>
          </a:bodyPr>
          <a:lstStyle/>
          <a:p>
            <a:r>
              <a:rPr lang="tr-TR" sz="3700" b="1" dirty="0">
                <a:solidFill>
                  <a:srgbClr val="FF0000"/>
                </a:solidFill>
              </a:rPr>
              <a:t>Literatür Özeti:</a:t>
            </a:r>
            <a:endParaRPr lang="tr-TR" sz="3700" dirty="0">
              <a:solidFill>
                <a:srgbClr val="FF0000"/>
              </a:solidFill>
            </a:endParaRPr>
          </a:p>
          <a:p>
            <a:pPr algn="just"/>
            <a:r>
              <a:rPr lang="tr-TR" sz="4000" dirty="0"/>
              <a:t>Petrol fiyatları ile gıda fiyatları arasındaki oynaklığın araştırılması nispeten yeni ve ilginç bir araştırma alanıdır. Öncelikle bu bölümde yapılmış olan önceki çalışmalar “derleme” ve “tarihsel boyutta methodolojik ampirik bulgular” şeklinde özetlenecektir. Derleme çalışmalarına baktığımızda üç adet önemli çalışmanın yapıldığını görebilmekteyiz (</a:t>
            </a:r>
            <a:r>
              <a:rPr lang="tr-TR" sz="4000" dirty="0">
                <a:solidFill>
                  <a:srgbClr val="0000CC"/>
                </a:solidFill>
              </a:rPr>
              <a:t>Meyer and Von Cramon Taubadel, 2004; Serra ve Zilberman, 2013; Assefa vd., 2015</a:t>
            </a:r>
            <a:r>
              <a:rPr lang="tr-TR" sz="4000" dirty="0"/>
              <a:t>). Bu çalışmaların en eskisi olan </a:t>
            </a:r>
            <a:r>
              <a:rPr lang="tr-TR" sz="4000" dirty="0">
                <a:solidFill>
                  <a:srgbClr val="0000CC"/>
                </a:solidFill>
              </a:rPr>
              <a:t>Meyer and Von Cramon Taubadel (2004)</a:t>
            </a:r>
            <a:r>
              <a:rPr lang="tr-TR" sz="4000" dirty="0"/>
              <a:t>’in çalışması daha çok seriler arasındaki eş bütünleşme olgusu altında bir piyasadaki asimetrik ilişkiye dayanmaktadır. Biyoyakıtların yoğun bir şekilde üretilmeye başladığı 2006 yılı ve sonrası serilerde eş bütünleşme analizleri ile birlikte Genelleştirilmiş Otoregresif Koşullu Değişen Varyans (Generalized Autoregressive Conditional Heteroskedasticity, GARCH) modelleri tarım piyasaları ile enerji piyasaları arasındaki belirsizlik yayılımları için yoğun bir şekilde kullanılmaya başlamasıyla birlikte sonraki iki derleme çalışmaları bu alanda yapılan çalışmaları özetlemişlerdir (</a:t>
            </a:r>
            <a:r>
              <a:rPr lang="tr-TR" sz="4000" dirty="0">
                <a:solidFill>
                  <a:srgbClr val="0000CC"/>
                </a:solidFill>
              </a:rPr>
              <a:t>Serra ve Zilberman, 2013; Assefa vd., 2015</a:t>
            </a:r>
            <a:r>
              <a:rPr lang="tr-TR" sz="4000" dirty="0"/>
              <a:t>).  </a:t>
            </a:r>
            <a:r>
              <a:rPr lang="tr-TR" sz="4000" dirty="0">
                <a:solidFill>
                  <a:srgbClr val="FF0000"/>
                </a:solidFill>
              </a:rPr>
              <a:t>Bu bağlamda öncelikle </a:t>
            </a:r>
            <a:r>
              <a:rPr lang="tr-TR" sz="4000" dirty="0">
                <a:solidFill>
                  <a:srgbClr val="0000CC"/>
                </a:solidFill>
              </a:rPr>
              <a:t>Serra ve Zilberman (2013)</a:t>
            </a:r>
            <a:r>
              <a:rPr lang="tr-TR" sz="4000" dirty="0"/>
              <a:t>, tarım piyasalarında biyoyakıtla ilişkili fiyat iletiminin kapsamlı bir derleme incelemesini yapmışlardır. Enerji fiyatının, uzun vadede gıda pazarlarına iletilen bir unsur olmakla birlikte istikrarsız tarım fiyatlarının önemli bir sebebi olduğuna karar vermişlerdir. </a:t>
            </a:r>
            <a:r>
              <a:rPr lang="tr-TR" sz="4000" dirty="0">
                <a:solidFill>
                  <a:srgbClr val="FF0000"/>
                </a:solidFill>
              </a:rPr>
              <a:t>Diğer taraftan </a:t>
            </a:r>
            <a:r>
              <a:rPr lang="tr-TR" sz="4000" dirty="0">
                <a:solidFill>
                  <a:srgbClr val="0000CC"/>
                </a:solidFill>
              </a:rPr>
              <a:t>Assefa vd (2015) </a:t>
            </a:r>
            <a:r>
              <a:rPr lang="tr-TR" sz="4000" dirty="0"/>
              <a:t>çalışmalarında hem eş bütünleşme (piyasa fiyatlarındaki değişkenlik) ve hem de GARCH modelleriyle ilgili yapılan çalışmaları betimlemişlerdir. </a:t>
            </a:r>
            <a:r>
              <a:rPr lang="tr-TR" sz="4000" dirty="0" smtClean="0"/>
              <a:t>Seriler </a:t>
            </a:r>
            <a:r>
              <a:rPr lang="tr-TR" sz="4000" dirty="0"/>
              <a:t>arasında uzun dönem dengesini ortaya koymak amacıyla Vektör Otoregresif (VAR) ve VECM kullanan çalışmalar çokca mevcuttur (</a:t>
            </a:r>
            <a:r>
              <a:rPr lang="tr-TR" sz="4000" dirty="0">
                <a:solidFill>
                  <a:srgbClr val="0000CC"/>
                </a:solidFill>
              </a:rPr>
              <a:t>Natcher ve Weaver, 1999; Pesaran vd., 2001; Apergis ve Rezitis, 2003; Buguk vd., 2003; Chavas ve Mehta, 2004; Campiche vd., 2007; Zheng vd., 2008; Rezitis, 2010; Uchezuba vd., 2010; Alexandri, 2011; Ciaian ve Kancs, 2011a; 2011b; Nazlioglu, 2011; Nazlioglu ve Soytas, 2011; Rabobank, 2011; Sera, 2011; Rezitis ve Stavropou, 2011; Khiyavi vd., 2012; Kristoufek vd, 2012; Rezitis, 2012; Meyers vd., 2014; Abdelradi ve Sera, 2015; Ibrahim, 2015; Wang ve McPhail, 2014; Kristoufek vd., 2016;  Sidhoum ve Serra, 2016</a:t>
            </a:r>
            <a:r>
              <a:rPr lang="tr-TR" sz="4000" dirty="0"/>
              <a:t>). Örneğin, </a:t>
            </a:r>
            <a:r>
              <a:rPr lang="tr-TR" sz="4000" dirty="0">
                <a:solidFill>
                  <a:srgbClr val="0000CC"/>
                </a:solidFill>
              </a:rPr>
              <a:t>Apergis ve Rezitis (2003), </a:t>
            </a:r>
            <a:r>
              <a:rPr lang="tr-TR" sz="4000" dirty="0"/>
              <a:t>Yunanistan'daki gıda piyasalarındaki fiyat oynaklığının yayılımını incelemişlerdir. Araştırıcılar kendi analizlerinde bağımlı çok değişkenli bir GARCH (MGARCH) modeli ile tarımsal girdi, tarımsal üretim ve perakende fiyatlarını ele almışlardır. Ampirik sonuçlar; tarımsal girdi ve perakende gıda fiyatlarındaki oynaklığın tarımsal çıktı fiyatlarındaki oynaklığında önemli ve olumlu bir etkisi olduğunu göstermiştir.  </a:t>
            </a:r>
            <a:r>
              <a:rPr lang="tr-TR" sz="4000" dirty="0">
                <a:solidFill>
                  <a:srgbClr val="FF0000"/>
                </a:solidFill>
              </a:rPr>
              <a:t>Fakat</a:t>
            </a:r>
            <a:r>
              <a:rPr lang="tr-TR" sz="4000" dirty="0"/>
              <a:t> </a:t>
            </a:r>
            <a:r>
              <a:rPr lang="tr-TR" sz="4000" dirty="0">
                <a:solidFill>
                  <a:srgbClr val="0000CC"/>
                </a:solidFill>
              </a:rPr>
              <a:t>Campiche vd. (2007), </a:t>
            </a:r>
            <a:r>
              <a:rPr lang="tr-TR" sz="4000" dirty="0"/>
              <a:t>çalışmalarında 2003-2007 döneminde petrol fiyatlarıyla mısır, sorgum, şeker, soya fasulyesi soya fasulyesi yağı ve hurma yağı fiyatlarını kullanarak petrol fiyatlarıyla bu tarım ürünleri fiyatları arasında eşbütünleşmenin olup olmadığını incelemişlerdir. Araştırmanın sonuçlarına göre, petrol fiyatlarıyla mısır, sorgum, şeker, soya fasulyesi, soya fasulyesi yağı ve hurma yağı fiyatları arasında eşbütünleşmenin olmadığı tespit edilmiştir. </a:t>
            </a:r>
            <a:endParaRPr lang="tr-TR" sz="4000" dirty="0" smtClean="0"/>
          </a:p>
          <a:p>
            <a:pPr algn="just"/>
            <a:r>
              <a:rPr lang="tr-TR" sz="3700" dirty="0" smtClean="0"/>
              <a:t>……………..</a:t>
            </a:r>
            <a:endParaRPr lang="tr-TR" sz="3700" dirty="0"/>
          </a:p>
          <a:p>
            <a:endParaRPr lang="tr-TR" dirty="0"/>
          </a:p>
        </p:txBody>
      </p:sp>
      <p:sp>
        <p:nvSpPr>
          <p:cNvPr id="4" name="Title 1"/>
          <p:cNvSpPr>
            <a:spLocks noGrp="1"/>
          </p:cNvSpPr>
          <p:nvPr>
            <p:ph type="title"/>
          </p:nvPr>
        </p:nvSpPr>
        <p:spPr>
          <a:xfrm>
            <a:off x="914400" y="457200"/>
            <a:ext cx="7772400" cy="609600"/>
          </a:xfrm>
        </p:spPr>
        <p:txBody>
          <a:bodyPr>
            <a:normAutofit fontScale="90000"/>
          </a:bodyPr>
          <a:lstStyle/>
          <a:p>
            <a:r>
              <a:rPr lang="tr-TR" sz="1600" b="1" dirty="0" smtClean="0">
                <a:solidFill>
                  <a:srgbClr val="FF0000"/>
                </a:solidFill>
              </a:rPr>
              <a:t/>
            </a:r>
            <a:br>
              <a:rPr lang="tr-TR" sz="1600" b="1" dirty="0" smtClean="0">
                <a:solidFill>
                  <a:srgbClr val="FF0000"/>
                </a:solidFill>
              </a:rPr>
            </a:br>
            <a:r>
              <a:rPr lang="tr-TR" sz="1600" b="1" dirty="0">
                <a:solidFill>
                  <a:srgbClr val="FF0000"/>
                </a:solidFill>
              </a:rPr>
              <a:t/>
            </a:r>
            <a:br>
              <a:rPr lang="tr-TR" sz="1600" b="1" dirty="0">
                <a:solidFill>
                  <a:srgbClr val="FF0000"/>
                </a:solidFill>
              </a:rPr>
            </a:br>
            <a:r>
              <a:rPr lang="tr-TR" sz="1600" b="1" dirty="0" smtClean="0">
                <a:solidFill>
                  <a:srgbClr val="FF0000"/>
                </a:solidFill>
              </a:rPr>
              <a:t/>
            </a:r>
            <a:br>
              <a:rPr lang="tr-TR" sz="1600" b="1" dirty="0" smtClean="0">
                <a:solidFill>
                  <a:srgbClr val="FF0000"/>
                </a:solidFill>
              </a:rPr>
            </a:br>
            <a:r>
              <a:rPr lang="tr-TR" sz="1600" b="1" dirty="0">
                <a:solidFill>
                  <a:srgbClr val="FF0000"/>
                </a:solidFill>
              </a:rPr>
              <a:t/>
            </a:r>
            <a:br>
              <a:rPr lang="tr-TR" sz="1600" b="1" dirty="0">
                <a:solidFill>
                  <a:srgbClr val="FF0000"/>
                </a:solidFill>
              </a:rPr>
            </a:br>
            <a:r>
              <a:rPr lang="tr-TR" dirty="0"/>
              <a:t/>
            </a:r>
            <a:br>
              <a:rPr lang="tr-TR" dirty="0"/>
            </a:br>
            <a:r>
              <a:rPr lang="tr-TR" sz="2000" b="1" dirty="0">
                <a:solidFill>
                  <a:srgbClr val="FF0000"/>
                </a:solidFill>
              </a:rPr>
              <a:t>1.1. Konunun Önemi, Projenin Özgün Değeri ve Araştırma Sorusu veya Hipotezi</a:t>
            </a:r>
            <a:endParaRPr lang="tr-TR" sz="2000" dirty="0"/>
          </a:p>
        </p:txBody>
      </p:sp>
    </p:spTree>
    <p:extLst>
      <p:ext uri="{BB962C8B-B14F-4D97-AF65-F5344CB8AC3E}">
        <p14:creationId xmlns:p14="http://schemas.microsoft.com/office/powerpoint/2010/main" val="3203906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smtClean="0">
                <a:solidFill>
                  <a:srgbClr val="C00000"/>
                </a:solidFill>
              </a:rPr>
              <a:t>Sunum Portalı</a:t>
            </a:r>
            <a:endParaRPr lang="tr-TR" dirty="0">
              <a:solidFill>
                <a:srgbClr val="C00000"/>
              </a:solidFill>
            </a:endParaRPr>
          </a:p>
        </p:txBody>
      </p:sp>
      <p:sp>
        <p:nvSpPr>
          <p:cNvPr id="3" name="Content Placeholder 2"/>
          <p:cNvSpPr>
            <a:spLocks noGrp="1"/>
          </p:cNvSpPr>
          <p:nvPr>
            <p:ph idx="1"/>
          </p:nvPr>
        </p:nvSpPr>
        <p:spPr/>
        <p:txBody>
          <a:bodyPr/>
          <a:lstStyle/>
          <a:p>
            <a:r>
              <a:rPr lang="tr-TR" dirty="0" smtClean="0"/>
              <a:t>Bu sunumda bir projede;</a:t>
            </a:r>
          </a:p>
          <a:p>
            <a:pPr marL="0" indent="0">
              <a:buNone/>
            </a:pPr>
            <a:endParaRPr lang="en-US" dirty="0" smtClean="0"/>
          </a:p>
          <a:p>
            <a:r>
              <a:rPr lang="en-US" dirty="0" smtClean="0">
                <a:solidFill>
                  <a:srgbClr val="FF0000"/>
                </a:solidFill>
              </a:rPr>
              <a:t>B</a:t>
            </a:r>
            <a:r>
              <a:rPr lang="tr-TR" dirty="0" smtClean="0">
                <a:solidFill>
                  <a:srgbClr val="FF0000"/>
                </a:solidFill>
              </a:rPr>
              <a:t>ilimsel bir araştırmanın tanımını,</a:t>
            </a:r>
          </a:p>
          <a:p>
            <a:pPr marL="0" indent="0">
              <a:buNone/>
            </a:pPr>
            <a:endParaRPr lang="tr-TR" dirty="0" smtClean="0"/>
          </a:p>
          <a:p>
            <a:r>
              <a:rPr lang="tr-TR" dirty="0" smtClean="0">
                <a:solidFill>
                  <a:srgbClr val="C00000"/>
                </a:solidFill>
              </a:rPr>
              <a:t>Özgün değerini</a:t>
            </a:r>
          </a:p>
          <a:p>
            <a:pPr marL="0" indent="0">
              <a:buNone/>
            </a:pPr>
            <a:endParaRPr lang="tr-TR" dirty="0" smtClean="0">
              <a:solidFill>
                <a:srgbClr val="C00000"/>
              </a:solidFill>
            </a:endParaRPr>
          </a:p>
          <a:p>
            <a:r>
              <a:rPr lang="tr-TR" dirty="0" smtClean="0">
                <a:solidFill>
                  <a:srgbClr val="C00000"/>
                </a:solidFill>
              </a:rPr>
              <a:t>Amaç ve hedeflerini</a:t>
            </a:r>
          </a:p>
          <a:p>
            <a:pPr marL="0" indent="0">
              <a:buNone/>
            </a:pPr>
            <a:endParaRPr lang="tr-TR" dirty="0" smtClean="0">
              <a:solidFill>
                <a:srgbClr val="C00000"/>
              </a:solidFill>
            </a:endParaRPr>
          </a:p>
          <a:p>
            <a:r>
              <a:rPr lang="tr-TR" dirty="0" smtClean="0">
                <a:solidFill>
                  <a:srgbClr val="C00000"/>
                </a:solidFill>
              </a:rPr>
              <a:t>Yaygın etki/katma değerini </a:t>
            </a:r>
            <a:r>
              <a:rPr lang="tr-TR" dirty="0" smtClean="0"/>
              <a:t>anlamaya çalışacağız.</a:t>
            </a:r>
            <a:endParaRPr lang="tr-TR" dirty="0"/>
          </a:p>
        </p:txBody>
      </p:sp>
    </p:spTree>
    <p:extLst>
      <p:ext uri="{BB962C8B-B14F-4D97-AF65-F5344CB8AC3E}">
        <p14:creationId xmlns:p14="http://schemas.microsoft.com/office/powerpoint/2010/main" val="15974494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algn="just"/>
            <a:r>
              <a:rPr lang="tr-TR" dirty="0"/>
              <a:t>Yukarıdaki literatür tartışmasında açıkça görüleceği gibi döviz kuru piyasası çalışmaların dışında tutulmuştur. Bunun ana gerekçesi bu çalışmaların çoğu ABD’de ve AB’de yapılmış olmasıyla bu ülkelerdeki ticaretin kendi para birimi ile yapılıyor olması böyle bir değişkene ihtiyaç duyulmamıştır. Fakat Türkiye gibi küçük ölçekli ve kaygan bir ekonomik yapıya sahip ve aynı zamanda enerji ve enerji türev ürünlerinde dışa bağımlı ülkelerde dalgalı döviz kurunun etkisi diğer sektörlerde kayda değer belirsizlikleri meydana getirdiği göz önünde bulundurulursa, bu çalışmada döviz kuru piyasasının diğer bileşenlerle  analize </a:t>
            </a:r>
            <a:r>
              <a:rPr lang="tr-TR" dirty="0"/>
              <a:t>dâhil</a:t>
            </a:r>
            <a:r>
              <a:rPr lang="tr-TR" dirty="0" smtClean="0">
                <a:solidFill>
                  <a:schemeClr val="bg1"/>
                </a:solidFill>
              </a:rPr>
              <a:t> </a:t>
            </a:r>
            <a:r>
              <a:rPr lang="tr-TR" dirty="0"/>
              <a:t>edilmesi, hayvansal üretim </a:t>
            </a:r>
            <a:r>
              <a:rPr lang="tr-TR" dirty="0"/>
              <a:t>dâhil</a:t>
            </a:r>
            <a:r>
              <a:rPr lang="tr-TR" dirty="0" smtClean="0"/>
              <a:t> </a:t>
            </a:r>
            <a:r>
              <a:rPr lang="tr-TR" dirty="0"/>
              <a:t>tarım-enerji-döviz kuru üçgeninde piyasa getirilerinin ve onaklıklarının ne tür bir yayılım sürecine sahip olduğunun hedeflemesiyle, </a:t>
            </a:r>
            <a:r>
              <a:rPr lang="tr-TR" dirty="0">
                <a:solidFill>
                  <a:srgbClr val="FF0000"/>
                </a:solidFill>
              </a:rPr>
              <a:t>literatürde var olan bu yöndeki boşluk bu şekilde doldurulmuş olacaktır</a:t>
            </a:r>
            <a:r>
              <a:rPr lang="tr-TR" dirty="0"/>
              <a:t>. Bu bağlamda bu çalışma bu yönüyle de özgün bir niteliktedir. Ayrıca Türkiye’de tarım-enerji ve döviz kuru piyasaları kaynaklı belirsizlik iletimlerini analiz eden hiçbir çalışma bulunmaması farklı bir ekonomik yapıya sahip ülkemiz ile gelişmekte ve gelişmiş olan ülkelerdeki bulguların karşılaştırmasına imkan tanımasıyla mevcut literatüre bir zenginlik sağlanmış olacaktır. </a:t>
            </a:r>
            <a:r>
              <a:rPr lang="tr-TR" dirty="0">
                <a:solidFill>
                  <a:srgbClr val="FF0000"/>
                </a:solidFill>
              </a:rPr>
              <a:t>Bununla beraber gelişmekte (Brezilya ve Çin) ve gelişmiş olan ülkelerde (ABD, Kanada, Avusturalya ve AB ülkeleri) tarım-enerji piyasaları arasındaki bağın biyoyakıtların devreye sokulmasıyla daha sağlam bir nitelik kazandığı halde, böyle bir bağa (biyoyakıta) ihtiyaç duymaksızın benzer ampirik bulgulara varılıp </a:t>
            </a:r>
            <a:r>
              <a:rPr lang="tr-TR" dirty="0" smtClean="0">
                <a:solidFill>
                  <a:srgbClr val="FF0000"/>
                </a:solidFill>
              </a:rPr>
              <a:t>varılmayacağı hipotezinin test edilmeysiyle</a:t>
            </a:r>
            <a:r>
              <a:rPr lang="tr-TR" dirty="0" smtClean="0"/>
              <a:t>, </a:t>
            </a:r>
            <a:r>
              <a:rPr lang="tr-TR" dirty="0"/>
              <a:t>literatür bulgularıyla örtüşen ve ayrışan yönlerinin ortaya konulması mevcut literatüre ayrıca bir zenginlik katmış olacaktır. </a:t>
            </a:r>
          </a:p>
        </p:txBody>
      </p:sp>
      <p:sp>
        <p:nvSpPr>
          <p:cNvPr id="6" name="Title 1"/>
          <p:cNvSpPr>
            <a:spLocks noGrp="1"/>
          </p:cNvSpPr>
          <p:nvPr>
            <p:ph type="title"/>
          </p:nvPr>
        </p:nvSpPr>
        <p:spPr>
          <a:xfrm>
            <a:off x="762000" y="990600"/>
            <a:ext cx="7696200" cy="609600"/>
          </a:xfrm>
        </p:spPr>
        <p:txBody>
          <a:bodyPr>
            <a:noAutofit/>
          </a:bodyPr>
          <a:lstStyle/>
          <a:p>
            <a:r>
              <a:rPr lang="tr-TR" sz="1800" b="1" dirty="0" smtClean="0">
                <a:solidFill>
                  <a:srgbClr val="FF0000"/>
                </a:solidFill>
              </a:rPr>
              <a:t/>
            </a:r>
            <a:br>
              <a:rPr lang="tr-TR" sz="1800" b="1" dirty="0" smtClean="0">
                <a:solidFill>
                  <a:srgbClr val="FF0000"/>
                </a:solidFill>
              </a:rPr>
            </a:br>
            <a:r>
              <a:rPr lang="tr-TR" sz="1800" b="1" dirty="0">
                <a:solidFill>
                  <a:srgbClr val="FF0000"/>
                </a:solidFill>
              </a:rPr>
              <a:t/>
            </a:r>
            <a:br>
              <a:rPr lang="tr-TR" sz="1800" b="1" dirty="0">
                <a:solidFill>
                  <a:srgbClr val="FF0000"/>
                </a:solidFill>
              </a:rPr>
            </a:br>
            <a:r>
              <a:rPr lang="tr-TR" sz="1800" b="1" dirty="0" smtClean="0">
                <a:solidFill>
                  <a:srgbClr val="FF0000"/>
                </a:solidFill>
              </a:rPr>
              <a:t/>
            </a:r>
            <a:br>
              <a:rPr lang="tr-TR" sz="1800" b="1" dirty="0" smtClean="0">
                <a:solidFill>
                  <a:srgbClr val="FF0000"/>
                </a:solidFill>
              </a:rPr>
            </a:br>
            <a:r>
              <a:rPr lang="tr-TR" sz="1800" b="1" dirty="0">
                <a:solidFill>
                  <a:srgbClr val="FF0000"/>
                </a:solidFill>
              </a:rPr>
              <a:t/>
            </a:r>
            <a:br>
              <a:rPr lang="tr-TR" sz="1800" b="1" dirty="0">
                <a:solidFill>
                  <a:srgbClr val="FF0000"/>
                </a:solidFill>
              </a:rPr>
            </a:br>
            <a:r>
              <a:rPr lang="tr-TR" sz="1800" dirty="0"/>
              <a:t/>
            </a:r>
            <a:br>
              <a:rPr lang="tr-TR" sz="1800" dirty="0"/>
            </a:br>
            <a:r>
              <a:rPr lang="tr-TR" sz="1800" b="1" dirty="0">
                <a:solidFill>
                  <a:srgbClr val="FF0000"/>
                </a:solidFill>
              </a:rPr>
              <a:t>1.1. Konunun Önemi, Projenin Özgün Değeri ve Araştırma Sorusu veya Hipotezi</a:t>
            </a:r>
            <a:endParaRPr lang="tr-TR" sz="1800" dirty="0"/>
          </a:p>
        </p:txBody>
      </p:sp>
    </p:spTree>
    <p:extLst>
      <p:ext uri="{BB962C8B-B14F-4D97-AF65-F5344CB8AC3E}">
        <p14:creationId xmlns:p14="http://schemas.microsoft.com/office/powerpoint/2010/main" val="3672528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66353578"/>
              </p:ext>
            </p:extLst>
          </p:nvPr>
        </p:nvGraphicFramePr>
        <p:xfrm>
          <a:off x="457200" y="1847088"/>
          <a:ext cx="8077200" cy="4782312"/>
        </p:xfrm>
        <a:graphic>
          <a:graphicData uri="http://schemas.openxmlformats.org/drawingml/2006/table">
            <a:tbl>
              <a:tblPr/>
              <a:tblGrid>
                <a:gridCol w="8077200">
                  <a:extLst>
                    <a:ext uri="{9D8B030D-6E8A-4147-A177-3AD203B41FA5}">
                      <a16:colId xmlns:a16="http://schemas.microsoft.com/office/drawing/2014/main" val="2722949768"/>
                    </a:ext>
                  </a:extLst>
                </a:gridCol>
              </a:tblGrid>
              <a:tr h="4782312">
                <a:tc>
                  <a:txBody>
                    <a:bodyPr/>
                    <a:lstStyle/>
                    <a:p>
                      <a:pPr marL="0" marR="0" algn="just">
                        <a:spcBef>
                          <a:spcPts val="0"/>
                        </a:spcBef>
                        <a:spcAft>
                          <a:spcPts val="0"/>
                        </a:spcAft>
                      </a:pPr>
                      <a:r>
                        <a:rPr lang="tr-TR" sz="900" dirty="0">
                          <a:solidFill>
                            <a:srgbClr val="000000"/>
                          </a:solidFill>
                          <a:effectLst/>
                          <a:latin typeface="Arial" panose="020B0604020202020204" pitchFamily="34" charset="0"/>
                          <a:ea typeface="Times New Roman" panose="02020603050405020304" pitchFamily="18" charset="0"/>
                        </a:rPr>
                        <a:t> </a:t>
                      </a:r>
                      <a:endParaRPr lang="tr-TR" sz="1200" dirty="0">
                        <a:effectLst/>
                        <a:latin typeface="Times New Roman" panose="02020603050405020304" pitchFamily="18" charset="0"/>
                        <a:ea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
                          <a:srgbClr val="0BD0D9"/>
                        </a:buClr>
                        <a:buSzPct val="95000"/>
                        <a:buFont typeface="Wingdings" panose="05000000000000000000" pitchFamily="2" charset="2"/>
                        <a:buNone/>
                        <a:tabLst/>
                        <a:defRPr/>
                      </a:pPr>
                      <a:r>
                        <a:rPr kumimoji="0" lang="tr-TR" sz="1800" b="1" i="0" u="none" strike="noStrike" kern="1200" cap="none" spc="0" normalizeH="0" baseline="0" noProof="0" dirty="0" smtClean="0">
                          <a:ln>
                            <a:noFill/>
                          </a:ln>
                          <a:solidFill>
                            <a:schemeClr val="tx1"/>
                          </a:solidFill>
                          <a:effectLst/>
                          <a:uLnTx/>
                          <a:uFillTx/>
                          <a:latin typeface="+mn-lt"/>
                          <a:ea typeface="+mn-ea"/>
                          <a:cs typeface="+mn-cs"/>
                        </a:rPr>
                        <a:t>Projenin Özgün Değeri:</a:t>
                      </a:r>
                    </a:p>
                    <a:p>
                      <a:pPr marL="0" marR="0" lvl="0" indent="0" algn="just" defTabSz="914400" rtl="0" eaLnBrk="1" fontAlgn="auto" latinLnBrk="0" hangingPunct="1">
                        <a:lnSpc>
                          <a:spcPct val="100000"/>
                        </a:lnSpc>
                        <a:spcBef>
                          <a:spcPct val="20000"/>
                        </a:spcBef>
                        <a:spcAft>
                          <a:spcPts val="0"/>
                        </a:spcAft>
                        <a:buClr>
                          <a:srgbClr val="0BD0D9"/>
                        </a:buClr>
                        <a:buSzPct val="95000"/>
                        <a:buFont typeface="Wingdings" panose="05000000000000000000" pitchFamily="2" charset="2"/>
                        <a:buNone/>
                        <a:tabLst/>
                        <a:defRPr/>
                      </a:pPr>
                      <a:r>
                        <a:rPr kumimoji="0" lang="tr-TR" sz="1800" b="1" i="0" u="none" strike="noStrike" kern="1200" cap="none" spc="0" normalizeH="0" baseline="0" noProof="0" dirty="0" smtClean="0">
                          <a:ln>
                            <a:noFill/>
                          </a:ln>
                          <a:solidFill>
                            <a:schemeClr val="tx1"/>
                          </a:solidFill>
                          <a:effectLst/>
                          <a:uLnTx/>
                          <a:uFillTx/>
                          <a:latin typeface="+mn-lt"/>
                          <a:ea typeface="+mn-ea"/>
                          <a:cs typeface="+mn-cs"/>
                        </a:rPr>
                        <a:t>Örnek 1:</a:t>
                      </a:r>
                    </a:p>
                    <a:p>
                      <a:pPr marL="274320" marR="0" lvl="0" indent="-274320" algn="just" defTabSz="914400" rtl="0" eaLnBrk="1" fontAlgn="auto" latinLnBrk="0" hangingPunct="1">
                        <a:lnSpc>
                          <a:spcPct val="100000"/>
                        </a:lnSpc>
                        <a:spcBef>
                          <a:spcPct val="20000"/>
                        </a:spcBef>
                        <a:spcAft>
                          <a:spcPts val="0"/>
                        </a:spcAft>
                        <a:buClr>
                          <a:srgbClr val="0BD0D9"/>
                        </a:buClr>
                        <a:buSzPct val="95000"/>
                        <a:buFont typeface="Wingdings" panose="05000000000000000000" pitchFamily="2" charset="2"/>
                        <a:buChar char="ü"/>
                        <a:tabLst/>
                        <a:defRPr/>
                      </a:pPr>
                      <a:r>
                        <a:rPr kumimoji="0" lang="tr-TR" sz="1600" b="0" i="0" u="none" strike="noStrike" kern="1200" cap="none" spc="0" normalizeH="0" baseline="0" noProof="0" dirty="0" smtClean="0">
                          <a:ln>
                            <a:noFill/>
                          </a:ln>
                          <a:solidFill>
                            <a:schemeClr val="tx1"/>
                          </a:solidFill>
                          <a:effectLst/>
                          <a:uLnTx/>
                          <a:uFillTx/>
                          <a:latin typeface="+mn-lt"/>
                          <a:ea typeface="+mn-ea"/>
                          <a:cs typeface="+mn-cs"/>
                        </a:rPr>
                        <a:t>Yapacağımız bu proje ile; bazı temel tarım ürünleri piyasaları ile döviz kuru ve petrol piyasaları arasındaki belirsizlik geçişkenliklerini (iletkenliklerini) ülkemizde </a:t>
                      </a:r>
                      <a:r>
                        <a:rPr kumimoji="0" lang="tr-TR" sz="1600" b="0" i="0" u="none" strike="noStrike" kern="1200" cap="none" spc="0" normalizeH="0" baseline="0" noProof="0" dirty="0" smtClean="0">
                          <a:ln>
                            <a:noFill/>
                          </a:ln>
                          <a:solidFill>
                            <a:srgbClr val="FF0000"/>
                          </a:solidFill>
                          <a:effectLst/>
                          <a:uLnTx/>
                          <a:uFillTx/>
                          <a:latin typeface="+mn-lt"/>
                          <a:ea typeface="+mn-ea"/>
                          <a:cs typeface="+mn-cs"/>
                        </a:rPr>
                        <a:t>ilk kez ampirik olarak ortaya koymakla ÖZGÜN bir çalışma niteliğine sahiptir</a:t>
                      </a:r>
                      <a:r>
                        <a:rPr kumimoji="0" lang="tr-TR" sz="1600" b="0" i="0" u="none" strike="noStrike" kern="1200" cap="none" spc="0" normalizeH="0" baseline="0" noProof="0" dirty="0" smtClean="0">
                          <a:ln>
                            <a:noFill/>
                          </a:ln>
                          <a:solidFill>
                            <a:schemeClr val="tx1"/>
                          </a:solidFill>
                          <a:effectLst/>
                          <a:uLnTx/>
                          <a:uFillTx/>
                          <a:latin typeface="+mn-lt"/>
                          <a:ea typeface="+mn-ea"/>
                          <a:cs typeface="+mn-cs"/>
                        </a:rPr>
                        <a:t>.</a:t>
                      </a:r>
                      <a:r>
                        <a:rPr lang="tr-TR" sz="1600" dirty="0" smtClean="0">
                          <a:solidFill>
                            <a:schemeClr val="tx1"/>
                          </a:solidFill>
                        </a:rPr>
                        <a:t> Ayrıca belirsizlik iletkenliklerinin büyüklükleri ve yönlerinin ortaya konulmasıyla ilgili piyasalardaki aktörlere sağlanacak bilgilerle oluşturulacak ekonomik istikrar, projemizdeki </a:t>
                      </a:r>
                      <a:r>
                        <a:rPr lang="tr-TR" sz="1600" dirty="0" smtClean="0">
                          <a:solidFill>
                            <a:srgbClr val="FF0000"/>
                          </a:solidFill>
                        </a:rPr>
                        <a:t>orijinallik niteliğini </a:t>
                      </a:r>
                      <a:r>
                        <a:rPr lang="tr-TR" sz="1600" dirty="0" smtClean="0">
                          <a:solidFill>
                            <a:schemeClr val="tx1"/>
                          </a:solidFill>
                        </a:rPr>
                        <a:t>daha da artıracaktır. Diğer taraftan, uluslararası çalışmalarda piyasalar arasındaki belirsizlik geçişkenlikleri fosil</a:t>
                      </a:r>
                      <a:r>
                        <a:rPr lang="tr-TR" sz="1600" baseline="0" dirty="0" smtClean="0">
                          <a:solidFill>
                            <a:schemeClr val="tx1"/>
                          </a:solidFill>
                        </a:rPr>
                        <a:t> yakıtlara alternatif olarak üretilen biyoyakıtların 2006 yılından sonra yoğun bir şekilde enerji piyasasında kullanılmasıyla birlikte, enerji piyasası ile tarım ürünleri piyasaları arasındaki ilişkiyi pekiştirmiş ve çalışmaların çoğu bu ilişkinin düzeyini ampirik olarak ortaya koymayı amaçlamışlardır. Halbuki, Türkiye gibi gelişmekte olan ülkelerde bu tür aracı piyasalara (biyo-enerji piyasası) ihtiyaç duymaksızın, tarım ürünleri piyasaları ile enerji ve döviz kuru piyasaları arasındaki belirsizlik geçişkenliklerinin varlığını ampirik olarak ilk kez test edeceğimiz için </a:t>
                      </a:r>
                      <a:r>
                        <a:rPr lang="tr-TR" sz="1600" baseline="0" dirty="0" smtClean="0">
                          <a:solidFill>
                            <a:srgbClr val="FF0000"/>
                          </a:solidFill>
                        </a:rPr>
                        <a:t>çalışmamız ÖZGÜN bir niteliktedir</a:t>
                      </a:r>
                      <a:r>
                        <a:rPr lang="tr-TR" sz="1600" baseline="0" dirty="0" smtClean="0">
                          <a:solidFill>
                            <a:schemeClr val="tx1"/>
                          </a:solidFill>
                        </a:rPr>
                        <a:t>.</a:t>
                      </a:r>
                      <a:endParaRPr lang="tr-TR"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8500822"/>
                  </a:ext>
                </a:extLst>
              </a:tr>
            </a:tbl>
          </a:graphicData>
        </a:graphic>
      </p:graphicFrame>
      <p:sp>
        <p:nvSpPr>
          <p:cNvPr id="7" name="Title 1"/>
          <p:cNvSpPr>
            <a:spLocks noGrp="1"/>
          </p:cNvSpPr>
          <p:nvPr>
            <p:ph type="title"/>
          </p:nvPr>
        </p:nvSpPr>
        <p:spPr>
          <a:xfrm>
            <a:off x="457200" y="990600"/>
            <a:ext cx="7772400" cy="609600"/>
          </a:xfrm>
        </p:spPr>
        <p:txBody>
          <a:bodyPr>
            <a:normAutofit fontScale="90000"/>
          </a:bodyPr>
          <a:lstStyle/>
          <a:p>
            <a:r>
              <a:rPr lang="tr-TR" sz="1600" b="1" dirty="0" smtClean="0">
                <a:solidFill>
                  <a:srgbClr val="FF0000"/>
                </a:solidFill>
              </a:rPr>
              <a:t/>
            </a:r>
            <a:br>
              <a:rPr lang="tr-TR" sz="1600" b="1" dirty="0" smtClean="0">
                <a:solidFill>
                  <a:srgbClr val="FF0000"/>
                </a:solidFill>
              </a:rPr>
            </a:br>
            <a:r>
              <a:rPr lang="tr-TR" sz="1600" b="1" dirty="0">
                <a:solidFill>
                  <a:srgbClr val="FF0000"/>
                </a:solidFill>
              </a:rPr>
              <a:t/>
            </a:r>
            <a:br>
              <a:rPr lang="tr-TR" sz="1600" b="1" dirty="0">
                <a:solidFill>
                  <a:srgbClr val="FF0000"/>
                </a:solidFill>
              </a:rPr>
            </a:br>
            <a:r>
              <a:rPr lang="tr-TR" sz="1600" b="1" dirty="0" smtClean="0">
                <a:solidFill>
                  <a:srgbClr val="FF0000"/>
                </a:solidFill>
              </a:rPr>
              <a:t/>
            </a:r>
            <a:br>
              <a:rPr lang="tr-TR" sz="1600" b="1" dirty="0" smtClean="0">
                <a:solidFill>
                  <a:srgbClr val="FF0000"/>
                </a:solidFill>
              </a:rPr>
            </a:br>
            <a:r>
              <a:rPr lang="tr-TR" sz="1600" b="1" dirty="0">
                <a:solidFill>
                  <a:srgbClr val="FF0000"/>
                </a:solidFill>
              </a:rPr>
              <a:t/>
            </a:r>
            <a:br>
              <a:rPr lang="tr-TR" sz="1600" b="1" dirty="0">
                <a:solidFill>
                  <a:srgbClr val="FF0000"/>
                </a:solidFill>
              </a:rPr>
            </a:br>
            <a:r>
              <a:rPr lang="tr-TR" dirty="0"/>
              <a:t/>
            </a:r>
            <a:br>
              <a:rPr lang="tr-TR" dirty="0"/>
            </a:br>
            <a:r>
              <a:rPr lang="tr-TR" sz="1800" b="1" dirty="0">
                <a:solidFill>
                  <a:srgbClr val="FF0000"/>
                </a:solidFill>
              </a:rPr>
              <a:t>1.1. Konunun Önemi, Projenin Özgün Değeri ve Araştırma Sorusu veya Hipotezi</a:t>
            </a:r>
            <a:endParaRPr lang="tr-TR" sz="1800" dirty="0"/>
          </a:p>
        </p:txBody>
      </p:sp>
    </p:spTree>
    <p:extLst>
      <p:ext uri="{BB962C8B-B14F-4D97-AF65-F5344CB8AC3E}">
        <p14:creationId xmlns:p14="http://schemas.microsoft.com/office/powerpoint/2010/main" val="561447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577550161"/>
              </p:ext>
            </p:extLst>
          </p:nvPr>
        </p:nvGraphicFramePr>
        <p:xfrm>
          <a:off x="457200" y="1847088"/>
          <a:ext cx="8077200" cy="4782312"/>
        </p:xfrm>
        <a:graphic>
          <a:graphicData uri="http://schemas.openxmlformats.org/drawingml/2006/table">
            <a:tbl>
              <a:tblPr/>
              <a:tblGrid>
                <a:gridCol w="8077200">
                  <a:extLst>
                    <a:ext uri="{9D8B030D-6E8A-4147-A177-3AD203B41FA5}">
                      <a16:colId xmlns:a16="http://schemas.microsoft.com/office/drawing/2014/main" val="2722949768"/>
                    </a:ext>
                  </a:extLst>
                </a:gridCol>
              </a:tblGrid>
              <a:tr h="4782312">
                <a:tc>
                  <a:txBody>
                    <a:bodyPr/>
                    <a:lstStyle/>
                    <a:p>
                      <a:pPr marL="0" marR="0" algn="just">
                        <a:spcBef>
                          <a:spcPts val="0"/>
                        </a:spcBef>
                        <a:spcAft>
                          <a:spcPts val="0"/>
                        </a:spcAft>
                      </a:pPr>
                      <a:r>
                        <a:rPr lang="tr-TR" sz="900" dirty="0">
                          <a:solidFill>
                            <a:srgbClr val="000000"/>
                          </a:solidFill>
                          <a:effectLst/>
                          <a:latin typeface="Arial" panose="020B0604020202020204" pitchFamily="34" charset="0"/>
                          <a:ea typeface="Times New Roman" panose="02020603050405020304" pitchFamily="18" charset="0"/>
                        </a:rPr>
                        <a:t> </a:t>
                      </a:r>
                      <a:endParaRPr lang="tr-TR" sz="1200" dirty="0">
                        <a:effectLst/>
                        <a:latin typeface="Times New Roman" panose="02020603050405020304" pitchFamily="18" charset="0"/>
                        <a:ea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
                          <a:srgbClr val="0BD0D9"/>
                        </a:buClr>
                        <a:buSzPct val="95000"/>
                        <a:buFont typeface="Wingdings" panose="05000000000000000000" pitchFamily="2" charset="2"/>
                        <a:buNone/>
                        <a:tabLst/>
                        <a:defRPr/>
                      </a:pPr>
                      <a:r>
                        <a:rPr kumimoji="0" lang="tr-TR" sz="1800" b="1" i="0" u="none" strike="noStrike" kern="1200" cap="none" spc="0" normalizeH="0" baseline="0" noProof="0" dirty="0" smtClean="0">
                          <a:ln>
                            <a:noFill/>
                          </a:ln>
                          <a:solidFill>
                            <a:schemeClr val="tx1"/>
                          </a:solidFill>
                          <a:effectLst/>
                          <a:uLnTx/>
                          <a:uFillTx/>
                          <a:latin typeface="+mn-lt"/>
                          <a:ea typeface="+mn-ea"/>
                          <a:cs typeface="+mn-cs"/>
                        </a:rPr>
                        <a:t>Projenin Özgün Değeri:</a:t>
                      </a:r>
                    </a:p>
                    <a:p>
                      <a:pPr marL="0" marR="0" lvl="0" indent="0" algn="just" defTabSz="914400" rtl="0" eaLnBrk="1" fontAlgn="auto" latinLnBrk="0" hangingPunct="1">
                        <a:lnSpc>
                          <a:spcPct val="100000"/>
                        </a:lnSpc>
                        <a:spcBef>
                          <a:spcPct val="20000"/>
                        </a:spcBef>
                        <a:spcAft>
                          <a:spcPts val="0"/>
                        </a:spcAft>
                        <a:buClr>
                          <a:srgbClr val="0BD0D9"/>
                        </a:buClr>
                        <a:buSzPct val="95000"/>
                        <a:buFont typeface="Wingdings" panose="05000000000000000000" pitchFamily="2" charset="2"/>
                        <a:buNone/>
                        <a:tabLst/>
                        <a:defRPr/>
                      </a:pPr>
                      <a:r>
                        <a:rPr kumimoji="0" lang="tr-TR" sz="1800" b="1" i="0" u="none" strike="noStrike" kern="1200" cap="none" spc="0" normalizeH="0" baseline="0" noProof="0" dirty="0" smtClean="0">
                          <a:ln>
                            <a:noFill/>
                          </a:ln>
                          <a:solidFill>
                            <a:schemeClr val="tx1"/>
                          </a:solidFill>
                          <a:effectLst/>
                          <a:uLnTx/>
                          <a:uFillTx/>
                          <a:latin typeface="+mn-lt"/>
                          <a:ea typeface="+mn-ea"/>
                          <a:cs typeface="+mn-cs"/>
                        </a:rPr>
                        <a:t>Örnek 2:</a:t>
                      </a:r>
                    </a:p>
                    <a:p>
                      <a:r>
                        <a:rPr kumimoji="0" lang="tr-TR" sz="1800" kern="1200" dirty="0" smtClean="0">
                          <a:solidFill>
                            <a:schemeClr val="tx1"/>
                          </a:solidFill>
                          <a:effectLst/>
                          <a:latin typeface="+mn-lt"/>
                          <a:ea typeface="+mn-ea"/>
                          <a:cs typeface="+mn-cs"/>
                        </a:rPr>
                        <a:t>Aşağıda verdiğimiz iki temel nitelikten dolayı projemiz </a:t>
                      </a:r>
                      <a:r>
                        <a:rPr kumimoji="0" lang="tr-TR" sz="1800" b="1" kern="1200" dirty="0" smtClean="0">
                          <a:solidFill>
                            <a:srgbClr val="FF0000"/>
                          </a:solidFill>
                          <a:effectLst/>
                          <a:latin typeface="+mn-lt"/>
                          <a:ea typeface="+mn-ea"/>
                          <a:cs typeface="+mn-cs"/>
                        </a:rPr>
                        <a:t>özgün bir değer niteliğini </a:t>
                      </a:r>
                      <a:r>
                        <a:rPr kumimoji="0" lang="tr-TR" sz="1800" kern="1200" dirty="0" smtClean="0">
                          <a:solidFill>
                            <a:schemeClr val="tx1"/>
                          </a:solidFill>
                          <a:effectLst/>
                          <a:latin typeface="+mn-lt"/>
                          <a:ea typeface="+mn-ea"/>
                          <a:cs typeface="+mn-cs"/>
                        </a:rPr>
                        <a:t>taşımaktadır. Bunlar;</a:t>
                      </a:r>
                      <a:endParaRPr lang="tr-TR" dirty="0" smtClean="0">
                        <a:effectLst/>
                      </a:endParaRPr>
                    </a:p>
                    <a:p>
                      <a:pPr marL="285750" lvl="0" indent="-285750">
                        <a:buFont typeface="Wingdings" panose="05000000000000000000" pitchFamily="2" charset="2"/>
                        <a:buChar char="ü"/>
                      </a:pPr>
                      <a:r>
                        <a:rPr kumimoji="0" lang="tr-TR" sz="1800" kern="1200" dirty="0" smtClean="0">
                          <a:solidFill>
                            <a:schemeClr val="tx1"/>
                          </a:solidFill>
                          <a:effectLst/>
                          <a:latin typeface="+mn-lt"/>
                          <a:ea typeface="+mn-ea"/>
                          <a:cs typeface="+mn-cs"/>
                        </a:rPr>
                        <a:t>Türkiye’de seçilmiş bazı temel hayvansal ve bitkisel ürün piyasaları ile enerji ve döviz kuru piyasaları arasındaki getiri düzeyleri ve getirilerdeki oynaklıkların (belirsizlikler) yayılım süreçleri (asimetrik yayılım süreçleri </a:t>
                      </a:r>
                      <a:r>
                        <a:rPr lang="tr-TR" sz="1800" dirty="0" smtClean="0"/>
                        <a:t>dâhil</a:t>
                      </a:r>
                      <a:r>
                        <a:rPr kumimoji="0" lang="tr-TR" sz="1800" kern="1200" dirty="0" smtClean="0">
                          <a:solidFill>
                            <a:schemeClr val="tx1"/>
                          </a:solidFill>
                          <a:effectLst/>
                          <a:latin typeface="+mn-lt"/>
                          <a:ea typeface="+mn-ea"/>
                          <a:cs typeface="+mn-cs"/>
                        </a:rPr>
                        <a:t>) </a:t>
                      </a:r>
                      <a:r>
                        <a:rPr kumimoji="0" lang="tr-TR" sz="1800" kern="1200" dirty="0" smtClean="0">
                          <a:solidFill>
                            <a:schemeClr val="tx1"/>
                          </a:solidFill>
                          <a:effectLst/>
                          <a:latin typeface="+mn-lt"/>
                          <a:ea typeface="+mn-ea"/>
                          <a:cs typeface="+mn-cs"/>
                        </a:rPr>
                        <a:t>ve bu piyasaların enerji ve döviz kuru piyasalarına karşı riskten korunma oranları ve portföy ağırlıkları ilk kez nicel olarak ortaya konulmasıyla </a:t>
                      </a:r>
                      <a:r>
                        <a:rPr kumimoji="0" lang="tr-TR" sz="1800" b="1" kern="1200" dirty="0" smtClean="0">
                          <a:solidFill>
                            <a:srgbClr val="FF0000"/>
                          </a:solidFill>
                          <a:effectLst/>
                          <a:latin typeface="+mn-lt"/>
                          <a:ea typeface="+mn-ea"/>
                          <a:cs typeface="+mn-cs"/>
                        </a:rPr>
                        <a:t>bu çalışma özgün bir niteliktedir</a:t>
                      </a:r>
                      <a:r>
                        <a:rPr kumimoji="0" lang="tr-TR" sz="1800" kern="1200" dirty="0" smtClean="0">
                          <a:solidFill>
                            <a:schemeClr val="tx1"/>
                          </a:solidFill>
                          <a:effectLst/>
                          <a:latin typeface="+mn-lt"/>
                          <a:ea typeface="+mn-ea"/>
                          <a:cs typeface="+mn-cs"/>
                        </a:rPr>
                        <a:t>. </a:t>
                      </a:r>
                      <a:endParaRPr lang="tr-TR" dirty="0" smtClean="0">
                        <a:effectLst/>
                      </a:endParaRPr>
                    </a:p>
                    <a:p>
                      <a:pPr marL="285750" indent="-285750">
                        <a:buFont typeface="Wingdings" panose="05000000000000000000" pitchFamily="2" charset="2"/>
                        <a:buChar char="ü"/>
                      </a:pPr>
                      <a:r>
                        <a:rPr kumimoji="0" lang="tr-TR" sz="1800" kern="1200" dirty="0" smtClean="0">
                          <a:solidFill>
                            <a:schemeClr val="tx1"/>
                          </a:solidFill>
                          <a:effectLst/>
                          <a:latin typeface="+mn-lt"/>
                          <a:ea typeface="+mn-ea"/>
                          <a:cs typeface="+mn-cs"/>
                        </a:rPr>
                        <a:t>Uluslararası literatür çalışmalarının aksine, biyoyakıt enerjisi bağı olmaksızın seçilmiş hayvansal ürün piyasaları </a:t>
                      </a:r>
                      <a:r>
                        <a:rPr lang="tr-TR" sz="1800" dirty="0" smtClean="0"/>
                        <a:t>dâhil</a:t>
                      </a:r>
                      <a:r>
                        <a:rPr kumimoji="0" lang="tr-TR" sz="1800" u="none" kern="1200" dirty="0" smtClean="0">
                          <a:solidFill>
                            <a:schemeClr val="tx1"/>
                          </a:solidFill>
                          <a:effectLst/>
                          <a:latin typeface="+mn-lt"/>
                          <a:ea typeface="+mn-ea"/>
                          <a:cs typeface="+mn-cs"/>
                        </a:rPr>
                        <a:t> </a:t>
                      </a:r>
                      <a:r>
                        <a:rPr kumimoji="0" lang="tr-TR" sz="1800" kern="1200" dirty="0" smtClean="0">
                          <a:solidFill>
                            <a:schemeClr val="tx1"/>
                          </a:solidFill>
                          <a:effectLst/>
                          <a:latin typeface="+mn-lt"/>
                          <a:ea typeface="+mn-ea"/>
                          <a:cs typeface="+mn-cs"/>
                        </a:rPr>
                        <a:t>tarım ürünleri piyasaları ile benzin ve döviz kuru piyasaları arasındaki geçişkenlik süreçlerini belirli istatistiki testler yardımı ile uluslararası literatür bulgularıyla ayrışan ve örtüşen yönlerini ilk kez ampirik olarak ortaya koyma başarısından dolayı </a:t>
                      </a:r>
                      <a:r>
                        <a:rPr kumimoji="0" lang="tr-TR" sz="1800" b="1" kern="1200" dirty="0" smtClean="0">
                          <a:solidFill>
                            <a:srgbClr val="FF0000"/>
                          </a:solidFill>
                          <a:effectLst/>
                          <a:latin typeface="+mn-lt"/>
                          <a:ea typeface="+mn-ea"/>
                          <a:cs typeface="+mn-cs"/>
                        </a:rPr>
                        <a:t>projemiz ayrıca özgün bir değer niteliğini taşımaktadır</a:t>
                      </a:r>
                      <a:r>
                        <a:rPr kumimoji="0" lang="tr-TR" sz="1800" kern="1200" dirty="0" smtClean="0">
                          <a:solidFill>
                            <a:schemeClr val="tx1"/>
                          </a:solidFill>
                          <a:effectLst/>
                          <a:latin typeface="+mn-lt"/>
                          <a:ea typeface="+mn-ea"/>
                          <a:cs typeface="+mn-cs"/>
                        </a:rPr>
                        <a:t>.</a:t>
                      </a:r>
                      <a:endParaRPr lang="tr-TR"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8500822"/>
                  </a:ext>
                </a:extLst>
              </a:tr>
            </a:tbl>
          </a:graphicData>
        </a:graphic>
      </p:graphicFrame>
      <p:sp>
        <p:nvSpPr>
          <p:cNvPr id="6" name="Title 1"/>
          <p:cNvSpPr>
            <a:spLocks noGrp="1"/>
          </p:cNvSpPr>
          <p:nvPr>
            <p:ph type="title"/>
          </p:nvPr>
        </p:nvSpPr>
        <p:spPr>
          <a:xfrm>
            <a:off x="457200" y="990600"/>
            <a:ext cx="7772400" cy="609600"/>
          </a:xfrm>
        </p:spPr>
        <p:txBody>
          <a:bodyPr>
            <a:normAutofit fontScale="90000"/>
          </a:bodyPr>
          <a:lstStyle/>
          <a:p>
            <a:r>
              <a:rPr lang="tr-TR" sz="1600" b="1" dirty="0" smtClean="0">
                <a:solidFill>
                  <a:srgbClr val="FF0000"/>
                </a:solidFill>
              </a:rPr>
              <a:t/>
            </a:r>
            <a:br>
              <a:rPr lang="tr-TR" sz="1600" b="1" dirty="0" smtClean="0">
                <a:solidFill>
                  <a:srgbClr val="FF0000"/>
                </a:solidFill>
              </a:rPr>
            </a:br>
            <a:r>
              <a:rPr lang="tr-TR" sz="1600" b="1" dirty="0">
                <a:solidFill>
                  <a:srgbClr val="FF0000"/>
                </a:solidFill>
              </a:rPr>
              <a:t/>
            </a:r>
            <a:br>
              <a:rPr lang="tr-TR" sz="1600" b="1" dirty="0">
                <a:solidFill>
                  <a:srgbClr val="FF0000"/>
                </a:solidFill>
              </a:rPr>
            </a:br>
            <a:r>
              <a:rPr lang="tr-TR" sz="1600" b="1" dirty="0" smtClean="0">
                <a:solidFill>
                  <a:srgbClr val="FF0000"/>
                </a:solidFill>
              </a:rPr>
              <a:t/>
            </a:r>
            <a:br>
              <a:rPr lang="tr-TR" sz="1600" b="1" dirty="0" smtClean="0">
                <a:solidFill>
                  <a:srgbClr val="FF0000"/>
                </a:solidFill>
              </a:rPr>
            </a:br>
            <a:r>
              <a:rPr lang="tr-TR" sz="1600" b="1" dirty="0">
                <a:solidFill>
                  <a:srgbClr val="FF0000"/>
                </a:solidFill>
              </a:rPr>
              <a:t/>
            </a:r>
            <a:br>
              <a:rPr lang="tr-TR" sz="1600" b="1" dirty="0">
                <a:solidFill>
                  <a:srgbClr val="FF0000"/>
                </a:solidFill>
              </a:rPr>
            </a:br>
            <a:r>
              <a:rPr lang="tr-TR" dirty="0"/>
              <a:t/>
            </a:r>
            <a:br>
              <a:rPr lang="tr-TR" dirty="0"/>
            </a:br>
            <a:r>
              <a:rPr lang="tr-TR" sz="1800" b="1" dirty="0">
                <a:solidFill>
                  <a:srgbClr val="FF0000"/>
                </a:solidFill>
              </a:rPr>
              <a:t>1.1. Konunun Önemi, Projenin Özgün Değeri ve Araştırma Sorusu veya Hipotezi</a:t>
            </a:r>
            <a:endParaRPr lang="tr-TR" sz="1800" dirty="0"/>
          </a:p>
        </p:txBody>
      </p:sp>
    </p:spTree>
    <p:extLst>
      <p:ext uri="{BB962C8B-B14F-4D97-AF65-F5344CB8AC3E}">
        <p14:creationId xmlns:p14="http://schemas.microsoft.com/office/powerpoint/2010/main" val="3787760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just"/>
            <a:r>
              <a:rPr lang="tr-TR" dirty="0" smtClean="0"/>
              <a:t>Amaç </a:t>
            </a:r>
            <a:r>
              <a:rPr lang="tr-TR" dirty="0"/>
              <a:t>ve hedefler, bir proje teklifinin en önemli bölümünü oluşturur ve bunları şekillendirirken büyük önem </a:t>
            </a:r>
            <a:r>
              <a:rPr lang="tr-TR" dirty="0" smtClean="0"/>
              <a:t>verilmelidir</a:t>
            </a:r>
            <a:r>
              <a:rPr lang="tr-TR" dirty="0"/>
              <a:t>. </a:t>
            </a:r>
            <a:endParaRPr lang="tr-TR" dirty="0" smtClean="0"/>
          </a:p>
          <a:p>
            <a:pPr algn="just"/>
            <a:r>
              <a:rPr lang="tr-TR" dirty="0" smtClean="0"/>
              <a:t>Amacı </a:t>
            </a:r>
            <a:r>
              <a:rPr lang="tr-TR" dirty="0"/>
              <a:t>belirlemek, genellikle projenin temelini oluşturduğu için </a:t>
            </a:r>
            <a:r>
              <a:rPr lang="tr-TR" dirty="0" smtClean="0"/>
              <a:t>atılan </a:t>
            </a:r>
            <a:r>
              <a:rPr lang="tr-TR" dirty="0"/>
              <a:t>ilk adımdır. Sonraki süreç, </a:t>
            </a:r>
            <a:r>
              <a:rPr lang="tr-TR" dirty="0" smtClean="0"/>
              <a:t>amaca </a:t>
            </a:r>
            <a:r>
              <a:rPr lang="tr-TR" dirty="0"/>
              <a:t>ulaşmada yardımcı olacak </a:t>
            </a:r>
            <a:r>
              <a:rPr lang="tr-TR" dirty="0" smtClean="0"/>
              <a:t>alt hedefleri </a:t>
            </a:r>
            <a:r>
              <a:rPr lang="tr-TR" dirty="0"/>
              <a:t>tanımlamaktır. </a:t>
            </a:r>
            <a:r>
              <a:rPr lang="tr-TR" dirty="0" smtClean="0"/>
              <a:t>Proje ekibi, </a:t>
            </a:r>
            <a:r>
              <a:rPr lang="tr-TR" dirty="0"/>
              <a:t>bu adımları göz ardı etmemelidir; çünkü taslak </a:t>
            </a:r>
            <a:r>
              <a:rPr lang="tr-TR" dirty="0" smtClean="0"/>
              <a:t>amaç ve hedefler, </a:t>
            </a:r>
            <a:r>
              <a:rPr lang="tr-TR" dirty="0"/>
              <a:t>finanse etme şansının yüksek olduğu açık bir önerinin geliştirilmesinde kolaylık sağlamaktadır</a:t>
            </a:r>
            <a:r>
              <a:rPr lang="tr-TR" dirty="0" smtClean="0"/>
              <a:t>.</a:t>
            </a:r>
          </a:p>
          <a:p>
            <a:pPr algn="just"/>
            <a:r>
              <a:rPr lang="tr-TR" dirty="0" smtClean="0"/>
              <a:t>Başarılı </a:t>
            </a:r>
            <a:r>
              <a:rPr lang="tr-TR" dirty="0"/>
              <a:t>bir araştırmanın en önemli </a:t>
            </a:r>
            <a:r>
              <a:rPr lang="tr-TR" dirty="0" smtClean="0"/>
              <a:t>unsuru: </a:t>
            </a:r>
            <a:r>
              <a:rPr lang="tr-TR" b="1" dirty="0" smtClean="0">
                <a:solidFill>
                  <a:srgbClr val="FF0000"/>
                </a:solidFill>
              </a:rPr>
              <a:t>Ulaşılabilir amaçların </a:t>
            </a:r>
            <a:r>
              <a:rPr lang="tr-TR" dirty="0"/>
              <a:t>ve </a:t>
            </a:r>
            <a:r>
              <a:rPr lang="tr-TR" b="1" dirty="0">
                <a:solidFill>
                  <a:srgbClr val="FF0000"/>
                </a:solidFill>
              </a:rPr>
              <a:t>ölçülebilir hedeflerin </a:t>
            </a:r>
            <a:r>
              <a:rPr lang="tr-TR" dirty="0" smtClean="0"/>
              <a:t>geliştirilmesidir.</a:t>
            </a:r>
            <a:endParaRPr lang="tr-TR" dirty="0"/>
          </a:p>
        </p:txBody>
      </p:sp>
      <p:sp>
        <p:nvSpPr>
          <p:cNvPr id="4" name="Başlık 1"/>
          <p:cNvSpPr>
            <a:spLocks noGrp="1"/>
          </p:cNvSpPr>
          <p:nvPr>
            <p:ph type="title"/>
          </p:nvPr>
        </p:nvSpPr>
        <p:spPr/>
        <p:txBody>
          <a:bodyPr>
            <a:normAutofit/>
          </a:bodyPr>
          <a:lstStyle/>
          <a:p>
            <a:pPr algn="ctr"/>
            <a:r>
              <a:rPr lang="tr-TR" dirty="0" smtClean="0">
                <a:solidFill>
                  <a:srgbClr val="C00000"/>
                </a:solidFill>
              </a:rPr>
              <a:t>Amaç</a:t>
            </a:r>
            <a:endParaRPr lang="en-US" dirty="0"/>
          </a:p>
        </p:txBody>
      </p:sp>
    </p:spTree>
    <p:extLst>
      <p:ext uri="{BB962C8B-B14F-4D97-AF65-F5344CB8AC3E}">
        <p14:creationId xmlns:p14="http://schemas.microsoft.com/office/powerpoint/2010/main" val="6292679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p:cNvSpPr>
            <a:spLocks noGrp="1"/>
          </p:cNvSpPr>
          <p:nvPr>
            <p:ph type="title"/>
          </p:nvPr>
        </p:nvSpPr>
        <p:spPr/>
        <p:txBody>
          <a:bodyPr>
            <a:normAutofit/>
          </a:bodyPr>
          <a:lstStyle/>
          <a:p>
            <a:pPr algn="ctr"/>
            <a:r>
              <a:rPr lang="tr-TR" dirty="0" smtClean="0">
                <a:solidFill>
                  <a:srgbClr val="C00000"/>
                </a:solidFill>
              </a:rPr>
              <a:t>Amaç ve Hedefler</a:t>
            </a:r>
            <a:endParaRPr lang="en-US" dirty="0"/>
          </a:p>
        </p:txBody>
      </p:sp>
      <p:sp>
        <p:nvSpPr>
          <p:cNvPr id="6" name="Text Box 5"/>
          <p:cNvSpPr txBox="1">
            <a:spLocks noChangeArrowheads="1"/>
          </p:cNvSpPr>
          <p:nvPr/>
        </p:nvSpPr>
        <p:spPr bwMode="auto">
          <a:xfrm>
            <a:off x="2057400" y="3133725"/>
            <a:ext cx="1141413"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accent1"/>
              </a:buClr>
              <a:buChar char="•"/>
              <a:defRPr sz="3200">
                <a:solidFill>
                  <a:schemeClr val="tx1"/>
                </a:solidFill>
                <a:latin typeface="Tahoma" panose="020B0604030504040204" pitchFamily="34" charset="0"/>
              </a:defRPr>
            </a:lvl1pPr>
            <a:lvl2pPr marL="742950" indent="-285750">
              <a:spcBef>
                <a:spcPct val="20000"/>
              </a:spcBef>
              <a:buClr>
                <a:schemeClr val="hlink"/>
              </a:buClr>
              <a:buChar char="–"/>
              <a:defRPr sz="2800">
                <a:solidFill>
                  <a:schemeClr val="tx1"/>
                </a:solidFill>
                <a:latin typeface="Tahoma" panose="020B0604030504040204" pitchFamily="34" charset="0"/>
              </a:defRPr>
            </a:lvl2pPr>
            <a:lvl3pPr marL="1143000" indent="-228600">
              <a:spcBef>
                <a:spcPct val="20000"/>
              </a:spcBef>
              <a:buClr>
                <a:schemeClr val="accent1"/>
              </a:buClr>
              <a:buChar char="•"/>
              <a:defRPr sz="2400">
                <a:solidFill>
                  <a:schemeClr val="tx1"/>
                </a:solidFill>
                <a:latin typeface="Tahoma" panose="020B0604030504040204" pitchFamily="34" charset="0"/>
              </a:defRPr>
            </a:lvl3pPr>
            <a:lvl4pPr marL="1600200" indent="-228600">
              <a:spcBef>
                <a:spcPct val="20000"/>
              </a:spcBef>
              <a:buClr>
                <a:schemeClr val="folHlink"/>
              </a:buClr>
              <a:buChar char="–"/>
              <a:defRPr sz="2000">
                <a:solidFill>
                  <a:schemeClr val="tx1"/>
                </a:solidFill>
                <a:latin typeface="Tahoma" panose="020B0604030504040204" pitchFamily="34" charset="0"/>
              </a:defRPr>
            </a:lvl4pPr>
            <a:lvl5pPr marL="2057400" indent="-228600">
              <a:spcBef>
                <a:spcPct val="20000"/>
              </a:spcBef>
              <a:buClr>
                <a:schemeClr val="accent1"/>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9pPr>
          </a:lstStyle>
          <a:p>
            <a:pPr eaLnBrk="1" hangingPunct="1">
              <a:spcBef>
                <a:spcPct val="50000"/>
              </a:spcBef>
              <a:buClrTx/>
              <a:buFontTx/>
              <a:buNone/>
            </a:pPr>
            <a:r>
              <a:rPr lang="tr-TR" altLang="tr-TR" sz="2400" dirty="0" smtClean="0">
                <a:solidFill>
                  <a:srgbClr val="FF0000"/>
                </a:solidFill>
                <a:latin typeface="Calibri" panose="020F0502020204030204" pitchFamily="34" charset="0"/>
              </a:rPr>
              <a:t>Amaç</a:t>
            </a:r>
            <a:endParaRPr lang="en-US" altLang="tr-TR" sz="2400" dirty="0">
              <a:solidFill>
                <a:srgbClr val="FF0000"/>
              </a:solidFill>
              <a:latin typeface="Calibri" panose="020F0502020204030204" pitchFamily="34" charset="0"/>
            </a:endParaRPr>
          </a:p>
        </p:txBody>
      </p:sp>
      <p:cxnSp>
        <p:nvCxnSpPr>
          <p:cNvPr id="7" name="AutoShape 12"/>
          <p:cNvCxnSpPr>
            <a:cxnSpLocks noChangeShapeType="1"/>
          </p:cNvCxnSpPr>
          <p:nvPr/>
        </p:nvCxnSpPr>
        <p:spPr bwMode="auto">
          <a:xfrm flipV="1">
            <a:off x="3198813" y="2290763"/>
            <a:ext cx="2895600" cy="1076325"/>
          </a:xfrm>
          <a:prstGeom prst="straightConnector1">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8" name="AutoShape 13"/>
          <p:cNvCxnSpPr>
            <a:cxnSpLocks noChangeShapeType="1"/>
          </p:cNvCxnSpPr>
          <p:nvPr/>
        </p:nvCxnSpPr>
        <p:spPr bwMode="auto">
          <a:xfrm flipV="1">
            <a:off x="3198813" y="3357563"/>
            <a:ext cx="2895600" cy="9525"/>
          </a:xfrm>
          <a:prstGeom prst="straightConnector1">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9" name="AutoShape 14"/>
          <p:cNvCxnSpPr>
            <a:cxnSpLocks noChangeShapeType="1"/>
          </p:cNvCxnSpPr>
          <p:nvPr/>
        </p:nvCxnSpPr>
        <p:spPr bwMode="auto">
          <a:xfrm>
            <a:off x="3198813" y="3367088"/>
            <a:ext cx="2895600" cy="981075"/>
          </a:xfrm>
          <a:prstGeom prst="straightConnector1">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sp>
        <p:nvSpPr>
          <p:cNvPr id="10" name="Text Box 9"/>
          <p:cNvSpPr txBox="1">
            <a:spLocks noChangeArrowheads="1"/>
          </p:cNvSpPr>
          <p:nvPr/>
        </p:nvSpPr>
        <p:spPr bwMode="auto">
          <a:xfrm>
            <a:off x="6094413" y="2057400"/>
            <a:ext cx="21336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1"/>
              </a:buClr>
              <a:buChar char="•"/>
              <a:defRPr sz="3200">
                <a:solidFill>
                  <a:schemeClr val="tx1"/>
                </a:solidFill>
                <a:latin typeface="Tahoma" panose="020B0604030504040204" pitchFamily="34" charset="0"/>
              </a:defRPr>
            </a:lvl1pPr>
            <a:lvl2pPr marL="742950" indent="-285750">
              <a:spcBef>
                <a:spcPct val="20000"/>
              </a:spcBef>
              <a:buClr>
                <a:schemeClr val="hlink"/>
              </a:buClr>
              <a:buChar char="–"/>
              <a:defRPr sz="2800">
                <a:solidFill>
                  <a:schemeClr val="tx1"/>
                </a:solidFill>
                <a:latin typeface="Tahoma" panose="020B0604030504040204" pitchFamily="34" charset="0"/>
              </a:defRPr>
            </a:lvl2pPr>
            <a:lvl3pPr marL="1143000" indent="-228600">
              <a:spcBef>
                <a:spcPct val="20000"/>
              </a:spcBef>
              <a:buClr>
                <a:schemeClr val="accent1"/>
              </a:buClr>
              <a:buChar char="•"/>
              <a:defRPr sz="2400">
                <a:solidFill>
                  <a:schemeClr val="tx1"/>
                </a:solidFill>
                <a:latin typeface="Tahoma" panose="020B0604030504040204" pitchFamily="34" charset="0"/>
              </a:defRPr>
            </a:lvl3pPr>
            <a:lvl4pPr marL="1600200" indent="-228600">
              <a:spcBef>
                <a:spcPct val="20000"/>
              </a:spcBef>
              <a:buClr>
                <a:schemeClr val="folHlink"/>
              </a:buClr>
              <a:buChar char="–"/>
              <a:defRPr sz="2000">
                <a:solidFill>
                  <a:schemeClr val="tx1"/>
                </a:solidFill>
                <a:latin typeface="Tahoma" panose="020B0604030504040204" pitchFamily="34" charset="0"/>
              </a:defRPr>
            </a:lvl4pPr>
            <a:lvl5pPr marL="2057400" indent="-228600">
              <a:spcBef>
                <a:spcPct val="20000"/>
              </a:spcBef>
              <a:buClr>
                <a:schemeClr val="accent1"/>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9pPr>
          </a:lstStyle>
          <a:p>
            <a:pPr eaLnBrk="1" hangingPunct="1">
              <a:spcBef>
                <a:spcPct val="50000"/>
              </a:spcBef>
              <a:buClrTx/>
              <a:buFontTx/>
              <a:buNone/>
            </a:pPr>
            <a:r>
              <a:rPr lang="tr-TR" altLang="tr-TR" sz="2400" dirty="0" smtClean="0">
                <a:solidFill>
                  <a:srgbClr val="FF0000"/>
                </a:solidFill>
                <a:latin typeface="Calibri" panose="020F0502020204030204" pitchFamily="34" charset="0"/>
              </a:rPr>
              <a:t>1. hedef</a:t>
            </a:r>
            <a:endParaRPr lang="en-US" altLang="tr-TR" sz="2400" dirty="0">
              <a:solidFill>
                <a:srgbClr val="FF0000"/>
              </a:solidFill>
              <a:latin typeface="Calibri" panose="020F0502020204030204" pitchFamily="34" charset="0"/>
            </a:endParaRPr>
          </a:p>
        </p:txBody>
      </p:sp>
      <p:sp>
        <p:nvSpPr>
          <p:cNvPr id="11" name="Text Box 10"/>
          <p:cNvSpPr txBox="1">
            <a:spLocks noChangeArrowheads="1"/>
          </p:cNvSpPr>
          <p:nvPr/>
        </p:nvSpPr>
        <p:spPr bwMode="auto">
          <a:xfrm>
            <a:off x="6093620" y="3157538"/>
            <a:ext cx="2211387"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1"/>
              </a:buClr>
              <a:buChar char="•"/>
              <a:defRPr sz="3200">
                <a:solidFill>
                  <a:schemeClr val="tx1"/>
                </a:solidFill>
                <a:latin typeface="Tahoma" panose="020B0604030504040204" pitchFamily="34" charset="0"/>
              </a:defRPr>
            </a:lvl1pPr>
            <a:lvl2pPr marL="742950" indent="-285750">
              <a:spcBef>
                <a:spcPct val="20000"/>
              </a:spcBef>
              <a:buClr>
                <a:schemeClr val="hlink"/>
              </a:buClr>
              <a:buChar char="–"/>
              <a:defRPr sz="2800">
                <a:solidFill>
                  <a:schemeClr val="tx1"/>
                </a:solidFill>
                <a:latin typeface="Tahoma" panose="020B0604030504040204" pitchFamily="34" charset="0"/>
              </a:defRPr>
            </a:lvl2pPr>
            <a:lvl3pPr marL="1143000" indent="-228600">
              <a:spcBef>
                <a:spcPct val="20000"/>
              </a:spcBef>
              <a:buClr>
                <a:schemeClr val="accent1"/>
              </a:buClr>
              <a:buChar char="•"/>
              <a:defRPr sz="2400">
                <a:solidFill>
                  <a:schemeClr val="tx1"/>
                </a:solidFill>
                <a:latin typeface="Tahoma" panose="020B0604030504040204" pitchFamily="34" charset="0"/>
              </a:defRPr>
            </a:lvl3pPr>
            <a:lvl4pPr marL="1600200" indent="-228600">
              <a:spcBef>
                <a:spcPct val="20000"/>
              </a:spcBef>
              <a:buClr>
                <a:schemeClr val="folHlink"/>
              </a:buClr>
              <a:buChar char="–"/>
              <a:defRPr sz="2000">
                <a:solidFill>
                  <a:schemeClr val="tx1"/>
                </a:solidFill>
                <a:latin typeface="Tahoma" panose="020B0604030504040204" pitchFamily="34" charset="0"/>
              </a:defRPr>
            </a:lvl4pPr>
            <a:lvl5pPr marL="2057400" indent="-228600">
              <a:spcBef>
                <a:spcPct val="20000"/>
              </a:spcBef>
              <a:buClr>
                <a:schemeClr val="accent1"/>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9pPr>
          </a:lstStyle>
          <a:p>
            <a:pPr eaLnBrk="1" hangingPunct="1">
              <a:spcBef>
                <a:spcPct val="50000"/>
              </a:spcBef>
              <a:buClrTx/>
              <a:buFontTx/>
              <a:buNone/>
            </a:pPr>
            <a:r>
              <a:rPr lang="tr-TR" altLang="tr-TR" sz="2400" dirty="0" smtClean="0">
                <a:solidFill>
                  <a:srgbClr val="FF0000"/>
                </a:solidFill>
                <a:latin typeface="Calibri" panose="020F0502020204030204" pitchFamily="34" charset="0"/>
              </a:rPr>
              <a:t>2. hedef</a:t>
            </a:r>
            <a:endParaRPr lang="en-US" altLang="tr-TR" sz="2400" dirty="0">
              <a:solidFill>
                <a:srgbClr val="FF0000"/>
              </a:solidFill>
              <a:latin typeface="Calibri" panose="020F0502020204030204" pitchFamily="34" charset="0"/>
            </a:endParaRPr>
          </a:p>
        </p:txBody>
      </p:sp>
      <p:sp>
        <p:nvSpPr>
          <p:cNvPr id="12" name="Text Box 11"/>
          <p:cNvSpPr txBox="1">
            <a:spLocks noChangeArrowheads="1"/>
          </p:cNvSpPr>
          <p:nvPr/>
        </p:nvSpPr>
        <p:spPr bwMode="auto">
          <a:xfrm>
            <a:off x="6094413" y="4114800"/>
            <a:ext cx="22098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1"/>
              </a:buClr>
              <a:buChar char="•"/>
              <a:defRPr sz="3200">
                <a:solidFill>
                  <a:schemeClr val="tx1"/>
                </a:solidFill>
                <a:latin typeface="Tahoma" panose="020B0604030504040204" pitchFamily="34" charset="0"/>
              </a:defRPr>
            </a:lvl1pPr>
            <a:lvl2pPr marL="742950" indent="-285750">
              <a:spcBef>
                <a:spcPct val="20000"/>
              </a:spcBef>
              <a:buClr>
                <a:schemeClr val="hlink"/>
              </a:buClr>
              <a:buChar char="–"/>
              <a:defRPr sz="2800">
                <a:solidFill>
                  <a:schemeClr val="tx1"/>
                </a:solidFill>
                <a:latin typeface="Tahoma" panose="020B0604030504040204" pitchFamily="34" charset="0"/>
              </a:defRPr>
            </a:lvl2pPr>
            <a:lvl3pPr marL="1143000" indent="-228600">
              <a:spcBef>
                <a:spcPct val="20000"/>
              </a:spcBef>
              <a:buClr>
                <a:schemeClr val="accent1"/>
              </a:buClr>
              <a:buChar char="•"/>
              <a:defRPr sz="2400">
                <a:solidFill>
                  <a:schemeClr val="tx1"/>
                </a:solidFill>
                <a:latin typeface="Tahoma" panose="020B0604030504040204" pitchFamily="34" charset="0"/>
              </a:defRPr>
            </a:lvl3pPr>
            <a:lvl4pPr marL="1600200" indent="-228600">
              <a:spcBef>
                <a:spcPct val="20000"/>
              </a:spcBef>
              <a:buClr>
                <a:schemeClr val="folHlink"/>
              </a:buClr>
              <a:buChar char="–"/>
              <a:defRPr sz="2000">
                <a:solidFill>
                  <a:schemeClr val="tx1"/>
                </a:solidFill>
                <a:latin typeface="Tahoma" panose="020B0604030504040204" pitchFamily="34" charset="0"/>
              </a:defRPr>
            </a:lvl4pPr>
            <a:lvl5pPr marL="2057400" indent="-228600">
              <a:spcBef>
                <a:spcPct val="20000"/>
              </a:spcBef>
              <a:buClr>
                <a:schemeClr val="accent1"/>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9pPr>
          </a:lstStyle>
          <a:p>
            <a:pPr eaLnBrk="1" hangingPunct="1">
              <a:spcBef>
                <a:spcPct val="50000"/>
              </a:spcBef>
              <a:buClrTx/>
              <a:buFontTx/>
              <a:buNone/>
            </a:pPr>
            <a:r>
              <a:rPr lang="tr-TR" altLang="tr-TR" sz="2400" dirty="0" smtClean="0">
                <a:solidFill>
                  <a:srgbClr val="FF0000"/>
                </a:solidFill>
                <a:latin typeface="Calibri" panose="020F0502020204030204" pitchFamily="34" charset="0"/>
              </a:rPr>
              <a:t>3. hedef</a:t>
            </a:r>
            <a:endParaRPr lang="en-US" altLang="tr-TR" sz="2400" dirty="0">
              <a:solidFill>
                <a:srgbClr val="FF0000"/>
              </a:solidFill>
              <a:latin typeface="Calibri" panose="020F0502020204030204" pitchFamily="34" charset="0"/>
            </a:endParaRPr>
          </a:p>
        </p:txBody>
      </p:sp>
      <p:sp>
        <p:nvSpPr>
          <p:cNvPr id="14" name="TextBox 13"/>
          <p:cNvSpPr txBox="1"/>
          <p:nvPr/>
        </p:nvSpPr>
        <p:spPr>
          <a:xfrm>
            <a:off x="304800" y="5257800"/>
            <a:ext cx="8790915" cy="430887"/>
          </a:xfrm>
          <a:prstGeom prst="rect">
            <a:avLst/>
          </a:prstGeom>
          <a:noFill/>
        </p:spPr>
        <p:txBody>
          <a:bodyPr wrap="square" rtlCol="0">
            <a:spAutoFit/>
          </a:bodyPr>
          <a:lstStyle/>
          <a:p>
            <a:r>
              <a:rPr lang="tr-TR" sz="2200" dirty="0" smtClean="0">
                <a:solidFill>
                  <a:srgbClr val="FF0000"/>
                </a:solidFill>
              </a:rPr>
              <a:t>Amaç </a:t>
            </a:r>
            <a:r>
              <a:rPr lang="tr-TR" sz="2200" dirty="0">
                <a:solidFill>
                  <a:srgbClr val="FF0000"/>
                </a:solidFill>
              </a:rPr>
              <a:t>ve hedefleriniz arasında net bir bağlantı kurulmasını </a:t>
            </a:r>
            <a:r>
              <a:rPr lang="tr-TR" sz="2200" dirty="0" smtClean="0">
                <a:solidFill>
                  <a:srgbClr val="FF0000"/>
                </a:solidFill>
              </a:rPr>
              <a:t>sağlayınız.</a:t>
            </a:r>
            <a:endParaRPr lang="tr-TR" sz="2200" dirty="0">
              <a:solidFill>
                <a:srgbClr val="FF0000"/>
              </a:solidFill>
            </a:endParaRPr>
          </a:p>
        </p:txBody>
      </p:sp>
    </p:spTree>
    <p:extLst>
      <p:ext uri="{BB962C8B-B14F-4D97-AF65-F5344CB8AC3E}">
        <p14:creationId xmlns:p14="http://schemas.microsoft.com/office/powerpoint/2010/main" val="36909713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just"/>
            <a:r>
              <a:rPr lang="tr-TR" dirty="0"/>
              <a:t>Öncelikle, </a:t>
            </a:r>
            <a:r>
              <a:rPr lang="tr-TR" dirty="0" smtClean="0"/>
              <a:t>bir projede Amaç </a:t>
            </a:r>
            <a:r>
              <a:rPr lang="tr-TR" dirty="0"/>
              <a:t>ve </a:t>
            </a:r>
            <a:r>
              <a:rPr lang="tr-TR" dirty="0" smtClean="0"/>
              <a:t>Hedeflerin ne anlama geldiğini </a:t>
            </a:r>
            <a:r>
              <a:rPr lang="tr-TR" dirty="0"/>
              <a:t>ve bunların arasındaki </a:t>
            </a:r>
            <a:r>
              <a:rPr lang="tr-TR" dirty="0" smtClean="0"/>
              <a:t>farkı bilmemizde fayda var.</a:t>
            </a:r>
          </a:p>
          <a:p>
            <a:pPr algn="just"/>
            <a:r>
              <a:rPr lang="tr-TR" dirty="0">
                <a:solidFill>
                  <a:srgbClr val="FF0000"/>
                </a:solidFill>
              </a:rPr>
              <a:t>1. Amaç: </a:t>
            </a:r>
            <a:endParaRPr lang="tr-TR" dirty="0" smtClean="0">
              <a:solidFill>
                <a:srgbClr val="FF0000"/>
              </a:solidFill>
            </a:endParaRPr>
          </a:p>
          <a:p>
            <a:pPr marL="236538" indent="0" algn="just">
              <a:buNone/>
            </a:pPr>
            <a:r>
              <a:rPr lang="tr-TR" dirty="0" smtClean="0"/>
              <a:t>Bir </a:t>
            </a:r>
            <a:r>
              <a:rPr lang="tr-TR" dirty="0"/>
              <a:t>projede ne yapmayı planladığınızı belirten geniş bir </a:t>
            </a:r>
            <a:r>
              <a:rPr lang="tr-TR" dirty="0" smtClean="0"/>
              <a:t>açıklamadan ibarettir. Panelistlere, sizin ve ekibinizin </a:t>
            </a:r>
            <a:r>
              <a:rPr lang="tr-TR" dirty="0">
                <a:solidFill>
                  <a:srgbClr val="FF0000"/>
                </a:solidFill>
              </a:rPr>
              <a:t>hangi sorunu çözmek </a:t>
            </a:r>
            <a:r>
              <a:rPr lang="tr-TR" dirty="0" smtClean="0">
                <a:solidFill>
                  <a:srgbClr val="FF0000"/>
                </a:solidFill>
              </a:rPr>
              <a:t>istediğiniz hakkında </a:t>
            </a:r>
            <a:r>
              <a:rPr lang="tr-TR" dirty="0"/>
              <a:t>bir fikir </a:t>
            </a:r>
            <a:r>
              <a:rPr lang="tr-TR" dirty="0" smtClean="0"/>
              <a:t>vermektedir.</a:t>
            </a:r>
            <a:endParaRPr lang="tr-TR" dirty="0" smtClean="0"/>
          </a:p>
          <a:p>
            <a:pPr algn="just"/>
            <a:r>
              <a:rPr lang="tr-TR" dirty="0">
                <a:solidFill>
                  <a:srgbClr val="FF0000"/>
                </a:solidFill>
              </a:rPr>
              <a:t>2. </a:t>
            </a:r>
            <a:r>
              <a:rPr lang="tr-TR" dirty="0" smtClean="0">
                <a:solidFill>
                  <a:srgbClr val="FF0000"/>
                </a:solidFill>
              </a:rPr>
              <a:t>Hedefler: </a:t>
            </a:r>
          </a:p>
          <a:p>
            <a:pPr marL="236538" indent="0" algn="just">
              <a:buNone/>
            </a:pPr>
            <a:r>
              <a:rPr lang="tr-TR" dirty="0" smtClean="0"/>
              <a:t>Hedefler, amaça </a:t>
            </a:r>
            <a:r>
              <a:rPr lang="tr-TR" dirty="0"/>
              <a:t>ulaşma niyetinde </a:t>
            </a:r>
            <a:r>
              <a:rPr lang="tr-TR" dirty="0" smtClean="0"/>
              <a:t>olduğunuzu ve nasıl ulaşacağınızı açıklayan </a:t>
            </a:r>
            <a:r>
              <a:rPr lang="tr-TR" dirty="0"/>
              <a:t>ayrıntılı </a:t>
            </a:r>
            <a:r>
              <a:rPr lang="tr-TR" dirty="0" smtClean="0"/>
              <a:t>ifadelerden oluşan </a:t>
            </a:r>
            <a:r>
              <a:rPr lang="tr-TR" dirty="0" smtClean="0">
                <a:solidFill>
                  <a:srgbClr val="FF0000"/>
                </a:solidFill>
              </a:rPr>
              <a:t>araçlardır</a:t>
            </a:r>
            <a:r>
              <a:rPr lang="tr-TR" dirty="0" smtClean="0"/>
              <a:t>.</a:t>
            </a:r>
            <a:endParaRPr lang="tr-TR" dirty="0"/>
          </a:p>
        </p:txBody>
      </p:sp>
      <p:sp>
        <p:nvSpPr>
          <p:cNvPr id="4" name="Başlık 1"/>
          <p:cNvSpPr>
            <a:spLocks noGrp="1"/>
          </p:cNvSpPr>
          <p:nvPr>
            <p:ph type="title"/>
          </p:nvPr>
        </p:nvSpPr>
        <p:spPr/>
        <p:txBody>
          <a:bodyPr>
            <a:normAutofit/>
          </a:bodyPr>
          <a:lstStyle/>
          <a:p>
            <a:pPr algn="ctr"/>
            <a:r>
              <a:rPr lang="tr-TR" dirty="0" smtClean="0">
                <a:solidFill>
                  <a:srgbClr val="C00000"/>
                </a:solidFill>
              </a:rPr>
              <a:t>Amaç</a:t>
            </a:r>
            <a:endParaRPr lang="en-US" dirty="0"/>
          </a:p>
        </p:txBody>
      </p:sp>
    </p:spTree>
    <p:extLst>
      <p:ext uri="{BB962C8B-B14F-4D97-AF65-F5344CB8AC3E}">
        <p14:creationId xmlns:p14="http://schemas.microsoft.com/office/powerpoint/2010/main" val="2800498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defRPr>
            </a:lvl1pPr>
            <a:lvl2pPr marL="742950" indent="-285750">
              <a:spcBef>
                <a:spcPct val="20000"/>
              </a:spcBef>
              <a:buClr>
                <a:schemeClr val="hlink"/>
              </a:buClr>
              <a:buChar char="–"/>
              <a:defRPr sz="2800">
                <a:solidFill>
                  <a:schemeClr val="tx1"/>
                </a:solidFill>
                <a:latin typeface="Tahoma" panose="020B0604030504040204" pitchFamily="34" charset="0"/>
              </a:defRPr>
            </a:lvl2pPr>
            <a:lvl3pPr marL="1143000" indent="-228600">
              <a:spcBef>
                <a:spcPct val="20000"/>
              </a:spcBef>
              <a:buClr>
                <a:schemeClr val="accent1"/>
              </a:buClr>
              <a:buChar char="•"/>
              <a:defRPr sz="2400">
                <a:solidFill>
                  <a:schemeClr val="tx1"/>
                </a:solidFill>
                <a:latin typeface="Tahoma" panose="020B0604030504040204" pitchFamily="34" charset="0"/>
              </a:defRPr>
            </a:lvl3pPr>
            <a:lvl4pPr marL="1600200" indent="-228600">
              <a:spcBef>
                <a:spcPct val="20000"/>
              </a:spcBef>
              <a:buClr>
                <a:schemeClr val="folHlink"/>
              </a:buClr>
              <a:buChar char="–"/>
              <a:defRPr sz="2000">
                <a:solidFill>
                  <a:schemeClr val="tx1"/>
                </a:solidFill>
                <a:latin typeface="Tahoma" panose="020B0604030504040204" pitchFamily="34" charset="0"/>
              </a:defRPr>
            </a:lvl4pPr>
            <a:lvl5pPr marL="2057400" indent="-228600">
              <a:spcBef>
                <a:spcPct val="20000"/>
              </a:spcBef>
              <a:buClr>
                <a:schemeClr val="accent1"/>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9pPr>
          </a:lstStyle>
          <a:p>
            <a:pPr>
              <a:spcBef>
                <a:spcPct val="0"/>
              </a:spcBef>
              <a:buClrTx/>
              <a:buFontTx/>
              <a:buNone/>
            </a:pPr>
            <a:fld id="{9383451A-89C9-4F38-80A0-EE7715157141}" type="slidenum">
              <a:rPr lang="en-US" altLang="tr-TR" sz="1400">
                <a:latin typeface="Times New Roman" panose="02020603050405020304" pitchFamily="18" charset="0"/>
              </a:rPr>
              <a:pPr>
                <a:spcBef>
                  <a:spcPct val="0"/>
                </a:spcBef>
                <a:buClrTx/>
                <a:buFontTx/>
                <a:buNone/>
              </a:pPr>
              <a:t>26</a:t>
            </a:fld>
            <a:endParaRPr lang="en-US" altLang="tr-TR" sz="1400">
              <a:latin typeface="Times New Roman" panose="02020603050405020304" pitchFamily="18" charset="0"/>
            </a:endParaRPr>
          </a:p>
        </p:txBody>
      </p:sp>
      <p:sp>
        <p:nvSpPr>
          <p:cNvPr id="29699" name="Rectangle 2"/>
          <p:cNvSpPr>
            <a:spLocks noChangeArrowheads="1"/>
          </p:cNvSpPr>
          <p:nvPr/>
        </p:nvSpPr>
        <p:spPr bwMode="auto">
          <a:xfrm>
            <a:off x="1219200" y="381000"/>
            <a:ext cx="6934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Char char="•"/>
              <a:defRPr sz="3200">
                <a:solidFill>
                  <a:schemeClr val="tx1"/>
                </a:solidFill>
                <a:latin typeface="Tahoma" panose="020B0604030504040204" pitchFamily="34" charset="0"/>
              </a:defRPr>
            </a:lvl1pPr>
            <a:lvl2pPr marL="742950" indent="-285750">
              <a:spcBef>
                <a:spcPct val="20000"/>
              </a:spcBef>
              <a:buClr>
                <a:schemeClr val="hlink"/>
              </a:buClr>
              <a:buChar char="–"/>
              <a:defRPr sz="2800">
                <a:solidFill>
                  <a:schemeClr val="tx1"/>
                </a:solidFill>
                <a:latin typeface="Tahoma" panose="020B0604030504040204" pitchFamily="34" charset="0"/>
              </a:defRPr>
            </a:lvl2pPr>
            <a:lvl3pPr marL="1143000" indent="-228600">
              <a:spcBef>
                <a:spcPct val="20000"/>
              </a:spcBef>
              <a:buClr>
                <a:schemeClr val="accent1"/>
              </a:buClr>
              <a:buChar char="•"/>
              <a:defRPr sz="2400">
                <a:solidFill>
                  <a:schemeClr val="tx1"/>
                </a:solidFill>
                <a:latin typeface="Tahoma" panose="020B0604030504040204" pitchFamily="34" charset="0"/>
              </a:defRPr>
            </a:lvl3pPr>
            <a:lvl4pPr marL="1600200" indent="-228600">
              <a:spcBef>
                <a:spcPct val="20000"/>
              </a:spcBef>
              <a:buClr>
                <a:schemeClr val="folHlink"/>
              </a:buClr>
              <a:buChar char="–"/>
              <a:defRPr sz="2000">
                <a:solidFill>
                  <a:schemeClr val="tx1"/>
                </a:solidFill>
                <a:latin typeface="Tahoma" panose="020B0604030504040204" pitchFamily="34" charset="0"/>
              </a:defRPr>
            </a:lvl4pPr>
            <a:lvl5pPr marL="2057400" indent="-228600">
              <a:spcBef>
                <a:spcPct val="20000"/>
              </a:spcBef>
              <a:buClr>
                <a:schemeClr val="accent1"/>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9pPr>
          </a:lstStyle>
          <a:p>
            <a:pPr algn="ctr">
              <a:spcBef>
                <a:spcPct val="0"/>
              </a:spcBef>
              <a:buClrTx/>
              <a:buNone/>
            </a:pPr>
            <a:r>
              <a:rPr lang="tr-TR" sz="4400" dirty="0" smtClean="0">
                <a:solidFill>
                  <a:srgbClr val="FF0000"/>
                </a:solidFill>
              </a:rPr>
              <a:t>Amaç</a:t>
            </a:r>
            <a:endParaRPr lang="en-US" altLang="tr-TR" sz="4400" dirty="0">
              <a:solidFill>
                <a:srgbClr val="FF0000"/>
              </a:solidFill>
              <a:latin typeface="Calibri" panose="020F0502020204030204" pitchFamily="34" charset="0"/>
            </a:endParaRPr>
          </a:p>
        </p:txBody>
      </p:sp>
      <p:sp>
        <p:nvSpPr>
          <p:cNvPr id="29700" name="Rectangle 3"/>
          <p:cNvSpPr>
            <a:spLocks noGrp="1" noChangeArrowheads="1"/>
          </p:cNvSpPr>
          <p:nvPr>
            <p:ph type="body" idx="1"/>
          </p:nvPr>
        </p:nvSpPr>
        <p:spPr>
          <a:xfrm>
            <a:off x="685800" y="1752600"/>
            <a:ext cx="7924800" cy="4191000"/>
          </a:xfrm>
        </p:spPr>
        <p:txBody>
          <a:bodyPr>
            <a:normAutofit fontScale="92500" lnSpcReduction="10000"/>
          </a:bodyPr>
          <a:lstStyle/>
          <a:p>
            <a:r>
              <a:rPr lang="tr-TR" altLang="tr-TR" sz="2400" dirty="0" smtClean="0"/>
              <a:t>Kaliteli bir amaç ve hedefler ile gelen bu basamaklar projemizin niteliğini artıracaktır:</a:t>
            </a:r>
          </a:p>
          <a:p>
            <a:r>
              <a:rPr lang="tr-TR" sz="2400" dirty="0" smtClean="0">
                <a:solidFill>
                  <a:srgbClr val="FF0000"/>
                </a:solidFill>
              </a:rPr>
              <a:t>1</a:t>
            </a:r>
            <a:r>
              <a:rPr lang="tr-TR" sz="2400" dirty="0">
                <a:solidFill>
                  <a:srgbClr val="FF0000"/>
                </a:solidFill>
              </a:rPr>
              <a:t>. Muğlak bir amaç </a:t>
            </a:r>
            <a:r>
              <a:rPr lang="tr-TR" sz="2400" dirty="0" smtClean="0">
                <a:solidFill>
                  <a:srgbClr val="FF0000"/>
                </a:solidFill>
              </a:rPr>
              <a:t>yazmaktan kesinlikle sakınınız: </a:t>
            </a:r>
            <a:endParaRPr lang="tr-TR" sz="2400" dirty="0">
              <a:solidFill>
                <a:srgbClr val="FF0000"/>
              </a:solidFill>
            </a:endParaRPr>
          </a:p>
          <a:p>
            <a:pPr marL="236538" indent="0" algn="just">
              <a:buNone/>
              <a:tabLst>
                <a:tab pos="7713663" algn="l"/>
              </a:tabLst>
            </a:pPr>
            <a:r>
              <a:rPr lang="tr-TR" sz="2400" dirty="0" smtClean="0"/>
              <a:t>Amaç </a:t>
            </a:r>
            <a:r>
              <a:rPr lang="tr-TR" sz="2400" dirty="0"/>
              <a:t>kapsamlı bir ifade olmasına rağmen, proje </a:t>
            </a:r>
            <a:r>
              <a:rPr lang="tr-TR" sz="2400" dirty="0" smtClean="0"/>
              <a:t>amacının </a:t>
            </a:r>
            <a:r>
              <a:rPr lang="tr-TR" sz="2400" dirty="0"/>
              <a:t>belirsiz olması gerektiği anlamına gelmez. </a:t>
            </a:r>
            <a:r>
              <a:rPr lang="tr-TR" sz="2400" dirty="0" smtClean="0"/>
              <a:t>Panlistlere; </a:t>
            </a:r>
            <a:r>
              <a:rPr lang="tr-TR" sz="2400" dirty="0"/>
              <a:t>bir proje </a:t>
            </a:r>
            <a:r>
              <a:rPr lang="tr-TR" sz="2400" dirty="0" smtClean="0"/>
              <a:t>teklifinde bulunduğunuzu gösterir bir </a:t>
            </a:r>
            <a:r>
              <a:rPr lang="tr-TR" sz="2400" dirty="0"/>
              <a:t>şekilde </a:t>
            </a:r>
            <a:r>
              <a:rPr lang="tr-TR" sz="2400" dirty="0" smtClean="0"/>
              <a:t>amacınızı açık bir dille ediniz.</a:t>
            </a:r>
          </a:p>
          <a:p>
            <a:pPr marL="236538" indent="0" algn="just">
              <a:buNone/>
              <a:tabLst>
                <a:tab pos="7713663" algn="l"/>
              </a:tabLst>
            </a:pPr>
            <a:r>
              <a:rPr lang="tr-TR" sz="2400" dirty="0" smtClean="0">
                <a:solidFill>
                  <a:srgbClr val="FF0000"/>
                </a:solidFill>
              </a:rPr>
              <a:t>2. Amaç</a:t>
            </a:r>
            <a:r>
              <a:rPr lang="tr-TR" sz="2400" dirty="0">
                <a:solidFill>
                  <a:srgbClr val="FF0000"/>
                </a:solidFill>
              </a:rPr>
              <a:t>, problem bildirimiyle (problem statement) aynı çizgide olmalıdır: </a:t>
            </a:r>
          </a:p>
          <a:p>
            <a:pPr marL="236538" indent="0" algn="just">
              <a:buNone/>
            </a:pPr>
            <a:r>
              <a:rPr lang="tr-TR" sz="2400" dirty="0"/>
              <a:t>Proje teklifinin amacı, belirli bir sorunun çözümüne yönelik niyetinizi panelistlere göstermektedir, bu nedenle amaç, </a:t>
            </a:r>
            <a:r>
              <a:rPr lang="tr-TR" sz="2400" dirty="0" smtClean="0"/>
              <a:t>problem bildirimi ile uyumlu </a:t>
            </a:r>
            <a:r>
              <a:rPr lang="tr-TR" sz="2400" dirty="0"/>
              <a:t>olmalıdır. </a:t>
            </a:r>
          </a:p>
          <a:p>
            <a:pPr marL="236538" indent="0" algn="just">
              <a:buNone/>
              <a:tabLst>
                <a:tab pos="7713663" algn="l"/>
              </a:tabLst>
            </a:pPr>
            <a:endParaRPr lang="tr-TR" sz="2400" dirty="0" smtClean="0"/>
          </a:p>
        </p:txBody>
      </p:sp>
    </p:spTree>
    <p:extLst>
      <p:ext uri="{BB962C8B-B14F-4D97-AF65-F5344CB8AC3E}">
        <p14:creationId xmlns:p14="http://schemas.microsoft.com/office/powerpoint/2010/main" val="34129874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fontScale="92500" lnSpcReduction="20000"/>
          </a:bodyPr>
          <a:lstStyle/>
          <a:p>
            <a:pPr algn="just"/>
            <a:r>
              <a:rPr lang="tr-TR" dirty="0" smtClean="0"/>
              <a:t>Örnek:</a:t>
            </a:r>
          </a:p>
          <a:p>
            <a:pPr algn="just"/>
            <a:r>
              <a:rPr lang="tr-TR" dirty="0" smtClean="0"/>
              <a:t>Problem </a:t>
            </a:r>
            <a:r>
              <a:rPr lang="tr-TR" dirty="0"/>
              <a:t>bildiriminizin </a:t>
            </a:r>
            <a:r>
              <a:rPr lang="tr-TR" b="1" dirty="0"/>
              <a:t>«yoksulluk </a:t>
            </a:r>
            <a:r>
              <a:rPr lang="tr-TR" b="1" dirty="0" smtClean="0"/>
              <a:t>veya </a:t>
            </a:r>
            <a:r>
              <a:rPr lang="tr-TR" b="1" dirty="0"/>
              <a:t>belirli bir bölgedeki yoksul ve marjinal ailelerle ilgili konuları» </a:t>
            </a:r>
            <a:r>
              <a:rPr lang="tr-TR" dirty="0"/>
              <a:t>içeriyorsa, </a:t>
            </a:r>
            <a:r>
              <a:rPr lang="tr-TR" dirty="0" smtClean="0"/>
              <a:t> o zaman amacınız</a:t>
            </a:r>
            <a:r>
              <a:rPr lang="tr-TR" dirty="0"/>
              <a:t>; </a:t>
            </a:r>
            <a:endParaRPr lang="tr-TR" dirty="0" smtClean="0"/>
          </a:p>
          <a:p>
            <a:pPr algn="just"/>
            <a:r>
              <a:rPr lang="tr-TR" dirty="0"/>
              <a:t>Ö</a:t>
            </a:r>
            <a:r>
              <a:rPr lang="tr-TR" dirty="0" smtClean="0"/>
              <a:t>nerilen </a:t>
            </a:r>
            <a:r>
              <a:rPr lang="tr-TR" dirty="0"/>
              <a:t>proje aracılığıyla </a:t>
            </a:r>
            <a:r>
              <a:rPr lang="tr-TR" dirty="0" smtClean="0"/>
              <a:t>«</a:t>
            </a:r>
            <a:r>
              <a:rPr lang="tr-TR" dirty="0" smtClean="0">
                <a:solidFill>
                  <a:srgbClr val="FF0000"/>
                </a:solidFill>
              </a:rPr>
              <a:t>bölgedeki </a:t>
            </a:r>
            <a:r>
              <a:rPr lang="tr-TR" dirty="0">
                <a:solidFill>
                  <a:srgbClr val="FF0000"/>
                </a:solidFill>
              </a:rPr>
              <a:t>yoksulluğun hafifletilmesinin </a:t>
            </a:r>
            <a:r>
              <a:rPr lang="tr-TR" dirty="0" smtClean="0">
                <a:solidFill>
                  <a:srgbClr val="FF0000"/>
                </a:solidFill>
              </a:rPr>
              <a:t>araştırıldığını» </a:t>
            </a:r>
            <a:r>
              <a:rPr lang="tr-TR" dirty="0"/>
              <a:t>ifade etmelisiniz</a:t>
            </a:r>
            <a:r>
              <a:rPr lang="tr-TR" dirty="0" smtClean="0"/>
              <a:t>.</a:t>
            </a:r>
          </a:p>
          <a:p>
            <a:pPr algn="just"/>
            <a:r>
              <a:rPr lang="tr-TR" dirty="0">
                <a:solidFill>
                  <a:srgbClr val="FF0000"/>
                </a:solidFill>
              </a:rPr>
              <a:t>3. Amaç, bilim dalınızın veya bağlı bulunduğunuz biriminizin misyonu ve vizyonu ile tutarlı olmalıdır: </a:t>
            </a:r>
            <a:r>
              <a:rPr lang="tr-TR" dirty="0"/>
              <a:t>Örneğin, biriminiz bazı sosyal ve gelişim konularına hitap ederken, proje teklif taslakları ve amaçı hazırlarken bunları aklınızda bulundurunuz. Biriminiz sokak çocukları için çalışıyorsa, proje teklifinin amacı </a:t>
            </a:r>
            <a:r>
              <a:rPr lang="tr-TR" b="1" dirty="0">
                <a:solidFill>
                  <a:srgbClr val="FF0000"/>
                </a:solidFill>
              </a:rPr>
              <a:t>ana paydaşlarınızla (Aile ve Sosyal Politikalar  Bakanlığı) </a:t>
            </a:r>
            <a:r>
              <a:rPr lang="tr-TR" dirty="0"/>
              <a:t>ilgili olmalıdır.</a:t>
            </a:r>
          </a:p>
          <a:p>
            <a:pPr algn="just"/>
            <a:endParaRPr lang="en-US" altLang="tr-TR"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Rectangle 2"/>
          <p:cNvSpPr>
            <a:spLocks noGrp="1" noChangeArrowheads="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Char char="•"/>
              <a:defRPr sz="3200">
                <a:solidFill>
                  <a:schemeClr val="tx1"/>
                </a:solidFill>
                <a:latin typeface="Tahoma" panose="020B0604030504040204" pitchFamily="34" charset="0"/>
              </a:defRPr>
            </a:lvl1pPr>
            <a:lvl2pPr marL="742950" indent="-285750">
              <a:spcBef>
                <a:spcPct val="20000"/>
              </a:spcBef>
              <a:buClr>
                <a:schemeClr val="hlink"/>
              </a:buClr>
              <a:buChar char="–"/>
              <a:defRPr sz="2800">
                <a:solidFill>
                  <a:schemeClr val="tx1"/>
                </a:solidFill>
                <a:latin typeface="Tahoma" panose="020B0604030504040204" pitchFamily="34" charset="0"/>
              </a:defRPr>
            </a:lvl2pPr>
            <a:lvl3pPr marL="1143000" indent="-228600">
              <a:spcBef>
                <a:spcPct val="20000"/>
              </a:spcBef>
              <a:buClr>
                <a:schemeClr val="accent1"/>
              </a:buClr>
              <a:buChar char="•"/>
              <a:defRPr sz="2400">
                <a:solidFill>
                  <a:schemeClr val="tx1"/>
                </a:solidFill>
                <a:latin typeface="Tahoma" panose="020B0604030504040204" pitchFamily="34" charset="0"/>
              </a:defRPr>
            </a:lvl3pPr>
            <a:lvl4pPr marL="1600200" indent="-228600">
              <a:spcBef>
                <a:spcPct val="20000"/>
              </a:spcBef>
              <a:buClr>
                <a:schemeClr val="folHlink"/>
              </a:buClr>
              <a:buChar char="–"/>
              <a:defRPr sz="2000">
                <a:solidFill>
                  <a:schemeClr val="tx1"/>
                </a:solidFill>
                <a:latin typeface="Tahoma" panose="020B0604030504040204" pitchFamily="34" charset="0"/>
              </a:defRPr>
            </a:lvl4pPr>
            <a:lvl5pPr marL="2057400" indent="-228600">
              <a:spcBef>
                <a:spcPct val="20000"/>
              </a:spcBef>
              <a:buClr>
                <a:schemeClr val="accent1"/>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9pPr>
          </a:lstStyle>
          <a:p>
            <a:pPr algn="ctr">
              <a:spcBef>
                <a:spcPct val="0"/>
              </a:spcBef>
              <a:buClrTx/>
              <a:buNone/>
            </a:pPr>
            <a:r>
              <a:rPr lang="tr-TR" sz="4400" dirty="0" smtClean="0">
                <a:solidFill>
                  <a:srgbClr val="FF0000"/>
                </a:solidFill>
              </a:rPr>
              <a:t>Amaç</a:t>
            </a:r>
            <a:endParaRPr lang="en-US" altLang="tr-TR" sz="4400" dirty="0">
              <a:solidFill>
                <a:srgbClr val="FF0000"/>
              </a:solidFill>
              <a:latin typeface="Calibri" panose="020F0502020204030204" pitchFamily="34" charset="0"/>
            </a:endParaRPr>
          </a:p>
        </p:txBody>
      </p:sp>
    </p:spTree>
    <p:extLst>
      <p:ext uri="{BB962C8B-B14F-4D97-AF65-F5344CB8AC3E}">
        <p14:creationId xmlns:p14="http://schemas.microsoft.com/office/powerpoint/2010/main" val="38427809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tr-TR" dirty="0">
                <a:solidFill>
                  <a:srgbClr val="FF0000"/>
                </a:solidFill>
              </a:rPr>
              <a:t>4. </a:t>
            </a:r>
            <a:r>
              <a:rPr lang="tr-TR" dirty="0" smtClean="0">
                <a:solidFill>
                  <a:srgbClr val="FF0000"/>
                </a:solidFill>
              </a:rPr>
              <a:t>Amaç </a:t>
            </a:r>
            <a:r>
              <a:rPr lang="tr-TR" dirty="0">
                <a:solidFill>
                  <a:srgbClr val="FF0000"/>
                </a:solidFill>
              </a:rPr>
              <a:t>yazmak için basit </a:t>
            </a:r>
            <a:r>
              <a:rPr lang="tr-TR" dirty="0" smtClean="0">
                <a:solidFill>
                  <a:srgbClr val="FF0000"/>
                </a:solidFill>
              </a:rPr>
              <a:t>bir dil </a:t>
            </a:r>
            <a:r>
              <a:rPr lang="tr-TR" dirty="0">
                <a:solidFill>
                  <a:srgbClr val="FF0000"/>
                </a:solidFill>
              </a:rPr>
              <a:t>kullanın: </a:t>
            </a:r>
            <a:endParaRPr lang="tr-TR" dirty="0" smtClean="0">
              <a:solidFill>
                <a:srgbClr val="FF0000"/>
              </a:solidFill>
            </a:endParaRPr>
          </a:p>
          <a:p>
            <a:pPr marL="236538" indent="0" algn="just">
              <a:buNone/>
            </a:pPr>
            <a:r>
              <a:rPr lang="tr-TR" dirty="0" smtClean="0"/>
              <a:t>Amaç </a:t>
            </a:r>
            <a:r>
              <a:rPr lang="tr-TR" dirty="0"/>
              <a:t>yazmak için jargon ve teknik </a:t>
            </a:r>
            <a:r>
              <a:rPr lang="tr-TR" dirty="0" smtClean="0"/>
              <a:t>terimleri aşırı kullanmaktan lütfen kaçınınız. </a:t>
            </a:r>
            <a:r>
              <a:rPr lang="tr-TR" dirty="0"/>
              <a:t>İnsanlar tarafından anlaşılması kolay bir dili </a:t>
            </a:r>
            <a:r>
              <a:rPr lang="tr-TR" dirty="0" smtClean="0"/>
              <a:t>seçiniz, panelistleri projenizi okurken ayrıca yanlarında </a:t>
            </a:r>
            <a:r>
              <a:rPr lang="tr-TR" b="1" dirty="0" smtClean="0">
                <a:solidFill>
                  <a:srgbClr val="FF0000"/>
                </a:solidFill>
              </a:rPr>
              <a:t>«bir sözlük» </a:t>
            </a:r>
            <a:r>
              <a:rPr lang="tr-TR" dirty="0" smtClean="0"/>
              <a:t>bulundurmak zorunda bırakmayınız.</a:t>
            </a:r>
          </a:p>
          <a:p>
            <a:pPr algn="just"/>
            <a:r>
              <a:rPr lang="tr-TR" dirty="0">
                <a:solidFill>
                  <a:srgbClr val="C00000"/>
                </a:solidFill>
              </a:rPr>
              <a:t>5. </a:t>
            </a:r>
            <a:r>
              <a:rPr lang="tr-TR" dirty="0" smtClean="0">
                <a:solidFill>
                  <a:srgbClr val="C00000"/>
                </a:solidFill>
              </a:rPr>
              <a:t>Proje teklifiniz </a:t>
            </a:r>
            <a:r>
              <a:rPr lang="tr-TR" dirty="0">
                <a:solidFill>
                  <a:srgbClr val="C00000"/>
                </a:solidFill>
              </a:rPr>
              <a:t>için yalnızca bir </a:t>
            </a:r>
            <a:r>
              <a:rPr lang="tr-TR" dirty="0" smtClean="0">
                <a:solidFill>
                  <a:srgbClr val="C00000"/>
                </a:solidFill>
              </a:rPr>
              <a:t>amaç belirleyiniz: </a:t>
            </a:r>
            <a:r>
              <a:rPr lang="tr-TR" dirty="0" smtClean="0"/>
              <a:t>Belirli </a:t>
            </a:r>
            <a:r>
              <a:rPr lang="tr-TR" dirty="0"/>
              <a:t>bir projede birden fazla </a:t>
            </a:r>
            <a:r>
              <a:rPr lang="tr-TR" dirty="0" smtClean="0"/>
              <a:t>amaca </a:t>
            </a:r>
            <a:r>
              <a:rPr lang="tr-TR" dirty="0"/>
              <a:t>sahip olmak </a:t>
            </a:r>
            <a:r>
              <a:rPr lang="tr-TR" dirty="0" smtClean="0"/>
              <a:t>panelist zihninde karışıklık </a:t>
            </a:r>
            <a:r>
              <a:rPr lang="tr-TR" dirty="0"/>
              <a:t>yaratır. </a:t>
            </a:r>
            <a:r>
              <a:rPr lang="tr-TR" dirty="0" smtClean="0"/>
              <a:t>Amaç </a:t>
            </a:r>
            <a:r>
              <a:rPr lang="tr-TR" dirty="0"/>
              <a:t>geniş bir açıklama olduğu için mutlaka çeşitli </a:t>
            </a:r>
            <a:r>
              <a:rPr lang="tr-TR" dirty="0" smtClean="0"/>
              <a:t>alt hedefler </a:t>
            </a:r>
            <a:r>
              <a:rPr lang="tr-TR" dirty="0"/>
              <a:t>vasıtasıyla ele </a:t>
            </a:r>
            <a:r>
              <a:rPr lang="tr-TR" dirty="0" smtClean="0"/>
              <a:t>alınacak, </a:t>
            </a:r>
            <a:r>
              <a:rPr lang="tr-TR" dirty="0"/>
              <a:t>çok şey </a:t>
            </a:r>
            <a:r>
              <a:rPr lang="tr-TR" dirty="0" smtClean="0"/>
              <a:t>kapsayacaktır</a:t>
            </a:r>
            <a:r>
              <a:rPr lang="tr-TR" dirty="0"/>
              <a:t>.</a:t>
            </a:r>
          </a:p>
        </p:txBody>
      </p:sp>
      <p:sp>
        <p:nvSpPr>
          <p:cNvPr id="4" name="Rectangle 2"/>
          <p:cNvSpPr>
            <a:spLocks noGrp="1" noChangeArrowheads="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Char char="•"/>
              <a:defRPr sz="3200">
                <a:solidFill>
                  <a:schemeClr val="tx1"/>
                </a:solidFill>
                <a:latin typeface="Tahoma" panose="020B0604030504040204" pitchFamily="34" charset="0"/>
              </a:defRPr>
            </a:lvl1pPr>
            <a:lvl2pPr marL="742950" indent="-285750">
              <a:spcBef>
                <a:spcPct val="20000"/>
              </a:spcBef>
              <a:buClr>
                <a:schemeClr val="hlink"/>
              </a:buClr>
              <a:buChar char="–"/>
              <a:defRPr sz="2800">
                <a:solidFill>
                  <a:schemeClr val="tx1"/>
                </a:solidFill>
                <a:latin typeface="Tahoma" panose="020B0604030504040204" pitchFamily="34" charset="0"/>
              </a:defRPr>
            </a:lvl2pPr>
            <a:lvl3pPr marL="1143000" indent="-228600">
              <a:spcBef>
                <a:spcPct val="20000"/>
              </a:spcBef>
              <a:buClr>
                <a:schemeClr val="accent1"/>
              </a:buClr>
              <a:buChar char="•"/>
              <a:defRPr sz="2400">
                <a:solidFill>
                  <a:schemeClr val="tx1"/>
                </a:solidFill>
                <a:latin typeface="Tahoma" panose="020B0604030504040204" pitchFamily="34" charset="0"/>
              </a:defRPr>
            </a:lvl3pPr>
            <a:lvl4pPr marL="1600200" indent="-228600">
              <a:spcBef>
                <a:spcPct val="20000"/>
              </a:spcBef>
              <a:buClr>
                <a:schemeClr val="folHlink"/>
              </a:buClr>
              <a:buChar char="–"/>
              <a:defRPr sz="2000">
                <a:solidFill>
                  <a:schemeClr val="tx1"/>
                </a:solidFill>
                <a:latin typeface="Tahoma" panose="020B0604030504040204" pitchFamily="34" charset="0"/>
              </a:defRPr>
            </a:lvl4pPr>
            <a:lvl5pPr marL="2057400" indent="-228600">
              <a:spcBef>
                <a:spcPct val="20000"/>
              </a:spcBef>
              <a:buClr>
                <a:schemeClr val="accent1"/>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9pPr>
          </a:lstStyle>
          <a:p>
            <a:pPr algn="ctr">
              <a:spcBef>
                <a:spcPct val="0"/>
              </a:spcBef>
              <a:buClrTx/>
              <a:buNone/>
            </a:pPr>
            <a:r>
              <a:rPr lang="tr-TR" sz="4400" dirty="0" smtClean="0">
                <a:solidFill>
                  <a:srgbClr val="FF0000"/>
                </a:solidFill>
              </a:rPr>
              <a:t>Amaç</a:t>
            </a:r>
            <a:endParaRPr lang="en-US" altLang="tr-TR" sz="4400" dirty="0">
              <a:solidFill>
                <a:srgbClr val="FF0000"/>
              </a:solidFill>
              <a:latin typeface="Calibri" panose="020F0502020204030204" pitchFamily="34" charset="0"/>
            </a:endParaRPr>
          </a:p>
        </p:txBody>
      </p:sp>
    </p:spTree>
    <p:extLst>
      <p:ext uri="{BB962C8B-B14F-4D97-AF65-F5344CB8AC3E}">
        <p14:creationId xmlns:p14="http://schemas.microsoft.com/office/powerpoint/2010/main" val="33345126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tr-TR" dirty="0">
                <a:solidFill>
                  <a:srgbClr val="C00000"/>
                </a:solidFill>
              </a:rPr>
              <a:t>1</a:t>
            </a:r>
            <a:r>
              <a:rPr lang="tr-TR" dirty="0" smtClean="0">
                <a:solidFill>
                  <a:srgbClr val="C00000"/>
                </a:solidFill>
              </a:rPr>
              <a:t>. </a:t>
            </a:r>
            <a:r>
              <a:rPr lang="tr-TR" sz="2400" dirty="0">
                <a:solidFill>
                  <a:srgbClr val="FF0000"/>
                </a:solidFill>
              </a:rPr>
              <a:t>Hedefler 4 N + 1 K’yı </a:t>
            </a:r>
            <a:r>
              <a:rPr lang="tr-TR" sz="2400" dirty="0" smtClean="0">
                <a:solidFill>
                  <a:srgbClr val="FF0000"/>
                </a:solidFill>
              </a:rPr>
              <a:t>içermelidir:</a:t>
            </a:r>
            <a:r>
              <a:rPr lang="tr-TR" dirty="0" smtClean="0">
                <a:solidFill>
                  <a:srgbClr val="C00000"/>
                </a:solidFill>
              </a:rPr>
              <a:t> Neden, Neyi, Ne zaman, Nerede ve Kimler için projeyi tasarladığınızı içermelidir.</a:t>
            </a:r>
          </a:p>
          <a:p>
            <a:pPr>
              <a:buFont typeface="Wingdings" panose="05000000000000000000" pitchFamily="2" charset="2"/>
              <a:buChar char="v"/>
            </a:pPr>
            <a:r>
              <a:rPr lang="tr-TR" dirty="0" smtClean="0">
                <a:solidFill>
                  <a:srgbClr val="C00000"/>
                </a:solidFill>
              </a:rPr>
              <a:t>2. Hedefler</a:t>
            </a:r>
            <a:r>
              <a:rPr lang="tr-TR" dirty="0">
                <a:solidFill>
                  <a:srgbClr val="C00000"/>
                </a:solidFill>
              </a:rPr>
              <a:t>, </a:t>
            </a:r>
            <a:r>
              <a:rPr lang="tr-TR" dirty="0" smtClean="0">
                <a:solidFill>
                  <a:srgbClr val="C00000"/>
                </a:solidFill>
              </a:rPr>
              <a:t>projedeki ana amacınızı </a:t>
            </a:r>
            <a:r>
              <a:rPr lang="tr-TR" dirty="0">
                <a:solidFill>
                  <a:srgbClr val="C00000"/>
                </a:solidFill>
              </a:rPr>
              <a:t>desteklemelidir: </a:t>
            </a:r>
            <a:r>
              <a:rPr lang="tr-TR" dirty="0"/>
              <a:t>Hedeflerinizin her birinin çok önemli </a:t>
            </a:r>
            <a:r>
              <a:rPr lang="tr-TR" dirty="0" smtClean="0"/>
              <a:t>olması projeye katkıda </a:t>
            </a:r>
            <a:r>
              <a:rPr lang="tr-TR" dirty="0"/>
              <a:t>bulunur ve </a:t>
            </a:r>
            <a:r>
              <a:rPr lang="tr-TR" dirty="0" smtClean="0"/>
              <a:t>ana amaca </a:t>
            </a:r>
            <a:r>
              <a:rPr lang="tr-TR" dirty="0"/>
              <a:t>ulaşmada destek </a:t>
            </a:r>
            <a:r>
              <a:rPr lang="tr-TR" dirty="0" smtClean="0"/>
              <a:t>olur.</a:t>
            </a:r>
          </a:p>
          <a:p>
            <a:pPr marL="284163" indent="0">
              <a:buNone/>
            </a:pPr>
            <a:r>
              <a:rPr lang="tr-TR" dirty="0" smtClean="0">
                <a:solidFill>
                  <a:srgbClr val="FF0000"/>
                </a:solidFill>
              </a:rPr>
              <a:t>Örneğin</a:t>
            </a:r>
            <a:r>
              <a:rPr lang="tr-TR" dirty="0"/>
              <a:t>, projenin amacı, XYZ bölgesindeki </a:t>
            </a:r>
            <a:r>
              <a:rPr lang="tr-TR" dirty="0" smtClean="0"/>
              <a:t>annelerin sağlığını </a:t>
            </a:r>
            <a:r>
              <a:rPr lang="tr-TR" dirty="0"/>
              <a:t>iyileştirmek ise, o zaman hedeflerin her biri </a:t>
            </a:r>
            <a:r>
              <a:rPr lang="tr-TR" dirty="0" smtClean="0"/>
              <a:t>anne </a:t>
            </a:r>
            <a:r>
              <a:rPr lang="tr-TR" dirty="0"/>
              <a:t>sağlığının iyileştirilmesi için öneri ve katkıda bulunmalıdır.</a:t>
            </a:r>
          </a:p>
        </p:txBody>
      </p:sp>
      <p:sp>
        <p:nvSpPr>
          <p:cNvPr id="4" name="Rectangle 2"/>
          <p:cNvSpPr>
            <a:spLocks noGrp="1" noChangeArrowheads="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Char char="•"/>
              <a:defRPr sz="3200">
                <a:solidFill>
                  <a:schemeClr val="tx1"/>
                </a:solidFill>
                <a:latin typeface="Tahoma" panose="020B0604030504040204" pitchFamily="34" charset="0"/>
              </a:defRPr>
            </a:lvl1pPr>
            <a:lvl2pPr marL="742950" indent="-285750">
              <a:spcBef>
                <a:spcPct val="20000"/>
              </a:spcBef>
              <a:buClr>
                <a:schemeClr val="hlink"/>
              </a:buClr>
              <a:buChar char="–"/>
              <a:defRPr sz="2800">
                <a:solidFill>
                  <a:schemeClr val="tx1"/>
                </a:solidFill>
                <a:latin typeface="Tahoma" panose="020B0604030504040204" pitchFamily="34" charset="0"/>
              </a:defRPr>
            </a:lvl2pPr>
            <a:lvl3pPr marL="1143000" indent="-228600">
              <a:spcBef>
                <a:spcPct val="20000"/>
              </a:spcBef>
              <a:buClr>
                <a:schemeClr val="accent1"/>
              </a:buClr>
              <a:buChar char="•"/>
              <a:defRPr sz="2400">
                <a:solidFill>
                  <a:schemeClr val="tx1"/>
                </a:solidFill>
                <a:latin typeface="Tahoma" panose="020B0604030504040204" pitchFamily="34" charset="0"/>
              </a:defRPr>
            </a:lvl3pPr>
            <a:lvl4pPr marL="1600200" indent="-228600">
              <a:spcBef>
                <a:spcPct val="20000"/>
              </a:spcBef>
              <a:buClr>
                <a:schemeClr val="folHlink"/>
              </a:buClr>
              <a:buChar char="–"/>
              <a:defRPr sz="2000">
                <a:solidFill>
                  <a:schemeClr val="tx1"/>
                </a:solidFill>
                <a:latin typeface="Tahoma" panose="020B0604030504040204" pitchFamily="34" charset="0"/>
              </a:defRPr>
            </a:lvl4pPr>
            <a:lvl5pPr marL="2057400" indent="-228600">
              <a:spcBef>
                <a:spcPct val="20000"/>
              </a:spcBef>
              <a:buClr>
                <a:schemeClr val="accent1"/>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9pPr>
          </a:lstStyle>
          <a:p>
            <a:pPr algn="ctr" eaLnBrk="1" hangingPunct="1">
              <a:spcBef>
                <a:spcPct val="0"/>
              </a:spcBef>
              <a:buClrTx/>
              <a:buFontTx/>
              <a:buNone/>
            </a:pPr>
            <a:r>
              <a:rPr lang="tr-TR" altLang="tr-TR" sz="4400" dirty="0" smtClean="0">
                <a:solidFill>
                  <a:srgbClr val="C00000"/>
                </a:solidFill>
                <a:latin typeface="Calibri" panose="020F0502020204030204" pitchFamily="34" charset="0"/>
              </a:rPr>
              <a:t>Hedefler</a:t>
            </a:r>
            <a:endParaRPr lang="en-US" altLang="tr-TR" sz="4400" dirty="0">
              <a:solidFill>
                <a:srgbClr val="C00000"/>
              </a:solidFill>
              <a:latin typeface="Calibri" panose="020F0502020204030204" pitchFamily="34" charset="0"/>
            </a:endParaRPr>
          </a:p>
        </p:txBody>
      </p:sp>
    </p:spTree>
    <p:extLst>
      <p:ext uri="{BB962C8B-B14F-4D97-AF65-F5344CB8AC3E}">
        <p14:creationId xmlns:p14="http://schemas.microsoft.com/office/powerpoint/2010/main" val="24682602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smtClean="0"/>
              <a:t>Bilimsel Bir Araştırma</a:t>
            </a:r>
            <a:endParaRPr lang="tr-TR" dirty="0"/>
          </a:p>
        </p:txBody>
      </p:sp>
      <p:sp>
        <p:nvSpPr>
          <p:cNvPr id="3" name="Content Placeholder 2"/>
          <p:cNvSpPr>
            <a:spLocks noGrp="1"/>
          </p:cNvSpPr>
          <p:nvPr>
            <p:ph idx="1"/>
          </p:nvPr>
        </p:nvSpPr>
        <p:spPr/>
        <p:txBody>
          <a:bodyPr/>
          <a:lstStyle/>
          <a:p>
            <a:endParaRPr lang="tr-TR" dirty="0" smtClean="0"/>
          </a:p>
          <a:p>
            <a:r>
              <a:rPr lang="tr-TR" dirty="0" smtClean="0"/>
              <a:t>Bilimsel bir araştırma</a:t>
            </a:r>
            <a:r>
              <a:rPr lang="tr-TR" dirty="0"/>
              <a:t>, "</a:t>
            </a:r>
            <a:r>
              <a:rPr lang="tr-TR" dirty="0">
                <a:solidFill>
                  <a:srgbClr val="002060"/>
                </a:solidFill>
              </a:rPr>
              <a:t>insan, kültür ve toplum bilgisi </a:t>
            </a:r>
            <a:r>
              <a:rPr lang="tr-TR" sz="2800" dirty="0">
                <a:solidFill>
                  <a:srgbClr val="002060"/>
                </a:solidFill>
              </a:rPr>
              <a:t>dâhil</a:t>
            </a:r>
            <a:r>
              <a:rPr lang="tr-TR" dirty="0" smtClean="0">
                <a:solidFill>
                  <a:srgbClr val="002060"/>
                </a:solidFill>
              </a:rPr>
              <a:t> </a:t>
            </a:r>
            <a:r>
              <a:rPr lang="tr-TR" dirty="0">
                <a:solidFill>
                  <a:srgbClr val="002060"/>
                </a:solidFill>
              </a:rPr>
              <a:t>olmak üzere bilgi </a:t>
            </a:r>
            <a:r>
              <a:rPr lang="tr-TR" dirty="0" smtClean="0">
                <a:solidFill>
                  <a:srgbClr val="002060"/>
                </a:solidFill>
              </a:rPr>
              <a:t>birikimini </a:t>
            </a:r>
            <a:r>
              <a:rPr lang="tr-TR" dirty="0">
                <a:solidFill>
                  <a:srgbClr val="002060"/>
                </a:solidFill>
              </a:rPr>
              <a:t>artırmak için yapılan </a:t>
            </a:r>
            <a:r>
              <a:rPr lang="tr-TR" dirty="0" smtClean="0">
                <a:solidFill>
                  <a:srgbClr val="002060"/>
                </a:solidFill>
              </a:rPr>
              <a:t>türetici </a:t>
            </a:r>
            <a:r>
              <a:rPr lang="tr-TR" dirty="0">
                <a:solidFill>
                  <a:srgbClr val="002060"/>
                </a:solidFill>
              </a:rPr>
              <a:t>ve sistematik çalışmayı </a:t>
            </a:r>
            <a:r>
              <a:rPr lang="tr-TR" dirty="0" smtClean="0">
                <a:solidFill>
                  <a:srgbClr val="002060"/>
                </a:solidFill>
              </a:rPr>
              <a:t>ve/veya </a:t>
            </a:r>
            <a:r>
              <a:rPr lang="tr-TR" dirty="0">
                <a:solidFill>
                  <a:srgbClr val="002060"/>
                </a:solidFill>
              </a:rPr>
              <a:t>bu yeni bilgi </a:t>
            </a:r>
            <a:r>
              <a:rPr lang="tr-TR" dirty="0" smtClean="0">
                <a:solidFill>
                  <a:srgbClr val="002060"/>
                </a:solidFill>
              </a:rPr>
              <a:t>birikimi ile yeni uygulamaların </a:t>
            </a:r>
            <a:r>
              <a:rPr lang="tr-TR" dirty="0">
                <a:solidFill>
                  <a:srgbClr val="002060"/>
                </a:solidFill>
              </a:rPr>
              <a:t>geliştirilmesi </a:t>
            </a:r>
            <a:r>
              <a:rPr lang="tr-TR" dirty="0" smtClean="0">
                <a:solidFill>
                  <a:srgbClr val="002060"/>
                </a:solidFill>
              </a:rPr>
              <a:t>için kullanılan yöntemler topluluğu</a:t>
            </a:r>
            <a:r>
              <a:rPr lang="tr-TR" dirty="0" smtClean="0"/>
              <a:t>" diye ifade edilebilir.</a:t>
            </a:r>
            <a:endParaRPr lang="tr-TR" dirty="0"/>
          </a:p>
        </p:txBody>
      </p:sp>
    </p:spTree>
    <p:extLst>
      <p:ext uri="{BB962C8B-B14F-4D97-AF65-F5344CB8AC3E}">
        <p14:creationId xmlns:p14="http://schemas.microsoft.com/office/powerpoint/2010/main" val="40755301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tr-TR" dirty="0">
                <a:solidFill>
                  <a:srgbClr val="C00000"/>
                </a:solidFill>
              </a:rPr>
              <a:t>3. </a:t>
            </a:r>
            <a:r>
              <a:rPr lang="tr-TR" dirty="0" smtClean="0">
                <a:solidFill>
                  <a:srgbClr val="C00000"/>
                </a:solidFill>
              </a:rPr>
              <a:t>Hedefler, </a:t>
            </a:r>
            <a:r>
              <a:rPr lang="tr-TR" dirty="0">
                <a:solidFill>
                  <a:srgbClr val="C00000"/>
                </a:solidFill>
              </a:rPr>
              <a:t>mantıksal bir düzeni takip etmelidir: </a:t>
            </a:r>
            <a:r>
              <a:rPr lang="tr-TR" dirty="0" smtClean="0"/>
              <a:t>Hedefleri </a:t>
            </a:r>
            <a:r>
              <a:rPr lang="tr-TR" dirty="0"/>
              <a:t>çerçevelemek için, amaçların mantıksal </a:t>
            </a:r>
            <a:r>
              <a:rPr lang="tr-TR" dirty="0" smtClean="0"/>
              <a:t>bir çerçevede yerleştirilmesi </a:t>
            </a:r>
            <a:r>
              <a:rPr lang="tr-TR" dirty="0"/>
              <a:t>gerektiğini her zaman hatırlamalısınız; bu, yalnızca, bir projeyi uygularken adım adım bir prosedür olması gerektiğini ifade eder. </a:t>
            </a:r>
            <a:r>
              <a:rPr lang="tr-TR" dirty="0" smtClean="0"/>
              <a:t>Bu davranış, </a:t>
            </a:r>
            <a:r>
              <a:rPr lang="tr-TR" dirty="0"/>
              <a:t>aynı zamanda </a:t>
            </a:r>
            <a:r>
              <a:rPr lang="tr-TR" dirty="0">
                <a:solidFill>
                  <a:srgbClr val="FF0000"/>
                </a:solidFill>
              </a:rPr>
              <a:t>tüm </a:t>
            </a:r>
            <a:r>
              <a:rPr lang="tr-TR" dirty="0" smtClean="0">
                <a:solidFill>
                  <a:srgbClr val="FF0000"/>
                </a:solidFill>
              </a:rPr>
              <a:t>faaliyetlerinizi (tüm iş paketlerinizi) </a:t>
            </a:r>
            <a:r>
              <a:rPr lang="tr-TR" dirty="0"/>
              <a:t>buna göre planlamanıza yardımcı olacaktır.</a:t>
            </a:r>
          </a:p>
          <a:p>
            <a:endParaRPr lang="tr-TR" dirty="0"/>
          </a:p>
        </p:txBody>
      </p:sp>
      <p:sp>
        <p:nvSpPr>
          <p:cNvPr id="4" name="Rectangle 2"/>
          <p:cNvSpPr>
            <a:spLocks noGrp="1" noChangeArrowheads="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Char char="•"/>
              <a:defRPr sz="3200">
                <a:solidFill>
                  <a:schemeClr val="tx1"/>
                </a:solidFill>
                <a:latin typeface="Tahoma" panose="020B0604030504040204" pitchFamily="34" charset="0"/>
              </a:defRPr>
            </a:lvl1pPr>
            <a:lvl2pPr marL="742950" indent="-285750">
              <a:spcBef>
                <a:spcPct val="20000"/>
              </a:spcBef>
              <a:buClr>
                <a:schemeClr val="hlink"/>
              </a:buClr>
              <a:buChar char="–"/>
              <a:defRPr sz="2800">
                <a:solidFill>
                  <a:schemeClr val="tx1"/>
                </a:solidFill>
                <a:latin typeface="Tahoma" panose="020B0604030504040204" pitchFamily="34" charset="0"/>
              </a:defRPr>
            </a:lvl2pPr>
            <a:lvl3pPr marL="1143000" indent="-228600">
              <a:spcBef>
                <a:spcPct val="20000"/>
              </a:spcBef>
              <a:buClr>
                <a:schemeClr val="accent1"/>
              </a:buClr>
              <a:buChar char="•"/>
              <a:defRPr sz="2400">
                <a:solidFill>
                  <a:schemeClr val="tx1"/>
                </a:solidFill>
                <a:latin typeface="Tahoma" panose="020B0604030504040204" pitchFamily="34" charset="0"/>
              </a:defRPr>
            </a:lvl3pPr>
            <a:lvl4pPr marL="1600200" indent="-228600">
              <a:spcBef>
                <a:spcPct val="20000"/>
              </a:spcBef>
              <a:buClr>
                <a:schemeClr val="folHlink"/>
              </a:buClr>
              <a:buChar char="–"/>
              <a:defRPr sz="2000">
                <a:solidFill>
                  <a:schemeClr val="tx1"/>
                </a:solidFill>
                <a:latin typeface="Tahoma" panose="020B0604030504040204" pitchFamily="34" charset="0"/>
              </a:defRPr>
            </a:lvl4pPr>
            <a:lvl5pPr marL="2057400" indent="-228600">
              <a:spcBef>
                <a:spcPct val="20000"/>
              </a:spcBef>
              <a:buClr>
                <a:schemeClr val="accent1"/>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9pPr>
          </a:lstStyle>
          <a:p>
            <a:pPr algn="ctr" eaLnBrk="1" hangingPunct="1">
              <a:spcBef>
                <a:spcPct val="0"/>
              </a:spcBef>
              <a:buClrTx/>
              <a:buFontTx/>
              <a:buNone/>
            </a:pPr>
            <a:r>
              <a:rPr lang="tr-TR" altLang="tr-TR" sz="4400" dirty="0" smtClean="0">
                <a:solidFill>
                  <a:srgbClr val="C00000"/>
                </a:solidFill>
                <a:latin typeface="Calibri" panose="020F0502020204030204" pitchFamily="34" charset="0"/>
              </a:rPr>
              <a:t>Hedefler</a:t>
            </a:r>
            <a:endParaRPr lang="en-US" altLang="tr-TR" sz="4400" dirty="0">
              <a:solidFill>
                <a:srgbClr val="C00000"/>
              </a:solidFill>
              <a:latin typeface="Calibri" panose="020F0502020204030204" pitchFamily="34" charset="0"/>
            </a:endParaRPr>
          </a:p>
        </p:txBody>
      </p:sp>
    </p:spTree>
    <p:extLst>
      <p:ext uri="{BB962C8B-B14F-4D97-AF65-F5344CB8AC3E}">
        <p14:creationId xmlns:p14="http://schemas.microsoft.com/office/powerpoint/2010/main" val="27873855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defRPr>
            </a:lvl1pPr>
            <a:lvl2pPr marL="742950" indent="-285750">
              <a:spcBef>
                <a:spcPct val="20000"/>
              </a:spcBef>
              <a:buClr>
                <a:schemeClr val="hlink"/>
              </a:buClr>
              <a:buChar char="–"/>
              <a:defRPr sz="2800">
                <a:solidFill>
                  <a:schemeClr val="tx1"/>
                </a:solidFill>
                <a:latin typeface="Tahoma" panose="020B0604030504040204" pitchFamily="34" charset="0"/>
              </a:defRPr>
            </a:lvl2pPr>
            <a:lvl3pPr marL="1143000" indent="-228600">
              <a:spcBef>
                <a:spcPct val="20000"/>
              </a:spcBef>
              <a:buClr>
                <a:schemeClr val="accent1"/>
              </a:buClr>
              <a:buChar char="•"/>
              <a:defRPr sz="2400">
                <a:solidFill>
                  <a:schemeClr val="tx1"/>
                </a:solidFill>
                <a:latin typeface="Tahoma" panose="020B0604030504040204" pitchFamily="34" charset="0"/>
              </a:defRPr>
            </a:lvl3pPr>
            <a:lvl4pPr marL="1600200" indent="-228600">
              <a:spcBef>
                <a:spcPct val="20000"/>
              </a:spcBef>
              <a:buClr>
                <a:schemeClr val="folHlink"/>
              </a:buClr>
              <a:buChar char="–"/>
              <a:defRPr sz="2000">
                <a:solidFill>
                  <a:schemeClr val="tx1"/>
                </a:solidFill>
                <a:latin typeface="Tahoma" panose="020B0604030504040204" pitchFamily="34" charset="0"/>
              </a:defRPr>
            </a:lvl4pPr>
            <a:lvl5pPr marL="2057400" indent="-228600">
              <a:spcBef>
                <a:spcPct val="20000"/>
              </a:spcBef>
              <a:buClr>
                <a:schemeClr val="accent1"/>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9pPr>
          </a:lstStyle>
          <a:p>
            <a:pPr>
              <a:spcBef>
                <a:spcPct val="0"/>
              </a:spcBef>
              <a:buClrTx/>
              <a:buFontTx/>
              <a:buNone/>
            </a:pPr>
            <a:fld id="{F86082EB-6D2F-4E75-810D-11C70899922F}" type="slidenum">
              <a:rPr lang="en-US" altLang="tr-TR" sz="1400">
                <a:latin typeface="Times New Roman" panose="02020603050405020304" pitchFamily="18" charset="0"/>
              </a:rPr>
              <a:pPr>
                <a:spcBef>
                  <a:spcPct val="0"/>
                </a:spcBef>
                <a:buClrTx/>
                <a:buFontTx/>
                <a:buNone/>
              </a:pPr>
              <a:t>31</a:t>
            </a:fld>
            <a:endParaRPr lang="en-US" altLang="tr-TR" sz="1400">
              <a:latin typeface="Times New Roman" panose="02020603050405020304" pitchFamily="18" charset="0"/>
            </a:endParaRPr>
          </a:p>
        </p:txBody>
      </p:sp>
      <p:sp>
        <p:nvSpPr>
          <p:cNvPr id="33795" name="Rectangle 2"/>
          <p:cNvSpPr>
            <a:spLocks noChangeArrowheads="1"/>
          </p:cNvSpPr>
          <p:nvPr/>
        </p:nvSpPr>
        <p:spPr bwMode="auto">
          <a:xfrm>
            <a:off x="13716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Char char="•"/>
              <a:defRPr sz="3200">
                <a:solidFill>
                  <a:schemeClr val="tx1"/>
                </a:solidFill>
                <a:latin typeface="Tahoma" panose="020B0604030504040204" pitchFamily="34" charset="0"/>
              </a:defRPr>
            </a:lvl1pPr>
            <a:lvl2pPr marL="742950" indent="-285750">
              <a:spcBef>
                <a:spcPct val="20000"/>
              </a:spcBef>
              <a:buClr>
                <a:schemeClr val="hlink"/>
              </a:buClr>
              <a:buChar char="–"/>
              <a:defRPr sz="2800">
                <a:solidFill>
                  <a:schemeClr val="tx1"/>
                </a:solidFill>
                <a:latin typeface="Tahoma" panose="020B0604030504040204" pitchFamily="34" charset="0"/>
              </a:defRPr>
            </a:lvl2pPr>
            <a:lvl3pPr marL="1143000" indent="-228600">
              <a:spcBef>
                <a:spcPct val="20000"/>
              </a:spcBef>
              <a:buClr>
                <a:schemeClr val="accent1"/>
              </a:buClr>
              <a:buChar char="•"/>
              <a:defRPr sz="2400">
                <a:solidFill>
                  <a:schemeClr val="tx1"/>
                </a:solidFill>
                <a:latin typeface="Tahoma" panose="020B0604030504040204" pitchFamily="34" charset="0"/>
              </a:defRPr>
            </a:lvl3pPr>
            <a:lvl4pPr marL="1600200" indent="-228600">
              <a:spcBef>
                <a:spcPct val="20000"/>
              </a:spcBef>
              <a:buClr>
                <a:schemeClr val="folHlink"/>
              </a:buClr>
              <a:buChar char="–"/>
              <a:defRPr sz="2000">
                <a:solidFill>
                  <a:schemeClr val="tx1"/>
                </a:solidFill>
                <a:latin typeface="Tahoma" panose="020B0604030504040204" pitchFamily="34" charset="0"/>
              </a:defRPr>
            </a:lvl4pPr>
            <a:lvl5pPr marL="2057400" indent="-228600">
              <a:spcBef>
                <a:spcPct val="20000"/>
              </a:spcBef>
              <a:buClr>
                <a:schemeClr val="accent1"/>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9pPr>
          </a:lstStyle>
          <a:p>
            <a:pPr algn="ctr" eaLnBrk="1" hangingPunct="1">
              <a:spcBef>
                <a:spcPct val="0"/>
              </a:spcBef>
              <a:buClrTx/>
              <a:buFontTx/>
              <a:buNone/>
            </a:pPr>
            <a:r>
              <a:rPr lang="tr-TR" altLang="tr-TR" sz="4400" dirty="0" smtClean="0">
                <a:solidFill>
                  <a:srgbClr val="C00000"/>
                </a:solidFill>
                <a:latin typeface="Calibri" panose="020F0502020204030204" pitchFamily="34" charset="0"/>
              </a:rPr>
              <a:t>Hedefler: SMART</a:t>
            </a:r>
            <a:endParaRPr lang="en-US" altLang="tr-TR" sz="4400" dirty="0">
              <a:solidFill>
                <a:srgbClr val="C00000"/>
              </a:solidFill>
              <a:latin typeface="Calibri" panose="020F0502020204030204" pitchFamily="34" charset="0"/>
            </a:endParaRPr>
          </a:p>
        </p:txBody>
      </p:sp>
      <p:sp>
        <p:nvSpPr>
          <p:cNvPr id="33796" name="Rectangle 3"/>
          <p:cNvSpPr>
            <a:spLocks noGrp="1" noChangeArrowheads="1"/>
          </p:cNvSpPr>
          <p:nvPr>
            <p:ph type="body" idx="1"/>
          </p:nvPr>
        </p:nvSpPr>
        <p:spPr>
          <a:xfrm>
            <a:off x="609600" y="990600"/>
            <a:ext cx="8001000" cy="5105400"/>
          </a:xfrm>
        </p:spPr>
        <p:txBody>
          <a:bodyPr>
            <a:noAutofit/>
          </a:bodyPr>
          <a:lstStyle/>
          <a:p>
            <a:r>
              <a:rPr lang="tr-TR" sz="1400" b="1" dirty="0">
                <a:solidFill>
                  <a:srgbClr val="C00000"/>
                </a:solidFill>
              </a:rPr>
              <a:t>4. </a:t>
            </a:r>
            <a:r>
              <a:rPr lang="tr-TR" sz="1400" b="1" dirty="0" smtClean="0">
                <a:solidFill>
                  <a:srgbClr val="C00000"/>
                </a:solidFill>
              </a:rPr>
              <a:t>SMART hedefleri çerçevelemek: </a:t>
            </a:r>
            <a:r>
              <a:rPr lang="tr-TR" sz="1400" dirty="0"/>
              <a:t>Program yöneticilerinin çoğu, </a:t>
            </a:r>
            <a:r>
              <a:rPr lang="tr-TR" sz="1400" dirty="0" smtClean="0"/>
              <a:t>kaliteli </a:t>
            </a:r>
            <a:r>
              <a:rPr lang="tr-TR" sz="1400" dirty="0"/>
              <a:t>hedeflerini belirlemek için bu kısaltmayı duymuş </a:t>
            </a:r>
            <a:r>
              <a:rPr lang="tr-TR" sz="1400" dirty="0" smtClean="0"/>
              <a:t>olabilirler. </a:t>
            </a:r>
            <a:r>
              <a:rPr lang="tr-TR" sz="1400" dirty="0"/>
              <a:t>SMART </a:t>
            </a:r>
            <a:r>
              <a:rPr lang="tr-TR" sz="1400" dirty="0" smtClean="0"/>
              <a:t>hedefler:</a:t>
            </a:r>
          </a:p>
          <a:p>
            <a:endParaRPr lang="tr-TR" altLang="tr-TR" sz="1400" b="1" dirty="0" smtClean="0"/>
          </a:p>
          <a:p>
            <a:pPr eaLnBrk="1" hangingPunct="1"/>
            <a:r>
              <a:rPr lang="en-US" altLang="tr-TR" sz="1400" b="1" i="1" dirty="0" smtClean="0">
                <a:solidFill>
                  <a:srgbClr val="C00000"/>
                </a:solidFill>
              </a:rPr>
              <a:t>S</a:t>
            </a:r>
            <a:r>
              <a:rPr lang="en-US" altLang="tr-TR" sz="1400" b="1" dirty="0" smtClean="0">
                <a:solidFill>
                  <a:srgbClr val="C00000"/>
                </a:solidFill>
              </a:rPr>
              <a:t>pecific</a:t>
            </a:r>
            <a:r>
              <a:rPr lang="tr-TR" altLang="tr-TR" sz="1400" dirty="0" smtClean="0">
                <a:solidFill>
                  <a:srgbClr val="C00000"/>
                </a:solidFill>
              </a:rPr>
              <a:t> (</a:t>
            </a:r>
            <a:r>
              <a:rPr lang="tr-TR" altLang="tr-TR" sz="1400" b="1" dirty="0" smtClean="0">
                <a:solidFill>
                  <a:srgbClr val="C00000"/>
                </a:solidFill>
              </a:rPr>
              <a:t>Spesifik</a:t>
            </a:r>
            <a:r>
              <a:rPr lang="tr-TR" altLang="tr-TR" sz="1400" dirty="0" smtClean="0">
                <a:solidFill>
                  <a:srgbClr val="C00000"/>
                </a:solidFill>
              </a:rPr>
              <a:t>)</a:t>
            </a:r>
            <a:r>
              <a:rPr lang="en-US" altLang="tr-TR" sz="1400" dirty="0" smtClean="0">
                <a:solidFill>
                  <a:srgbClr val="C00000"/>
                </a:solidFill>
              </a:rPr>
              <a:t>: </a:t>
            </a:r>
            <a:r>
              <a:rPr lang="tr-TR" altLang="tr-TR" sz="1400" dirty="0" smtClean="0"/>
              <a:t>Neyi amaçladığınız ve nelere ulaşacağınız konusunda kesin/belirli olmanızı ifade eder.</a:t>
            </a:r>
            <a:r>
              <a:rPr lang="en-US" altLang="tr-TR" sz="1400" dirty="0" smtClean="0"/>
              <a:t> </a:t>
            </a:r>
            <a:endParaRPr lang="tr-TR" altLang="tr-TR" sz="1400" dirty="0" smtClean="0"/>
          </a:p>
          <a:p>
            <a:pPr eaLnBrk="1" hangingPunct="1"/>
            <a:endParaRPr lang="en-US" altLang="tr-TR" sz="1400" dirty="0" smtClean="0"/>
          </a:p>
          <a:p>
            <a:pPr eaLnBrk="1" hangingPunct="1"/>
            <a:r>
              <a:rPr lang="en-US" altLang="tr-TR" sz="1400" b="1" i="1" dirty="0" smtClean="0">
                <a:solidFill>
                  <a:srgbClr val="C00000"/>
                </a:solidFill>
              </a:rPr>
              <a:t>M</a:t>
            </a:r>
            <a:r>
              <a:rPr lang="en-US" altLang="tr-TR" sz="1400" b="1" dirty="0" smtClean="0">
                <a:solidFill>
                  <a:srgbClr val="C00000"/>
                </a:solidFill>
              </a:rPr>
              <a:t>easurable</a:t>
            </a:r>
            <a:r>
              <a:rPr lang="tr-TR" altLang="tr-TR" sz="1400" b="1" dirty="0" smtClean="0">
                <a:solidFill>
                  <a:srgbClr val="C00000"/>
                </a:solidFill>
              </a:rPr>
              <a:t> (Ölçülebilir)</a:t>
            </a:r>
            <a:r>
              <a:rPr lang="en-US" altLang="tr-TR" sz="1400" b="1" dirty="0" smtClean="0">
                <a:solidFill>
                  <a:srgbClr val="C00000"/>
                </a:solidFill>
              </a:rPr>
              <a:t>: </a:t>
            </a:r>
            <a:r>
              <a:rPr lang="tr-TR" altLang="tr-TR" sz="1400" dirty="0" smtClean="0"/>
              <a:t>Hedefleriniz ölçülebilir olsun. Aynı zamanda bu, hedeflerinizin elde edilip edilmeyeceğini göstermek için niceliksel hale getirilmesi gerektiği anlamına gelmektedir. Bu bağlamda gelecek bu sorulara cevap vererek hedeflerinize sayısal bir değer atayarak yapabilirsiniz: Kaç kişi? Ne kadar? Ne zamana kadar?</a:t>
            </a:r>
            <a:r>
              <a:rPr lang="en-US" altLang="tr-TR" sz="1400" dirty="0" smtClean="0"/>
              <a:t> </a:t>
            </a:r>
            <a:endParaRPr lang="tr-TR" altLang="tr-TR" sz="1400" dirty="0" smtClean="0"/>
          </a:p>
          <a:p>
            <a:pPr eaLnBrk="1" hangingPunct="1"/>
            <a:endParaRPr lang="en-US" altLang="tr-TR" sz="1400" dirty="0" smtClean="0"/>
          </a:p>
          <a:p>
            <a:pPr eaLnBrk="1" hangingPunct="1"/>
            <a:r>
              <a:rPr lang="en-US" altLang="tr-TR" sz="1400" b="1" i="1" dirty="0" smtClean="0">
                <a:solidFill>
                  <a:srgbClr val="C00000"/>
                </a:solidFill>
              </a:rPr>
              <a:t>A</a:t>
            </a:r>
            <a:r>
              <a:rPr lang="tr-TR" altLang="tr-TR" sz="1400" b="1" dirty="0" smtClean="0">
                <a:solidFill>
                  <a:srgbClr val="C00000"/>
                </a:solidFill>
              </a:rPr>
              <a:t>chievable</a:t>
            </a:r>
            <a:r>
              <a:rPr lang="tr-TR" altLang="tr-TR" sz="1400" dirty="0" smtClean="0">
                <a:solidFill>
                  <a:srgbClr val="C00000"/>
                </a:solidFill>
              </a:rPr>
              <a:t> (</a:t>
            </a:r>
            <a:r>
              <a:rPr lang="tr-TR" altLang="tr-TR" sz="1400" b="1" dirty="0" smtClean="0">
                <a:solidFill>
                  <a:srgbClr val="C00000"/>
                </a:solidFill>
              </a:rPr>
              <a:t>Ulaşılabilir</a:t>
            </a:r>
            <a:r>
              <a:rPr lang="tr-TR" altLang="tr-TR" sz="1400" dirty="0" smtClean="0">
                <a:solidFill>
                  <a:srgbClr val="C00000"/>
                </a:solidFill>
              </a:rPr>
              <a:t>)</a:t>
            </a:r>
            <a:r>
              <a:rPr lang="en-US" altLang="tr-TR" sz="1400" dirty="0" smtClean="0">
                <a:solidFill>
                  <a:srgbClr val="C00000"/>
                </a:solidFill>
              </a:rPr>
              <a:t>: </a:t>
            </a:r>
            <a:r>
              <a:rPr lang="tr-TR" altLang="tr-TR" sz="1400" dirty="0" smtClean="0"/>
              <a:t>Bu hedeflerinizin uygulanabilir olduğunu göstermekte olup, biriminizin kapasitesini, kısıtlarını ve yeteneklerini göz önünde bulundurduğunu ifade eder. Bu bağlamda hedef kitlenin ihtiyacına göre projenizi konumlandırın.</a:t>
            </a:r>
            <a:r>
              <a:rPr lang="en-US" altLang="tr-TR" sz="1400" dirty="0" smtClean="0"/>
              <a:t> </a:t>
            </a:r>
            <a:endParaRPr lang="tr-TR" altLang="tr-TR" sz="1400" dirty="0" smtClean="0"/>
          </a:p>
          <a:p>
            <a:pPr eaLnBrk="1" hangingPunct="1"/>
            <a:endParaRPr lang="en-US" altLang="tr-TR" sz="1400" dirty="0" smtClean="0"/>
          </a:p>
          <a:p>
            <a:r>
              <a:rPr lang="en-US" altLang="tr-TR" sz="1400" b="1" i="1" dirty="0" smtClean="0">
                <a:solidFill>
                  <a:srgbClr val="C00000"/>
                </a:solidFill>
              </a:rPr>
              <a:t>R</a:t>
            </a:r>
            <a:r>
              <a:rPr lang="en-US" altLang="tr-TR" sz="1400" b="1" dirty="0" smtClean="0">
                <a:solidFill>
                  <a:srgbClr val="C00000"/>
                </a:solidFill>
              </a:rPr>
              <a:t>ealistic</a:t>
            </a:r>
            <a:r>
              <a:rPr lang="tr-TR" altLang="tr-TR" sz="1400" b="1" dirty="0" smtClean="0">
                <a:solidFill>
                  <a:srgbClr val="C00000"/>
                </a:solidFill>
              </a:rPr>
              <a:t> (Gerçekçi)</a:t>
            </a:r>
            <a:r>
              <a:rPr lang="en-US" altLang="tr-TR" sz="1400" b="1" dirty="0" smtClean="0">
                <a:solidFill>
                  <a:srgbClr val="C00000"/>
                </a:solidFill>
              </a:rPr>
              <a:t>: </a:t>
            </a:r>
            <a:r>
              <a:rPr lang="tr-TR" altLang="tr-TR" sz="1400" dirty="0"/>
              <a:t>H</a:t>
            </a:r>
            <a:r>
              <a:rPr lang="tr-TR" sz="1400" dirty="0" smtClean="0"/>
              <a:t>edefleri belirlerken mevcut kaynaklar ve zaman çerçevesi içerisinde ulaşabileceğinden emin olunuz. Bu bağlamda projede belirtiğiniz hedefleri</a:t>
            </a:r>
            <a:r>
              <a:rPr lang="tr-TR" altLang="tr-TR" sz="1400" dirty="0" smtClean="0"/>
              <a:t> gerçekleştirecek kaynaklara sahip olduğunuzu açık bir şekilde ifade ediniz.</a:t>
            </a:r>
          </a:p>
          <a:p>
            <a:endParaRPr lang="en-US" altLang="tr-TR" sz="1400" dirty="0" smtClean="0"/>
          </a:p>
          <a:p>
            <a:r>
              <a:rPr lang="en-US" altLang="tr-TR" sz="1400" b="1" i="1" dirty="0" smtClean="0">
                <a:solidFill>
                  <a:srgbClr val="C00000"/>
                </a:solidFill>
              </a:rPr>
              <a:t>T</a:t>
            </a:r>
            <a:r>
              <a:rPr lang="en-US" altLang="tr-TR" sz="1400" b="1" dirty="0" smtClean="0">
                <a:solidFill>
                  <a:srgbClr val="C00000"/>
                </a:solidFill>
              </a:rPr>
              <a:t>ime-</a:t>
            </a:r>
            <a:r>
              <a:rPr lang="tr-TR" altLang="tr-TR" sz="1400" b="1" dirty="0" smtClean="0">
                <a:solidFill>
                  <a:srgbClr val="C00000"/>
                </a:solidFill>
              </a:rPr>
              <a:t>bound (Zamana bağlı)</a:t>
            </a:r>
            <a:r>
              <a:rPr lang="en-US" altLang="tr-TR" sz="1400" b="1" dirty="0" smtClean="0">
                <a:solidFill>
                  <a:srgbClr val="C00000"/>
                </a:solidFill>
              </a:rPr>
              <a:t>:</a:t>
            </a:r>
            <a:r>
              <a:rPr lang="tr-TR" sz="1400" b="1" dirty="0" smtClean="0">
                <a:solidFill>
                  <a:srgbClr val="C00000"/>
                </a:solidFill>
              </a:rPr>
              <a:t> </a:t>
            </a:r>
            <a:r>
              <a:rPr lang="tr-TR" sz="1400" dirty="0"/>
              <a:t>Belirli bir hedefi tamamlamak için bir zaman çizelgesi vermek </a:t>
            </a:r>
            <a:r>
              <a:rPr lang="tr-TR" sz="1400" dirty="0" smtClean="0"/>
              <a:t>önemlidir. Bu</a:t>
            </a:r>
            <a:r>
              <a:rPr lang="tr-TR" sz="1400" dirty="0"/>
              <a:t>, çıktıların ve sonuçların gereksiz gecikmeler olmadan zamanında teslim edilmesine yardımcı olur.</a:t>
            </a:r>
            <a:endParaRPr lang="en-US" altLang="tr-TR" sz="1400" dirty="0" smtClean="0"/>
          </a:p>
        </p:txBody>
      </p:sp>
    </p:spTree>
    <p:extLst>
      <p:ext uri="{BB962C8B-B14F-4D97-AF65-F5344CB8AC3E}">
        <p14:creationId xmlns:p14="http://schemas.microsoft.com/office/powerpoint/2010/main" val="4849261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tr-TR" dirty="0" smtClean="0">
                <a:solidFill>
                  <a:srgbClr val="C00000"/>
                </a:solidFill>
              </a:rPr>
              <a:t>5. En fazla 3-4 hedefi belirleyiniz: </a:t>
            </a:r>
          </a:p>
          <a:p>
            <a:pPr marL="236538" indent="0" algn="just">
              <a:buNone/>
            </a:pPr>
            <a:r>
              <a:rPr lang="tr-TR" dirty="0" smtClean="0"/>
              <a:t>Çoğu uzmanlar, </a:t>
            </a:r>
            <a:r>
              <a:rPr lang="tr-TR" dirty="0"/>
              <a:t>bir </a:t>
            </a:r>
            <a:r>
              <a:rPr lang="tr-TR" dirty="0" smtClean="0"/>
              <a:t>proje teklifinde </a:t>
            </a:r>
            <a:r>
              <a:rPr lang="tr-TR" dirty="0" smtClean="0">
                <a:solidFill>
                  <a:srgbClr val="FF0000"/>
                </a:solidFill>
              </a:rPr>
              <a:t>en fazla üç </a:t>
            </a:r>
            <a:r>
              <a:rPr lang="tr-TR" dirty="0">
                <a:solidFill>
                  <a:srgbClr val="FF0000"/>
                </a:solidFill>
              </a:rPr>
              <a:t>ila dört </a:t>
            </a:r>
            <a:r>
              <a:rPr lang="tr-TR" dirty="0" smtClean="0">
                <a:solidFill>
                  <a:srgbClr val="FF0000"/>
                </a:solidFill>
              </a:rPr>
              <a:t>hedefi </a:t>
            </a:r>
            <a:r>
              <a:rPr lang="tr-TR" dirty="0" smtClean="0"/>
              <a:t>önermektedir. </a:t>
            </a:r>
            <a:r>
              <a:rPr lang="tr-TR" dirty="0"/>
              <a:t>Her bir hedefin ayrıca üstlenilmesi gereken çeşitli etkinlikler ve görevler </a:t>
            </a:r>
            <a:r>
              <a:rPr lang="tr-TR" dirty="0" smtClean="0"/>
              <a:t>olduğunu unutmayınız. Bu </a:t>
            </a:r>
            <a:r>
              <a:rPr lang="tr-TR" dirty="0"/>
              <a:t>nedenle birçok </a:t>
            </a:r>
            <a:r>
              <a:rPr lang="tr-TR" dirty="0" smtClean="0"/>
              <a:t>hedeflerin </a:t>
            </a:r>
            <a:r>
              <a:rPr lang="tr-TR" dirty="0"/>
              <a:t>olması, projenin uygulanmasını zorlaştıracaktır.</a:t>
            </a:r>
          </a:p>
        </p:txBody>
      </p:sp>
      <p:sp>
        <p:nvSpPr>
          <p:cNvPr id="4" name="Rectangle 2"/>
          <p:cNvSpPr>
            <a:spLocks noGrp="1" noChangeArrowheads="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Char char="•"/>
              <a:defRPr sz="3200">
                <a:solidFill>
                  <a:schemeClr val="tx1"/>
                </a:solidFill>
                <a:latin typeface="Tahoma" panose="020B0604030504040204" pitchFamily="34" charset="0"/>
              </a:defRPr>
            </a:lvl1pPr>
            <a:lvl2pPr marL="742950" indent="-285750">
              <a:spcBef>
                <a:spcPct val="20000"/>
              </a:spcBef>
              <a:buClr>
                <a:schemeClr val="hlink"/>
              </a:buClr>
              <a:buChar char="–"/>
              <a:defRPr sz="2800">
                <a:solidFill>
                  <a:schemeClr val="tx1"/>
                </a:solidFill>
                <a:latin typeface="Tahoma" panose="020B0604030504040204" pitchFamily="34" charset="0"/>
              </a:defRPr>
            </a:lvl2pPr>
            <a:lvl3pPr marL="1143000" indent="-228600">
              <a:spcBef>
                <a:spcPct val="20000"/>
              </a:spcBef>
              <a:buClr>
                <a:schemeClr val="accent1"/>
              </a:buClr>
              <a:buChar char="•"/>
              <a:defRPr sz="2400">
                <a:solidFill>
                  <a:schemeClr val="tx1"/>
                </a:solidFill>
                <a:latin typeface="Tahoma" panose="020B0604030504040204" pitchFamily="34" charset="0"/>
              </a:defRPr>
            </a:lvl3pPr>
            <a:lvl4pPr marL="1600200" indent="-228600">
              <a:spcBef>
                <a:spcPct val="20000"/>
              </a:spcBef>
              <a:buClr>
                <a:schemeClr val="folHlink"/>
              </a:buClr>
              <a:buChar char="–"/>
              <a:defRPr sz="2000">
                <a:solidFill>
                  <a:schemeClr val="tx1"/>
                </a:solidFill>
                <a:latin typeface="Tahoma" panose="020B0604030504040204" pitchFamily="34" charset="0"/>
              </a:defRPr>
            </a:lvl4pPr>
            <a:lvl5pPr marL="2057400" indent="-228600">
              <a:spcBef>
                <a:spcPct val="20000"/>
              </a:spcBef>
              <a:buClr>
                <a:schemeClr val="accent1"/>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9pPr>
          </a:lstStyle>
          <a:p>
            <a:pPr algn="ctr" eaLnBrk="1" hangingPunct="1">
              <a:spcBef>
                <a:spcPct val="0"/>
              </a:spcBef>
              <a:buClrTx/>
              <a:buFontTx/>
              <a:buNone/>
            </a:pPr>
            <a:r>
              <a:rPr lang="tr-TR" altLang="tr-TR" sz="4400" dirty="0" smtClean="0">
                <a:solidFill>
                  <a:srgbClr val="C00000"/>
                </a:solidFill>
                <a:latin typeface="Calibri" panose="020F0502020204030204" pitchFamily="34" charset="0"/>
              </a:rPr>
              <a:t>Hedefler</a:t>
            </a:r>
            <a:endParaRPr lang="en-US" altLang="tr-TR" sz="4400" dirty="0">
              <a:solidFill>
                <a:srgbClr val="C00000"/>
              </a:solidFill>
              <a:latin typeface="Calibri" panose="020F0502020204030204" pitchFamily="34" charset="0"/>
            </a:endParaRPr>
          </a:p>
        </p:txBody>
      </p:sp>
    </p:spTree>
    <p:extLst>
      <p:ext uri="{BB962C8B-B14F-4D97-AF65-F5344CB8AC3E}">
        <p14:creationId xmlns:p14="http://schemas.microsoft.com/office/powerpoint/2010/main" val="23520502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tr-TR" dirty="0" smtClean="0"/>
              <a:t>Yine Amaç ve Hedeflerinizi yazmadan önce TÜBİTAK’ın Amaç ve Hedefler için uyulması gereken </a:t>
            </a:r>
            <a:r>
              <a:rPr lang="tr-TR" dirty="0" smtClean="0">
                <a:solidFill>
                  <a:srgbClr val="FF0000"/>
                </a:solidFill>
              </a:rPr>
              <a:t>YÖNERGESİNİ</a:t>
            </a:r>
            <a:r>
              <a:rPr lang="tr-TR" dirty="0" smtClean="0"/>
              <a:t> mutlaka okuyunuz.</a:t>
            </a:r>
          </a:p>
          <a:p>
            <a:r>
              <a:rPr lang="tr-TR" dirty="0" smtClean="0"/>
              <a:t>Uyarı Cümlesi:</a:t>
            </a:r>
          </a:p>
          <a:p>
            <a:r>
              <a:rPr lang="tr-TR" dirty="0" smtClean="0">
                <a:solidFill>
                  <a:srgbClr val="FF0000"/>
                </a:solidFill>
              </a:rPr>
              <a:t>«</a:t>
            </a:r>
            <a:r>
              <a:rPr lang="tr-TR" dirty="0">
                <a:solidFill>
                  <a:srgbClr val="FF0000"/>
                </a:solidFill>
              </a:rPr>
              <a:t>Proje önerisinin amacı ve hedefleri açık, ölçülebilir, gerçekçi ve proje süresince ulaşılabilir nitelikte olacak şekilde </a:t>
            </a:r>
            <a:r>
              <a:rPr lang="tr-TR" dirty="0" smtClean="0">
                <a:solidFill>
                  <a:srgbClr val="FF0000"/>
                </a:solidFill>
              </a:rPr>
              <a:t>yazılır.»</a:t>
            </a:r>
            <a:endParaRPr lang="tr-TR" dirty="0">
              <a:solidFill>
                <a:srgbClr val="FF0000"/>
              </a:solidFill>
            </a:endParaRPr>
          </a:p>
          <a:p>
            <a:endParaRPr lang="tr-TR" dirty="0"/>
          </a:p>
        </p:txBody>
      </p:sp>
      <p:sp>
        <p:nvSpPr>
          <p:cNvPr id="4" name="Rectangle 2"/>
          <p:cNvSpPr>
            <a:spLocks noGrp="1" noChangeArrowheads="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spcBef>
                <a:spcPct val="20000"/>
              </a:spcBef>
              <a:buClr>
                <a:schemeClr val="accent1"/>
              </a:buClr>
              <a:buChar char="•"/>
              <a:defRPr sz="3200">
                <a:solidFill>
                  <a:schemeClr val="tx1"/>
                </a:solidFill>
                <a:latin typeface="Tahoma" panose="020B0604030504040204" pitchFamily="34" charset="0"/>
              </a:defRPr>
            </a:lvl1pPr>
            <a:lvl2pPr marL="742950" indent="-285750">
              <a:spcBef>
                <a:spcPct val="20000"/>
              </a:spcBef>
              <a:buClr>
                <a:schemeClr val="hlink"/>
              </a:buClr>
              <a:buChar char="–"/>
              <a:defRPr sz="2800">
                <a:solidFill>
                  <a:schemeClr val="tx1"/>
                </a:solidFill>
                <a:latin typeface="Tahoma" panose="020B0604030504040204" pitchFamily="34" charset="0"/>
              </a:defRPr>
            </a:lvl2pPr>
            <a:lvl3pPr marL="1143000" indent="-228600">
              <a:spcBef>
                <a:spcPct val="20000"/>
              </a:spcBef>
              <a:buClr>
                <a:schemeClr val="accent1"/>
              </a:buClr>
              <a:buChar char="•"/>
              <a:defRPr sz="2400">
                <a:solidFill>
                  <a:schemeClr val="tx1"/>
                </a:solidFill>
                <a:latin typeface="Tahoma" panose="020B0604030504040204" pitchFamily="34" charset="0"/>
              </a:defRPr>
            </a:lvl3pPr>
            <a:lvl4pPr marL="1600200" indent="-228600">
              <a:spcBef>
                <a:spcPct val="20000"/>
              </a:spcBef>
              <a:buClr>
                <a:schemeClr val="folHlink"/>
              </a:buClr>
              <a:buChar char="–"/>
              <a:defRPr sz="2000">
                <a:solidFill>
                  <a:schemeClr val="tx1"/>
                </a:solidFill>
                <a:latin typeface="Tahoma" panose="020B0604030504040204" pitchFamily="34" charset="0"/>
              </a:defRPr>
            </a:lvl4pPr>
            <a:lvl5pPr marL="2057400" indent="-228600">
              <a:spcBef>
                <a:spcPct val="20000"/>
              </a:spcBef>
              <a:buClr>
                <a:schemeClr val="accent1"/>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9pPr>
          </a:lstStyle>
          <a:p>
            <a:pPr algn="ctr" eaLnBrk="1" hangingPunct="1">
              <a:spcBef>
                <a:spcPct val="0"/>
              </a:spcBef>
              <a:buClrTx/>
              <a:buFontTx/>
              <a:buNone/>
            </a:pPr>
            <a:r>
              <a:rPr lang="tr-TR" altLang="tr-TR" sz="4400" dirty="0" smtClean="0">
                <a:solidFill>
                  <a:srgbClr val="C00000"/>
                </a:solidFill>
                <a:latin typeface="Calibri" panose="020F0502020204030204" pitchFamily="34" charset="0"/>
              </a:rPr>
              <a:t>Amaç ve Hedefler</a:t>
            </a:r>
            <a:endParaRPr lang="en-US" altLang="tr-TR" sz="4400" dirty="0">
              <a:solidFill>
                <a:srgbClr val="C00000"/>
              </a:solidFill>
              <a:latin typeface="Calibri" panose="020F0502020204030204" pitchFamily="34" charset="0"/>
            </a:endParaRPr>
          </a:p>
        </p:txBody>
      </p:sp>
    </p:spTree>
    <p:extLst>
      <p:ext uri="{BB962C8B-B14F-4D97-AF65-F5344CB8AC3E}">
        <p14:creationId xmlns:p14="http://schemas.microsoft.com/office/powerpoint/2010/main" val="27717544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5257800"/>
          </a:xfrm>
        </p:spPr>
        <p:txBody>
          <a:bodyPr>
            <a:normAutofit fontScale="55000" lnSpcReduction="20000"/>
          </a:bodyPr>
          <a:lstStyle/>
          <a:p>
            <a:r>
              <a:rPr lang="tr-TR" b="1" dirty="0" smtClean="0">
                <a:solidFill>
                  <a:srgbClr val="FF0000"/>
                </a:solidFill>
              </a:rPr>
              <a:t>Örnek-1: </a:t>
            </a:r>
          </a:p>
          <a:p>
            <a:pPr marL="342900" lvl="0" indent="-342900" algn="just">
              <a:lnSpc>
                <a:spcPct val="150000"/>
              </a:lnSpc>
              <a:spcBef>
                <a:spcPts val="0"/>
              </a:spcBef>
              <a:spcAft>
                <a:spcPts val="800"/>
              </a:spcAft>
              <a:buFont typeface="Wingdings 2" panose="05020102010507070707" pitchFamily="18" charset="2"/>
              <a:buChar char=""/>
              <a:tabLst>
                <a:tab pos="457200" algn="l"/>
              </a:tabLst>
            </a:pPr>
            <a:r>
              <a:rPr lang="tr-TR" sz="2800" b="1" dirty="0">
                <a:latin typeface="Times New Roman" panose="02020603050405020304" pitchFamily="18" charset="0"/>
                <a:ea typeface="Calibri" panose="020F0502020204030204" pitchFamily="34" charset="0"/>
                <a:cs typeface="Times New Roman" panose="02020603050405020304" pitchFamily="18" charset="0"/>
              </a:rPr>
              <a:t>Projenin Amacı: </a:t>
            </a:r>
            <a:endParaRPr lang="tr-TR" sz="2800" dirty="0">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800"/>
              </a:spcAft>
            </a:pPr>
            <a:r>
              <a:rPr lang="tr-TR" sz="2800" dirty="0">
                <a:latin typeface="Times New Roman" panose="02020603050405020304" pitchFamily="18" charset="0"/>
                <a:ea typeface="Calibri" panose="020F0502020204030204" pitchFamily="34" charset="0"/>
                <a:cs typeface="Times New Roman" panose="02020603050405020304" pitchFamily="18" charset="0"/>
              </a:rPr>
              <a:t>ABC kentinin gecekondu bölgelerindeki yoksul çocuklara katılımcı ve duyarlı bir topluluk eylemiyle kaliteli eğitim sağlanması bu projenin ana amacını oluşturmaktadır.</a:t>
            </a:r>
            <a:endParaRPr lang="tr-TR" sz="2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0"/>
              </a:spcBef>
              <a:spcAft>
                <a:spcPts val="800"/>
              </a:spcAft>
              <a:buFont typeface="Wingdings 2" panose="05020102010507070707" pitchFamily="18" charset="2"/>
              <a:buChar char=""/>
              <a:tabLst>
                <a:tab pos="457200" algn="l"/>
              </a:tabLst>
            </a:pPr>
            <a:r>
              <a:rPr lang="tr-TR" sz="2800" b="1" dirty="0" smtClean="0">
                <a:latin typeface="Times New Roman" panose="02020603050405020304" pitchFamily="18" charset="0"/>
                <a:ea typeface="Calibri" panose="020F0502020204030204" pitchFamily="34" charset="0"/>
                <a:cs typeface="Times New Roman" panose="02020603050405020304" pitchFamily="18" charset="0"/>
              </a:rPr>
              <a:t>Projenin </a:t>
            </a:r>
            <a:r>
              <a:rPr lang="tr-TR" sz="2800" b="1" dirty="0">
                <a:latin typeface="Times New Roman" panose="02020603050405020304" pitchFamily="18" charset="0"/>
                <a:ea typeface="Calibri" panose="020F0502020204030204" pitchFamily="34" charset="0"/>
                <a:cs typeface="Times New Roman" panose="02020603050405020304" pitchFamily="18" charset="0"/>
              </a:rPr>
              <a:t>Hedefleri:</a:t>
            </a:r>
            <a:endParaRPr lang="tr-TR" sz="2800" dirty="0">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800"/>
              </a:spcAft>
            </a:pPr>
            <a:r>
              <a:rPr lang="tr-TR" sz="2800" b="1" dirty="0">
                <a:latin typeface="Times New Roman" panose="02020603050405020304" pitchFamily="18" charset="0"/>
                <a:ea typeface="Calibri" panose="020F0502020204030204" pitchFamily="34" charset="0"/>
                <a:cs typeface="Times New Roman" panose="02020603050405020304" pitchFamily="18" charset="0"/>
              </a:rPr>
              <a:t>1. Hedef: </a:t>
            </a:r>
            <a:endParaRPr lang="tr-TR" sz="28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50000"/>
              </a:lnSpc>
              <a:spcBef>
                <a:spcPts val="0"/>
              </a:spcBef>
              <a:spcAft>
                <a:spcPts val="800"/>
              </a:spcAft>
            </a:pPr>
            <a:r>
              <a:rPr lang="tr-TR" sz="2800" dirty="0">
                <a:latin typeface="Times New Roman" panose="02020603050405020304" pitchFamily="18" charset="0"/>
                <a:ea typeface="Calibri" panose="020F0502020204030204" pitchFamily="34" charset="0"/>
                <a:cs typeface="Times New Roman" panose="02020603050405020304" pitchFamily="18" charset="0"/>
              </a:rPr>
              <a:t>İlk ayda düzenlenecek 5 duyarlılık kampı ile ebeveynlerin “eğitimin önemi” konusundaki farkındalığını arttırmak hedeflenmektedir.</a:t>
            </a:r>
            <a:br>
              <a:rPr lang="tr-TR" sz="2800" dirty="0">
                <a:latin typeface="Times New Roman" panose="02020603050405020304" pitchFamily="18" charset="0"/>
                <a:ea typeface="Calibri" panose="020F0502020204030204" pitchFamily="34" charset="0"/>
                <a:cs typeface="Times New Roman" panose="02020603050405020304" pitchFamily="18" charset="0"/>
              </a:rPr>
            </a:br>
            <a:r>
              <a:rPr lang="tr-TR" sz="2800" b="1" dirty="0">
                <a:latin typeface="Times New Roman" panose="02020603050405020304" pitchFamily="18" charset="0"/>
                <a:ea typeface="Calibri" panose="020F0502020204030204" pitchFamily="34" charset="0"/>
                <a:cs typeface="Times New Roman" panose="02020603050405020304" pitchFamily="18" charset="0"/>
              </a:rPr>
              <a:t>2. Hedef:</a:t>
            </a:r>
            <a:endParaRPr lang="tr-TR" sz="2800" dirty="0">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800"/>
              </a:spcAft>
            </a:pPr>
            <a:r>
              <a:rPr lang="tr-TR" sz="2800" dirty="0">
                <a:latin typeface="Times New Roman" panose="02020603050405020304" pitchFamily="18" charset="0"/>
                <a:ea typeface="Calibri" panose="020F0502020204030204" pitchFamily="34" charset="0"/>
                <a:cs typeface="Times New Roman" panose="02020603050405020304" pitchFamily="18" charset="0"/>
              </a:rPr>
              <a:t>6-14 yaş arasındaki 200 çocuğa kaliteli eğitim vermek ve onları akşam eğitimi yoluyla örgün eğitim sistemine motive etmek için çocuk dostu eğitim sistemini </a:t>
            </a:r>
            <a:r>
              <a:rPr lang="tr-TR" sz="2800" dirty="0" smtClean="0">
                <a:latin typeface="Times New Roman" panose="02020603050405020304" pitchFamily="18" charset="0"/>
                <a:ea typeface="Calibri" panose="020F0502020204030204" pitchFamily="34" charset="0"/>
                <a:cs typeface="Times New Roman" panose="02020603050405020304" pitchFamily="18" charset="0"/>
              </a:rPr>
              <a:t>geliştirmeyi </a:t>
            </a:r>
            <a:r>
              <a:rPr lang="tr-TR" sz="2800" dirty="0">
                <a:latin typeface="Times New Roman" panose="02020603050405020304" pitchFamily="18" charset="0"/>
                <a:ea typeface="Calibri" panose="020F0502020204030204" pitchFamily="34" charset="0"/>
                <a:cs typeface="Times New Roman" panose="02020603050405020304" pitchFamily="18" charset="0"/>
              </a:rPr>
              <a:t>hedeflemektedir.</a:t>
            </a:r>
            <a:br>
              <a:rPr lang="tr-TR" sz="2800" dirty="0">
                <a:latin typeface="Times New Roman" panose="02020603050405020304" pitchFamily="18" charset="0"/>
                <a:ea typeface="Calibri" panose="020F0502020204030204" pitchFamily="34" charset="0"/>
                <a:cs typeface="Times New Roman" panose="02020603050405020304" pitchFamily="18" charset="0"/>
              </a:rPr>
            </a:br>
            <a:r>
              <a:rPr lang="tr-TR" sz="2800" b="1" dirty="0">
                <a:latin typeface="Times New Roman" panose="02020603050405020304" pitchFamily="18" charset="0"/>
                <a:ea typeface="Calibri" panose="020F0502020204030204" pitchFamily="34" charset="0"/>
                <a:cs typeface="Times New Roman" panose="02020603050405020304" pitchFamily="18" charset="0"/>
              </a:rPr>
              <a:t>3. Hedef:</a:t>
            </a:r>
            <a:r>
              <a:rPr lang="tr-TR" sz="2800" dirty="0">
                <a:latin typeface="Times New Roman" panose="02020603050405020304" pitchFamily="18" charset="0"/>
                <a:ea typeface="Calibri" panose="020F0502020204030204" pitchFamily="34" charset="0"/>
                <a:cs typeface="Times New Roman" panose="02020603050405020304" pitchFamily="18" charset="0"/>
              </a:rPr>
              <a:t> </a:t>
            </a:r>
            <a:endParaRPr lang="tr-TR" sz="2800" dirty="0">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800"/>
              </a:spcAft>
            </a:pPr>
            <a:r>
              <a:rPr lang="tr-TR" sz="2800" dirty="0">
                <a:latin typeface="Times New Roman" panose="02020603050405020304" pitchFamily="18" charset="0"/>
                <a:ea typeface="Calibri" panose="020F0502020204030204" pitchFamily="34" charset="0"/>
                <a:cs typeface="Times New Roman" panose="02020603050405020304" pitchFamily="18" charset="0"/>
              </a:rPr>
              <a:t>Programa katılanların yüzde ellisi, elektronik ağ yetkilendirmesi ve okul yetkilileri ile irtibat kurarak, programa ilk katılım yıllarının sonuna kadar devlet okullarında kayıtlı olmaları hedeflenmektedir.</a:t>
            </a:r>
            <a:endParaRPr lang="tr-TR"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2"/>
          <p:cNvSpPr>
            <a:spLocks noGrp="1" noChangeArrowheads="1"/>
          </p:cNvSpPr>
          <p:nvPr>
            <p:ph type="title"/>
          </p:nvPr>
        </p:nvSpPr>
        <p:spPr bwMode="auto">
          <a:xfrm>
            <a:off x="457200" y="704088"/>
            <a:ext cx="8229600" cy="59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fontScale="90000"/>
          </a:bodyPr>
          <a:lstStyle>
            <a:lvl1pPr>
              <a:spcBef>
                <a:spcPct val="20000"/>
              </a:spcBef>
              <a:buClr>
                <a:schemeClr val="accent1"/>
              </a:buClr>
              <a:buChar char="•"/>
              <a:defRPr sz="3200">
                <a:solidFill>
                  <a:schemeClr val="tx1"/>
                </a:solidFill>
                <a:latin typeface="Tahoma" panose="020B0604030504040204" pitchFamily="34" charset="0"/>
              </a:defRPr>
            </a:lvl1pPr>
            <a:lvl2pPr marL="742950" indent="-285750">
              <a:spcBef>
                <a:spcPct val="20000"/>
              </a:spcBef>
              <a:buClr>
                <a:schemeClr val="hlink"/>
              </a:buClr>
              <a:buChar char="–"/>
              <a:defRPr sz="2800">
                <a:solidFill>
                  <a:schemeClr val="tx1"/>
                </a:solidFill>
                <a:latin typeface="Tahoma" panose="020B0604030504040204" pitchFamily="34" charset="0"/>
              </a:defRPr>
            </a:lvl2pPr>
            <a:lvl3pPr marL="1143000" indent="-228600">
              <a:spcBef>
                <a:spcPct val="20000"/>
              </a:spcBef>
              <a:buClr>
                <a:schemeClr val="accent1"/>
              </a:buClr>
              <a:buChar char="•"/>
              <a:defRPr sz="2400">
                <a:solidFill>
                  <a:schemeClr val="tx1"/>
                </a:solidFill>
                <a:latin typeface="Tahoma" panose="020B0604030504040204" pitchFamily="34" charset="0"/>
              </a:defRPr>
            </a:lvl3pPr>
            <a:lvl4pPr marL="1600200" indent="-228600">
              <a:spcBef>
                <a:spcPct val="20000"/>
              </a:spcBef>
              <a:buClr>
                <a:schemeClr val="folHlink"/>
              </a:buClr>
              <a:buChar char="–"/>
              <a:defRPr sz="2000">
                <a:solidFill>
                  <a:schemeClr val="tx1"/>
                </a:solidFill>
                <a:latin typeface="Tahoma" panose="020B0604030504040204" pitchFamily="34" charset="0"/>
              </a:defRPr>
            </a:lvl4pPr>
            <a:lvl5pPr marL="2057400" indent="-228600">
              <a:spcBef>
                <a:spcPct val="20000"/>
              </a:spcBef>
              <a:buClr>
                <a:schemeClr val="accent1"/>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9pPr>
          </a:lstStyle>
          <a:p>
            <a:pPr algn="ctr" eaLnBrk="1" hangingPunct="1">
              <a:spcBef>
                <a:spcPct val="0"/>
              </a:spcBef>
              <a:buClrTx/>
              <a:buFontTx/>
              <a:buNone/>
            </a:pPr>
            <a:r>
              <a:rPr lang="tr-TR" altLang="tr-TR" sz="4400" dirty="0" smtClean="0">
                <a:solidFill>
                  <a:srgbClr val="C00000"/>
                </a:solidFill>
                <a:latin typeface="Calibri" panose="020F0502020204030204" pitchFamily="34" charset="0"/>
              </a:rPr>
              <a:t>Amaç ve Hedefler</a:t>
            </a:r>
            <a:endParaRPr lang="en-US" altLang="tr-TR" sz="4400" dirty="0">
              <a:solidFill>
                <a:srgbClr val="C00000"/>
              </a:solidFill>
              <a:latin typeface="Calibri" panose="020F0502020204030204" pitchFamily="34" charset="0"/>
            </a:endParaRPr>
          </a:p>
        </p:txBody>
      </p:sp>
    </p:spTree>
    <p:extLst>
      <p:ext uri="{BB962C8B-B14F-4D97-AF65-F5344CB8AC3E}">
        <p14:creationId xmlns:p14="http://schemas.microsoft.com/office/powerpoint/2010/main" val="17384521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bwMode="auto">
          <a:xfrm>
            <a:off x="457200" y="704088"/>
            <a:ext cx="8229600" cy="59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fontScale="90000"/>
          </a:bodyPr>
          <a:lstStyle>
            <a:lvl1pPr>
              <a:spcBef>
                <a:spcPct val="20000"/>
              </a:spcBef>
              <a:buClr>
                <a:schemeClr val="accent1"/>
              </a:buClr>
              <a:buChar char="•"/>
              <a:defRPr sz="3200">
                <a:solidFill>
                  <a:schemeClr val="tx1"/>
                </a:solidFill>
                <a:latin typeface="Tahoma" panose="020B0604030504040204" pitchFamily="34" charset="0"/>
              </a:defRPr>
            </a:lvl1pPr>
            <a:lvl2pPr marL="742950" indent="-285750">
              <a:spcBef>
                <a:spcPct val="20000"/>
              </a:spcBef>
              <a:buClr>
                <a:schemeClr val="hlink"/>
              </a:buClr>
              <a:buChar char="–"/>
              <a:defRPr sz="2800">
                <a:solidFill>
                  <a:schemeClr val="tx1"/>
                </a:solidFill>
                <a:latin typeface="Tahoma" panose="020B0604030504040204" pitchFamily="34" charset="0"/>
              </a:defRPr>
            </a:lvl2pPr>
            <a:lvl3pPr marL="1143000" indent="-228600">
              <a:spcBef>
                <a:spcPct val="20000"/>
              </a:spcBef>
              <a:buClr>
                <a:schemeClr val="accent1"/>
              </a:buClr>
              <a:buChar char="•"/>
              <a:defRPr sz="2400">
                <a:solidFill>
                  <a:schemeClr val="tx1"/>
                </a:solidFill>
                <a:latin typeface="Tahoma" panose="020B0604030504040204" pitchFamily="34" charset="0"/>
              </a:defRPr>
            </a:lvl3pPr>
            <a:lvl4pPr marL="1600200" indent="-228600">
              <a:spcBef>
                <a:spcPct val="20000"/>
              </a:spcBef>
              <a:buClr>
                <a:schemeClr val="folHlink"/>
              </a:buClr>
              <a:buChar char="–"/>
              <a:defRPr sz="2000">
                <a:solidFill>
                  <a:schemeClr val="tx1"/>
                </a:solidFill>
                <a:latin typeface="Tahoma" panose="020B0604030504040204" pitchFamily="34" charset="0"/>
              </a:defRPr>
            </a:lvl4pPr>
            <a:lvl5pPr marL="2057400" indent="-228600">
              <a:spcBef>
                <a:spcPct val="20000"/>
              </a:spcBef>
              <a:buClr>
                <a:schemeClr val="accent1"/>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9pPr>
          </a:lstStyle>
          <a:p>
            <a:pPr eaLnBrk="1" hangingPunct="1">
              <a:spcBef>
                <a:spcPct val="0"/>
              </a:spcBef>
              <a:buClrTx/>
              <a:buFontTx/>
              <a:buNone/>
            </a:pPr>
            <a:r>
              <a:rPr lang="tr-TR" altLang="tr-TR" sz="4400" dirty="0" smtClean="0">
                <a:solidFill>
                  <a:srgbClr val="C00000"/>
                </a:solidFill>
                <a:latin typeface="Calibri" panose="020F0502020204030204" pitchFamily="34" charset="0"/>
              </a:rPr>
              <a:t>1.2. Amaç ve Hedefler</a:t>
            </a:r>
            <a:endParaRPr lang="en-US" altLang="tr-TR" sz="4400" dirty="0">
              <a:solidFill>
                <a:srgbClr val="C00000"/>
              </a:solidFill>
              <a:latin typeface="Calibri" panose="020F05020202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568396682"/>
              </p:ext>
            </p:extLst>
          </p:nvPr>
        </p:nvGraphicFramePr>
        <p:xfrm>
          <a:off x="496389" y="1676400"/>
          <a:ext cx="8190411" cy="4770120"/>
        </p:xfrm>
        <a:graphic>
          <a:graphicData uri="http://schemas.openxmlformats.org/drawingml/2006/table">
            <a:tbl>
              <a:tblPr/>
              <a:tblGrid>
                <a:gridCol w="8190411">
                  <a:extLst>
                    <a:ext uri="{9D8B030D-6E8A-4147-A177-3AD203B41FA5}">
                      <a16:colId xmlns:a16="http://schemas.microsoft.com/office/drawing/2014/main" val="2722949768"/>
                    </a:ext>
                  </a:extLst>
                </a:gridCol>
              </a:tblGrid>
              <a:tr h="4572000">
                <a:tc>
                  <a:txBody>
                    <a:bodyPr/>
                    <a:lstStyle/>
                    <a:p>
                      <a:pPr marL="0" marR="0" algn="just">
                        <a:spcBef>
                          <a:spcPts val="0"/>
                        </a:spcBef>
                        <a:spcAft>
                          <a:spcPts val="0"/>
                        </a:spcAft>
                      </a:pPr>
                      <a:r>
                        <a:rPr lang="tr-TR" sz="900" dirty="0">
                          <a:solidFill>
                            <a:srgbClr val="000000"/>
                          </a:solidFill>
                          <a:effectLst/>
                          <a:latin typeface="Arial" panose="020B0604020202020204" pitchFamily="34" charset="0"/>
                          <a:ea typeface="Times New Roman" panose="02020603050405020304" pitchFamily="18" charset="0"/>
                        </a:rPr>
                        <a:t> </a:t>
                      </a:r>
                      <a:endParaRPr lang="tr-TR" sz="12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tr-TR" sz="1600" b="1" dirty="0" smtClean="0">
                          <a:solidFill>
                            <a:srgbClr val="FF0000"/>
                          </a:solidFill>
                          <a:effectLst/>
                          <a:latin typeface="Arial" panose="020B0604020202020204" pitchFamily="34" charset="0"/>
                          <a:ea typeface="Times New Roman" panose="02020603050405020304" pitchFamily="18" charset="0"/>
                        </a:rPr>
                        <a:t>Örnek-2:</a:t>
                      </a:r>
                    </a:p>
                    <a:p>
                      <a:pPr marL="0" marR="0" algn="just">
                        <a:spcBef>
                          <a:spcPts val="0"/>
                        </a:spcBef>
                        <a:spcAft>
                          <a:spcPts val="0"/>
                        </a:spcAft>
                      </a:pPr>
                      <a:r>
                        <a:rPr lang="tr-TR"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Bilindindiği</a:t>
                      </a:r>
                      <a:r>
                        <a:rPr lang="tr-TR" sz="1600" baseline="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gibi bir piyasa veya piyasalardaki belirsizlikler başta tüketicileri, üreticileri veya yatırımcıları etkilemektedir. Az gelişmiş veya gelişmekte olan ülkelerdeki hanehalkının gelirinin yarısından fazlası tüketim harcamalarına gidildiği düşünülürse, piyasalardaki belirsizler dolaysız bir şekilde tüketicileri etkileyeceği ve ülkede gıda güvencesini bir sorun haline getirmesi kaçınılmazdır. Ayrıca yatırımcılar; piyasa belirsizlikleri karşısında, gelecekteki yatırım kararlarını ötelemekte ve devam eden yatırımlar olumsuz </a:t>
                      </a:r>
                      <a:r>
                        <a:rPr lang="tr-TR" sz="1600" baseline="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etkilenmektedi. </a:t>
                      </a:r>
                      <a:r>
                        <a:rPr lang="tr-TR" sz="1600" baseline="0" dirty="0" smtClean="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Bu </a:t>
                      </a:r>
                      <a:r>
                        <a:rPr lang="tr-TR" sz="1600" baseline="0" dirty="0" smtClean="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bağlamda bu çalışmamızda, ülkemizde tarım ürünleri piyasaları ile enerji ve döviz kuru piyasaları arasındaki belirsizlik geçişkenliklerini, yön ve büyüklükleri ile birlikte ampirik olarak ortaya koymayı AMAÇLAMAKTAYIZ</a:t>
                      </a:r>
                      <a:r>
                        <a:rPr lang="tr-TR" sz="1600" baseline="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Parametrik olarak belirlenen bu ölçütler, piyasalara daha etkin ve dinamik mekanizmaların oluşturulmasında ve piyasalardaki istikrarın sağlanmasında rehberlik edecektir. Bu kapsamda bu </a:t>
                      </a:r>
                      <a:r>
                        <a:rPr lang="tr-TR" sz="1600" baseline="0" dirty="0" smtClean="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projedeki  hedeflerimiz </a:t>
                      </a:r>
                      <a:r>
                        <a:rPr lang="tr-TR" sz="1600" baseline="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şu şekilde özetlenebilir.</a:t>
                      </a:r>
                    </a:p>
                    <a:p>
                      <a:pPr marL="0" marR="0" algn="just">
                        <a:spcBef>
                          <a:spcPts val="0"/>
                        </a:spcBef>
                        <a:spcAft>
                          <a:spcPts val="0"/>
                        </a:spcAft>
                      </a:pPr>
                      <a:r>
                        <a:rPr lang="tr-TR" sz="1600" baseline="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1-VARMA-GARCH modeli yardımı ile piyasa getirilerinin hangi faktörlerden hangi yönde ve ne büyüklükte etkilendiklerini ortaya koymayı hedeflemekteyiz.</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600" baseline="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2-VARMA-GARCH modelindeki piyasa varyansları (volatilite) üzerindeki, varyanslar arasındaki geçişkenlikler dahil olmak üzere, etkileyen kısa dönem şokların ve uzun dönem belirsizliklerin yön ve büyüklükleri ile birlikte birim etkilerini ortaya koymayı hedeflemekteyiz.</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600" baseline="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3-Modelin öngörmüş olduğu çeşitli hipotez testlerini ampirik olarak ortaya koymakla, daha etkin politikaların oluşturmasına yardımda bulunmayı hedeflemekteyiz.</a:t>
                      </a:r>
                      <a:endParaRPr lang="tr-TR"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8500822"/>
                  </a:ext>
                </a:extLst>
              </a:tr>
            </a:tbl>
          </a:graphicData>
        </a:graphic>
      </p:graphicFrame>
    </p:spTree>
    <p:extLst>
      <p:ext uri="{BB962C8B-B14F-4D97-AF65-F5344CB8AC3E}">
        <p14:creationId xmlns:p14="http://schemas.microsoft.com/office/powerpoint/2010/main" val="25508359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802565060"/>
              </p:ext>
            </p:extLst>
          </p:nvPr>
        </p:nvGraphicFramePr>
        <p:xfrm>
          <a:off x="496389" y="1676400"/>
          <a:ext cx="8190411" cy="4617720"/>
        </p:xfrm>
        <a:graphic>
          <a:graphicData uri="http://schemas.openxmlformats.org/drawingml/2006/table">
            <a:tbl>
              <a:tblPr/>
              <a:tblGrid>
                <a:gridCol w="8190411">
                  <a:extLst>
                    <a:ext uri="{9D8B030D-6E8A-4147-A177-3AD203B41FA5}">
                      <a16:colId xmlns:a16="http://schemas.microsoft.com/office/drawing/2014/main" val="2722949768"/>
                    </a:ext>
                  </a:extLst>
                </a:gridCol>
              </a:tblGrid>
              <a:tr h="4572000">
                <a:tc>
                  <a:txBody>
                    <a:bodyPr/>
                    <a:lstStyle/>
                    <a:p>
                      <a:pPr marL="0" marR="0" algn="just">
                        <a:spcBef>
                          <a:spcPts val="0"/>
                        </a:spcBef>
                        <a:spcAft>
                          <a:spcPts val="0"/>
                        </a:spcAft>
                      </a:pPr>
                      <a:r>
                        <a:rPr lang="tr-TR" sz="900" dirty="0">
                          <a:solidFill>
                            <a:srgbClr val="000000"/>
                          </a:solidFill>
                          <a:effectLst/>
                          <a:latin typeface="Arial" panose="020B0604020202020204" pitchFamily="34" charset="0"/>
                          <a:ea typeface="Times New Roman" panose="02020603050405020304" pitchFamily="18" charset="0"/>
                        </a:rPr>
                        <a:t> </a:t>
                      </a:r>
                      <a:endParaRPr lang="tr-TR" sz="1200" dirty="0">
                        <a:effectLst/>
                        <a:latin typeface="Times New Roman" panose="02020603050405020304" pitchFamily="18" charset="0"/>
                        <a:ea typeface="Times New Roman" panose="02020603050405020304" pitchFamily="18" charset="0"/>
                      </a:endParaRPr>
                    </a:p>
                    <a:p>
                      <a:r>
                        <a:rPr lang="tr-TR" sz="1400" b="1" dirty="0" smtClean="0">
                          <a:solidFill>
                            <a:srgbClr val="FF0000"/>
                          </a:solidFill>
                          <a:effectLst/>
                          <a:latin typeface="Arial" panose="020B0604020202020204" pitchFamily="34" charset="0"/>
                          <a:ea typeface="Times New Roman" panose="02020603050405020304" pitchFamily="18" charset="0"/>
                        </a:rPr>
                        <a:t>Örnek-3:</a:t>
                      </a:r>
                    </a:p>
                    <a:p>
                      <a:r>
                        <a:rPr kumimoji="0" lang="tr-TR" sz="1400" kern="1200" dirty="0" smtClean="0">
                          <a:solidFill>
                            <a:schemeClr val="tx1"/>
                          </a:solidFill>
                          <a:effectLst/>
                          <a:latin typeface="+mn-lt"/>
                          <a:ea typeface="+mn-ea"/>
                          <a:cs typeface="+mn-cs"/>
                        </a:rPr>
                        <a:t>Bu proje; Türkiye’de temel bazı bitkisel ve hayvansal ürün piyasaları ile makroekonomi piyasaları (benzin ve döviz kuru) arasındaki piyasa getiri düzeylerinin ve getiri belirsizliklerinin yayılım süreçlerini (yön ve büyüklüklerini) </a:t>
                      </a:r>
                      <a:r>
                        <a:rPr kumimoji="0" lang="tr-TR" sz="1400" b="1" kern="1200" dirty="0" smtClean="0">
                          <a:solidFill>
                            <a:srgbClr val="FF0000"/>
                          </a:solidFill>
                          <a:effectLst/>
                          <a:latin typeface="+mn-lt"/>
                          <a:ea typeface="+mn-ea"/>
                          <a:cs typeface="+mn-cs"/>
                        </a:rPr>
                        <a:t>ilk kez ampirik olarak ortaya koymayı amaçlamaktadır</a:t>
                      </a:r>
                      <a:r>
                        <a:rPr kumimoji="0" lang="tr-TR" sz="1400" b="1" kern="1200" dirty="0" smtClean="0">
                          <a:solidFill>
                            <a:schemeClr val="tx1"/>
                          </a:solidFill>
                          <a:effectLst/>
                          <a:latin typeface="+mn-lt"/>
                          <a:ea typeface="+mn-ea"/>
                          <a:cs typeface="+mn-cs"/>
                        </a:rPr>
                        <a:t>. </a:t>
                      </a:r>
                      <a:r>
                        <a:rPr kumimoji="0" lang="tr-TR" sz="1400" kern="1200" dirty="0" smtClean="0">
                          <a:solidFill>
                            <a:schemeClr val="tx1"/>
                          </a:solidFill>
                          <a:effectLst/>
                          <a:latin typeface="+mn-lt"/>
                          <a:ea typeface="+mn-ea"/>
                          <a:cs typeface="+mn-cs"/>
                        </a:rPr>
                        <a:t>Ayrıca bu proje; çalışmaya konu olan her bir bitkisel ve hayvansal ürün piyasasının benzin ve döviz kuru piyasasına karşı optimal portföy ağırlıklarını ve riskten korunma oranlarını da </a:t>
                      </a:r>
                      <a:r>
                        <a:rPr kumimoji="0" lang="tr-TR" sz="1400" b="1" kern="1200" dirty="0" smtClean="0">
                          <a:solidFill>
                            <a:srgbClr val="FF0000"/>
                          </a:solidFill>
                          <a:effectLst/>
                          <a:latin typeface="+mn-lt"/>
                          <a:ea typeface="+mn-ea"/>
                          <a:cs typeface="+mn-cs"/>
                        </a:rPr>
                        <a:t>nicel olarak ortaya koymayı amaçlamaktadır</a:t>
                      </a:r>
                      <a:r>
                        <a:rPr kumimoji="0" lang="tr-TR" sz="1400" kern="1200" dirty="0" smtClean="0">
                          <a:solidFill>
                            <a:schemeClr val="tx1"/>
                          </a:solidFill>
                          <a:effectLst/>
                          <a:latin typeface="+mn-lt"/>
                          <a:ea typeface="+mn-ea"/>
                          <a:cs typeface="+mn-cs"/>
                        </a:rPr>
                        <a:t>. </a:t>
                      </a:r>
                      <a:endParaRPr lang="tr-TR" sz="1400" dirty="0" smtClean="0">
                        <a:effectLst/>
                      </a:endParaRPr>
                    </a:p>
                    <a:p>
                      <a:pPr marL="0" indent="0">
                        <a:buFont typeface="+mj-lt"/>
                        <a:buNone/>
                      </a:pPr>
                      <a:r>
                        <a:rPr kumimoji="0" lang="tr-TR" sz="1400" b="1" kern="1200" dirty="0" smtClean="0">
                          <a:solidFill>
                            <a:srgbClr val="FF0000"/>
                          </a:solidFill>
                          <a:effectLst/>
                          <a:latin typeface="+mn-lt"/>
                          <a:ea typeface="+mn-ea"/>
                          <a:cs typeface="+mn-cs"/>
                        </a:rPr>
                        <a:t>Bu genel amaca ulaşmada aşağıdaki hedeflerle ulaşılacaktır:</a:t>
                      </a:r>
                      <a:endParaRPr lang="tr-TR" sz="1400" b="1" dirty="0" smtClean="0">
                        <a:solidFill>
                          <a:srgbClr val="FF0000"/>
                        </a:solidFill>
                        <a:effectLst/>
                      </a:endParaRPr>
                    </a:p>
                    <a:p>
                      <a:pPr marL="342900" lvl="0" indent="-342900">
                        <a:buFont typeface="+mj-lt"/>
                        <a:buAutoNum type="arabicPeriod"/>
                      </a:pPr>
                      <a:r>
                        <a:rPr kumimoji="0" lang="tr-TR" sz="1400" kern="1200" dirty="0" smtClean="0">
                          <a:solidFill>
                            <a:schemeClr val="tx1"/>
                          </a:solidFill>
                          <a:effectLst/>
                          <a:latin typeface="+mn-lt"/>
                          <a:ea typeface="+mn-ea"/>
                          <a:cs typeface="+mn-cs"/>
                        </a:rPr>
                        <a:t>VARMA-Asimetrik BEKK GARCH-ortalama Denklem ile çalışmaya konu olan tüm piyasaların getiri düzeyleri arasındaki iletim süreçlerini </a:t>
                      </a:r>
                      <a:r>
                        <a:rPr kumimoji="0" lang="tr-TR" sz="1400" b="1" kern="1200" dirty="0" smtClean="0">
                          <a:solidFill>
                            <a:srgbClr val="FF0000"/>
                          </a:solidFill>
                          <a:effectLst/>
                          <a:latin typeface="+mn-lt"/>
                          <a:ea typeface="+mn-ea"/>
                          <a:cs typeface="+mn-cs"/>
                        </a:rPr>
                        <a:t>ampirik olarak ortaya koymayı hedeflemektedir</a:t>
                      </a:r>
                      <a:r>
                        <a:rPr kumimoji="0" lang="tr-TR" sz="1400" kern="1200" dirty="0" smtClean="0">
                          <a:solidFill>
                            <a:schemeClr val="tx1"/>
                          </a:solidFill>
                          <a:effectLst/>
                          <a:latin typeface="+mn-lt"/>
                          <a:ea typeface="+mn-ea"/>
                          <a:cs typeface="+mn-cs"/>
                        </a:rPr>
                        <a:t>. Ayrıca bu model yardımıyla kısa dönem şokların ve uzun dönem oynaklıkların piyasa getirileri üzerindeki etkilerinin de </a:t>
                      </a:r>
                      <a:r>
                        <a:rPr kumimoji="0" lang="tr-TR" sz="1400" b="1" kern="1200" dirty="0" smtClean="0">
                          <a:solidFill>
                            <a:srgbClr val="FF0000"/>
                          </a:solidFill>
                          <a:effectLst/>
                          <a:latin typeface="+mn-lt"/>
                          <a:ea typeface="+mn-ea"/>
                          <a:cs typeface="+mn-cs"/>
                        </a:rPr>
                        <a:t>nicel olarak ortaya konulması hedeflenmektedir</a:t>
                      </a:r>
                      <a:r>
                        <a:rPr kumimoji="0" lang="tr-TR" sz="1400" kern="1200" dirty="0" smtClean="0">
                          <a:solidFill>
                            <a:schemeClr val="tx1"/>
                          </a:solidFill>
                          <a:effectLst/>
                          <a:latin typeface="+mn-lt"/>
                          <a:ea typeface="+mn-ea"/>
                          <a:cs typeface="+mn-cs"/>
                        </a:rPr>
                        <a:t>.</a:t>
                      </a:r>
                    </a:p>
                    <a:p>
                      <a:pPr marL="342900" lvl="0" indent="-342900">
                        <a:buFont typeface="+mj-lt"/>
                        <a:buAutoNum type="arabicPeriod"/>
                      </a:pPr>
                      <a:r>
                        <a:rPr kumimoji="0" lang="tr-TR" sz="1400" kern="1200" dirty="0" smtClean="0">
                          <a:solidFill>
                            <a:schemeClr val="tx1"/>
                          </a:solidFill>
                          <a:effectLst/>
                          <a:latin typeface="+mn-lt"/>
                          <a:ea typeface="+mn-ea"/>
                          <a:cs typeface="+mn-cs"/>
                        </a:rPr>
                        <a:t>VARMA-Asimetrik BEKK GARCH-ortalama Denklem ile çalışmaya konu olan tüm piyasaların getiri oynaklıkları arasındaki kısa ve uzun dönem yayılım süreçlerini </a:t>
                      </a:r>
                      <a:r>
                        <a:rPr kumimoji="0" lang="tr-TR" sz="1400" b="1" kern="1200" dirty="0" smtClean="0">
                          <a:solidFill>
                            <a:srgbClr val="FF0000"/>
                          </a:solidFill>
                          <a:effectLst/>
                          <a:latin typeface="+mn-lt"/>
                          <a:ea typeface="+mn-ea"/>
                          <a:cs typeface="+mn-cs"/>
                        </a:rPr>
                        <a:t>nicel olarak ortaya koymayı hedeflemektedir</a:t>
                      </a:r>
                      <a:r>
                        <a:rPr kumimoji="0" lang="tr-TR" sz="1400" kern="1200" dirty="0" smtClean="0">
                          <a:solidFill>
                            <a:schemeClr val="tx1"/>
                          </a:solidFill>
                          <a:effectLst/>
                          <a:latin typeface="+mn-lt"/>
                          <a:ea typeface="+mn-ea"/>
                          <a:cs typeface="+mn-cs"/>
                        </a:rPr>
                        <a:t>. İlaveten, bu model yardımı ile piyasa getirilerinin uzun dönem oynaklıkları üzerinde kısa dönem negatif şokların pozitif şoklardan ayrı bir etkiye sahip olup olmadığı </a:t>
                      </a:r>
                      <a:r>
                        <a:rPr kumimoji="0" lang="tr-TR" sz="1400" b="1" kern="1200" dirty="0" smtClean="0">
                          <a:solidFill>
                            <a:srgbClr val="FF0000"/>
                          </a:solidFill>
                          <a:effectLst/>
                          <a:latin typeface="+mn-lt"/>
                          <a:ea typeface="+mn-ea"/>
                          <a:cs typeface="+mn-cs"/>
                        </a:rPr>
                        <a:t>ampirik olarak ortaya konulacağı hedeflenmektedir.</a:t>
                      </a:r>
                    </a:p>
                    <a:p>
                      <a:pPr marL="342900" lvl="0" indent="-342900">
                        <a:buFont typeface="+mj-lt"/>
                        <a:buAutoNum type="arabicPeriod"/>
                      </a:pPr>
                      <a:r>
                        <a:rPr kumimoji="0" lang="tr-TR" sz="1400" kern="1200" dirty="0" smtClean="0">
                          <a:solidFill>
                            <a:schemeClr val="tx1"/>
                          </a:solidFill>
                          <a:effectLst/>
                          <a:latin typeface="+mn-lt"/>
                          <a:ea typeface="+mn-ea"/>
                          <a:cs typeface="+mn-cs"/>
                        </a:rPr>
                        <a:t>Optimal portföy ağırlıkları ve koruma (hedge) oranları bu çalışmalarda hesaplanarak sektördeki yatırımcıların </a:t>
                      </a:r>
                      <a:r>
                        <a:rPr kumimoji="0" lang="tr-TR" sz="1400" b="1" kern="1200" dirty="0" smtClean="0">
                          <a:solidFill>
                            <a:srgbClr val="FF0000"/>
                          </a:solidFill>
                          <a:effectLst/>
                          <a:latin typeface="+mn-lt"/>
                          <a:ea typeface="+mn-ea"/>
                          <a:cs typeface="+mn-cs"/>
                        </a:rPr>
                        <a:t>beklenen getirilerindeki riski en aza indirmeyi hedeflemektedir.   </a:t>
                      </a:r>
                    </a:p>
                    <a:p>
                      <a:pPr marL="342900" indent="-342900">
                        <a:buFont typeface="+mj-lt"/>
                        <a:buAutoNum type="arabicPeriod"/>
                      </a:pPr>
                      <a:r>
                        <a:rPr kumimoji="0" lang="tr-TR" sz="1400" kern="1200" dirty="0" smtClean="0">
                          <a:solidFill>
                            <a:schemeClr val="tx1"/>
                          </a:solidFill>
                          <a:effectLst/>
                          <a:latin typeface="+mn-lt"/>
                          <a:ea typeface="+mn-ea"/>
                          <a:cs typeface="+mn-cs"/>
                        </a:rPr>
                        <a:t>Biyoyakıt enerjisi olmaksızın hayvansal ürünler piyasası dâhil tarım ürünleri piyasaları ile makroekonomi piyasaları arasındaki ilişkileri çeşitli hipotez testleri yardımıyla </a:t>
                      </a:r>
                      <a:r>
                        <a:rPr kumimoji="0" lang="tr-TR" sz="1400" b="1" kern="1200" dirty="0" smtClean="0">
                          <a:solidFill>
                            <a:srgbClr val="FF0000"/>
                          </a:solidFill>
                          <a:effectLst/>
                          <a:latin typeface="+mn-lt"/>
                          <a:ea typeface="+mn-ea"/>
                          <a:cs typeface="+mn-cs"/>
                        </a:rPr>
                        <a:t>uluslararası bulgularla ayrışan ve örtüşen yönlerini ortaya çıkarmayı hedeflemektedir.</a:t>
                      </a:r>
                      <a:endParaRPr lang="tr-TR" sz="1400" b="1" dirty="0" smtClean="0">
                        <a:solidFill>
                          <a:srgbClr val="FF0000"/>
                        </a:solidFill>
                        <a:effectLst/>
                        <a:latin typeface="Arial" panose="020B0604020202020204" pitchFamily="34"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8500822"/>
                  </a:ext>
                </a:extLst>
              </a:tr>
            </a:tbl>
          </a:graphicData>
        </a:graphic>
      </p:graphicFrame>
      <p:sp>
        <p:nvSpPr>
          <p:cNvPr id="6" name="Rectangle 2"/>
          <p:cNvSpPr>
            <a:spLocks noGrp="1" noChangeArrowheads="1"/>
          </p:cNvSpPr>
          <p:nvPr>
            <p:ph type="title"/>
          </p:nvPr>
        </p:nvSpPr>
        <p:spPr bwMode="auto">
          <a:xfrm>
            <a:off x="457200" y="704088"/>
            <a:ext cx="8229600" cy="59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fontScale="90000"/>
          </a:bodyPr>
          <a:lstStyle>
            <a:lvl1pPr>
              <a:spcBef>
                <a:spcPct val="20000"/>
              </a:spcBef>
              <a:buClr>
                <a:schemeClr val="accent1"/>
              </a:buClr>
              <a:buChar char="•"/>
              <a:defRPr sz="3200">
                <a:solidFill>
                  <a:schemeClr val="tx1"/>
                </a:solidFill>
                <a:latin typeface="Tahoma" panose="020B0604030504040204" pitchFamily="34" charset="0"/>
              </a:defRPr>
            </a:lvl1pPr>
            <a:lvl2pPr marL="742950" indent="-285750">
              <a:spcBef>
                <a:spcPct val="20000"/>
              </a:spcBef>
              <a:buClr>
                <a:schemeClr val="hlink"/>
              </a:buClr>
              <a:buChar char="–"/>
              <a:defRPr sz="2800">
                <a:solidFill>
                  <a:schemeClr val="tx1"/>
                </a:solidFill>
                <a:latin typeface="Tahoma" panose="020B0604030504040204" pitchFamily="34" charset="0"/>
              </a:defRPr>
            </a:lvl2pPr>
            <a:lvl3pPr marL="1143000" indent="-228600">
              <a:spcBef>
                <a:spcPct val="20000"/>
              </a:spcBef>
              <a:buClr>
                <a:schemeClr val="accent1"/>
              </a:buClr>
              <a:buChar char="•"/>
              <a:defRPr sz="2400">
                <a:solidFill>
                  <a:schemeClr val="tx1"/>
                </a:solidFill>
                <a:latin typeface="Tahoma" panose="020B0604030504040204" pitchFamily="34" charset="0"/>
              </a:defRPr>
            </a:lvl3pPr>
            <a:lvl4pPr marL="1600200" indent="-228600">
              <a:spcBef>
                <a:spcPct val="20000"/>
              </a:spcBef>
              <a:buClr>
                <a:schemeClr val="folHlink"/>
              </a:buClr>
              <a:buChar char="–"/>
              <a:defRPr sz="2000">
                <a:solidFill>
                  <a:schemeClr val="tx1"/>
                </a:solidFill>
                <a:latin typeface="Tahoma" panose="020B0604030504040204" pitchFamily="34" charset="0"/>
              </a:defRPr>
            </a:lvl4pPr>
            <a:lvl5pPr marL="2057400" indent="-228600">
              <a:spcBef>
                <a:spcPct val="20000"/>
              </a:spcBef>
              <a:buClr>
                <a:schemeClr val="accent1"/>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9pPr>
          </a:lstStyle>
          <a:p>
            <a:pPr eaLnBrk="1" hangingPunct="1">
              <a:spcBef>
                <a:spcPct val="0"/>
              </a:spcBef>
              <a:buClrTx/>
              <a:buFontTx/>
              <a:buNone/>
            </a:pPr>
            <a:r>
              <a:rPr lang="tr-TR" altLang="tr-TR" sz="4400" dirty="0" smtClean="0">
                <a:solidFill>
                  <a:srgbClr val="C00000"/>
                </a:solidFill>
                <a:latin typeface="Calibri" panose="020F0502020204030204" pitchFamily="34" charset="0"/>
              </a:rPr>
              <a:t>1.2. Amaç ve Hedefler</a:t>
            </a:r>
            <a:endParaRPr lang="en-US" altLang="tr-TR" sz="4400" dirty="0">
              <a:solidFill>
                <a:srgbClr val="C00000"/>
              </a:solidFill>
              <a:latin typeface="Calibri" panose="020F0502020204030204" pitchFamily="34" charset="0"/>
            </a:endParaRPr>
          </a:p>
        </p:txBody>
      </p:sp>
    </p:spTree>
    <p:extLst>
      <p:ext uri="{BB962C8B-B14F-4D97-AF65-F5344CB8AC3E}">
        <p14:creationId xmlns:p14="http://schemas.microsoft.com/office/powerpoint/2010/main" val="6583502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876800"/>
          </a:xfrm>
        </p:spPr>
        <p:txBody>
          <a:bodyPr>
            <a:normAutofit lnSpcReduction="10000"/>
          </a:bodyPr>
          <a:lstStyle/>
          <a:p>
            <a:pPr algn="just"/>
            <a:r>
              <a:rPr lang="tr-TR" sz="2400" dirty="0" smtClean="0"/>
              <a:t>Proje başarıyla gerçekleştirildiği takdirde proje çıktılarıyla nitelikli akademik yayın, patent/tescil, yeni model ve algoritmalar, lisans, yeni şirket ihdas etme, nitelikli araştırıcıların yetiştirilmesi, yeni projelerin hayata geçirilmesi, proje çıktılarının farklı bilim/teknoloji alanlarında uygulanmaya başlaması gibi çıktıların elde edilmesi projenin yaygın etkisini ifade etmektedir</a:t>
            </a:r>
            <a:r>
              <a:rPr lang="tr-TR" sz="2400" dirty="0" smtClean="0"/>
              <a:t>.</a:t>
            </a:r>
          </a:p>
          <a:p>
            <a:pPr algn="just"/>
            <a:r>
              <a:rPr lang="tr-TR" sz="2400" dirty="0"/>
              <a:t>Yaygın etki parasal ve parasal olmayan ölçütlerle belirlenebilmelidir. Bir proje çıktısı; toplumsal sorunları çözmede, ticarileşmede, ilgili alanda ülkenin dışa bağımlılığını azaltarak rekabet ile itibarı artırıyor ve parasal olarak ölçülebiliyorsa «</a:t>
            </a:r>
            <a:r>
              <a:rPr lang="tr-TR" sz="2400" dirty="0">
                <a:solidFill>
                  <a:srgbClr val="C00000"/>
                </a:solidFill>
              </a:rPr>
              <a:t>ekonomik bir katkı</a:t>
            </a:r>
            <a:r>
              <a:rPr lang="tr-TR" sz="2400" dirty="0"/>
              <a:t>», yada toplumda sosyal refahı yükselterek parasal olarak ölçülemeyen «</a:t>
            </a:r>
            <a:r>
              <a:rPr lang="tr-TR" sz="2400" dirty="0">
                <a:solidFill>
                  <a:srgbClr val="C00000"/>
                </a:solidFill>
              </a:rPr>
              <a:t>sosyal bir katkı</a:t>
            </a:r>
            <a:r>
              <a:rPr lang="tr-TR" sz="2400" dirty="0"/>
              <a:t>» meydana getirebilir.</a:t>
            </a:r>
          </a:p>
          <a:p>
            <a:pPr algn="just"/>
            <a:endParaRPr lang="tr-TR" dirty="0" smtClean="0"/>
          </a:p>
        </p:txBody>
      </p:sp>
      <p:sp>
        <p:nvSpPr>
          <p:cNvPr id="4" name="Rectangle 2"/>
          <p:cNvSpPr>
            <a:spLocks noGrp="1" noChangeArrowheads="1"/>
          </p:cNvSpPr>
          <p:nvPr>
            <p:ph type="title"/>
          </p:nvPr>
        </p:nvSpPr>
        <p:spPr bwMode="auto">
          <a:xfrm>
            <a:off x="762000" y="704088"/>
            <a:ext cx="7924800" cy="66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fontScale="90000"/>
          </a:bodyPr>
          <a:lstStyle>
            <a:lvl1pPr>
              <a:spcBef>
                <a:spcPct val="20000"/>
              </a:spcBef>
              <a:buClr>
                <a:schemeClr val="accent1"/>
              </a:buClr>
              <a:buChar char="•"/>
              <a:defRPr sz="3200">
                <a:solidFill>
                  <a:schemeClr val="tx1"/>
                </a:solidFill>
                <a:latin typeface="Tahoma" panose="020B0604030504040204" pitchFamily="34" charset="0"/>
              </a:defRPr>
            </a:lvl1pPr>
            <a:lvl2pPr marL="742950" indent="-285750">
              <a:spcBef>
                <a:spcPct val="20000"/>
              </a:spcBef>
              <a:buClr>
                <a:schemeClr val="hlink"/>
              </a:buClr>
              <a:buChar char="–"/>
              <a:defRPr sz="2800">
                <a:solidFill>
                  <a:schemeClr val="tx1"/>
                </a:solidFill>
                <a:latin typeface="Tahoma" panose="020B0604030504040204" pitchFamily="34" charset="0"/>
              </a:defRPr>
            </a:lvl2pPr>
            <a:lvl3pPr marL="1143000" indent="-228600">
              <a:spcBef>
                <a:spcPct val="20000"/>
              </a:spcBef>
              <a:buClr>
                <a:schemeClr val="accent1"/>
              </a:buClr>
              <a:buChar char="•"/>
              <a:defRPr sz="2400">
                <a:solidFill>
                  <a:schemeClr val="tx1"/>
                </a:solidFill>
                <a:latin typeface="Tahoma" panose="020B0604030504040204" pitchFamily="34" charset="0"/>
              </a:defRPr>
            </a:lvl3pPr>
            <a:lvl4pPr marL="1600200" indent="-228600">
              <a:spcBef>
                <a:spcPct val="20000"/>
              </a:spcBef>
              <a:buClr>
                <a:schemeClr val="folHlink"/>
              </a:buClr>
              <a:buChar char="–"/>
              <a:defRPr sz="2000">
                <a:solidFill>
                  <a:schemeClr val="tx1"/>
                </a:solidFill>
                <a:latin typeface="Tahoma" panose="020B0604030504040204" pitchFamily="34" charset="0"/>
              </a:defRPr>
            </a:lvl4pPr>
            <a:lvl5pPr marL="2057400" indent="-228600">
              <a:spcBef>
                <a:spcPct val="20000"/>
              </a:spcBef>
              <a:buClr>
                <a:schemeClr val="accent1"/>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9pPr>
          </a:lstStyle>
          <a:p>
            <a:pPr eaLnBrk="1" hangingPunct="1">
              <a:spcBef>
                <a:spcPct val="0"/>
              </a:spcBef>
              <a:buClrTx/>
              <a:buFontTx/>
              <a:buNone/>
            </a:pPr>
            <a:r>
              <a:rPr lang="tr-TR" altLang="tr-TR" sz="4400" dirty="0" smtClean="0">
                <a:solidFill>
                  <a:srgbClr val="C00000"/>
                </a:solidFill>
                <a:latin typeface="Calibri" panose="020F0502020204030204" pitchFamily="34" charset="0"/>
              </a:rPr>
              <a:t>Yaygın Etki/Katma Değer</a:t>
            </a:r>
            <a:endParaRPr lang="en-US" altLang="tr-TR" sz="4400" dirty="0">
              <a:solidFill>
                <a:srgbClr val="C00000"/>
              </a:solidFill>
              <a:latin typeface="Calibri" panose="020F0502020204030204" pitchFamily="34" charset="0"/>
            </a:endParaRPr>
          </a:p>
        </p:txBody>
      </p:sp>
    </p:spTree>
    <p:extLst>
      <p:ext uri="{BB962C8B-B14F-4D97-AF65-F5344CB8AC3E}">
        <p14:creationId xmlns:p14="http://schemas.microsoft.com/office/powerpoint/2010/main" val="39127579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35480"/>
            <a:ext cx="7848600" cy="4389120"/>
          </a:xfrm>
        </p:spPr>
        <p:txBody>
          <a:bodyPr>
            <a:normAutofit fontScale="62500" lnSpcReduction="20000"/>
          </a:bodyPr>
          <a:lstStyle/>
          <a:p>
            <a:pPr algn="just"/>
            <a:r>
              <a:rPr lang="tr-TR" dirty="0"/>
              <a:t>Bir araştırma projesi hiçbir zaman kendi başına bir amaç olmamalı, ancak </a:t>
            </a:r>
            <a:r>
              <a:rPr lang="tr-TR" dirty="0" smtClean="0"/>
              <a:t>toplum için </a:t>
            </a:r>
            <a:r>
              <a:rPr lang="tr-TR" dirty="0"/>
              <a:t>her zaman ilgi çekici bir şey yapmaya çalışmalıdır. Toplumumuz üzerinde </a:t>
            </a:r>
            <a:r>
              <a:rPr lang="tr-TR" dirty="0" smtClean="0"/>
              <a:t>ekonomik veya sosyal veya her iki boyutta bir </a:t>
            </a:r>
            <a:r>
              <a:rPr lang="tr-TR" dirty="0"/>
              <a:t>etki </a:t>
            </a:r>
            <a:r>
              <a:rPr lang="tr-TR" dirty="0" smtClean="0"/>
              <a:t> meydana getirmelidir. </a:t>
            </a:r>
            <a:r>
              <a:rPr lang="tr-TR" dirty="0"/>
              <a:t>Bunu, birkaç alakalı örnek vererek açıklığa kavuşturabiliriz</a:t>
            </a:r>
            <a:r>
              <a:rPr lang="tr-TR" dirty="0" smtClean="0"/>
              <a:t>:</a:t>
            </a:r>
          </a:p>
          <a:p>
            <a:pPr marL="0" indent="0" algn="just">
              <a:buNone/>
            </a:pPr>
            <a:endParaRPr lang="tr-TR" dirty="0" smtClean="0"/>
          </a:p>
          <a:p>
            <a:pPr marL="693738" indent="-457200">
              <a:buFont typeface="Wingdings" panose="05000000000000000000" pitchFamily="2" charset="2"/>
              <a:buChar char="ü"/>
            </a:pPr>
            <a:r>
              <a:rPr lang="tr-TR" dirty="0" smtClean="0"/>
              <a:t>Tarımdaki </a:t>
            </a:r>
            <a:r>
              <a:rPr lang="tr-TR" dirty="0"/>
              <a:t>bir proje, mahsul üretimine farklı bir yaklaşım getirebilir, bu da daha yüksek verim veya daha iyi kalitede sonuç doğurabilir. (Bu örnekte, </a:t>
            </a:r>
            <a:r>
              <a:rPr lang="tr-TR" dirty="0" smtClean="0"/>
              <a:t>yaygın etki</a:t>
            </a:r>
            <a:r>
              <a:rPr lang="tr-TR" dirty="0"/>
              <a:t>, </a:t>
            </a:r>
            <a:r>
              <a:rPr lang="tr-TR" dirty="0" smtClean="0"/>
              <a:t>teknolojik geliştirme ile ilgilidir.)</a:t>
            </a:r>
          </a:p>
          <a:p>
            <a:pPr marL="236538" indent="0">
              <a:buNone/>
            </a:pPr>
            <a:endParaRPr lang="tr-TR" dirty="0" smtClean="0"/>
          </a:p>
          <a:p>
            <a:pPr marL="693738" indent="-457200">
              <a:buFont typeface="Wingdings" panose="05000000000000000000" pitchFamily="2" charset="2"/>
              <a:buChar char="ü"/>
            </a:pPr>
            <a:r>
              <a:rPr lang="tr-TR" dirty="0" smtClean="0"/>
              <a:t>Matematikte </a:t>
            </a:r>
            <a:r>
              <a:rPr lang="tr-TR" dirty="0"/>
              <a:t>veya kimyada, teorik bir proje doğanın temel kanunlarını yeni bir şekilde kavrayabilir ve sonuçta aynı araştırıcı ya da farklı araştırma grupları tarafından yeni araştırma projelerinin başlangıç noktası haline gelebilir (</a:t>
            </a:r>
            <a:r>
              <a:rPr lang="tr-TR" dirty="0" smtClean="0"/>
              <a:t>Buradaki yaygın etki, </a:t>
            </a:r>
            <a:r>
              <a:rPr lang="tr-TR" dirty="0"/>
              <a:t>bilimde çarpan </a:t>
            </a:r>
            <a:r>
              <a:rPr lang="tr-TR" dirty="0" smtClean="0"/>
              <a:t>etkisini göstermektedir.)</a:t>
            </a:r>
          </a:p>
          <a:p>
            <a:pPr marL="236538" indent="0">
              <a:buNone/>
            </a:pPr>
            <a:endParaRPr lang="tr-TR" dirty="0" smtClean="0"/>
          </a:p>
          <a:p>
            <a:pPr marL="236538" indent="0">
              <a:buNone/>
            </a:pPr>
            <a:r>
              <a:rPr lang="tr-TR" dirty="0" smtClean="0"/>
              <a:t>Projenizde </a:t>
            </a:r>
            <a:r>
              <a:rPr lang="tr-TR" dirty="0"/>
              <a:t>yaygın etkiyi açık bir dil ile ölçülebilir bir nitelikte ifade ediniz. Bu yaygın etkinin kısa ve uzun dönemde veya ekonomik/sosyal boyutta meydana getireceği iyileştirmeleri ifade etmekten kesinlikle kaçınmayınız.</a:t>
            </a:r>
          </a:p>
          <a:p>
            <a:pPr marL="236538" indent="0">
              <a:buNone/>
            </a:pPr>
            <a:endParaRPr lang="tr-TR" dirty="0"/>
          </a:p>
          <a:p>
            <a:pPr marL="236538" indent="0">
              <a:buNone/>
            </a:pPr>
            <a:r>
              <a:rPr lang="tr-TR" dirty="0"/>
              <a:t/>
            </a:r>
            <a:br>
              <a:rPr lang="tr-TR" dirty="0"/>
            </a:br>
            <a:endParaRPr lang="tr-TR" dirty="0"/>
          </a:p>
        </p:txBody>
      </p:sp>
      <p:sp>
        <p:nvSpPr>
          <p:cNvPr id="4" name="Rectangle 2"/>
          <p:cNvSpPr>
            <a:spLocks noGrp="1" noChangeArrowheads="1"/>
          </p:cNvSpPr>
          <p:nvPr>
            <p:ph type="title"/>
          </p:nvPr>
        </p:nvSpPr>
        <p:spPr bwMode="auto">
          <a:xfrm>
            <a:off x="838200" y="704088"/>
            <a:ext cx="7848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Char char="•"/>
              <a:defRPr sz="3200">
                <a:solidFill>
                  <a:schemeClr val="tx1"/>
                </a:solidFill>
                <a:latin typeface="Tahoma" panose="020B0604030504040204" pitchFamily="34" charset="0"/>
              </a:defRPr>
            </a:lvl1pPr>
            <a:lvl2pPr marL="742950" indent="-285750">
              <a:spcBef>
                <a:spcPct val="20000"/>
              </a:spcBef>
              <a:buClr>
                <a:schemeClr val="hlink"/>
              </a:buClr>
              <a:buChar char="–"/>
              <a:defRPr sz="2800">
                <a:solidFill>
                  <a:schemeClr val="tx1"/>
                </a:solidFill>
                <a:latin typeface="Tahoma" panose="020B0604030504040204" pitchFamily="34" charset="0"/>
              </a:defRPr>
            </a:lvl2pPr>
            <a:lvl3pPr marL="1143000" indent="-228600">
              <a:spcBef>
                <a:spcPct val="20000"/>
              </a:spcBef>
              <a:buClr>
                <a:schemeClr val="accent1"/>
              </a:buClr>
              <a:buChar char="•"/>
              <a:defRPr sz="2400">
                <a:solidFill>
                  <a:schemeClr val="tx1"/>
                </a:solidFill>
                <a:latin typeface="Tahoma" panose="020B0604030504040204" pitchFamily="34" charset="0"/>
              </a:defRPr>
            </a:lvl3pPr>
            <a:lvl4pPr marL="1600200" indent="-228600">
              <a:spcBef>
                <a:spcPct val="20000"/>
              </a:spcBef>
              <a:buClr>
                <a:schemeClr val="folHlink"/>
              </a:buClr>
              <a:buChar char="–"/>
              <a:defRPr sz="2000">
                <a:solidFill>
                  <a:schemeClr val="tx1"/>
                </a:solidFill>
                <a:latin typeface="Tahoma" panose="020B0604030504040204" pitchFamily="34" charset="0"/>
              </a:defRPr>
            </a:lvl4pPr>
            <a:lvl5pPr marL="2057400" indent="-228600">
              <a:spcBef>
                <a:spcPct val="20000"/>
              </a:spcBef>
              <a:buClr>
                <a:schemeClr val="accent1"/>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9pPr>
          </a:lstStyle>
          <a:p>
            <a:pPr eaLnBrk="1" hangingPunct="1">
              <a:spcBef>
                <a:spcPct val="0"/>
              </a:spcBef>
              <a:buClrTx/>
              <a:buFontTx/>
              <a:buNone/>
            </a:pPr>
            <a:r>
              <a:rPr lang="tr-TR" altLang="tr-TR" sz="4400" dirty="0" smtClean="0">
                <a:solidFill>
                  <a:srgbClr val="C00000"/>
                </a:solidFill>
                <a:latin typeface="Calibri" panose="020F0502020204030204" pitchFamily="34" charset="0"/>
              </a:rPr>
              <a:t>Yaygın Etki/Katma Değer</a:t>
            </a:r>
            <a:endParaRPr lang="en-US" altLang="tr-TR" sz="4400" dirty="0">
              <a:solidFill>
                <a:srgbClr val="C00000"/>
              </a:solidFill>
              <a:latin typeface="Calibri" panose="020F0502020204030204" pitchFamily="34" charset="0"/>
            </a:endParaRPr>
          </a:p>
        </p:txBody>
      </p:sp>
    </p:spTree>
    <p:extLst>
      <p:ext uri="{BB962C8B-B14F-4D97-AF65-F5344CB8AC3E}">
        <p14:creationId xmlns:p14="http://schemas.microsoft.com/office/powerpoint/2010/main" val="1055465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dirty="0" smtClean="0">
                <a:solidFill>
                  <a:srgbClr val="C00000"/>
                </a:solidFill>
              </a:rPr>
              <a:t>Sonuç:</a:t>
            </a:r>
            <a:endParaRPr lang="en-US" dirty="0"/>
          </a:p>
        </p:txBody>
      </p:sp>
      <p:sp>
        <p:nvSpPr>
          <p:cNvPr id="3" name="İçerik Yer Tutucusu 2"/>
          <p:cNvSpPr>
            <a:spLocks noGrp="1"/>
          </p:cNvSpPr>
          <p:nvPr>
            <p:ph idx="1"/>
          </p:nvPr>
        </p:nvSpPr>
        <p:spPr/>
        <p:txBody>
          <a:bodyPr/>
          <a:lstStyle/>
          <a:p>
            <a:r>
              <a:rPr lang="tr-TR" dirty="0" smtClean="0">
                <a:solidFill>
                  <a:srgbClr val="FF0000"/>
                </a:solidFill>
              </a:rPr>
              <a:t>Unutmayalım!</a:t>
            </a:r>
          </a:p>
          <a:p>
            <a:r>
              <a:rPr lang="tr-TR" dirty="0" smtClean="0">
                <a:solidFill>
                  <a:srgbClr val="002060"/>
                </a:solidFill>
              </a:rPr>
              <a:t>Empati yapınız ve kendinizi projeniz için «panelist» olarak belirleyiniz. Projenizin «iyi ve eksik yönlerini» çok iyi tahlil ediniz, bunların üstesinden gelmeye çalışınız.</a:t>
            </a:r>
          </a:p>
          <a:p>
            <a:r>
              <a:rPr lang="tr-TR" dirty="0" smtClean="0">
                <a:solidFill>
                  <a:srgbClr val="002060"/>
                </a:solidFill>
              </a:rPr>
              <a:t>Projemiz; Ankara, Hacettepe, ODTÜ, TOBB, Boğaziçi, İTÜ, İstanbul, Yıldız Teknik, Koç, Sabancı, Ege, Karadeniz Teknik,  vb üniversitelerden gelen projelerle yarışabilir  ve buralardan çağrılan panelistler tarafından değerlendirilebilir.</a:t>
            </a:r>
            <a:endParaRPr lang="en-US" dirty="0">
              <a:solidFill>
                <a:srgbClr val="002060"/>
              </a:solidFill>
            </a:endParaRPr>
          </a:p>
        </p:txBody>
      </p:sp>
    </p:spTree>
    <p:extLst>
      <p:ext uri="{BB962C8B-B14F-4D97-AF65-F5344CB8AC3E}">
        <p14:creationId xmlns:p14="http://schemas.microsoft.com/office/powerpoint/2010/main" val="42300400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smtClean="0">
                <a:solidFill>
                  <a:srgbClr val="FF0000"/>
                </a:solidFill>
              </a:rPr>
              <a:t>Tek Bir Fikir Edinmek</a:t>
            </a:r>
            <a:endParaRPr lang="tr-TR" dirty="0">
              <a:solidFill>
                <a:srgbClr val="FF0000"/>
              </a:solidFill>
            </a:endParaRPr>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436" b="7085"/>
          <a:stretch>
            <a:fillRect/>
          </a:stretch>
        </p:blipFill>
        <p:spPr>
          <a:xfrm>
            <a:off x="1445048" y="1935163"/>
            <a:ext cx="6253904" cy="4389437"/>
          </a:xfrm>
          <a:noFill/>
        </p:spPr>
      </p:pic>
    </p:spTree>
    <p:extLst>
      <p:ext uri="{BB962C8B-B14F-4D97-AF65-F5344CB8AC3E}">
        <p14:creationId xmlns:p14="http://schemas.microsoft.com/office/powerpoint/2010/main" val="33689543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fontScale="92500" lnSpcReduction="20000"/>
          </a:bodyPr>
          <a:lstStyle/>
          <a:p>
            <a:r>
              <a:rPr lang="tr-TR" sz="3200" dirty="0" smtClean="0">
                <a:solidFill>
                  <a:srgbClr val="FF0000"/>
                </a:solidFill>
              </a:rPr>
              <a:t>Unutmayınız!</a:t>
            </a:r>
          </a:p>
          <a:p>
            <a:r>
              <a:rPr lang="tr-TR" sz="3200" dirty="0" smtClean="0">
                <a:solidFill>
                  <a:srgbClr val="002060"/>
                </a:solidFill>
              </a:rPr>
              <a:t>Success is due: </a:t>
            </a:r>
          </a:p>
          <a:p>
            <a:r>
              <a:rPr lang="tr-TR" sz="3200" dirty="0" smtClean="0">
                <a:solidFill>
                  <a:srgbClr val="002060"/>
                </a:solidFill>
              </a:rPr>
              <a:t>99% Perspiration and 1% Inspiration (</a:t>
            </a:r>
            <a:r>
              <a:rPr lang="tr-TR" sz="3200" dirty="0" smtClean="0">
                <a:solidFill>
                  <a:srgbClr val="FF0000"/>
                </a:solidFill>
              </a:rPr>
              <a:t>Başarının sırrı, %99’u TERLEME’ye, %1’i İLHAM’a bağlıdır</a:t>
            </a:r>
            <a:r>
              <a:rPr lang="tr-TR" sz="3200" dirty="0" smtClean="0">
                <a:solidFill>
                  <a:srgbClr val="002060"/>
                </a:solidFill>
              </a:rPr>
              <a:t>).</a:t>
            </a:r>
          </a:p>
          <a:p>
            <a:pPr marL="0" indent="0">
              <a:buNone/>
            </a:pPr>
            <a:endParaRPr lang="tr-TR" sz="3200" dirty="0" smtClean="0">
              <a:solidFill>
                <a:srgbClr val="002060"/>
              </a:solidFill>
            </a:endParaRPr>
          </a:p>
          <a:p>
            <a:r>
              <a:rPr lang="tr-TR" sz="3200" dirty="0" err="1" smtClean="0">
                <a:solidFill>
                  <a:srgbClr val="002060"/>
                </a:solidFill>
              </a:rPr>
              <a:t>Thanks</a:t>
            </a:r>
            <a:r>
              <a:rPr lang="tr-TR" sz="3200" dirty="0" smtClean="0">
                <a:solidFill>
                  <a:srgbClr val="002060"/>
                </a:solidFill>
              </a:rPr>
              <a:t> </a:t>
            </a:r>
            <a:r>
              <a:rPr lang="tr-TR" sz="3200" dirty="0" err="1" smtClean="0">
                <a:solidFill>
                  <a:srgbClr val="002060"/>
                </a:solidFill>
              </a:rPr>
              <a:t>God</a:t>
            </a:r>
            <a:r>
              <a:rPr lang="tr-TR" sz="3200" dirty="0" smtClean="0">
                <a:solidFill>
                  <a:srgbClr val="002060"/>
                </a:solidFill>
              </a:rPr>
              <a:t> </a:t>
            </a:r>
            <a:r>
              <a:rPr lang="tr-TR" sz="3200" dirty="0" err="1" smtClean="0">
                <a:solidFill>
                  <a:srgbClr val="002060"/>
                </a:solidFill>
              </a:rPr>
              <a:t>today</a:t>
            </a:r>
            <a:r>
              <a:rPr lang="tr-TR" sz="3200" dirty="0" smtClean="0">
                <a:solidFill>
                  <a:srgbClr val="002060"/>
                </a:solidFill>
              </a:rPr>
              <a:t> is </a:t>
            </a:r>
            <a:r>
              <a:rPr lang="tr-TR" sz="3200" dirty="0" err="1" smtClean="0">
                <a:solidFill>
                  <a:srgbClr val="002060"/>
                </a:solidFill>
              </a:rPr>
              <a:t>Friday</a:t>
            </a:r>
            <a:r>
              <a:rPr lang="tr-TR" sz="3200" dirty="0" smtClean="0">
                <a:solidFill>
                  <a:srgbClr val="002060"/>
                </a:solidFill>
              </a:rPr>
              <a:t> :=).</a:t>
            </a:r>
          </a:p>
          <a:p>
            <a:pPr marL="0" indent="0">
              <a:buNone/>
            </a:pPr>
            <a:endParaRPr lang="tr-TR" sz="3200" dirty="0" smtClean="0">
              <a:solidFill>
                <a:srgbClr val="002060"/>
              </a:solidFill>
            </a:endParaRPr>
          </a:p>
          <a:p>
            <a:r>
              <a:rPr lang="tr-TR" sz="3200" dirty="0" smtClean="0">
                <a:solidFill>
                  <a:srgbClr val="00B0F0"/>
                </a:solidFill>
              </a:rPr>
              <a:t>Beni sabırla dinlediğiniz için çok TEŞEKKÜR ederim…</a:t>
            </a:r>
          </a:p>
        </p:txBody>
      </p:sp>
      <p:sp>
        <p:nvSpPr>
          <p:cNvPr id="4" name="Başlık 1"/>
          <p:cNvSpPr txBox="1">
            <a:spLocks/>
          </p:cNvSpPr>
          <p:nvPr/>
        </p:nvSpPr>
        <p:spPr>
          <a:xfrm>
            <a:off x="609600" y="856488"/>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tr-TR" dirty="0" smtClean="0">
                <a:solidFill>
                  <a:srgbClr val="C00000"/>
                </a:solidFill>
              </a:rPr>
              <a:t>Sonuç:</a:t>
            </a:r>
            <a:endParaRPr lang="en-US" dirty="0"/>
          </a:p>
        </p:txBody>
      </p:sp>
    </p:spTree>
    <p:extLst>
      <p:ext uri="{BB962C8B-B14F-4D97-AF65-F5344CB8AC3E}">
        <p14:creationId xmlns:p14="http://schemas.microsoft.com/office/powerpoint/2010/main" val="8201266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smtClean="0">
                <a:solidFill>
                  <a:srgbClr val="FF0000"/>
                </a:solidFill>
              </a:rPr>
              <a:t>Araştırma Sarmalı</a:t>
            </a:r>
            <a:endParaRPr lang="tr-TR" dirty="0">
              <a:solidFill>
                <a:srgbClr val="FF0000"/>
              </a:solidFill>
            </a:endParaRPr>
          </a:p>
        </p:txBody>
      </p:sp>
      <p:graphicFrame>
        <p:nvGraphicFramePr>
          <p:cNvPr id="6" name="Diagram 5"/>
          <p:cNvGraphicFramePr/>
          <p:nvPr>
            <p:extLst>
              <p:ext uri="{D42A27DB-BD31-4B8C-83A1-F6EECF244321}">
                <p14:modId xmlns:p14="http://schemas.microsoft.com/office/powerpoint/2010/main" val="1681877317"/>
              </p:ext>
            </p:extLst>
          </p:nvPr>
        </p:nvGraphicFramePr>
        <p:xfrm>
          <a:off x="762001" y="1981200"/>
          <a:ext cx="72390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76877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457200" y="704088"/>
            <a:ext cx="8229600" cy="743712"/>
          </a:xfrm>
        </p:spPr>
        <p:txBody>
          <a:bodyPr>
            <a:normAutofit fontScale="90000"/>
          </a:bodyPr>
          <a:lstStyle/>
          <a:p>
            <a:pPr algn="ctr"/>
            <a:r>
              <a:rPr lang="tr-TR" dirty="0" smtClean="0">
                <a:solidFill>
                  <a:srgbClr val="FF0000"/>
                </a:solidFill>
              </a:rPr>
              <a:t>Araştırma Sarmalı</a:t>
            </a:r>
            <a:endParaRPr lang="tr-TR" dirty="0">
              <a:solidFill>
                <a:srgbClr val="FF0000"/>
              </a:solidFill>
            </a:endParaRP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862882924"/>
              </p:ext>
            </p:extLst>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3570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algn="ctr"/>
            <a:r>
              <a:rPr lang="tr-TR" dirty="0" smtClean="0">
                <a:solidFill>
                  <a:srgbClr val="C00000"/>
                </a:solidFill>
              </a:rPr>
              <a:t>Özgün Değer</a:t>
            </a:r>
            <a:endParaRPr lang="en-US" dirty="0"/>
          </a:p>
        </p:txBody>
      </p:sp>
      <p:sp>
        <p:nvSpPr>
          <p:cNvPr id="3" name="İçerik Yer Tutucusu 2"/>
          <p:cNvSpPr>
            <a:spLocks noGrp="1"/>
          </p:cNvSpPr>
          <p:nvPr>
            <p:ph idx="1"/>
          </p:nvPr>
        </p:nvSpPr>
        <p:spPr/>
        <p:txBody>
          <a:bodyPr>
            <a:normAutofit/>
          </a:bodyPr>
          <a:lstStyle/>
          <a:p>
            <a:pPr algn="just"/>
            <a:r>
              <a:rPr lang="tr-TR" dirty="0" smtClean="0">
                <a:solidFill>
                  <a:srgbClr val="002060"/>
                </a:solidFill>
              </a:rPr>
              <a:t>Proje değerlendirmede, derecelendirme «</a:t>
            </a:r>
            <a:r>
              <a:rPr lang="tr-TR" dirty="0" smtClean="0">
                <a:solidFill>
                  <a:srgbClr val="00B050"/>
                </a:solidFill>
              </a:rPr>
              <a:t>eserdeki özgünlüğün varlığına göre ve mevcut bir bilim dalına yapacağı katkı nispetinde</a:t>
            </a:r>
            <a:r>
              <a:rPr lang="tr-TR" dirty="0">
                <a:solidFill>
                  <a:srgbClr val="002060"/>
                </a:solidFill>
              </a:rPr>
              <a:t> »</a:t>
            </a:r>
            <a:r>
              <a:rPr lang="tr-TR" dirty="0" smtClean="0">
                <a:solidFill>
                  <a:srgbClr val="00B050"/>
                </a:solidFill>
              </a:rPr>
              <a:t> </a:t>
            </a:r>
            <a:r>
              <a:rPr lang="tr-TR" dirty="0" smtClean="0">
                <a:solidFill>
                  <a:srgbClr val="002060"/>
                </a:solidFill>
              </a:rPr>
              <a:t>belirlendiği kriterdir.</a:t>
            </a:r>
          </a:p>
          <a:p>
            <a:pPr algn="just"/>
            <a:r>
              <a:rPr lang="tr-TR" dirty="0" smtClean="0">
                <a:solidFill>
                  <a:srgbClr val="002060"/>
                </a:solidFill>
              </a:rPr>
              <a:t>Aşağıda sunacağım bazı nitelikler sizlere özgünlük kavramı ile ilgili fikir ve tanıma yönelik bazı teknik ve stratejileri sunacaktır.</a:t>
            </a:r>
          </a:p>
          <a:p>
            <a:pPr algn="just"/>
            <a:r>
              <a:rPr lang="tr-TR" dirty="0" smtClean="0">
                <a:solidFill>
                  <a:srgbClr val="002060"/>
                </a:solidFill>
              </a:rPr>
              <a:t>Projede özgünlük üç aşamalı bir süreç ile ortaya çıkabilmektedir. Bunlar;</a:t>
            </a:r>
          </a:p>
        </p:txBody>
      </p:sp>
    </p:spTree>
    <p:extLst>
      <p:ext uri="{BB962C8B-B14F-4D97-AF65-F5344CB8AC3E}">
        <p14:creationId xmlns:p14="http://schemas.microsoft.com/office/powerpoint/2010/main" val="29564464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Font typeface="Wingdings" panose="05000000000000000000" pitchFamily="2" charset="2"/>
              <a:buChar char="ü"/>
            </a:pPr>
            <a:r>
              <a:rPr lang="tr-TR" dirty="0">
                <a:solidFill>
                  <a:srgbClr val="00B050"/>
                </a:solidFill>
              </a:rPr>
              <a:t>Özgünlüğün ne anlama geldiğini, nasıl yorumlanabileceğini ve </a:t>
            </a:r>
            <a:r>
              <a:rPr lang="tr-TR" dirty="0" smtClean="0">
                <a:solidFill>
                  <a:srgbClr val="00B050"/>
                </a:solidFill>
              </a:rPr>
              <a:t>projede kendini </a:t>
            </a:r>
            <a:r>
              <a:rPr lang="tr-TR" dirty="0">
                <a:solidFill>
                  <a:srgbClr val="00B050"/>
                </a:solidFill>
              </a:rPr>
              <a:t>nasıl gösterebileceğini </a:t>
            </a:r>
            <a:r>
              <a:rPr lang="tr-TR" dirty="0" smtClean="0"/>
              <a:t>iyi anlamak gerekiyor.</a:t>
            </a:r>
          </a:p>
          <a:p>
            <a:pPr marL="0" indent="0" algn="just">
              <a:buNone/>
            </a:pPr>
            <a:endParaRPr lang="tr-TR" dirty="0" smtClean="0"/>
          </a:p>
          <a:p>
            <a:pPr algn="just">
              <a:buFont typeface="Wingdings" panose="05000000000000000000" pitchFamily="2" charset="2"/>
              <a:buChar char="ü"/>
            </a:pPr>
            <a:r>
              <a:rPr lang="tr-TR" dirty="0" smtClean="0">
                <a:solidFill>
                  <a:srgbClr val="00B050"/>
                </a:solidFill>
              </a:rPr>
              <a:t>Özgünlüğü kolaylaştırmak için yanal (eleştirel) düşünceyi ve türetici becerileri öğrenmek ve kullanmak </a:t>
            </a:r>
            <a:r>
              <a:rPr lang="tr-TR" dirty="0" smtClean="0"/>
              <a:t>gerekiyor.</a:t>
            </a:r>
          </a:p>
          <a:p>
            <a:pPr marL="0" indent="0" algn="just">
              <a:buNone/>
            </a:pPr>
            <a:endParaRPr lang="tr-TR" dirty="0" smtClean="0"/>
          </a:p>
          <a:p>
            <a:pPr algn="just">
              <a:buFont typeface="Wingdings" panose="05000000000000000000" pitchFamily="2" charset="2"/>
              <a:buChar char="ü"/>
            </a:pPr>
            <a:r>
              <a:rPr lang="tr-TR" dirty="0" smtClean="0">
                <a:solidFill>
                  <a:srgbClr val="00B050"/>
                </a:solidFill>
              </a:rPr>
              <a:t>Bu becerilerin etkin bir şekilde gelişmesi için kuluçka dönemini (beyin cimnastiği) geliştirmek </a:t>
            </a:r>
            <a:r>
              <a:rPr lang="tr-TR" dirty="0" smtClean="0"/>
              <a:t>gerekiyor.</a:t>
            </a:r>
            <a:endParaRPr lang="tr-TR" dirty="0"/>
          </a:p>
        </p:txBody>
      </p:sp>
      <p:sp>
        <p:nvSpPr>
          <p:cNvPr id="4" name="Başlık 1"/>
          <p:cNvSpPr>
            <a:spLocks noGrp="1"/>
          </p:cNvSpPr>
          <p:nvPr>
            <p:ph type="title"/>
          </p:nvPr>
        </p:nvSpPr>
        <p:spPr/>
        <p:txBody>
          <a:bodyPr>
            <a:normAutofit/>
          </a:bodyPr>
          <a:lstStyle/>
          <a:p>
            <a:pPr algn="ctr"/>
            <a:r>
              <a:rPr lang="tr-TR" dirty="0">
                <a:solidFill>
                  <a:srgbClr val="C00000"/>
                </a:solidFill>
              </a:rPr>
              <a:t>Özgün Değer</a:t>
            </a:r>
            <a:endParaRPr lang="en-US" dirty="0"/>
          </a:p>
        </p:txBody>
      </p:sp>
    </p:spTree>
    <p:extLst>
      <p:ext uri="{BB962C8B-B14F-4D97-AF65-F5344CB8AC3E}">
        <p14:creationId xmlns:p14="http://schemas.microsoft.com/office/powerpoint/2010/main" val="7690374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tr-TR" dirty="0" smtClean="0"/>
              <a:t>Yukarıdaki bu üç kriter, özgünlüğü ortaya koymanın yollarıdır ancak zaman ve çaba gerektirmektedir. </a:t>
            </a:r>
          </a:p>
        </p:txBody>
      </p:sp>
      <p:sp>
        <p:nvSpPr>
          <p:cNvPr id="4" name="Başlık 1"/>
          <p:cNvSpPr>
            <a:spLocks noGrp="1"/>
          </p:cNvSpPr>
          <p:nvPr>
            <p:ph type="title"/>
          </p:nvPr>
        </p:nvSpPr>
        <p:spPr/>
        <p:txBody>
          <a:bodyPr>
            <a:normAutofit/>
          </a:bodyPr>
          <a:lstStyle/>
          <a:p>
            <a:pPr algn="ctr"/>
            <a:r>
              <a:rPr lang="tr-TR" dirty="0">
                <a:solidFill>
                  <a:srgbClr val="C00000"/>
                </a:solidFill>
              </a:rPr>
              <a:t>Özgün Değer</a:t>
            </a:r>
            <a:endParaRPr lang="en-US" dirty="0"/>
          </a:p>
        </p:txBody>
      </p:sp>
    </p:spTree>
    <p:extLst>
      <p:ext uri="{BB962C8B-B14F-4D97-AF65-F5344CB8AC3E}">
        <p14:creationId xmlns:p14="http://schemas.microsoft.com/office/powerpoint/2010/main" val="19125381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1404</TotalTime>
  <Words>3289</Words>
  <Application>Microsoft Office PowerPoint</Application>
  <PresentationFormat>On-screen Show (4:3)</PresentationFormat>
  <Paragraphs>231</Paragraphs>
  <Slides>40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Constantia</vt:lpstr>
      <vt:lpstr>Tahoma</vt:lpstr>
      <vt:lpstr>Times New Roman</vt:lpstr>
      <vt:lpstr>Wingdings</vt:lpstr>
      <vt:lpstr>Wingdings 2</vt:lpstr>
      <vt:lpstr>Akış</vt:lpstr>
      <vt:lpstr>Proje hazırlamada amaç, özgün değer ve yaygın etki</vt:lpstr>
      <vt:lpstr>Sunum Portalı</vt:lpstr>
      <vt:lpstr>Bilimsel Bir Araştırma</vt:lpstr>
      <vt:lpstr>Tek Bir Fikir Edinmek</vt:lpstr>
      <vt:lpstr>Araştırma Sarmalı</vt:lpstr>
      <vt:lpstr>Araştırma Sarmalı</vt:lpstr>
      <vt:lpstr>Özgün Değer</vt:lpstr>
      <vt:lpstr>Özgün Değer</vt:lpstr>
      <vt:lpstr>Özgün Değer</vt:lpstr>
      <vt:lpstr>Özgün Değer</vt:lpstr>
      <vt:lpstr>Özgün Değer</vt:lpstr>
      <vt:lpstr>Özgün Değer</vt:lpstr>
      <vt:lpstr>Özgün Değer</vt:lpstr>
      <vt:lpstr>Özgün Değer</vt:lpstr>
      <vt:lpstr>Özgün Değer</vt:lpstr>
      <vt:lpstr>Özgün Değer</vt:lpstr>
      <vt:lpstr>     1.1. Konunun Önemi, Projenin Özgün Değeri ve Araştırma Sorusu veya Hipotezi</vt:lpstr>
      <vt:lpstr>     1.1. Konunun Önemi, Projenin Özgün Değeri ve Araştırma Sorusu veya Hipotezi</vt:lpstr>
      <vt:lpstr>     1.1. Konunun Önemi, Projenin Özgün Değeri ve Araştırma Sorusu veya Hipotezi</vt:lpstr>
      <vt:lpstr>     1.1. Konunun Önemi, Projenin Özgün Değeri ve Araştırma Sorusu veya Hipotezi</vt:lpstr>
      <vt:lpstr>     1.1. Konunun Önemi, Projenin Özgün Değeri ve Araştırma Sorusu veya Hipotezi</vt:lpstr>
      <vt:lpstr>     1.1. Konunun Önemi, Projenin Özgün Değeri ve Araştırma Sorusu veya Hipotezi</vt:lpstr>
      <vt:lpstr>Amaç</vt:lpstr>
      <vt:lpstr>Amaç ve Hedefler</vt:lpstr>
      <vt:lpstr>Amaç</vt:lpstr>
      <vt:lpstr>PowerPoint Presentation</vt:lpstr>
      <vt:lpstr>Amaç</vt:lpstr>
      <vt:lpstr>Amaç</vt:lpstr>
      <vt:lpstr>Hedefler</vt:lpstr>
      <vt:lpstr>Hedefler</vt:lpstr>
      <vt:lpstr>PowerPoint Presentation</vt:lpstr>
      <vt:lpstr>Hedefler</vt:lpstr>
      <vt:lpstr>Amaç ve Hedefler</vt:lpstr>
      <vt:lpstr>Amaç ve Hedefler</vt:lpstr>
      <vt:lpstr>1.2. Amaç ve Hedefler</vt:lpstr>
      <vt:lpstr>1.2. Amaç ve Hedefler</vt:lpstr>
      <vt:lpstr>Yaygın Etki/Katma Değer</vt:lpstr>
      <vt:lpstr>Yaygın Etki/Katma Değer</vt:lpstr>
      <vt:lpstr>Sonuç:</vt:lpstr>
      <vt:lpstr>PowerPoint Presentation</vt:lpstr>
    </vt:vector>
  </TitlesOfParts>
  <Company>tr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TÜBİTAK 1001 PANEL SÜRECİ</dc:title>
  <dc:creator>can</dc:creator>
  <cp:lastModifiedBy>Halid Valid</cp:lastModifiedBy>
  <cp:revision>151</cp:revision>
  <dcterms:created xsi:type="dcterms:W3CDTF">2017-12-08T06:34:23Z</dcterms:created>
  <dcterms:modified xsi:type="dcterms:W3CDTF">2018-11-02T12:14:10Z</dcterms:modified>
</cp:coreProperties>
</file>