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sldIdLst>
    <p:sldId id="274" r:id="rId3"/>
    <p:sldId id="256" r:id="rId4"/>
    <p:sldId id="258" r:id="rId5"/>
    <p:sldId id="259" r:id="rId6"/>
    <p:sldId id="260" r:id="rId7"/>
    <p:sldId id="261" r:id="rId8"/>
    <p:sldId id="262" r:id="rId9"/>
    <p:sldId id="263" r:id="rId10"/>
    <p:sldId id="264" r:id="rId11"/>
    <p:sldId id="257" r:id="rId12"/>
    <p:sldId id="265" r:id="rId13"/>
    <p:sldId id="266" r:id="rId14"/>
    <p:sldId id="267" r:id="rId15"/>
    <p:sldId id="268" r:id="rId16"/>
    <p:sldId id="270" r:id="rId17"/>
    <p:sldId id="271" r:id="rId18"/>
    <p:sldId id="272" r:id="rId19"/>
    <p:sldId id="275" r:id="rId20"/>
    <p:sldId id="277" r:id="rId21"/>
    <p:sldId id="278" r:id="rId22"/>
    <p:sldId id="279" r:id="rId23"/>
    <p:sldId id="280" r:id="rId24"/>
    <p:sldId id="281"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51001732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202364774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3B6C7-4A5F-4685-BB77-8950BD5203CE}"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3556909"/>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107292652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3B6C7-4A5F-4685-BB77-8950BD5203CE}"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2951532"/>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3917287556"/>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2464206750"/>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1399110576"/>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1243219846"/>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2353906169"/>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49952828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641934553"/>
      </p:ext>
    </p:extLst>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1383798853"/>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678DFD-4F3F-4451-8130-21DD585CEA16}"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690781208"/>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678DFD-4F3F-4451-8130-21DD585CEA16}"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430724687"/>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8DFD-4F3F-4451-8130-21DD585CEA16}"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170232721"/>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2229478755"/>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4093571784"/>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4161970665"/>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E35835-2AE4-4B31-8819-B4A3BCAFACB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0743137"/>
      </p:ext>
    </p:extLst>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1303745241"/>
      </p:ext>
    </p:extLst>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E35835-2AE4-4B31-8819-B4A3BCAFACB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584758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322814-219E-4FED-8E31-564A22189521}" type="datetimeFigureOut">
              <a:rPr lang="tr-TR" smtClean="0"/>
              <a:t>6.12.2018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516185629"/>
      </p:ext>
    </p:extLst>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678DFD-4F3F-4451-8130-21DD585CEA16}"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429122787"/>
      </p:ext>
    </p:extLst>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15618290"/>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78DFD-4F3F-4451-8130-21DD585CEA16}"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extLst>
      <p:ext uri="{BB962C8B-B14F-4D97-AF65-F5344CB8AC3E}">
        <p14:creationId xmlns:p14="http://schemas.microsoft.com/office/powerpoint/2010/main" val="396117343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394866983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322814-219E-4FED-8E31-564A22189521}" type="datetimeFigureOut">
              <a:rPr lang="tr-TR" smtClean="0"/>
              <a:t>6.12.2018</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237978334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322814-219E-4FED-8E31-564A22189521}" type="datetimeFigureOut">
              <a:rPr lang="tr-TR" smtClean="0"/>
              <a:t>6.12.2018</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416969419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22814-219E-4FED-8E31-564A22189521}" type="datetimeFigureOut">
              <a:rPr lang="tr-TR" smtClean="0"/>
              <a:t>6.12.2018</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259685390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139560310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2814-219E-4FED-8E31-564A22189521}" type="datetimeFigureOut">
              <a:rPr lang="tr-TR" smtClean="0"/>
              <a:t>6.12.2018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3B6C7-4A5F-4685-BB77-8950BD5203CE}" type="slidenum">
              <a:rPr lang="tr-TR" smtClean="0"/>
              <a:t>‹#›</a:t>
            </a:fld>
            <a:endParaRPr lang="tr-TR"/>
          </a:p>
        </p:txBody>
      </p:sp>
    </p:spTree>
    <p:extLst>
      <p:ext uri="{BB962C8B-B14F-4D97-AF65-F5344CB8AC3E}">
        <p14:creationId xmlns:p14="http://schemas.microsoft.com/office/powerpoint/2010/main" val="1813518924"/>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322814-219E-4FED-8E31-564A22189521}" type="datetimeFigureOut">
              <a:rPr lang="tr-TR" smtClean="0"/>
              <a:t>6.12.2018</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53B6C7-4A5F-4685-BB77-8950BD5203CE}" type="slidenum">
              <a:rPr lang="tr-TR" smtClean="0"/>
              <a:t>‹#›</a:t>
            </a:fld>
            <a:endParaRPr lang="tr-TR"/>
          </a:p>
        </p:txBody>
      </p:sp>
    </p:spTree>
    <p:extLst>
      <p:ext uri="{BB962C8B-B14F-4D97-AF65-F5344CB8AC3E}">
        <p14:creationId xmlns:p14="http://schemas.microsoft.com/office/powerpoint/2010/main" val="68709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322814-219E-4FED-8E31-564A22189521}" type="datetimeFigureOut">
              <a:rPr lang="tr-TR" smtClean="0"/>
              <a:t>6.12.2018</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53B6C7-4A5F-4685-BB77-8950BD5203CE}" type="slidenum">
              <a:rPr lang="tr-TR" smtClean="0"/>
              <a:t>‹#›</a:t>
            </a:fld>
            <a:endParaRPr lang="tr-TR"/>
          </a:p>
        </p:txBody>
      </p:sp>
    </p:spTree>
    <p:extLst>
      <p:ext uri="{BB962C8B-B14F-4D97-AF65-F5344CB8AC3E}">
        <p14:creationId xmlns:p14="http://schemas.microsoft.com/office/powerpoint/2010/main" val="34989096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89213" y="1147313"/>
            <a:ext cx="8915399" cy="1697751"/>
          </a:xfrm>
        </p:spPr>
        <p:txBody>
          <a:bodyPr/>
          <a:lstStyle/>
          <a:p>
            <a:pPr algn="ctr"/>
            <a:r>
              <a:rPr lang="tr-TR" dirty="0" smtClean="0">
                <a:solidFill>
                  <a:srgbClr val="FF0000"/>
                </a:solidFill>
              </a:rPr>
              <a:t>Proje hazırlamada bütçe</a:t>
            </a:r>
            <a:endParaRPr lang="en-US" dirty="0">
              <a:solidFill>
                <a:srgbClr val="FF0000"/>
              </a:solidFill>
            </a:endParaRPr>
          </a:p>
        </p:txBody>
      </p:sp>
      <p:sp>
        <p:nvSpPr>
          <p:cNvPr id="3" name="Alt Başlık 2"/>
          <p:cNvSpPr>
            <a:spLocks noGrp="1"/>
          </p:cNvSpPr>
          <p:nvPr>
            <p:ph type="subTitle" idx="1"/>
          </p:nvPr>
        </p:nvSpPr>
        <p:spPr>
          <a:xfrm>
            <a:off x="2589213" y="3148642"/>
            <a:ext cx="8915399" cy="2755021"/>
          </a:xfrm>
        </p:spPr>
        <p:txBody>
          <a:bodyPr>
            <a:normAutofit/>
          </a:bodyPr>
          <a:lstStyle/>
          <a:p>
            <a:pPr algn="ctr"/>
            <a:endParaRPr lang="tr-TR" dirty="0" smtClean="0">
              <a:solidFill>
                <a:srgbClr val="FFFF00"/>
              </a:solidFill>
            </a:endParaRPr>
          </a:p>
          <a:p>
            <a:pPr algn="ctr"/>
            <a:r>
              <a:rPr lang="tr-TR" sz="2400" b="1" dirty="0" smtClean="0"/>
              <a:t>Abdulbaki Bilgiç</a:t>
            </a:r>
          </a:p>
          <a:p>
            <a:pPr algn="ctr"/>
            <a:r>
              <a:rPr lang="tr-TR" sz="2400" b="1" dirty="0" smtClean="0"/>
              <a:t>Atatürk Üniversitesi</a:t>
            </a:r>
          </a:p>
          <a:p>
            <a:pPr algn="ctr"/>
            <a:r>
              <a:rPr lang="tr-TR" sz="2400" b="1" dirty="0" smtClean="0"/>
              <a:t>Ziraat Fakültesi</a:t>
            </a:r>
          </a:p>
          <a:p>
            <a:pPr algn="ctr"/>
            <a:r>
              <a:rPr lang="tr-TR" sz="2400" b="1" dirty="0" smtClean="0"/>
              <a:t>Tarım Ekonomisi Bölümü</a:t>
            </a:r>
            <a:endParaRPr lang="en-US" sz="2400" b="1" dirty="0"/>
          </a:p>
        </p:txBody>
      </p:sp>
    </p:spTree>
    <p:extLst>
      <p:ext uri="{BB962C8B-B14F-4D97-AF65-F5344CB8AC3E}">
        <p14:creationId xmlns:p14="http://schemas.microsoft.com/office/powerpoint/2010/main" val="2964818984"/>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tr-TR" sz="2000" dirty="0" smtClean="0"/>
              <a:t>İyi bir bütçe yazmak için kuruluşunuzun (</a:t>
            </a:r>
            <a:r>
              <a:rPr lang="tr-TR" sz="2000" dirty="0" smtClean="0">
                <a:solidFill>
                  <a:srgbClr val="FF0000"/>
                </a:solidFill>
              </a:rPr>
              <a:t>ilgili bölümünüzün veya anabilim dalınızın</a:t>
            </a:r>
            <a:r>
              <a:rPr lang="tr-TR" sz="2000" dirty="0" smtClean="0"/>
              <a:t>) hedeflerini ve vizyonunu net bir şekilde anlamanız gerekir. Bütçenizin gerçekçi ve alakalı olmasını sağlamak için size destek olabilecek ve gereken bilgileri sağlayabilecek önemli paydaşları dahil etmelisiniz.</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44224008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t>Şimdi ise; başarılı</a:t>
            </a:r>
            <a:r>
              <a:rPr lang="tr-TR" sz="2000" dirty="0"/>
              <a:t>, doğru ve eksiksiz bir proje bütçesi oluşturmak için yedi adımı </a:t>
            </a:r>
            <a:r>
              <a:rPr lang="tr-TR" sz="2000" dirty="0" smtClean="0"/>
              <a:t>birlikte inceleyelim.</a:t>
            </a:r>
          </a:p>
          <a:p>
            <a:pPr algn="just"/>
            <a:r>
              <a:rPr lang="tr-TR" sz="2000" dirty="0">
                <a:solidFill>
                  <a:srgbClr val="FF0000"/>
                </a:solidFill>
              </a:rPr>
              <a:t>1. Doğrudan </a:t>
            </a:r>
            <a:r>
              <a:rPr lang="tr-TR" sz="2000" dirty="0" smtClean="0">
                <a:solidFill>
                  <a:srgbClr val="FF0000"/>
                </a:solidFill>
              </a:rPr>
              <a:t>Hizmet Alımı (</a:t>
            </a:r>
            <a:r>
              <a:rPr lang="tr-TR" sz="2000" dirty="0" smtClean="0">
                <a:solidFill>
                  <a:srgbClr val="FF0000"/>
                </a:solidFill>
              </a:rPr>
              <a:t>İşçilik, anket ücretleri </a:t>
            </a:r>
            <a:r>
              <a:rPr lang="tr-TR" sz="2000" dirty="0" err="1" smtClean="0">
                <a:solidFill>
                  <a:srgbClr val="FF0000"/>
                </a:solidFill>
              </a:rPr>
              <a:t>vb</a:t>
            </a:r>
            <a:r>
              <a:rPr lang="tr-TR" sz="2000" dirty="0" smtClean="0">
                <a:solidFill>
                  <a:srgbClr val="FF0000"/>
                </a:solidFill>
              </a:rPr>
              <a:t> gibi) </a:t>
            </a:r>
            <a:r>
              <a:rPr lang="tr-TR" sz="2000" dirty="0">
                <a:solidFill>
                  <a:srgbClr val="FF0000"/>
                </a:solidFill>
              </a:rPr>
              <a:t>Maliyetini </a:t>
            </a:r>
            <a:r>
              <a:rPr lang="tr-TR" sz="2000" dirty="0" smtClean="0">
                <a:solidFill>
                  <a:srgbClr val="FF0000"/>
                </a:solidFill>
              </a:rPr>
              <a:t>Tanımlayınız.</a:t>
            </a:r>
            <a:endParaRPr lang="tr-TR" sz="2000" dirty="0">
              <a:solidFill>
                <a:srgbClr val="FF0000"/>
              </a:solidFill>
            </a:endParaRPr>
          </a:p>
          <a:p>
            <a:pPr algn="just"/>
            <a:r>
              <a:rPr lang="tr-TR" sz="2000" dirty="0"/>
              <a:t>Bir projenin kapsamına bağlı olarak, dikkate alınması gereken düzinelerce veya yüzlerce </a:t>
            </a:r>
            <a:r>
              <a:rPr lang="tr-TR" sz="2000" dirty="0" smtClean="0"/>
              <a:t>hizmet alımınız </a:t>
            </a:r>
            <a:r>
              <a:rPr lang="tr-TR" sz="2000" dirty="0" smtClean="0"/>
              <a:t>olabilir</a:t>
            </a:r>
            <a:r>
              <a:rPr lang="tr-TR" sz="2000" dirty="0"/>
              <a:t>. Proje, özel eğitime sahip </a:t>
            </a:r>
            <a:r>
              <a:rPr lang="tr-TR" sz="2000" dirty="0" smtClean="0"/>
              <a:t>hizmet alımına </a:t>
            </a:r>
            <a:r>
              <a:rPr lang="tr-TR" sz="2000" dirty="0"/>
              <a:t>ihtiyaç duyacak mı ve ihtiyaç duyulan </a:t>
            </a:r>
            <a:r>
              <a:rPr lang="tr-TR" sz="2000" dirty="0" smtClean="0"/>
              <a:t>hizmet alımının ortalama </a:t>
            </a:r>
            <a:r>
              <a:rPr lang="tr-TR" sz="2000" dirty="0"/>
              <a:t>maliyeti </a:t>
            </a:r>
            <a:r>
              <a:rPr lang="tr-TR" sz="2000" dirty="0" smtClean="0"/>
              <a:t>ne kadar olacaktır? Bazı </a:t>
            </a:r>
            <a:r>
              <a:rPr lang="tr-TR" sz="2000" dirty="0"/>
              <a:t>pozisyonlar minimum eğitim </a:t>
            </a:r>
            <a:r>
              <a:rPr lang="tr-TR" sz="2000" dirty="0" smtClean="0"/>
              <a:t>gerektirirken, bazı hizmet alımlarında yüksek maliyetleri gerektirebilir.</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3398941422"/>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solidFill>
                  <a:srgbClr val="FF0000"/>
                </a:solidFill>
              </a:rPr>
              <a:t>2. Projenin </a:t>
            </a:r>
            <a:r>
              <a:rPr lang="tr-TR" sz="2000" dirty="0" smtClean="0">
                <a:solidFill>
                  <a:srgbClr val="FF0000"/>
                </a:solidFill>
              </a:rPr>
              <a:t>Sarf Malzeme Maliyetlerini </a:t>
            </a:r>
            <a:r>
              <a:rPr lang="tr-TR" sz="2000" dirty="0">
                <a:solidFill>
                  <a:srgbClr val="FF0000"/>
                </a:solidFill>
              </a:rPr>
              <a:t>Tahmin </a:t>
            </a:r>
            <a:r>
              <a:rPr lang="tr-TR" sz="2000" dirty="0" smtClean="0">
                <a:solidFill>
                  <a:srgbClr val="FF0000"/>
                </a:solidFill>
              </a:rPr>
              <a:t>Ediniz.</a:t>
            </a:r>
            <a:endParaRPr lang="tr-TR" sz="2000" dirty="0">
              <a:solidFill>
                <a:srgbClr val="FF0000"/>
              </a:solidFill>
            </a:endParaRPr>
          </a:p>
          <a:p>
            <a:pPr algn="just"/>
            <a:r>
              <a:rPr lang="tr-TR" sz="2000" dirty="0"/>
              <a:t>Proje için kaç işçiye ihtiyaç duyulacağını belirledikten sonra, projenin toplam </a:t>
            </a:r>
            <a:r>
              <a:rPr lang="tr-TR" sz="2000" dirty="0" smtClean="0"/>
              <a:t>sarf malzeme </a:t>
            </a:r>
            <a:r>
              <a:rPr lang="tr-TR" sz="2000" dirty="0"/>
              <a:t>maliyetini tahmin </a:t>
            </a:r>
            <a:r>
              <a:rPr lang="tr-TR" sz="2000" dirty="0" smtClean="0"/>
              <a:t>ediniz. </a:t>
            </a:r>
            <a:r>
              <a:rPr lang="tr-TR" sz="2000" dirty="0"/>
              <a:t>Bu adım, </a:t>
            </a:r>
            <a:r>
              <a:rPr lang="tr-TR" sz="2000" dirty="0" smtClean="0"/>
              <a:t>hizmet alımı ve personel giderleri (işgücü) </a:t>
            </a:r>
            <a:r>
              <a:rPr lang="tr-TR" sz="2000" dirty="0"/>
              <a:t>maliyetlerine karşı bir denge </a:t>
            </a:r>
            <a:r>
              <a:rPr lang="tr-TR" sz="2000" dirty="0" smtClean="0"/>
              <a:t>sağlamaktadır. Sarf malzeme </a:t>
            </a:r>
            <a:r>
              <a:rPr lang="tr-TR" sz="2000" dirty="0"/>
              <a:t>maliyetleriniz minimumsa, projeyi zamanından önce tamamlamak için ek </a:t>
            </a:r>
            <a:r>
              <a:rPr lang="tr-TR" sz="2000" dirty="0" smtClean="0"/>
              <a:t>işçileri </a:t>
            </a:r>
            <a:r>
              <a:rPr lang="tr-TR" sz="2000" dirty="0"/>
              <a:t>kiralamak </a:t>
            </a:r>
            <a:r>
              <a:rPr lang="tr-TR" sz="2000" dirty="0" smtClean="0"/>
              <a:t>zorunda kalabilirsiniz. </a:t>
            </a:r>
            <a:r>
              <a:rPr lang="tr-TR" sz="2000" dirty="0"/>
              <a:t>Malzemeniz </a:t>
            </a:r>
            <a:r>
              <a:rPr lang="tr-TR" sz="2000" dirty="0" smtClean="0"/>
              <a:t>çoksa, </a:t>
            </a:r>
            <a:r>
              <a:rPr lang="tr-TR" sz="2000" dirty="0"/>
              <a:t>projenin taleplerini karşılamak için </a:t>
            </a:r>
            <a:r>
              <a:rPr lang="tr-TR" sz="2000" dirty="0" smtClean="0"/>
              <a:t>hizmet alımı (işçilik) </a:t>
            </a:r>
            <a:r>
              <a:rPr lang="tr-TR" sz="2000" dirty="0"/>
              <a:t>veya diğer maliyetlerin düşüp düşmeyeceğini görmeniz </a:t>
            </a:r>
            <a:r>
              <a:rPr lang="tr-TR" sz="2000" dirty="0" smtClean="0"/>
              <a:t>gerekebilecek.</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621229473"/>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solidFill>
                  <a:srgbClr val="FF0000"/>
                </a:solidFill>
              </a:rPr>
              <a:t>3. Projenin Potansiyel Seyahat Maliyetlerini </a:t>
            </a:r>
            <a:r>
              <a:rPr lang="tr-TR" sz="2000" dirty="0" smtClean="0">
                <a:solidFill>
                  <a:srgbClr val="FF0000"/>
                </a:solidFill>
              </a:rPr>
              <a:t>Değerlendiriniz</a:t>
            </a:r>
            <a:endParaRPr lang="tr-TR" sz="2000" dirty="0">
              <a:solidFill>
                <a:srgbClr val="FF0000"/>
              </a:solidFill>
            </a:endParaRPr>
          </a:p>
          <a:p>
            <a:pPr algn="just"/>
            <a:r>
              <a:rPr lang="tr-TR" sz="2000" dirty="0" smtClean="0"/>
              <a:t>Projeniz </a:t>
            </a:r>
            <a:r>
              <a:rPr lang="tr-TR" sz="2000" dirty="0"/>
              <a:t>coğrafi veya </a:t>
            </a:r>
            <a:r>
              <a:rPr lang="tr-TR" sz="2000" dirty="0" smtClean="0"/>
              <a:t>bölge sınırlarının </a:t>
            </a:r>
            <a:r>
              <a:rPr lang="tr-TR" sz="2000" dirty="0"/>
              <a:t>ötesindeyse, seyahat masraflarının projenizi nasıl etkileyeceğini </a:t>
            </a:r>
            <a:r>
              <a:rPr lang="tr-TR" sz="2000" dirty="0" smtClean="0"/>
              <a:t>iyi düşününüz. </a:t>
            </a:r>
            <a:r>
              <a:rPr lang="tr-TR" sz="2000" dirty="0"/>
              <a:t>Üst düzey yönetim ile düzenli olarak buluşmak için mi seyahat edeceksiniz yoksa </a:t>
            </a:r>
            <a:r>
              <a:rPr lang="tr-TR" sz="2000" dirty="0" smtClean="0"/>
              <a:t>telekonferansın </a:t>
            </a:r>
            <a:r>
              <a:rPr lang="tr-TR" sz="2000" dirty="0"/>
              <a:t>daha iyi ve uygun maliyetli bir çözüm olacak mı</a:t>
            </a:r>
            <a:r>
              <a:rPr lang="tr-TR" sz="2000" dirty="0" smtClean="0"/>
              <a:t>? </a:t>
            </a:r>
            <a:r>
              <a:rPr lang="tr-TR" sz="2000" dirty="0" smtClean="0"/>
              <a:t>Saha çalışması esnasında denekleri ziyaret edecek misiniz? gibi sorulara cevap aranmalıdır.</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127189540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solidFill>
                  <a:srgbClr val="FF0000"/>
                </a:solidFill>
              </a:rPr>
              <a:t>4. Proje </a:t>
            </a:r>
            <a:r>
              <a:rPr lang="tr-TR" sz="2000" dirty="0" smtClean="0">
                <a:solidFill>
                  <a:srgbClr val="FF0000"/>
                </a:solidFill>
              </a:rPr>
              <a:t>Ekibinin </a:t>
            </a:r>
            <a:r>
              <a:rPr lang="tr-TR" sz="2000" dirty="0">
                <a:solidFill>
                  <a:srgbClr val="FF0000"/>
                </a:solidFill>
              </a:rPr>
              <a:t>Maliyetini Tahmin Etme</a:t>
            </a:r>
          </a:p>
          <a:p>
            <a:pPr algn="just"/>
            <a:r>
              <a:rPr lang="tr-TR" sz="2000" dirty="0" smtClean="0"/>
              <a:t>Proje ekibinin maliyeti, </a:t>
            </a:r>
            <a:r>
              <a:rPr lang="tr-TR" sz="2000" dirty="0"/>
              <a:t>proje ekibi </a:t>
            </a:r>
            <a:r>
              <a:rPr lang="tr-TR" sz="2000" dirty="0" smtClean="0"/>
              <a:t>üyelerinizin hangi </a:t>
            </a:r>
            <a:r>
              <a:rPr lang="tr-TR" sz="2000" dirty="0"/>
              <a:t>ek </a:t>
            </a:r>
            <a:r>
              <a:rPr lang="tr-TR" sz="2000" dirty="0" smtClean="0"/>
              <a:t>materyallere ihtiyaç duyduğunu içermektedir</a:t>
            </a:r>
            <a:r>
              <a:rPr lang="tr-TR" sz="2000" dirty="0"/>
              <a:t>. </a:t>
            </a:r>
            <a:endParaRPr lang="tr-TR" sz="2000" dirty="0" smtClean="0"/>
          </a:p>
          <a:p>
            <a:pPr algn="just"/>
            <a:r>
              <a:rPr lang="tr-TR" sz="2000" dirty="0">
                <a:solidFill>
                  <a:srgbClr val="FF0000"/>
                </a:solidFill>
              </a:rPr>
              <a:t>5. Proje Bütçesinde Hangi </a:t>
            </a:r>
            <a:r>
              <a:rPr lang="tr-TR" sz="2000" dirty="0" smtClean="0">
                <a:solidFill>
                  <a:srgbClr val="FF0000"/>
                </a:solidFill>
              </a:rPr>
              <a:t>Ekipman (Makine-techizat) </a:t>
            </a:r>
            <a:r>
              <a:rPr lang="tr-TR" sz="2000" dirty="0">
                <a:solidFill>
                  <a:srgbClr val="FF0000"/>
                </a:solidFill>
              </a:rPr>
              <a:t>Maliyetlerinin Var Olabileceğini Tanımlamak</a:t>
            </a:r>
          </a:p>
          <a:p>
            <a:pPr algn="just"/>
            <a:r>
              <a:rPr lang="tr-TR" sz="2000" dirty="0"/>
              <a:t>Daha büyük proje, özellikle </a:t>
            </a:r>
            <a:r>
              <a:rPr lang="tr-TR" sz="2000" dirty="0" smtClean="0"/>
              <a:t>fen ve mühendislik bilimlerinde </a:t>
            </a:r>
            <a:r>
              <a:rPr lang="tr-TR" sz="2000" dirty="0"/>
              <a:t>ek ekipman maliyetlerine neden olabilir. Projenin ekipmanını ve kaç adet parçaya ihtiyaç duyulacağını tanımlamak için </a:t>
            </a:r>
            <a:r>
              <a:rPr lang="tr-TR" sz="2000" dirty="0" smtClean="0"/>
              <a:t>hizmet alımı (işçilik </a:t>
            </a:r>
            <a:r>
              <a:rPr lang="tr-TR" sz="2000" dirty="0"/>
              <a:t>ve </a:t>
            </a:r>
            <a:r>
              <a:rPr lang="tr-TR" sz="2000" dirty="0" smtClean="0"/>
              <a:t>malzeme) </a:t>
            </a:r>
            <a:r>
              <a:rPr lang="tr-TR" sz="2000" dirty="0"/>
              <a:t>tahminlerinizi </a:t>
            </a:r>
            <a:r>
              <a:rPr lang="tr-TR" sz="2000" dirty="0" smtClean="0"/>
              <a:t>kullanınız.</a:t>
            </a:r>
            <a:endParaRPr lang="tr-TR" sz="2000" dirty="0"/>
          </a:p>
          <a:p>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03194935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solidFill>
                  <a:srgbClr val="FF0000"/>
                </a:solidFill>
              </a:rPr>
              <a:t>6. Hangi İdari Maliyetler Artacak</a:t>
            </a:r>
            <a:r>
              <a:rPr lang="tr-TR" sz="2000" dirty="0" smtClean="0">
                <a:solidFill>
                  <a:srgbClr val="FF0000"/>
                </a:solidFill>
              </a:rPr>
              <a:t>?</a:t>
            </a:r>
            <a:endParaRPr lang="tr-TR" sz="2000" dirty="0">
              <a:solidFill>
                <a:srgbClr val="FF0000"/>
              </a:solidFill>
            </a:endParaRPr>
          </a:p>
          <a:p>
            <a:pPr algn="just"/>
            <a:r>
              <a:rPr lang="tr-TR" sz="2000" dirty="0"/>
              <a:t>Kapsamlı projeler için, özellikle bir programın parçası olarak </a:t>
            </a:r>
            <a:r>
              <a:rPr lang="tr-TR" sz="2000" dirty="0" smtClean="0"/>
              <a:t>yürütülen projeler </a:t>
            </a:r>
            <a:r>
              <a:rPr lang="tr-TR" sz="2000" dirty="0"/>
              <a:t>için, projedeki idari girdinin potansiyel maliyetlerini göz önünde </a:t>
            </a:r>
            <a:r>
              <a:rPr lang="tr-TR" sz="2000" dirty="0" smtClean="0"/>
              <a:t>bulundurmalısınız. </a:t>
            </a:r>
            <a:r>
              <a:rPr lang="tr-TR" sz="2000" dirty="0"/>
              <a:t>Bu, proje yönetim ekibinden uzakta bir idari asistan veya idari personel içerebilir.</a:t>
            </a:r>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564625462"/>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solidFill>
                  <a:srgbClr val="FF0000"/>
                </a:solidFill>
              </a:rPr>
              <a:t>7. Gerekirse Yazılımın Maliyetini Belirleme</a:t>
            </a:r>
          </a:p>
          <a:p>
            <a:pPr algn="just"/>
            <a:r>
              <a:rPr lang="tr-TR" sz="2000" dirty="0" smtClean="0"/>
              <a:t>Projeniz, </a:t>
            </a:r>
            <a:r>
              <a:rPr lang="tr-TR" sz="2000" dirty="0"/>
              <a:t>özel bir proje yönetim yazılımı gerektiriyorsa, personelinizi yazılıma ekleyerek lisanslama ücretleri gibi ek maliyetler proje bütçesine dahil edilmelidir. Ayrıca, </a:t>
            </a:r>
            <a:r>
              <a:rPr lang="tr-TR" sz="2000" dirty="0" smtClean="0"/>
              <a:t>şirketlerden </a:t>
            </a:r>
            <a:r>
              <a:rPr lang="tr-TR" sz="2000" dirty="0"/>
              <a:t>seçtiğiniz bir alternatif yazılımı kullanmasını isteyebilirsiniz veya sizden proje yönetim yazılımının türünü seçmeniz istenebilir. Her iki durumda da, yazılım seçiminin maliyeti ele alınmalıdır.</a:t>
            </a:r>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3822052103"/>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a:t>Bu yedi adımı uygulayarak, hatalı bir proje bütçesi oluşturma olasılığını azaltabilirsiniz. Ayrıca, bu alanların her birini değerlendirmek, üst düzey yönetimin, projenizin ihtiyaçlarınızı karşılamak için bütçede değişikliklere ihtiyaç duyup duymayacağını belirlemesine yardımcı olacaktır.</a:t>
            </a:r>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14561031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0" y="1267097"/>
            <a:ext cx="9980612" cy="4644125"/>
          </a:xfrm>
        </p:spPr>
        <p:txBody>
          <a:bodyPr>
            <a:normAutofit lnSpcReduction="10000"/>
          </a:bodyPr>
          <a:lstStyle/>
          <a:p>
            <a:r>
              <a:rPr lang="tr-TR" sz="2000" dirty="0" smtClean="0">
                <a:solidFill>
                  <a:srgbClr val="FF0000"/>
                </a:solidFill>
              </a:rPr>
              <a:t>Bir Proje Bütçesini Hazırlamada Uyulması Gereken Altın Kurallar:</a:t>
            </a:r>
          </a:p>
          <a:p>
            <a:pPr algn="just"/>
            <a:r>
              <a:rPr lang="tr-TR" sz="2000" dirty="0" smtClean="0"/>
              <a:t>Bütçe, panel sürecinde puanlanmaz, bununla birlikte panelistlere proje bütçesi ve gerekçesinin uygunluğuna ilişkin görüş ve önerileri </a:t>
            </a:r>
            <a:r>
              <a:rPr lang="tr-TR" sz="2000" dirty="0" smtClean="0"/>
              <a:t>sorulur.</a:t>
            </a:r>
            <a:endParaRPr lang="tr-TR" sz="2000" dirty="0" smtClean="0"/>
          </a:p>
          <a:p>
            <a:pPr algn="just"/>
            <a:r>
              <a:rPr lang="tr-TR" sz="2000" dirty="0" smtClean="0"/>
              <a:t>Bütçe yazımında, TÜBİTAK’tan talep edilen desteğin her bir kalemi için ayrıntılı gerekçe verilmelidir.</a:t>
            </a:r>
          </a:p>
          <a:p>
            <a:pPr algn="just"/>
            <a:r>
              <a:rPr lang="tr-TR" sz="2000" dirty="0" smtClean="0"/>
              <a:t>İstenen makine- teçhizatla ilgili teknik şartname ve proforma fatura ya da teklif mektubu mutlaka </a:t>
            </a:r>
            <a:r>
              <a:rPr lang="tr-TR" sz="2000" dirty="0" smtClean="0"/>
              <a:t>eklenmelidir.</a:t>
            </a:r>
            <a:endParaRPr lang="tr-TR" sz="2000" dirty="0" smtClean="0"/>
          </a:p>
          <a:p>
            <a:pPr algn="just"/>
            <a:r>
              <a:rPr lang="tr-TR" sz="2000" dirty="0" smtClean="0"/>
              <a:t>Hizmet alımlarıyla ilgili proforma fatura ya da teklif mektubu mutlaka eklenmelidir.</a:t>
            </a:r>
          </a:p>
          <a:p>
            <a:pPr algn="just"/>
            <a:r>
              <a:rPr lang="tr-TR" sz="2000" dirty="0" smtClean="0"/>
              <a:t>Sarf malzemeleri için proforma faturaya gerek </a:t>
            </a:r>
            <a:r>
              <a:rPr lang="tr-TR" sz="2000" dirty="0" smtClean="0"/>
              <a:t>yoktur.</a:t>
            </a:r>
            <a:endParaRPr lang="tr-TR" sz="2000" dirty="0" smtClean="0"/>
          </a:p>
          <a:p>
            <a:pPr algn="just"/>
            <a:r>
              <a:rPr lang="tr-TR" sz="2000" dirty="0" smtClean="0"/>
              <a:t>PTİ, kurum hissesi ve yurtdışı araştırmacı masrafları bütçeye dahil değildir.</a:t>
            </a:r>
          </a:p>
          <a:p>
            <a:pPr algn="just"/>
            <a:r>
              <a:rPr lang="tr-TR" sz="2000" dirty="0" smtClean="0"/>
              <a:t>TÜBİTAK’ın </a:t>
            </a:r>
            <a:r>
              <a:rPr lang="tr-TR" sz="2000" dirty="0" smtClean="0"/>
              <a:t>belirlemiş olduğu sınırlıklara mutlaka uyulmalıdır. Örneğin </a:t>
            </a:r>
            <a:r>
              <a:rPr lang="tr-TR" sz="2000" dirty="0" smtClean="0"/>
              <a:t>makine-teçhizat </a:t>
            </a:r>
            <a:r>
              <a:rPr lang="tr-TR" sz="2000" dirty="0" smtClean="0"/>
              <a:t>alım miktarı, toplam maliyetin %30’nu geçemez gibi.</a:t>
            </a:r>
          </a:p>
          <a:p>
            <a:endParaRPr lang="tr-TR" dirty="0"/>
          </a:p>
        </p:txBody>
      </p:sp>
      <p:sp>
        <p:nvSpPr>
          <p:cNvPr id="5"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42655471"/>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0" y="1267097"/>
            <a:ext cx="9980612" cy="5590903"/>
          </a:xfrm>
        </p:spPr>
        <p:txBody>
          <a:bodyPr>
            <a:normAutofit fontScale="77500" lnSpcReduction="20000"/>
          </a:bodyPr>
          <a:lstStyle/>
          <a:p>
            <a:r>
              <a:rPr lang="tr-TR" sz="2400" b="1" dirty="0" smtClean="0">
                <a:solidFill>
                  <a:srgbClr val="FF0000"/>
                </a:solidFill>
              </a:rPr>
              <a:t>TÜBİTAK-ARDEB </a:t>
            </a:r>
            <a:r>
              <a:rPr lang="en-US" sz="2400" b="1" dirty="0">
                <a:solidFill>
                  <a:srgbClr val="FF0000"/>
                </a:solidFill>
              </a:rPr>
              <a:t>1001, 1002, 1005 </a:t>
            </a:r>
            <a:r>
              <a:rPr lang="en-US" sz="2400" b="1" dirty="0" err="1">
                <a:solidFill>
                  <a:srgbClr val="FF0000"/>
                </a:solidFill>
              </a:rPr>
              <a:t>ve</a:t>
            </a:r>
            <a:r>
              <a:rPr lang="en-US" sz="2400" b="1" dirty="0">
                <a:solidFill>
                  <a:srgbClr val="FF0000"/>
                </a:solidFill>
              </a:rPr>
              <a:t> 3501 </a:t>
            </a:r>
            <a:r>
              <a:rPr lang="en-US" sz="2400" b="1" dirty="0" err="1" smtClean="0">
                <a:solidFill>
                  <a:srgbClr val="FF0000"/>
                </a:solidFill>
              </a:rPr>
              <a:t>Programları</a:t>
            </a:r>
            <a:r>
              <a:rPr lang="tr-TR" sz="2400" b="1" dirty="0" smtClean="0">
                <a:solidFill>
                  <a:srgbClr val="FF0000"/>
                </a:solidFill>
              </a:rPr>
              <a:t> Kapsamındaki Destek Miktarları</a:t>
            </a:r>
            <a:r>
              <a:rPr lang="tr-TR" sz="2600" b="1" dirty="0" smtClean="0">
                <a:solidFill>
                  <a:srgbClr val="FF0000"/>
                </a:solidFill>
              </a:rPr>
              <a:t>:</a:t>
            </a:r>
          </a:p>
          <a:p>
            <a:r>
              <a:rPr lang="tr-TR" sz="2400" b="1" dirty="0">
                <a:solidFill>
                  <a:srgbClr val="FF0000"/>
                </a:solidFill>
              </a:rPr>
              <a:t>TÜBİTAK-ARDEB </a:t>
            </a:r>
            <a:r>
              <a:rPr lang="en-US" sz="2400" b="1" dirty="0" smtClean="0">
                <a:solidFill>
                  <a:srgbClr val="FF0000"/>
                </a:solidFill>
              </a:rPr>
              <a:t>1001</a:t>
            </a:r>
            <a:r>
              <a:rPr lang="tr-TR" sz="2400" b="1" dirty="0" smtClean="0">
                <a:solidFill>
                  <a:srgbClr val="FF0000"/>
                </a:solidFill>
              </a:rPr>
              <a:t> (</a:t>
            </a:r>
            <a:r>
              <a:rPr lang="en-US" sz="2400" b="1" dirty="0" smtClean="0">
                <a:solidFill>
                  <a:srgbClr val="FF0000"/>
                </a:solidFill>
              </a:rPr>
              <a:t>B</a:t>
            </a:r>
            <a:r>
              <a:rPr lang="tr-TR" sz="2400" b="1" dirty="0">
                <a:solidFill>
                  <a:srgbClr val="FF0000"/>
                </a:solidFill>
              </a:rPr>
              <a:t>İ</a:t>
            </a:r>
            <a:r>
              <a:rPr lang="en-US" sz="2400" b="1" dirty="0" smtClean="0">
                <a:solidFill>
                  <a:srgbClr val="FF0000"/>
                </a:solidFill>
              </a:rPr>
              <a:t>L</a:t>
            </a:r>
            <a:r>
              <a:rPr lang="tr-TR" sz="2400" b="1" dirty="0" smtClean="0">
                <a:solidFill>
                  <a:srgbClr val="FF0000"/>
                </a:solidFill>
              </a:rPr>
              <a:t>İ</a:t>
            </a:r>
            <a:r>
              <a:rPr lang="en-US" sz="2400" b="1" dirty="0" smtClean="0">
                <a:solidFill>
                  <a:srgbClr val="FF0000"/>
                </a:solidFill>
              </a:rPr>
              <a:t>MSEL </a:t>
            </a:r>
            <a:r>
              <a:rPr lang="en-US" sz="2400" b="1" dirty="0">
                <a:solidFill>
                  <a:srgbClr val="FF0000"/>
                </a:solidFill>
              </a:rPr>
              <a:t>VE </a:t>
            </a:r>
            <a:r>
              <a:rPr lang="en-US" sz="2400" b="1" dirty="0" smtClean="0">
                <a:solidFill>
                  <a:srgbClr val="FF0000"/>
                </a:solidFill>
              </a:rPr>
              <a:t>TEKNOLOJ</a:t>
            </a:r>
            <a:r>
              <a:rPr lang="tr-TR" sz="2400" b="1" dirty="0" smtClean="0">
                <a:solidFill>
                  <a:srgbClr val="FF0000"/>
                </a:solidFill>
              </a:rPr>
              <a:t>İ</a:t>
            </a:r>
            <a:r>
              <a:rPr lang="en-US" sz="2400" b="1" dirty="0" smtClean="0">
                <a:solidFill>
                  <a:srgbClr val="FF0000"/>
                </a:solidFill>
              </a:rPr>
              <a:t>K </a:t>
            </a:r>
            <a:r>
              <a:rPr lang="en-US" sz="2400" b="1" dirty="0">
                <a:solidFill>
                  <a:srgbClr val="FF0000"/>
                </a:solidFill>
              </a:rPr>
              <a:t>ARAŞTIRMA </a:t>
            </a:r>
            <a:r>
              <a:rPr lang="en-US" sz="2400" b="1" dirty="0" smtClean="0">
                <a:solidFill>
                  <a:srgbClr val="FF0000"/>
                </a:solidFill>
              </a:rPr>
              <a:t>PROJELER</a:t>
            </a:r>
            <a:r>
              <a:rPr lang="tr-TR" sz="2400" b="1" dirty="0" smtClean="0">
                <a:solidFill>
                  <a:srgbClr val="FF0000"/>
                </a:solidFill>
              </a:rPr>
              <a:t>İ</a:t>
            </a:r>
            <a:r>
              <a:rPr lang="en-US" sz="2400" b="1" dirty="0" smtClean="0">
                <a:solidFill>
                  <a:srgbClr val="FF0000"/>
                </a:solidFill>
              </a:rPr>
              <a:t>N</a:t>
            </a:r>
            <a:r>
              <a:rPr lang="tr-TR" sz="2400" b="1" dirty="0" smtClean="0">
                <a:solidFill>
                  <a:srgbClr val="FF0000"/>
                </a:solidFill>
              </a:rPr>
              <a:t>İ</a:t>
            </a:r>
            <a:r>
              <a:rPr lang="en-US" sz="2400" b="1" dirty="0" smtClean="0">
                <a:solidFill>
                  <a:srgbClr val="FF0000"/>
                </a:solidFill>
              </a:rPr>
              <a:t> </a:t>
            </a:r>
            <a:r>
              <a:rPr lang="en-US" sz="2400" b="1" dirty="0">
                <a:solidFill>
                  <a:srgbClr val="FF0000"/>
                </a:solidFill>
              </a:rPr>
              <a:t>DESTEKLEME </a:t>
            </a:r>
            <a:r>
              <a:rPr lang="en-US" sz="2400" b="1" dirty="0" smtClean="0">
                <a:solidFill>
                  <a:srgbClr val="FF0000"/>
                </a:solidFill>
              </a:rPr>
              <a:t>PROGRAMI</a:t>
            </a:r>
            <a:r>
              <a:rPr lang="tr-TR" sz="2400" b="1" dirty="0" smtClean="0">
                <a:solidFill>
                  <a:srgbClr val="FF0000"/>
                </a:solidFill>
              </a:rPr>
              <a:t>):</a:t>
            </a:r>
          </a:p>
          <a:p>
            <a:r>
              <a:rPr lang="tr-TR" sz="2400" dirty="0"/>
              <a:t>Programın destek üst limiti %100 oranında artırılarak, 360 bin TL’den 720 bin TL’ye </a:t>
            </a:r>
            <a:r>
              <a:rPr lang="tr-TR" sz="2400" dirty="0" smtClean="0"/>
              <a:t>yükseltilmiştir. Ayrıca;</a:t>
            </a:r>
          </a:p>
          <a:p>
            <a:r>
              <a:rPr lang="tr-TR" sz="2400" dirty="0">
                <a:solidFill>
                  <a:srgbClr val="FF0000"/>
                </a:solidFill>
              </a:rPr>
              <a:t>Proje kapsamında görevlendirilen, herhangi bir yerde ücret karşılığı çalışmayan </a:t>
            </a:r>
            <a:r>
              <a:rPr lang="tr-TR" sz="2400" dirty="0" err="1">
                <a:solidFill>
                  <a:srgbClr val="FF0000"/>
                </a:solidFill>
              </a:rPr>
              <a:t>bursiyerlere</a:t>
            </a:r>
            <a:r>
              <a:rPr lang="tr-TR" sz="2400" dirty="0">
                <a:solidFill>
                  <a:srgbClr val="FF0000"/>
                </a:solidFill>
              </a:rPr>
              <a:t> sağlanan destek miktarları; </a:t>
            </a:r>
            <a:endParaRPr lang="tr-TR" sz="2400" dirty="0" smtClean="0">
              <a:solidFill>
                <a:srgbClr val="FF0000"/>
              </a:solidFill>
            </a:endParaRPr>
          </a:p>
          <a:p>
            <a:r>
              <a:rPr lang="tr-TR" sz="2400" dirty="0" smtClean="0"/>
              <a:t>Lisans </a:t>
            </a:r>
            <a:r>
              <a:rPr lang="tr-TR" sz="2400" dirty="0"/>
              <a:t>Öğrencisi için 750 TL, </a:t>
            </a:r>
            <a:endParaRPr lang="tr-TR" sz="2400" dirty="0" smtClean="0"/>
          </a:p>
          <a:p>
            <a:r>
              <a:rPr lang="tr-TR" sz="2400" dirty="0" smtClean="0"/>
              <a:t>Yüksek </a:t>
            </a:r>
            <a:r>
              <a:rPr lang="tr-TR" sz="2400" dirty="0"/>
              <a:t>Lisans Öğrencisi için 3.000 TL, </a:t>
            </a:r>
            <a:endParaRPr lang="tr-TR" sz="2400" dirty="0" smtClean="0"/>
          </a:p>
          <a:p>
            <a:r>
              <a:rPr lang="tr-TR" sz="2400" dirty="0" smtClean="0"/>
              <a:t>Doktora </a:t>
            </a:r>
            <a:r>
              <a:rPr lang="tr-TR" sz="2400" dirty="0"/>
              <a:t>Öğrencisi için 3.500 TL ve </a:t>
            </a:r>
            <a:endParaRPr lang="tr-TR" sz="2400" dirty="0" smtClean="0"/>
          </a:p>
          <a:p>
            <a:r>
              <a:rPr lang="tr-TR" sz="2400" dirty="0" smtClean="0"/>
              <a:t>Doktora </a:t>
            </a:r>
            <a:r>
              <a:rPr lang="tr-TR" sz="2400" dirty="0"/>
              <a:t>Sonrası Araştırmacı için 4.500 TL olarak </a:t>
            </a:r>
            <a:r>
              <a:rPr lang="tr-TR" sz="2400" dirty="0" smtClean="0"/>
              <a:t>belirlenmiştir.</a:t>
            </a:r>
          </a:p>
          <a:p>
            <a:r>
              <a:rPr lang="tr-TR" sz="2400" dirty="0" smtClean="0"/>
              <a:t> </a:t>
            </a:r>
            <a:r>
              <a:rPr lang="tr-TR" sz="2600" dirty="0" smtClean="0"/>
              <a:t>Bilim İnsanı Destekleme Daire Başkanlığı’nın </a:t>
            </a:r>
            <a:r>
              <a:rPr lang="tr-TR" sz="2600" b="1" dirty="0" smtClean="0"/>
              <a:t>(</a:t>
            </a:r>
            <a:r>
              <a:rPr lang="tr-TR" sz="2600" dirty="0" smtClean="0"/>
              <a:t>BİDEB) </a:t>
            </a:r>
            <a:r>
              <a:rPr lang="tr-TR" sz="2600" dirty="0" err="1"/>
              <a:t>bursiyeri</a:t>
            </a:r>
            <a:r>
              <a:rPr lang="tr-TR" sz="2600" dirty="0"/>
              <a:t> olunması hâlinde bu rakamlara ayrıca; </a:t>
            </a:r>
            <a:endParaRPr lang="tr-TR" sz="2600" dirty="0" smtClean="0"/>
          </a:p>
          <a:p>
            <a:r>
              <a:rPr lang="tr-TR" sz="2400" dirty="0" smtClean="0"/>
              <a:t>Yüksek </a:t>
            </a:r>
            <a:r>
              <a:rPr lang="tr-TR" sz="2400" dirty="0"/>
              <a:t>Lisans Öğrencisi için 500 TL, </a:t>
            </a:r>
            <a:endParaRPr lang="tr-TR" sz="2400" dirty="0" smtClean="0"/>
          </a:p>
          <a:p>
            <a:r>
              <a:rPr lang="tr-TR" sz="2400" dirty="0" smtClean="0"/>
              <a:t>Doktora </a:t>
            </a:r>
            <a:r>
              <a:rPr lang="tr-TR" sz="2400" dirty="0"/>
              <a:t>Öğrencisi için 1.000 TL, </a:t>
            </a:r>
            <a:endParaRPr lang="tr-TR" sz="2400" dirty="0" smtClean="0"/>
          </a:p>
          <a:p>
            <a:r>
              <a:rPr lang="tr-TR" sz="2400" dirty="0" smtClean="0"/>
              <a:t>Doktora </a:t>
            </a:r>
            <a:r>
              <a:rPr lang="tr-TR" sz="2400" dirty="0"/>
              <a:t>Sonrası Araştırmacı için ise 1.500 TL ilave </a:t>
            </a:r>
            <a:r>
              <a:rPr lang="tr-TR" sz="2400" dirty="0" smtClean="0"/>
              <a:t>edilmesi kararlaştırılmıştır.</a:t>
            </a:r>
            <a:endParaRPr lang="tr-TR" sz="2400" b="1" dirty="0" smtClean="0">
              <a:solidFill>
                <a:srgbClr val="FF0000"/>
              </a:solidFill>
            </a:endParaRPr>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29685564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031"/>
            <a:ext cx="9144000" cy="837066"/>
          </a:xfrm>
        </p:spPr>
        <p:txBody>
          <a:bodyPr>
            <a:normAutofit fontScale="90000"/>
          </a:bodyPr>
          <a:lstStyle/>
          <a:p>
            <a:pPr algn="ctr"/>
            <a:r>
              <a:rPr lang="tr-TR" dirty="0" smtClean="0">
                <a:solidFill>
                  <a:srgbClr val="FF0000"/>
                </a:solidFill>
              </a:rPr>
              <a:t>BÜTÇE</a:t>
            </a:r>
            <a:endParaRPr lang="tr-TR" dirty="0">
              <a:solidFill>
                <a:srgbClr val="FF0000"/>
              </a:solidFill>
            </a:endParaRPr>
          </a:p>
        </p:txBody>
      </p:sp>
      <p:sp>
        <p:nvSpPr>
          <p:cNvPr id="3" name="Subtitle 2"/>
          <p:cNvSpPr>
            <a:spLocks noGrp="1"/>
          </p:cNvSpPr>
          <p:nvPr>
            <p:ph type="subTitle" idx="1"/>
          </p:nvPr>
        </p:nvSpPr>
        <p:spPr>
          <a:xfrm>
            <a:off x="1524000" y="1665027"/>
            <a:ext cx="9144000" cy="4592082"/>
          </a:xfrm>
        </p:spPr>
        <p:txBody>
          <a:bodyPr/>
          <a:lstStyle/>
          <a:p>
            <a:r>
              <a:rPr lang="tr-TR" sz="3600" dirty="0" smtClean="0"/>
              <a:t>BÜTÇE NEDİR?</a:t>
            </a:r>
          </a:p>
          <a:p>
            <a:pPr marL="342900" indent="-342900" algn="just">
              <a:buFont typeface="Wingdings" panose="05000000000000000000" pitchFamily="2" charset="2"/>
              <a:buChar char="Ø"/>
            </a:pPr>
            <a:r>
              <a:rPr lang="tr-TR" sz="2000" dirty="0" smtClean="0"/>
              <a:t>Bir bütçe, proje ekibinizin proje süresince plan yapmalarına yardımcı olan mali kaynak tablosudur - mali açıdan yaptığınız işleri özetler ve hem maliyet hem de </a:t>
            </a:r>
            <a:r>
              <a:rPr lang="tr-TR" sz="2000" dirty="0" smtClean="0"/>
              <a:t>projenin değerini, </a:t>
            </a:r>
            <a:r>
              <a:rPr lang="tr-TR" sz="2000" dirty="0" smtClean="0"/>
              <a:t>kurumsal hedeflerinize ve sonuçlarınıza uyumu sağlar.</a:t>
            </a:r>
          </a:p>
          <a:p>
            <a:pPr marL="342900" indent="-342900" algn="just">
              <a:buFont typeface="Wingdings" panose="05000000000000000000" pitchFamily="2" charset="2"/>
              <a:buChar char="Ø"/>
            </a:pPr>
            <a:r>
              <a:rPr lang="tr-TR" sz="2000" dirty="0" smtClean="0"/>
              <a:t>Bir bütçe, ne kadar paraya ihtiyacınız olduğuna dair bir tahmin tablosudur - bu hakkı elde etmek, masrafları tahmin etmenize ve harcamaları uygun bir şekilde planlamanıza yardımcı olur.</a:t>
            </a:r>
          </a:p>
          <a:p>
            <a:pPr marL="342900" indent="-342900" algn="just">
              <a:buFont typeface="Wingdings" panose="05000000000000000000" pitchFamily="2" charset="2"/>
              <a:buChar char="Ø"/>
            </a:pPr>
            <a:r>
              <a:rPr lang="tr-TR" sz="2000" dirty="0" smtClean="0"/>
              <a:t>Bütçeye sahip olmak, finansal ve organizasyonel kararlar almanıza yardımcı olmaktadır.</a:t>
            </a:r>
            <a:endParaRPr lang="tr-TR" sz="2000" dirty="0"/>
          </a:p>
        </p:txBody>
      </p:sp>
    </p:spTree>
    <p:extLst>
      <p:ext uri="{BB962C8B-B14F-4D97-AF65-F5344CB8AC3E}">
        <p14:creationId xmlns:p14="http://schemas.microsoft.com/office/powerpoint/2010/main" val="2982230228"/>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0" y="1378424"/>
            <a:ext cx="9980612" cy="4532798"/>
          </a:xfrm>
        </p:spPr>
        <p:txBody>
          <a:bodyPr>
            <a:normAutofit fontScale="85000" lnSpcReduction="20000"/>
          </a:bodyPr>
          <a:lstStyle/>
          <a:p>
            <a:r>
              <a:rPr lang="tr-TR" sz="2400" b="1" dirty="0">
                <a:solidFill>
                  <a:srgbClr val="FF0000"/>
                </a:solidFill>
              </a:rPr>
              <a:t>TÜBİTAK-ARDEB </a:t>
            </a:r>
            <a:r>
              <a:rPr lang="en-US" sz="2400" b="1" dirty="0" smtClean="0">
                <a:solidFill>
                  <a:srgbClr val="FF0000"/>
                </a:solidFill>
              </a:rPr>
              <a:t>100</a:t>
            </a:r>
            <a:r>
              <a:rPr lang="tr-TR" sz="2400" b="1" dirty="0" smtClean="0">
                <a:solidFill>
                  <a:srgbClr val="FF0000"/>
                </a:solidFill>
              </a:rPr>
              <a:t>2 (HIZLI DESTEK PROGRAMI):</a:t>
            </a:r>
          </a:p>
          <a:p>
            <a:r>
              <a:rPr lang="tr-TR" sz="2400" dirty="0"/>
              <a:t>Programın destek üst limiti 30.000 TL’den 45.000 TL’ye </a:t>
            </a:r>
            <a:r>
              <a:rPr lang="tr-TR" sz="2400" dirty="0" smtClean="0"/>
              <a:t>yükseltilmiştir.</a:t>
            </a:r>
          </a:p>
          <a:p>
            <a:r>
              <a:rPr lang="tr-TR" sz="2400" dirty="0" smtClean="0">
                <a:solidFill>
                  <a:srgbClr val="FF0000"/>
                </a:solidFill>
              </a:rPr>
              <a:t>Bu proje </a:t>
            </a:r>
            <a:r>
              <a:rPr lang="tr-TR" sz="2400" dirty="0">
                <a:solidFill>
                  <a:srgbClr val="FF0000"/>
                </a:solidFill>
              </a:rPr>
              <a:t>kapsamında görevlendirilen, herhangi bir yerde ücret karşılığı çalışmayan </a:t>
            </a:r>
            <a:r>
              <a:rPr lang="tr-TR" sz="2400" dirty="0" err="1">
                <a:solidFill>
                  <a:srgbClr val="FF0000"/>
                </a:solidFill>
              </a:rPr>
              <a:t>bursiyerlere</a:t>
            </a:r>
            <a:r>
              <a:rPr lang="tr-TR" sz="2400" dirty="0">
                <a:solidFill>
                  <a:srgbClr val="FF0000"/>
                </a:solidFill>
              </a:rPr>
              <a:t> sağlanan destek miktarları; </a:t>
            </a:r>
          </a:p>
          <a:p>
            <a:r>
              <a:rPr lang="tr-TR" sz="2400" dirty="0"/>
              <a:t>Lisans Öğrencisi için 750 TL, </a:t>
            </a:r>
          </a:p>
          <a:p>
            <a:r>
              <a:rPr lang="tr-TR" sz="2400" dirty="0"/>
              <a:t>Yüksek Lisans Öğrencisi için 3.000 TL, </a:t>
            </a:r>
          </a:p>
          <a:p>
            <a:r>
              <a:rPr lang="tr-TR" sz="2400" dirty="0"/>
              <a:t>Doktora Öğrencisi için 3.500 TL ve </a:t>
            </a:r>
          </a:p>
          <a:p>
            <a:r>
              <a:rPr lang="tr-TR" sz="2400" dirty="0"/>
              <a:t>Doktora Sonrası Araştırmacı için 4.500 TL olarak belirlenmiştir.</a:t>
            </a:r>
          </a:p>
          <a:p>
            <a:r>
              <a:rPr lang="tr-TR" sz="2400" dirty="0"/>
              <a:t> BİDEB </a:t>
            </a:r>
            <a:r>
              <a:rPr lang="tr-TR" sz="2400" dirty="0" err="1"/>
              <a:t>bursiyeri</a:t>
            </a:r>
            <a:r>
              <a:rPr lang="tr-TR" sz="2400" dirty="0"/>
              <a:t> olunması hâlinde bu rakamlara ayrıca; </a:t>
            </a:r>
          </a:p>
          <a:p>
            <a:r>
              <a:rPr lang="tr-TR" sz="2400" dirty="0"/>
              <a:t>Yüksek Lisans Öğrencisi için 500 TL, </a:t>
            </a:r>
          </a:p>
          <a:p>
            <a:r>
              <a:rPr lang="tr-TR" sz="2400" dirty="0"/>
              <a:t>Doktora Öğrencisi için 1.000 TL, </a:t>
            </a:r>
          </a:p>
          <a:p>
            <a:r>
              <a:rPr lang="tr-TR" sz="2400" dirty="0"/>
              <a:t>Doktora Sonrası Araştırmacı için ise 1.500 TL ilave edilmesi kararlaştırılmıştır.</a:t>
            </a:r>
            <a:endParaRPr lang="tr-TR" sz="2400" b="1" dirty="0">
              <a:solidFill>
                <a:srgbClr val="FF0000"/>
              </a:solidFill>
            </a:endParaRPr>
          </a:p>
          <a:p>
            <a:endParaRPr lang="tr-TR" b="1" dirty="0">
              <a:solidFill>
                <a:srgbClr val="FF0000"/>
              </a:solidFill>
            </a:endParaRPr>
          </a:p>
          <a:p>
            <a:endParaRPr lang="en-US"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1211575625"/>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0" y="1378424"/>
            <a:ext cx="9980612" cy="4532798"/>
          </a:xfrm>
        </p:spPr>
        <p:txBody>
          <a:bodyPr>
            <a:normAutofit fontScale="85000" lnSpcReduction="20000"/>
          </a:bodyPr>
          <a:lstStyle/>
          <a:p>
            <a:r>
              <a:rPr lang="tr-TR" sz="2400" b="1" dirty="0">
                <a:solidFill>
                  <a:srgbClr val="FF0000"/>
                </a:solidFill>
              </a:rPr>
              <a:t>TÜBİTAK-ARDEB </a:t>
            </a:r>
            <a:r>
              <a:rPr lang="en-US" sz="2400" b="1" dirty="0" smtClean="0">
                <a:solidFill>
                  <a:srgbClr val="FF0000"/>
                </a:solidFill>
              </a:rPr>
              <a:t>100</a:t>
            </a:r>
            <a:r>
              <a:rPr lang="tr-TR" sz="2400" b="1" dirty="0" smtClean="0">
                <a:solidFill>
                  <a:srgbClr val="FF0000"/>
                </a:solidFill>
              </a:rPr>
              <a:t>5 </a:t>
            </a:r>
            <a:r>
              <a:rPr lang="tr-TR" sz="2400" b="1" dirty="0" smtClean="0">
                <a:solidFill>
                  <a:srgbClr val="FF0000"/>
                </a:solidFill>
              </a:rPr>
              <a:t>(</a:t>
            </a:r>
            <a:r>
              <a:rPr lang="en-US" sz="2400" b="1" dirty="0" smtClean="0">
                <a:solidFill>
                  <a:srgbClr val="FF0000"/>
                </a:solidFill>
              </a:rPr>
              <a:t>ULUSAL </a:t>
            </a:r>
            <a:r>
              <a:rPr lang="en-US" sz="2400" b="1" dirty="0">
                <a:solidFill>
                  <a:srgbClr val="FF0000"/>
                </a:solidFill>
              </a:rPr>
              <a:t>YENİ FİKİRLER VE ÜRÜNLER </a:t>
            </a:r>
            <a:r>
              <a:rPr lang="en-US" sz="2400" b="1" dirty="0" smtClean="0">
                <a:solidFill>
                  <a:srgbClr val="FF0000"/>
                </a:solidFill>
              </a:rPr>
              <a:t>ARAŞTIRMA </a:t>
            </a:r>
            <a:r>
              <a:rPr lang="en-US" sz="2400" b="1" dirty="0">
                <a:solidFill>
                  <a:srgbClr val="FF0000"/>
                </a:solidFill>
              </a:rPr>
              <a:t>DESTEK </a:t>
            </a:r>
            <a:r>
              <a:rPr lang="en-US" sz="2400" b="1" dirty="0" smtClean="0">
                <a:solidFill>
                  <a:srgbClr val="FF0000"/>
                </a:solidFill>
              </a:rPr>
              <a:t>PROGRAMI</a:t>
            </a:r>
            <a:r>
              <a:rPr lang="tr-TR" sz="2400" b="1" dirty="0" smtClean="0">
                <a:solidFill>
                  <a:srgbClr val="FF0000"/>
                </a:solidFill>
              </a:rPr>
              <a:t>)</a:t>
            </a:r>
            <a:r>
              <a:rPr lang="en-US" sz="2400" b="1" dirty="0" smtClean="0">
                <a:solidFill>
                  <a:srgbClr val="FF0000"/>
                </a:solidFill>
              </a:rPr>
              <a:t> </a:t>
            </a:r>
            <a:r>
              <a:rPr lang="tr-TR" sz="2400" b="1" dirty="0" smtClean="0">
                <a:solidFill>
                  <a:srgbClr val="FF0000"/>
                </a:solidFill>
              </a:rPr>
              <a:t>:</a:t>
            </a:r>
          </a:p>
          <a:p>
            <a:r>
              <a:rPr lang="tr-TR" sz="2400" dirty="0"/>
              <a:t>Programın destek üst limiti 200.000 TL’den 300.000 </a:t>
            </a:r>
            <a:r>
              <a:rPr lang="tr-TR" sz="2400" dirty="0" smtClean="0"/>
              <a:t>TL’ye yükseltilmiştir.</a:t>
            </a:r>
          </a:p>
          <a:p>
            <a:r>
              <a:rPr lang="tr-TR" sz="2400" dirty="0" smtClean="0">
                <a:solidFill>
                  <a:srgbClr val="FF0000"/>
                </a:solidFill>
              </a:rPr>
              <a:t>Bu proje </a:t>
            </a:r>
            <a:r>
              <a:rPr lang="tr-TR" sz="2400" dirty="0">
                <a:solidFill>
                  <a:srgbClr val="FF0000"/>
                </a:solidFill>
              </a:rPr>
              <a:t>kapsamında görevlendirilen, herhangi bir yerde ücret karşılığı çalışmayan </a:t>
            </a:r>
            <a:r>
              <a:rPr lang="tr-TR" sz="2400" dirty="0" err="1">
                <a:solidFill>
                  <a:srgbClr val="FF0000"/>
                </a:solidFill>
              </a:rPr>
              <a:t>bursiyerlere</a:t>
            </a:r>
            <a:r>
              <a:rPr lang="tr-TR" sz="2400" dirty="0">
                <a:solidFill>
                  <a:srgbClr val="FF0000"/>
                </a:solidFill>
              </a:rPr>
              <a:t> sağlanan destek miktarları; </a:t>
            </a:r>
          </a:p>
          <a:p>
            <a:r>
              <a:rPr lang="tr-TR" sz="2400" dirty="0"/>
              <a:t>Lisans Öğrencisi için 750 TL, </a:t>
            </a:r>
          </a:p>
          <a:p>
            <a:r>
              <a:rPr lang="tr-TR" sz="2400" dirty="0"/>
              <a:t>Yüksek Lisans Öğrencisi için 3.000 TL, </a:t>
            </a:r>
          </a:p>
          <a:p>
            <a:r>
              <a:rPr lang="tr-TR" sz="2400" dirty="0"/>
              <a:t>Doktora Öğrencisi için 3.500 TL ve </a:t>
            </a:r>
          </a:p>
          <a:p>
            <a:r>
              <a:rPr lang="tr-TR" sz="2400" dirty="0"/>
              <a:t>Doktora Sonrası Araştırmacı için 4.500 TL olarak belirlenmiştir.</a:t>
            </a:r>
          </a:p>
          <a:p>
            <a:r>
              <a:rPr lang="tr-TR" sz="2400" dirty="0"/>
              <a:t> BİDEB </a:t>
            </a:r>
            <a:r>
              <a:rPr lang="tr-TR" sz="2400" dirty="0" err="1"/>
              <a:t>bursiyeri</a:t>
            </a:r>
            <a:r>
              <a:rPr lang="tr-TR" sz="2400" dirty="0"/>
              <a:t> olunması hâlinde bu rakamlara ayrıca; </a:t>
            </a:r>
          </a:p>
          <a:p>
            <a:r>
              <a:rPr lang="tr-TR" sz="2400" dirty="0"/>
              <a:t>Yüksek Lisans Öğrencisi için 500 TL, </a:t>
            </a:r>
          </a:p>
          <a:p>
            <a:r>
              <a:rPr lang="tr-TR" sz="2400" dirty="0"/>
              <a:t>Doktora Öğrencisi için 1.000 TL, </a:t>
            </a:r>
          </a:p>
          <a:p>
            <a:r>
              <a:rPr lang="tr-TR" sz="2400" dirty="0"/>
              <a:t>Doktora Sonrası Araştırmacı için ise 1.500 TL ilave edilmesi kararlaştırılmıştır.</a:t>
            </a:r>
            <a:endParaRPr lang="tr-TR" sz="2400" b="1" dirty="0">
              <a:solidFill>
                <a:srgbClr val="FF0000"/>
              </a:solidFill>
            </a:endParaRPr>
          </a:p>
          <a:p>
            <a:endParaRPr lang="tr-TR" b="1" dirty="0">
              <a:solidFill>
                <a:srgbClr val="FF0000"/>
              </a:solidFill>
            </a:endParaRPr>
          </a:p>
          <a:p>
            <a:endParaRPr lang="en-US"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779764459"/>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0" y="1378424"/>
            <a:ext cx="9980612" cy="4532798"/>
          </a:xfrm>
        </p:spPr>
        <p:txBody>
          <a:bodyPr>
            <a:normAutofit fontScale="85000" lnSpcReduction="20000"/>
          </a:bodyPr>
          <a:lstStyle/>
          <a:p>
            <a:r>
              <a:rPr lang="tr-TR" sz="2400" b="1" dirty="0">
                <a:solidFill>
                  <a:srgbClr val="FF0000"/>
                </a:solidFill>
              </a:rPr>
              <a:t>TÜBİTAK-ARDEB </a:t>
            </a:r>
            <a:r>
              <a:rPr lang="tr-TR" sz="2400" b="1" dirty="0" smtClean="0">
                <a:solidFill>
                  <a:srgbClr val="FF0000"/>
                </a:solidFill>
              </a:rPr>
              <a:t>35</a:t>
            </a:r>
            <a:r>
              <a:rPr lang="en-US" sz="2400" b="1" dirty="0" smtClean="0">
                <a:solidFill>
                  <a:srgbClr val="FF0000"/>
                </a:solidFill>
              </a:rPr>
              <a:t>0</a:t>
            </a:r>
            <a:r>
              <a:rPr lang="tr-TR" sz="2400" b="1" dirty="0" smtClean="0">
                <a:solidFill>
                  <a:srgbClr val="FF0000"/>
                </a:solidFill>
              </a:rPr>
              <a:t>1 (KARİYER GELİŞTİRME PROGRAMI):</a:t>
            </a:r>
          </a:p>
          <a:p>
            <a:r>
              <a:rPr lang="tr-TR" sz="2400" dirty="0"/>
              <a:t>Programın destek üst limiti 225.000 TL’den 360.000 </a:t>
            </a:r>
            <a:r>
              <a:rPr lang="tr-TR" sz="2400" dirty="0" smtClean="0"/>
              <a:t>TL’ye yükseltilmiştir.</a:t>
            </a:r>
          </a:p>
          <a:p>
            <a:r>
              <a:rPr lang="tr-TR" sz="2400" dirty="0" smtClean="0">
                <a:solidFill>
                  <a:srgbClr val="FF0000"/>
                </a:solidFill>
              </a:rPr>
              <a:t>Bu proje </a:t>
            </a:r>
            <a:r>
              <a:rPr lang="tr-TR" sz="2400" dirty="0">
                <a:solidFill>
                  <a:srgbClr val="FF0000"/>
                </a:solidFill>
              </a:rPr>
              <a:t>kapsamında görevlendirilen, herhangi bir yerde ücret karşılığı çalışmayan </a:t>
            </a:r>
            <a:r>
              <a:rPr lang="tr-TR" sz="2400" dirty="0" err="1">
                <a:solidFill>
                  <a:srgbClr val="FF0000"/>
                </a:solidFill>
              </a:rPr>
              <a:t>bursiyerlere</a:t>
            </a:r>
            <a:r>
              <a:rPr lang="tr-TR" sz="2400" dirty="0">
                <a:solidFill>
                  <a:srgbClr val="FF0000"/>
                </a:solidFill>
              </a:rPr>
              <a:t> sağlanan destek miktarları; </a:t>
            </a:r>
          </a:p>
          <a:p>
            <a:r>
              <a:rPr lang="tr-TR" sz="2400" dirty="0"/>
              <a:t>Lisans Öğrencisi için 750 TL, </a:t>
            </a:r>
          </a:p>
          <a:p>
            <a:r>
              <a:rPr lang="tr-TR" sz="2400" dirty="0"/>
              <a:t>Yüksek Lisans Öğrencisi için 3.000 TL, </a:t>
            </a:r>
          </a:p>
          <a:p>
            <a:r>
              <a:rPr lang="tr-TR" sz="2400" dirty="0"/>
              <a:t>Doktora Öğrencisi için 3.500 TL ve </a:t>
            </a:r>
          </a:p>
          <a:p>
            <a:r>
              <a:rPr lang="tr-TR" sz="2400" dirty="0"/>
              <a:t>Doktora Sonrası Araştırmacı için 4.500 TL olarak belirlenmiştir.</a:t>
            </a:r>
          </a:p>
          <a:p>
            <a:r>
              <a:rPr lang="tr-TR" sz="2400" dirty="0"/>
              <a:t> BİDEB </a:t>
            </a:r>
            <a:r>
              <a:rPr lang="tr-TR" sz="2400" dirty="0" err="1"/>
              <a:t>bursiyeri</a:t>
            </a:r>
            <a:r>
              <a:rPr lang="tr-TR" sz="2400" dirty="0"/>
              <a:t> olunması hâlinde bu rakamlara ayrıca; </a:t>
            </a:r>
          </a:p>
          <a:p>
            <a:r>
              <a:rPr lang="tr-TR" sz="2400" dirty="0"/>
              <a:t>Yüksek Lisans Öğrencisi için 500 TL, </a:t>
            </a:r>
          </a:p>
          <a:p>
            <a:r>
              <a:rPr lang="tr-TR" sz="2400" dirty="0"/>
              <a:t>Doktora Öğrencisi için 1.000 TL, </a:t>
            </a:r>
          </a:p>
          <a:p>
            <a:r>
              <a:rPr lang="tr-TR" sz="2400" dirty="0"/>
              <a:t>Doktora Sonrası Araştırmacı için ise 1.500 TL ilave edilmesi kararlaştırılmıştır.</a:t>
            </a:r>
            <a:endParaRPr lang="tr-TR" sz="2400" b="1" dirty="0">
              <a:solidFill>
                <a:srgbClr val="FF0000"/>
              </a:solidFill>
            </a:endParaRPr>
          </a:p>
          <a:p>
            <a:endParaRPr lang="tr-TR" b="1" dirty="0">
              <a:solidFill>
                <a:srgbClr val="FF0000"/>
              </a:solidFill>
            </a:endParaRPr>
          </a:p>
          <a:p>
            <a:endParaRPr lang="en-US"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030694663"/>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47164" y="1719618"/>
            <a:ext cx="9457448" cy="4191604"/>
          </a:xfrm>
        </p:spPr>
        <p:txBody>
          <a:bodyPr>
            <a:normAutofit/>
          </a:bodyPr>
          <a:lstStyle/>
          <a:p>
            <a:r>
              <a:rPr lang="tr-TR" sz="2000" dirty="0" smtClean="0">
                <a:solidFill>
                  <a:srgbClr val="FF0000"/>
                </a:solidFill>
              </a:rPr>
              <a:t>TÜBİTAK’ın Genel Bütçe Tablosunun Ana Bileşenleri:</a:t>
            </a:r>
          </a:p>
          <a:p>
            <a:r>
              <a:rPr lang="tr-TR" sz="2000" dirty="0" smtClean="0"/>
              <a:t>1- Makine-Teçhizat Gideri</a:t>
            </a:r>
          </a:p>
          <a:p>
            <a:r>
              <a:rPr lang="tr-TR" sz="2000" dirty="0" smtClean="0"/>
              <a:t>2- Sarf Malzemesi Gideri</a:t>
            </a:r>
          </a:p>
          <a:p>
            <a:r>
              <a:rPr lang="tr-TR" sz="2000" dirty="0" smtClean="0"/>
              <a:t>3- Hizmet Alımı Gideri</a:t>
            </a:r>
          </a:p>
          <a:p>
            <a:r>
              <a:rPr lang="tr-TR" sz="2000" dirty="0" smtClean="0"/>
              <a:t>4- Seyahat Gideri</a:t>
            </a:r>
          </a:p>
          <a:p>
            <a:r>
              <a:rPr lang="tr-TR" sz="2000" dirty="0" smtClean="0"/>
              <a:t>5- </a:t>
            </a:r>
            <a:r>
              <a:rPr lang="tr-TR" sz="2000" dirty="0" err="1" smtClean="0"/>
              <a:t>Bursiyer</a:t>
            </a:r>
            <a:r>
              <a:rPr lang="tr-TR" sz="2000" dirty="0" smtClean="0"/>
              <a:t> Gideri</a:t>
            </a:r>
          </a:p>
          <a:p>
            <a:r>
              <a:rPr lang="tr-TR" sz="2000" dirty="0" smtClean="0"/>
              <a:t>6- Personel Gideri</a:t>
            </a:r>
            <a:endParaRPr lang="en-US"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464242286"/>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41701178"/>
              </p:ext>
            </p:extLst>
          </p:nvPr>
        </p:nvGraphicFramePr>
        <p:xfrm>
          <a:off x="172528" y="0"/>
          <a:ext cx="12019471" cy="6858000"/>
        </p:xfrm>
        <a:graphic>
          <a:graphicData uri="http://schemas.openxmlformats.org/presentationml/2006/ole">
            <mc:AlternateContent xmlns:mc="http://schemas.openxmlformats.org/markup-compatibility/2006">
              <mc:Choice xmlns:v="urn:schemas-microsoft-com:vml" Requires="v">
                <p:oleObj spid="_x0000_s1038" name="Acrobat Document" r:id="rId3" imgW="8019808" imgH="5667341" progId="AcroExch.Document.DC">
                  <p:embed/>
                </p:oleObj>
              </mc:Choice>
              <mc:Fallback>
                <p:oleObj name="Acrobat Document" r:id="rId3" imgW="8019808" imgH="5667341" progId="AcroExch.Document.DC">
                  <p:embed/>
                  <p:pic>
                    <p:nvPicPr>
                      <p:cNvPr id="0" name=""/>
                      <p:cNvPicPr/>
                      <p:nvPr/>
                    </p:nvPicPr>
                    <p:blipFill>
                      <a:blip r:embed="rId4"/>
                      <a:stretch>
                        <a:fillRect/>
                      </a:stretch>
                    </p:blipFill>
                    <p:spPr>
                      <a:xfrm>
                        <a:off x="172528" y="0"/>
                        <a:ext cx="12019471" cy="6858000"/>
                      </a:xfrm>
                      <a:prstGeom prst="rect">
                        <a:avLst/>
                      </a:prstGeom>
                    </p:spPr>
                  </p:pic>
                </p:oleObj>
              </mc:Fallback>
            </mc:AlternateContent>
          </a:graphicData>
        </a:graphic>
      </p:graphicFrame>
    </p:spTree>
    <p:extLst>
      <p:ext uri="{BB962C8B-B14F-4D97-AF65-F5344CB8AC3E}">
        <p14:creationId xmlns:p14="http://schemas.microsoft.com/office/powerpoint/2010/main" val="384199533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t>Bir araştırma kuruluşunun CEO’suna </a:t>
            </a:r>
            <a:r>
              <a:rPr lang="tr-TR" sz="2000" dirty="0" smtClean="0"/>
              <a:t>göre bütçe; “Proje </a:t>
            </a:r>
            <a:r>
              <a:rPr lang="tr-TR" sz="2000" dirty="0" smtClean="0"/>
              <a:t>planlaması için bir vekildir.” Diğer bir deyişle, bir bütçeyi tamamladığınızda, tüm proje boyunca </a:t>
            </a:r>
            <a:r>
              <a:rPr lang="tr-TR" sz="2000" dirty="0" smtClean="0"/>
              <a:t> işlerin </a:t>
            </a:r>
            <a:r>
              <a:rPr lang="tr-TR" sz="2000" dirty="0" smtClean="0"/>
              <a:t>nasıl </a:t>
            </a:r>
            <a:r>
              <a:rPr lang="tr-TR" sz="2000" dirty="0" smtClean="0"/>
              <a:t>yürüyeceğini </a:t>
            </a:r>
            <a:r>
              <a:rPr lang="tr-TR" sz="2000" dirty="0" smtClean="0"/>
              <a:t>hissetmelisiniz.</a:t>
            </a:r>
          </a:p>
          <a:p>
            <a:pPr algn="just"/>
            <a:endParaRPr lang="tr-TR" sz="2000" dirty="0" smtClean="0"/>
          </a:p>
          <a:p>
            <a:pPr algn="just"/>
            <a:r>
              <a:rPr lang="tr-TR" sz="2000" dirty="0" smtClean="0"/>
              <a:t>Projeler önemli ölçüde farklılık gösterebilirken, yazılı bütçeler söz konusu olduğunda bazı ortak stratejileri vardır: En kötüyü planlayınız, değişikliklerin nereden kaynaklanacağını ve bu alanları yakından izlediğinizi belirtiniz. Beklenmedik durum planlarınızı (ve bir acil durum bütçesi) maalesef unutabilirsiniz.</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12596880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solidFill>
                  <a:srgbClr val="FF0000"/>
                </a:solidFill>
              </a:rPr>
              <a:t>Projenizi destekleyecek bir bütçeyi oluşturmak için yedi ipucu söz konusudur. Bunlar;</a:t>
            </a:r>
          </a:p>
          <a:p>
            <a:pPr algn="just"/>
            <a:endParaRPr lang="tr-TR" sz="2000" dirty="0" smtClean="0"/>
          </a:p>
          <a:p>
            <a:pPr algn="just"/>
            <a:r>
              <a:rPr lang="tr-TR" sz="2000" dirty="0" smtClean="0">
                <a:solidFill>
                  <a:srgbClr val="FF0000"/>
                </a:solidFill>
              </a:rPr>
              <a:t>1. Yazacağınız en zor kısım «proje bütçesidir». </a:t>
            </a:r>
            <a:r>
              <a:rPr lang="tr-TR" sz="2000" dirty="0" smtClean="0"/>
              <a:t>Bunu başardıktan sonra, benzer projelerin bütçelenmesi için bir model oluşturabilirsiniz ve ileriye dönük ayrıntılı bütçeleri yazma deneyimine artık </a:t>
            </a:r>
            <a:r>
              <a:rPr lang="tr-TR" sz="2000" dirty="0" smtClean="0"/>
              <a:t>sahipsiniz demektir. İlk </a:t>
            </a:r>
            <a:r>
              <a:rPr lang="tr-TR" sz="2000" dirty="0" smtClean="0"/>
              <a:t>bütçeniz için deneyimli bir ekip üyesi veya danışmanınızdan yardım alınız. Ortak çalışma grubuysa, herkesin çalışma </a:t>
            </a:r>
            <a:r>
              <a:rPr lang="tr-TR" sz="2000" dirty="0" smtClean="0"/>
              <a:t>tahmini </a:t>
            </a:r>
            <a:r>
              <a:rPr lang="tr-TR" sz="2000" dirty="0" smtClean="0"/>
              <a:t>ve tecrübelerinden yardım </a:t>
            </a:r>
            <a:r>
              <a:rPr lang="tr-TR" sz="2000" dirty="0" smtClean="0"/>
              <a:t>alınınız</a:t>
            </a:r>
            <a:r>
              <a:rPr lang="tr-TR" sz="2000" dirty="0" smtClean="0"/>
              <a:t>. Önemli olan, bunu tek başına yapmak zorunda değilsiniz.</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83336977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40611"/>
            <a:ext cx="8915400" cy="4804914"/>
          </a:xfrm>
        </p:spPr>
        <p:txBody>
          <a:bodyPr>
            <a:noAutofit/>
          </a:bodyPr>
          <a:lstStyle/>
          <a:p>
            <a:pPr algn="just"/>
            <a:r>
              <a:rPr lang="tr-TR" sz="2000" dirty="0" smtClean="0">
                <a:solidFill>
                  <a:srgbClr val="FF0000"/>
                </a:solidFill>
              </a:rPr>
              <a:t>2. Diğer projelerden bilgi edininiz. </a:t>
            </a:r>
            <a:r>
              <a:rPr lang="tr-TR" sz="2000" dirty="0" smtClean="0"/>
              <a:t>Tür veya kapsamda benzer  geçmiş bir proje bulunuz (Tübitak’daki örnek projeler vb) ve bir model kullanmaya çalışınız. Bazı ekipler, proje yönetim aracına, belirli projelere ne kadar zaman ve para harcandığına dair veri ve bilgi sağlamak ve kaynakların nereye eklendiğini veya çıkarıldığını belirlemek için başvururlar.</a:t>
            </a:r>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88627103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solidFill>
                  <a:srgbClr val="FF0000"/>
                </a:solidFill>
              </a:rPr>
              <a:t>3. Çekirdek maliyetlerinizin ne olduğunu iyi tanımlayınız. </a:t>
            </a:r>
            <a:r>
              <a:rPr lang="tr-TR" sz="2000" dirty="0" smtClean="0"/>
              <a:t>Maliyetleri proje bütçesine girerek başlayınız - projeyi hazır hale getirmek için mutlak zorunluluklardır bunlar. Bunlar; </a:t>
            </a:r>
            <a:r>
              <a:rPr lang="tr-TR" sz="2000" dirty="0" smtClean="0"/>
              <a:t>makine-teçhizat</a:t>
            </a:r>
            <a:r>
              <a:rPr lang="tr-TR" sz="2000" dirty="0"/>
              <a:t>, </a:t>
            </a:r>
            <a:r>
              <a:rPr lang="tr-TR" sz="2000" dirty="0" smtClean="0"/>
              <a:t>sarf malzeme</a:t>
            </a:r>
            <a:r>
              <a:rPr lang="tr-TR" sz="2000" dirty="0" smtClean="0"/>
              <a:t>, seyahat</a:t>
            </a:r>
            <a:r>
              <a:rPr lang="tr-TR" sz="2000" dirty="0" smtClean="0"/>
              <a:t>, </a:t>
            </a:r>
            <a:r>
              <a:rPr lang="tr-TR" sz="2000" dirty="0" smtClean="0"/>
              <a:t>hizmet alımı, personel gideri, burslar</a:t>
            </a:r>
            <a:r>
              <a:rPr lang="tr-TR" sz="2000" dirty="0" smtClean="0"/>
              <a:t>, vb. maliyetleri içermektedir. Sonra, bu temel maliyetleri toplam bütçeyle karşılaştırınız. Proje bütçesinde varsa bir eksiklik ve proje yürütücüsü iseniz; danışmanınızla veya paydaşlarınızla, projenin bütçede nasıl tamamlanacağına veya bütçenin genişletilmesine yönelik olarak nasıl ölçeklendirileceğinize dair bilgileri almaya başlayınız.</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89182465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solidFill>
                  <a:srgbClr val="FF0000"/>
                </a:solidFill>
              </a:rPr>
              <a:t>4. Bütçe tahminlerinizi her an değiştirmeye hazır olunuz. </a:t>
            </a:r>
            <a:r>
              <a:rPr lang="tr-TR" sz="2000" dirty="0" smtClean="0"/>
              <a:t>Kapsamda değişikliklerin çıkması muhtemel olduğundan, beklenmedik sürprizlerle ve iş yapmanın doğasıyla, projenin belli bir noktasında bütçe kolaylıkla değişebilir. Bu gerçek, proje bütçesini sürekli yönetme ihtiyacının altını çizmektedir. Dikkatli bir proje yöneticisi, gerçekleri ilk bütçeye göre karşılaştırır ve daha sonra düzenli aralıklarla tamamlanma yönünde beklenen maliyetleri karşılaştırmaktadır. Ve daha sonra, iş planınızı, toplam bütçeye uygun olacak şekilde belirlemeye çalışınız.</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1788528324"/>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sz="2000" dirty="0" smtClean="0">
                <a:solidFill>
                  <a:srgbClr val="FF0000"/>
                </a:solidFill>
              </a:rPr>
              <a:t>5. Kaynaklarınızı izleyiniz. </a:t>
            </a:r>
            <a:r>
              <a:rPr lang="tr-TR" sz="2000" dirty="0" smtClean="0"/>
              <a:t>Ekip üyelerinize doğru görev dağılımı yaptığınızdan emin olunuz. Yardımcı personel üçretleri (</a:t>
            </a:r>
            <a:r>
              <a:rPr lang="tr-TR" sz="2000" dirty="0" smtClean="0"/>
              <a:t>burs, </a:t>
            </a:r>
            <a:r>
              <a:rPr lang="tr-TR" sz="2000" dirty="0" smtClean="0"/>
              <a:t>hizmet </a:t>
            </a:r>
            <a:r>
              <a:rPr lang="tr-TR" sz="2000" dirty="0" smtClean="0"/>
              <a:t>alımları ve personel giderleri) </a:t>
            </a:r>
            <a:r>
              <a:rPr lang="tr-TR" sz="2000" dirty="0" smtClean="0"/>
              <a:t>bütçenin büyük bir bileşenini oluşturmakta, bu nedenle bu üçret kurgulamasını çok iyi yapınız.</a:t>
            </a:r>
          </a:p>
          <a:p>
            <a:pPr marL="0" indent="0" algn="just">
              <a:buNone/>
            </a:pPr>
            <a:endParaRPr lang="tr-TR" sz="2000" dirty="0" smtClean="0"/>
          </a:p>
          <a:p>
            <a:pPr algn="just"/>
            <a:r>
              <a:rPr lang="tr-TR" sz="2000" dirty="0" smtClean="0">
                <a:solidFill>
                  <a:srgbClr val="FF0000"/>
                </a:solidFill>
              </a:rPr>
              <a:t>6. Şeffaf olunuz. </a:t>
            </a:r>
            <a:r>
              <a:rPr lang="tr-TR" sz="2000" dirty="0" smtClean="0"/>
              <a:t>Projeniz geçmiş ise ekibinizi gelişen bütçe tahminlerinden haberdar ediniz. Bütçede varsa  fazlalıkları ekibinizle paylaşınız. </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238416518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930770"/>
          </a:xfrm>
        </p:spPr>
        <p:txBody>
          <a:bodyPr>
            <a:noAutofit/>
          </a:bodyPr>
          <a:lstStyle/>
          <a:p>
            <a:pPr algn="just"/>
            <a:r>
              <a:rPr lang="tr-TR" sz="2000" dirty="0" smtClean="0">
                <a:solidFill>
                  <a:srgbClr val="FF0000"/>
                </a:solidFill>
              </a:rPr>
              <a:t>7. Bütçedeki kapsamı iyi yönetmeye çalışınız. </a:t>
            </a:r>
            <a:r>
              <a:rPr lang="tr-TR" sz="2000" dirty="0" smtClean="0"/>
              <a:t>Maliyet </a:t>
            </a:r>
            <a:r>
              <a:rPr lang="tr-TR" sz="2000" dirty="0" smtClean="0"/>
              <a:t>artış ve azalışlarına </a:t>
            </a:r>
            <a:r>
              <a:rPr lang="tr-TR" sz="2000" dirty="0" smtClean="0"/>
              <a:t>yol açan plansız çalışmalardan kaçınmak için, ilk proje bütçesinin gerekçesinin ötesine geçen ve ek maliyetlerin doğru projeksiyonlandırmayı yeni iş planlarınızla birlikte kurgulamaya çalışınız. Proje bütçesinde meydana gelen ani değişimlerden dolayı ek finansmanı istemeyi kesinlikle unutmayınız.</a:t>
            </a:r>
          </a:p>
          <a:p>
            <a:pPr algn="just"/>
            <a:r>
              <a:rPr lang="tr-TR" sz="2000" dirty="0" smtClean="0">
                <a:solidFill>
                  <a:srgbClr val="FF0000"/>
                </a:solidFill>
              </a:rPr>
              <a:t>Son olarak</a:t>
            </a:r>
            <a:r>
              <a:rPr lang="tr-TR" sz="2000" dirty="0" smtClean="0"/>
              <a:t>, doğru proje yönetim becerisini kullanmak, projenizin nerede durduğunu tam olarak bilmeniz için en iyi yollardan biridir; Ne kadar zaman ve para harcandığını izlemek ve tüm proje için maliyet ve zaman çizelgesini tahmin etmek için en doğru araç, ilave maliyet  gereksinimlerinizi ortadan kaldırmaz, ancak bunları yönetmeye yardımcı olabilir.</a:t>
            </a:r>
            <a:endParaRPr lang="tr-TR" sz="2000" dirty="0"/>
          </a:p>
        </p:txBody>
      </p:sp>
      <p:sp>
        <p:nvSpPr>
          <p:cNvPr id="4" name="Title 1"/>
          <p:cNvSpPr txBox="1">
            <a:spLocks/>
          </p:cNvSpPr>
          <p:nvPr/>
        </p:nvSpPr>
        <p:spPr>
          <a:xfrm>
            <a:off x="1524000" y="430031"/>
            <a:ext cx="9144000" cy="8370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BÜTÇE</a:t>
            </a:r>
            <a:endParaRPr lang="tr-TR" dirty="0">
              <a:solidFill>
                <a:srgbClr val="FF0000"/>
              </a:solidFill>
            </a:endParaRPr>
          </a:p>
        </p:txBody>
      </p:sp>
    </p:spTree>
    <p:extLst>
      <p:ext uri="{BB962C8B-B14F-4D97-AF65-F5344CB8AC3E}">
        <p14:creationId xmlns:p14="http://schemas.microsoft.com/office/powerpoint/2010/main" val="333622361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1687</Words>
  <Application>Microsoft Office PowerPoint</Application>
  <PresentationFormat>Özel</PresentationFormat>
  <Paragraphs>123</Paragraphs>
  <Slides>24</Slides>
  <Notes>0</Notes>
  <HiddenSlides>0</HiddenSlides>
  <MMClips>0</MMClips>
  <ScaleCrop>false</ScaleCrop>
  <HeadingPairs>
    <vt:vector size="6" baseType="variant">
      <vt:variant>
        <vt:lpstr>Tema</vt:lpstr>
      </vt:variant>
      <vt:variant>
        <vt:i4>2</vt:i4>
      </vt:variant>
      <vt:variant>
        <vt:lpstr>Katıştırılmış OLE Hizmet Programları</vt:lpstr>
      </vt:variant>
      <vt:variant>
        <vt:i4>1</vt:i4>
      </vt:variant>
      <vt:variant>
        <vt:lpstr>Slayt Başlıkları</vt:lpstr>
      </vt:variant>
      <vt:variant>
        <vt:i4>24</vt:i4>
      </vt:variant>
    </vt:vector>
  </HeadingPairs>
  <TitlesOfParts>
    <vt:vector size="27" baseType="lpstr">
      <vt:lpstr>Wisp</vt:lpstr>
      <vt:lpstr>1_Wisp</vt:lpstr>
      <vt:lpstr>Acrobat Document</vt:lpstr>
      <vt:lpstr>Proje hazırlamada bütçe</vt:lpstr>
      <vt:lpstr>BÜTÇE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BÜTÇE</dc:title>
  <dc:creator>Halid Valid</dc:creator>
  <cp:lastModifiedBy>can</cp:lastModifiedBy>
  <cp:revision>28</cp:revision>
  <dcterms:created xsi:type="dcterms:W3CDTF">2018-12-04T11:50:27Z</dcterms:created>
  <dcterms:modified xsi:type="dcterms:W3CDTF">2018-12-06T07:32:15Z</dcterms:modified>
</cp:coreProperties>
</file>