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4"/>
  </p:notesMasterIdLst>
  <p:sldIdLst>
    <p:sldId id="310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270" r:id="rId18"/>
    <p:sldId id="274" r:id="rId19"/>
    <p:sldId id="272" r:id="rId20"/>
    <p:sldId id="275" r:id="rId21"/>
    <p:sldId id="308" r:id="rId22"/>
    <p:sldId id="276" r:id="rId23"/>
    <p:sldId id="289" r:id="rId24"/>
    <p:sldId id="307" r:id="rId25"/>
    <p:sldId id="271" r:id="rId26"/>
    <p:sldId id="290" r:id="rId27"/>
    <p:sldId id="291" r:id="rId28"/>
    <p:sldId id="292" r:id="rId29"/>
    <p:sldId id="279" r:id="rId30"/>
    <p:sldId id="280" r:id="rId31"/>
    <p:sldId id="281" r:id="rId32"/>
    <p:sldId id="282" r:id="rId33"/>
    <p:sldId id="284" r:id="rId34"/>
    <p:sldId id="285" r:id="rId35"/>
    <p:sldId id="296" r:id="rId36"/>
    <p:sldId id="309" r:id="rId37"/>
    <p:sldId id="298" r:id="rId38"/>
    <p:sldId id="304" r:id="rId39"/>
    <p:sldId id="305" r:id="rId40"/>
    <p:sldId id="306" r:id="rId41"/>
    <p:sldId id="303" r:id="rId42"/>
    <p:sldId id="26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636" autoAdjust="0"/>
  </p:normalViewPr>
  <p:slideViewPr>
    <p:cSldViewPr snapToGrid="0">
      <p:cViewPr varScale="1">
        <p:scale>
          <a:sx n="51" d="100"/>
          <a:sy n="51" d="100"/>
        </p:scale>
        <p:origin x="14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C880EA-9EE5-4735-86E8-AAEA51548408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/>
      <dgm:spPr/>
      <dgm:t>
        <a:bodyPr/>
        <a:lstStyle/>
        <a:p>
          <a:endParaRPr lang="tr-TR"/>
        </a:p>
      </dgm:t>
    </dgm:pt>
    <dgm:pt modelId="{F42992C5-5265-447C-8608-F2AF03E1A529}">
      <dgm:prSet/>
      <dgm:spPr/>
      <dgm:t>
        <a:bodyPr/>
        <a:lstStyle/>
        <a:p>
          <a:pPr rtl="0"/>
          <a:r>
            <a:rPr lang="tr-TR" baseline="0" dirty="0" smtClean="0">
              <a:solidFill>
                <a:schemeClr val="tx1"/>
              </a:solidFill>
              <a:latin typeface="Arial Black" pitchFamily="34" charset="0"/>
            </a:rPr>
            <a:t>Başlık ve Özet Nasıl Yazılmalı</a:t>
          </a:r>
          <a:endParaRPr lang="tr-TR" dirty="0">
            <a:solidFill>
              <a:schemeClr val="tx1"/>
            </a:solidFill>
            <a:latin typeface="Arial Black" pitchFamily="34" charset="0"/>
          </a:endParaRPr>
        </a:p>
      </dgm:t>
    </dgm:pt>
    <dgm:pt modelId="{3339EBA8-6F82-45AB-B434-04B494E7E174}" type="parTrans" cxnId="{4DFD5AEC-F950-4B87-BAF3-DD141E6C3AD5}">
      <dgm:prSet/>
      <dgm:spPr/>
      <dgm:t>
        <a:bodyPr/>
        <a:lstStyle/>
        <a:p>
          <a:endParaRPr lang="tr-TR"/>
        </a:p>
      </dgm:t>
    </dgm:pt>
    <dgm:pt modelId="{D9C73A53-85F5-4DB8-974D-DDF69C1888D3}" type="sibTrans" cxnId="{4DFD5AEC-F950-4B87-BAF3-DD141E6C3AD5}">
      <dgm:prSet/>
      <dgm:spPr/>
      <dgm:t>
        <a:bodyPr/>
        <a:lstStyle/>
        <a:p>
          <a:endParaRPr lang="tr-TR"/>
        </a:p>
      </dgm:t>
    </dgm:pt>
    <dgm:pt modelId="{A8ED66E2-8BF1-4E5D-AFB7-C4DC33C963D9}" type="pres">
      <dgm:prSet presAssocID="{74C880EA-9EE5-4735-86E8-AAEA5154840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E078F773-3CF1-4DFF-B04D-29FB67C7D78D}" type="pres">
      <dgm:prSet presAssocID="{F42992C5-5265-447C-8608-F2AF03E1A52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47EC8352-4726-4AF1-AAA9-BE34DDF6CAB1}" type="presOf" srcId="{74C880EA-9EE5-4735-86E8-AAEA51548408}" destId="{A8ED66E2-8BF1-4E5D-AFB7-C4DC33C963D9}" srcOrd="0" destOrd="0" presId="urn:microsoft.com/office/officeart/2005/8/layout/vList2"/>
    <dgm:cxn modelId="{4DFD5AEC-F950-4B87-BAF3-DD141E6C3AD5}" srcId="{74C880EA-9EE5-4735-86E8-AAEA51548408}" destId="{F42992C5-5265-447C-8608-F2AF03E1A529}" srcOrd="0" destOrd="0" parTransId="{3339EBA8-6F82-45AB-B434-04B494E7E174}" sibTransId="{D9C73A53-85F5-4DB8-974D-DDF69C1888D3}"/>
    <dgm:cxn modelId="{7C5C20A4-CA12-40FF-9331-49C913F6E243}" type="presOf" srcId="{F42992C5-5265-447C-8608-F2AF03E1A529}" destId="{E078F773-3CF1-4DFF-B04D-29FB67C7D78D}" srcOrd="0" destOrd="0" presId="urn:microsoft.com/office/officeart/2005/8/layout/vList2"/>
    <dgm:cxn modelId="{F1901B18-05DF-4FFC-9423-73641D74E55D}" type="presParOf" srcId="{A8ED66E2-8BF1-4E5D-AFB7-C4DC33C963D9}" destId="{E078F773-3CF1-4DFF-B04D-29FB67C7D7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9CBEBB-9EA4-4410-8C2A-8E0229EE2757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tr-TR"/>
        </a:p>
      </dgm:t>
    </dgm:pt>
    <dgm:pt modelId="{11DA1E40-290A-4AC1-9225-C0965C8EA048}">
      <dgm:prSet/>
      <dgm:spPr/>
      <dgm:t>
        <a:bodyPr/>
        <a:lstStyle/>
        <a:p>
          <a:pPr rtl="0"/>
          <a:r>
            <a:rPr lang="en-US" baseline="0" smtClean="0">
              <a:latin typeface="Arial Black" panose="020B0A04020102020204" pitchFamily="34" charset="0"/>
            </a:rPr>
            <a:t>Proje Başl</a:t>
          </a:r>
          <a:r>
            <a:rPr lang="tr-TR" baseline="0" smtClean="0">
              <a:latin typeface="Arial Black" panose="020B0A04020102020204" pitchFamily="34" charset="0"/>
            </a:rPr>
            <a:t>ı</a:t>
          </a:r>
          <a:r>
            <a:rPr lang="en-US" baseline="0" smtClean="0">
              <a:latin typeface="Arial Black" panose="020B0A04020102020204" pitchFamily="34" charset="0"/>
            </a:rPr>
            <a:t>ğ</a:t>
          </a:r>
          <a:r>
            <a:rPr lang="tr-TR" baseline="0" smtClean="0">
              <a:latin typeface="Arial Black" panose="020B0A04020102020204" pitchFamily="34" charset="0"/>
            </a:rPr>
            <a:t>ı</a:t>
          </a:r>
          <a:r>
            <a:rPr lang="en-US" baseline="0" smtClean="0">
              <a:latin typeface="Arial Black" panose="020B0A04020102020204" pitchFamily="34" charset="0"/>
            </a:rPr>
            <a:t> </a:t>
          </a:r>
          <a:r>
            <a:rPr lang="tr-TR" baseline="0" smtClean="0">
              <a:latin typeface="Arial Black" panose="020B0A04020102020204" pitchFamily="34" charset="0"/>
            </a:rPr>
            <a:t>ve </a:t>
          </a:r>
          <a:r>
            <a:rPr lang="en-US" baseline="0" smtClean="0">
              <a:latin typeface="Arial Black" panose="020B0A04020102020204" pitchFamily="34" charset="0"/>
            </a:rPr>
            <a:t>Proje Başlığının Önemi</a:t>
          </a:r>
          <a:endParaRPr lang="tr-TR" dirty="0">
            <a:latin typeface="Arial Black" panose="020B0A04020102020204" pitchFamily="34" charset="0"/>
          </a:endParaRPr>
        </a:p>
      </dgm:t>
    </dgm:pt>
    <dgm:pt modelId="{81706CD5-73B9-4D46-ABA6-0183D7ED225E}" type="parTrans" cxnId="{5C8329AF-7B01-4F8F-856A-B0DEC9761DC6}">
      <dgm:prSet/>
      <dgm:spPr/>
      <dgm:t>
        <a:bodyPr/>
        <a:lstStyle/>
        <a:p>
          <a:endParaRPr lang="tr-TR"/>
        </a:p>
      </dgm:t>
    </dgm:pt>
    <dgm:pt modelId="{138694DE-89CF-4EC9-A93D-2D3C77603341}" type="sibTrans" cxnId="{5C8329AF-7B01-4F8F-856A-B0DEC9761DC6}">
      <dgm:prSet/>
      <dgm:spPr/>
      <dgm:t>
        <a:bodyPr/>
        <a:lstStyle/>
        <a:p>
          <a:endParaRPr lang="tr-TR"/>
        </a:p>
      </dgm:t>
    </dgm:pt>
    <dgm:pt modelId="{52E3EA8D-54AE-40D1-AF90-67ED160FD4F6}" type="pres">
      <dgm:prSet presAssocID="{F29CBEBB-9EA4-4410-8C2A-8E0229EE275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E32A98F2-FA56-4992-9C63-C975CAE46929}" type="pres">
      <dgm:prSet presAssocID="{11DA1E40-290A-4AC1-9225-C0965C8EA04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5C8329AF-7B01-4F8F-856A-B0DEC9761DC6}" srcId="{F29CBEBB-9EA4-4410-8C2A-8E0229EE2757}" destId="{11DA1E40-290A-4AC1-9225-C0965C8EA048}" srcOrd="0" destOrd="0" parTransId="{81706CD5-73B9-4D46-ABA6-0183D7ED225E}" sibTransId="{138694DE-89CF-4EC9-A93D-2D3C77603341}"/>
    <dgm:cxn modelId="{413E38FF-8C50-40A2-8902-26BD967240A5}" type="presOf" srcId="{11DA1E40-290A-4AC1-9225-C0965C8EA048}" destId="{E32A98F2-FA56-4992-9C63-C975CAE46929}" srcOrd="0" destOrd="0" presId="urn:microsoft.com/office/officeart/2005/8/layout/vList2"/>
    <dgm:cxn modelId="{93037103-39B2-47D8-937D-D20F87F3F8F9}" type="presOf" srcId="{F29CBEBB-9EA4-4410-8C2A-8E0229EE2757}" destId="{52E3EA8D-54AE-40D1-AF90-67ED160FD4F6}" srcOrd="0" destOrd="0" presId="urn:microsoft.com/office/officeart/2005/8/layout/vList2"/>
    <dgm:cxn modelId="{BE3928B8-526F-4395-BF1B-E9B09B8C20E2}" type="presParOf" srcId="{52E3EA8D-54AE-40D1-AF90-67ED160FD4F6}" destId="{E32A98F2-FA56-4992-9C63-C975CAE4692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676E4F-DBE4-41B3-99FB-A9A5F408F4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C1B37BD7-AC4F-4EEE-90A9-F63BDCB1C85C}">
      <dgm:prSet custT="1"/>
      <dgm:spPr/>
      <dgm:t>
        <a:bodyPr/>
        <a:lstStyle/>
        <a:p>
          <a:pPr rtl="0"/>
          <a:r>
            <a:rPr lang="en-US" sz="4000" b="1" dirty="0" err="1" smtClean="0">
              <a:solidFill>
                <a:schemeClr val="bg1"/>
              </a:solidFill>
              <a:latin typeface="Arial Black" panose="020B0A04020102020204" pitchFamily="34" charset="0"/>
            </a:rPr>
            <a:t>Başlık</a:t>
          </a:r>
          <a:r>
            <a:rPr lang="en-US" sz="4000" b="1" dirty="0" smtClean="0">
              <a:solidFill>
                <a:schemeClr val="bg1"/>
              </a:solidFill>
              <a:latin typeface="Arial Black" panose="020B0A04020102020204" pitchFamily="34" charset="0"/>
            </a:rPr>
            <a:t> Ne Zaman </a:t>
          </a:r>
          <a:r>
            <a:rPr lang="en-US" sz="4000" b="1" dirty="0" err="1" smtClean="0">
              <a:solidFill>
                <a:schemeClr val="bg1"/>
              </a:solidFill>
              <a:latin typeface="Arial Black" panose="020B0A04020102020204" pitchFamily="34" charset="0"/>
            </a:rPr>
            <a:t>Geliştirilmelidir</a:t>
          </a:r>
          <a:r>
            <a:rPr lang="en-US" sz="4000" b="1" dirty="0" smtClean="0">
              <a:solidFill>
                <a:schemeClr val="bg1"/>
              </a:solidFill>
              <a:latin typeface="Arial Black" panose="020B0A04020102020204" pitchFamily="34" charset="0"/>
            </a:rPr>
            <a:t>?</a:t>
          </a:r>
          <a:endParaRPr lang="tr-TR" sz="4000" dirty="0">
            <a:solidFill>
              <a:schemeClr val="bg1"/>
            </a:solidFill>
            <a:latin typeface="Arial Black" panose="020B0A04020102020204" pitchFamily="34" charset="0"/>
          </a:endParaRPr>
        </a:p>
      </dgm:t>
    </dgm:pt>
    <dgm:pt modelId="{EF60D196-1562-4D20-9B13-F0CEBCA52616}" type="parTrans" cxnId="{78FC1A23-9551-4C7A-80AC-67E74197D9E2}">
      <dgm:prSet/>
      <dgm:spPr/>
      <dgm:t>
        <a:bodyPr/>
        <a:lstStyle/>
        <a:p>
          <a:endParaRPr lang="tr-TR"/>
        </a:p>
      </dgm:t>
    </dgm:pt>
    <dgm:pt modelId="{6DA5CA5F-403B-4BFD-8F60-AAC32F9A1432}" type="sibTrans" cxnId="{78FC1A23-9551-4C7A-80AC-67E74197D9E2}">
      <dgm:prSet/>
      <dgm:spPr/>
      <dgm:t>
        <a:bodyPr/>
        <a:lstStyle/>
        <a:p>
          <a:endParaRPr lang="tr-TR"/>
        </a:p>
      </dgm:t>
    </dgm:pt>
    <dgm:pt modelId="{24AF5CFF-0C31-4B53-8192-A2764FAC9EF1}" type="pres">
      <dgm:prSet presAssocID="{62676E4F-DBE4-41B3-99FB-A9A5F408F4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59F24874-6672-426F-9233-FF75DAEB3CB0}" type="pres">
      <dgm:prSet presAssocID="{C1B37BD7-AC4F-4EEE-90A9-F63BDCB1C85C}" presName="parentText" presStyleLbl="node1" presStyleIdx="0" presStyleCnt="1" custLinFactNeighborX="-1196" custLinFactNeighborY="-2399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78FC1A23-9551-4C7A-80AC-67E74197D9E2}" srcId="{62676E4F-DBE4-41B3-99FB-A9A5F408F4C0}" destId="{C1B37BD7-AC4F-4EEE-90A9-F63BDCB1C85C}" srcOrd="0" destOrd="0" parTransId="{EF60D196-1562-4D20-9B13-F0CEBCA52616}" sibTransId="{6DA5CA5F-403B-4BFD-8F60-AAC32F9A1432}"/>
    <dgm:cxn modelId="{4BB7CDDA-75DF-4C94-8A5E-A1DF10C3A2F0}" type="presOf" srcId="{C1B37BD7-AC4F-4EEE-90A9-F63BDCB1C85C}" destId="{59F24874-6672-426F-9233-FF75DAEB3CB0}" srcOrd="0" destOrd="0" presId="urn:microsoft.com/office/officeart/2005/8/layout/vList2"/>
    <dgm:cxn modelId="{93B78222-14A1-4756-A069-3B357611143B}" type="presOf" srcId="{62676E4F-DBE4-41B3-99FB-A9A5F408F4C0}" destId="{24AF5CFF-0C31-4B53-8192-A2764FAC9EF1}" srcOrd="0" destOrd="0" presId="urn:microsoft.com/office/officeart/2005/8/layout/vList2"/>
    <dgm:cxn modelId="{3836F36F-E803-4338-B80D-8B2D0E1EDB80}" type="presParOf" srcId="{24AF5CFF-0C31-4B53-8192-A2764FAC9EF1}" destId="{59F24874-6672-426F-9233-FF75DAEB3CB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B28D62-AB60-4315-B629-F582BB0695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81E2AE0A-9E6A-476F-A380-2BA6291EC2C2}">
      <dgm:prSet custT="1"/>
      <dgm:spPr/>
      <dgm:t>
        <a:bodyPr/>
        <a:lstStyle/>
        <a:p>
          <a:pPr rtl="0"/>
          <a:endParaRPr lang="tr-TR" sz="3200" baseline="0" dirty="0" smtClean="0">
            <a:solidFill>
              <a:schemeClr val="tx1"/>
            </a:solidFill>
            <a:latin typeface="Arial Black" panose="020B0A04020102020204" pitchFamily="34" charset="0"/>
          </a:endParaRPr>
        </a:p>
        <a:p>
          <a:pPr rtl="0"/>
          <a:r>
            <a:rPr lang="en-US" sz="3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PROJE BAŞLIĞI</a:t>
          </a:r>
          <a:r>
            <a:rPr lang="tr-TR" sz="3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NIN</a:t>
          </a:r>
          <a:r>
            <a:rPr lang="en-US" sz="3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 - </a:t>
          </a:r>
          <a:r>
            <a:rPr lang="en-US" sz="3200" baseline="0" dirty="0" err="1" smtClean="0">
              <a:solidFill>
                <a:schemeClr val="bg1"/>
              </a:solidFill>
              <a:latin typeface="Arial Black" panose="020B0A04020102020204" pitchFamily="34" charset="0"/>
            </a:rPr>
            <a:t>Sahip</a:t>
          </a:r>
          <a:r>
            <a:rPr lang="en-US" sz="3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 </a:t>
          </a:r>
          <a:r>
            <a:rPr lang="en-US" sz="3200" baseline="0" dirty="0" err="1" smtClean="0">
              <a:solidFill>
                <a:schemeClr val="bg1"/>
              </a:solidFill>
              <a:latin typeface="Arial Black" panose="020B0A04020102020204" pitchFamily="34" charset="0"/>
            </a:rPr>
            <a:t>Olması</a:t>
          </a:r>
          <a:r>
            <a:rPr lang="en-US" sz="3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 </a:t>
          </a:r>
          <a:r>
            <a:rPr lang="en-US" sz="3200" baseline="0" dirty="0" err="1" smtClean="0">
              <a:solidFill>
                <a:schemeClr val="bg1"/>
              </a:solidFill>
              <a:latin typeface="Arial Black" panose="020B0A04020102020204" pitchFamily="34" charset="0"/>
            </a:rPr>
            <a:t>Gereken</a:t>
          </a:r>
          <a:r>
            <a:rPr lang="en-US" sz="3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 </a:t>
          </a:r>
          <a:r>
            <a:rPr lang="en-US" sz="3200" baseline="0" dirty="0" err="1" smtClean="0">
              <a:solidFill>
                <a:schemeClr val="bg1"/>
              </a:solidFill>
              <a:latin typeface="Arial Black" panose="020B0A04020102020204" pitchFamily="34" charset="0"/>
            </a:rPr>
            <a:t>Özellikler</a:t>
          </a:r>
          <a:r>
            <a:rPr lang="en-US" sz="3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/>
          </a:r>
          <a:br>
            <a:rPr lang="en-US" sz="3200" baseline="0" dirty="0" smtClean="0">
              <a:solidFill>
                <a:schemeClr val="bg1"/>
              </a:solidFill>
              <a:latin typeface="Arial Black" panose="020B0A04020102020204" pitchFamily="34" charset="0"/>
            </a:rPr>
          </a:br>
          <a:endParaRPr lang="tr-TR" sz="3200" dirty="0">
            <a:solidFill>
              <a:schemeClr val="bg1"/>
            </a:solidFill>
            <a:latin typeface="Arial Black" panose="020B0A04020102020204" pitchFamily="34" charset="0"/>
          </a:endParaRPr>
        </a:p>
      </dgm:t>
    </dgm:pt>
    <dgm:pt modelId="{602CA61D-E12C-497D-B231-8E569AC994B3}" type="parTrans" cxnId="{C87D780D-11BA-4B4D-8C12-F07FBD30E468}">
      <dgm:prSet/>
      <dgm:spPr/>
      <dgm:t>
        <a:bodyPr/>
        <a:lstStyle/>
        <a:p>
          <a:endParaRPr lang="tr-TR"/>
        </a:p>
      </dgm:t>
    </dgm:pt>
    <dgm:pt modelId="{0E7F3014-DB40-4F6B-AF38-2D1C7A82B29A}" type="sibTrans" cxnId="{C87D780D-11BA-4B4D-8C12-F07FBD30E468}">
      <dgm:prSet/>
      <dgm:spPr/>
      <dgm:t>
        <a:bodyPr/>
        <a:lstStyle/>
        <a:p>
          <a:endParaRPr lang="tr-TR"/>
        </a:p>
      </dgm:t>
    </dgm:pt>
    <dgm:pt modelId="{5C7F0C4D-5716-46BF-B3A2-95F1B31C039E}" type="pres">
      <dgm:prSet presAssocID="{11B28D62-AB60-4315-B629-F582BB06956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45D11112-D44D-4663-B374-607CA2B0D5BC}" type="pres">
      <dgm:prSet presAssocID="{81E2AE0A-9E6A-476F-A380-2BA6291EC2C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7CC80A7B-A451-470B-8B41-2F3F9F371FAF}" type="presOf" srcId="{11B28D62-AB60-4315-B629-F582BB069564}" destId="{5C7F0C4D-5716-46BF-B3A2-95F1B31C039E}" srcOrd="0" destOrd="0" presId="urn:microsoft.com/office/officeart/2005/8/layout/vList2"/>
    <dgm:cxn modelId="{B9CA1ED2-984A-4072-9369-8485FD744151}" type="presOf" srcId="{81E2AE0A-9E6A-476F-A380-2BA6291EC2C2}" destId="{45D11112-D44D-4663-B374-607CA2B0D5BC}" srcOrd="0" destOrd="0" presId="urn:microsoft.com/office/officeart/2005/8/layout/vList2"/>
    <dgm:cxn modelId="{C87D780D-11BA-4B4D-8C12-F07FBD30E468}" srcId="{11B28D62-AB60-4315-B629-F582BB069564}" destId="{81E2AE0A-9E6A-476F-A380-2BA6291EC2C2}" srcOrd="0" destOrd="0" parTransId="{602CA61D-E12C-497D-B231-8E569AC994B3}" sibTransId="{0E7F3014-DB40-4F6B-AF38-2D1C7A82B29A}"/>
    <dgm:cxn modelId="{8A42BB14-4774-48BE-BF5C-D1C8ED2CE7E1}" type="presParOf" srcId="{5C7F0C4D-5716-46BF-B3A2-95F1B31C039E}" destId="{45D11112-D44D-4663-B374-607CA2B0D5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B28D62-AB60-4315-B629-F582BB0695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81E2AE0A-9E6A-476F-A380-2BA6291EC2C2}">
      <dgm:prSet custT="1"/>
      <dgm:spPr/>
      <dgm:t>
        <a:bodyPr/>
        <a:lstStyle/>
        <a:p>
          <a:pPr rtl="0"/>
          <a:endParaRPr lang="tr-TR" sz="3200" baseline="0" dirty="0" smtClean="0">
            <a:solidFill>
              <a:schemeClr val="tx1"/>
            </a:solidFill>
            <a:latin typeface="Arial Black" panose="020B0A04020102020204" pitchFamily="34" charset="0"/>
          </a:endParaRPr>
        </a:p>
        <a:p>
          <a:pPr rtl="0"/>
          <a:r>
            <a:rPr lang="en-US" sz="3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PROJE BAŞLIĞI</a:t>
          </a:r>
          <a:r>
            <a:rPr lang="tr-TR" sz="3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NIN</a:t>
          </a:r>
          <a:r>
            <a:rPr lang="en-US" sz="3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 - </a:t>
          </a:r>
          <a:r>
            <a:rPr lang="en-US" sz="3200" baseline="0" dirty="0" err="1" smtClean="0">
              <a:solidFill>
                <a:schemeClr val="bg1"/>
              </a:solidFill>
              <a:latin typeface="Arial Black" panose="020B0A04020102020204" pitchFamily="34" charset="0"/>
            </a:rPr>
            <a:t>Sahip</a:t>
          </a:r>
          <a:r>
            <a:rPr lang="en-US" sz="3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 </a:t>
          </a:r>
          <a:r>
            <a:rPr lang="en-US" sz="3200" baseline="0" dirty="0" err="1" smtClean="0">
              <a:solidFill>
                <a:schemeClr val="bg1"/>
              </a:solidFill>
              <a:latin typeface="Arial Black" panose="020B0A04020102020204" pitchFamily="34" charset="0"/>
            </a:rPr>
            <a:t>Olması</a:t>
          </a:r>
          <a:r>
            <a:rPr lang="en-US" sz="3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 </a:t>
          </a:r>
          <a:r>
            <a:rPr lang="en-US" sz="3200" baseline="0" dirty="0" err="1" smtClean="0">
              <a:solidFill>
                <a:schemeClr val="bg1"/>
              </a:solidFill>
              <a:latin typeface="Arial Black" panose="020B0A04020102020204" pitchFamily="34" charset="0"/>
            </a:rPr>
            <a:t>Gereken</a:t>
          </a:r>
          <a:r>
            <a:rPr lang="en-US" sz="3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 </a:t>
          </a:r>
          <a:r>
            <a:rPr lang="en-US" sz="3200" baseline="0" dirty="0" err="1" smtClean="0">
              <a:solidFill>
                <a:schemeClr val="bg1"/>
              </a:solidFill>
              <a:latin typeface="Arial Black" panose="020B0A04020102020204" pitchFamily="34" charset="0"/>
            </a:rPr>
            <a:t>Özellikler</a:t>
          </a:r>
          <a:r>
            <a:rPr lang="en-US" sz="3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/>
          </a:r>
          <a:br>
            <a:rPr lang="en-US" sz="3200" baseline="0" dirty="0" smtClean="0">
              <a:solidFill>
                <a:schemeClr val="bg1"/>
              </a:solidFill>
              <a:latin typeface="Arial Black" panose="020B0A04020102020204" pitchFamily="34" charset="0"/>
            </a:rPr>
          </a:br>
          <a:endParaRPr lang="tr-TR" sz="3200" dirty="0">
            <a:solidFill>
              <a:schemeClr val="bg1"/>
            </a:solidFill>
            <a:latin typeface="Arial Black" panose="020B0A04020102020204" pitchFamily="34" charset="0"/>
          </a:endParaRPr>
        </a:p>
      </dgm:t>
    </dgm:pt>
    <dgm:pt modelId="{602CA61D-E12C-497D-B231-8E569AC994B3}" type="parTrans" cxnId="{C87D780D-11BA-4B4D-8C12-F07FBD30E468}">
      <dgm:prSet/>
      <dgm:spPr/>
      <dgm:t>
        <a:bodyPr/>
        <a:lstStyle/>
        <a:p>
          <a:endParaRPr lang="tr-TR"/>
        </a:p>
      </dgm:t>
    </dgm:pt>
    <dgm:pt modelId="{0E7F3014-DB40-4F6B-AF38-2D1C7A82B29A}" type="sibTrans" cxnId="{C87D780D-11BA-4B4D-8C12-F07FBD30E468}">
      <dgm:prSet/>
      <dgm:spPr/>
      <dgm:t>
        <a:bodyPr/>
        <a:lstStyle/>
        <a:p>
          <a:endParaRPr lang="tr-TR"/>
        </a:p>
      </dgm:t>
    </dgm:pt>
    <dgm:pt modelId="{5C7F0C4D-5716-46BF-B3A2-95F1B31C039E}" type="pres">
      <dgm:prSet presAssocID="{11B28D62-AB60-4315-B629-F582BB06956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45D11112-D44D-4663-B374-607CA2B0D5BC}" type="pres">
      <dgm:prSet presAssocID="{81E2AE0A-9E6A-476F-A380-2BA6291EC2C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AFD5E877-25D0-42C2-BE74-E32E85D07211}" type="presOf" srcId="{81E2AE0A-9E6A-476F-A380-2BA6291EC2C2}" destId="{45D11112-D44D-4663-B374-607CA2B0D5BC}" srcOrd="0" destOrd="0" presId="urn:microsoft.com/office/officeart/2005/8/layout/vList2"/>
    <dgm:cxn modelId="{89422394-EEA3-42C3-B424-54A7B0D99AB1}" type="presOf" srcId="{11B28D62-AB60-4315-B629-F582BB069564}" destId="{5C7F0C4D-5716-46BF-B3A2-95F1B31C039E}" srcOrd="0" destOrd="0" presId="urn:microsoft.com/office/officeart/2005/8/layout/vList2"/>
    <dgm:cxn modelId="{C87D780D-11BA-4B4D-8C12-F07FBD30E468}" srcId="{11B28D62-AB60-4315-B629-F582BB069564}" destId="{81E2AE0A-9E6A-476F-A380-2BA6291EC2C2}" srcOrd="0" destOrd="0" parTransId="{602CA61D-E12C-497D-B231-8E569AC994B3}" sibTransId="{0E7F3014-DB40-4F6B-AF38-2D1C7A82B29A}"/>
    <dgm:cxn modelId="{C86819C7-025A-41F6-BDB0-3B0D198819B7}" type="presParOf" srcId="{5C7F0C4D-5716-46BF-B3A2-95F1B31C039E}" destId="{45D11112-D44D-4663-B374-607CA2B0D5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B28D62-AB60-4315-B629-F582BB0695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81E2AE0A-9E6A-476F-A380-2BA6291EC2C2}">
      <dgm:prSet custT="1"/>
      <dgm:spPr/>
      <dgm:t>
        <a:bodyPr/>
        <a:lstStyle/>
        <a:p>
          <a:pPr rtl="0"/>
          <a:endParaRPr lang="tr-TR" sz="3200" baseline="0" dirty="0" smtClean="0">
            <a:solidFill>
              <a:schemeClr val="tx1"/>
            </a:solidFill>
            <a:latin typeface="Arial Black" panose="020B0A04020102020204" pitchFamily="34" charset="0"/>
          </a:endParaRPr>
        </a:p>
        <a:p>
          <a:pPr rtl="0"/>
          <a:endParaRPr lang="tr-TR" sz="3200" baseline="0" dirty="0" smtClean="0">
            <a:solidFill>
              <a:schemeClr val="bg1"/>
            </a:solidFill>
            <a:latin typeface="Arial Black" panose="020B0A04020102020204" pitchFamily="34" charset="0"/>
          </a:endParaRPr>
        </a:p>
        <a:p>
          <a:pPr rtl="0"/>
          <a:r>
            <a:rPr lang="en-US" sz="3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PROJE BAŞLIĞI</a:t>
          </a:r>
          <a:r>
            <a:rPr lang="tr-TR" sz="3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NIN</a:t>
          </a:r>
          <a:r>
            <a:rPr lang="en-US" sz="3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 - </a:t>
          </a:r>
          <a:r>
            <a:rPr lang="en-US" sz="3200" baseline="0" dirty="0" err="1" smtClean="0">
              <a:solidFill>
                <a:schemeClr val="bg1"/>
              </a:solidFill>
              <a:latin typeface="Arial Black" panose="020B0A04020102020204" pitchFamily="34" charset="0"/>
            </a:rPr>
            <a:t>Sahip</a:t>
          </a:r>
          <a:r>
            <a:rPr lang="en-US" sz="3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 </a:t>
          </a:r>
          <a:r>
            <a:rPr lang="en-US" sz="3200" baseline="0" dirty="0" err="1" smtClean="0">
              <a:solidFill>
                <a:schemeClr val="bg1"/>
              </a:solidFill>
              <a:latin typeface="Arial Black" panose="020B0A04020102020204" pitchFamily="34" charset="0"/>
            </a:rPr>
            <a:t>Olması</a:t>
          </a:r>
          <a:r>
            <a:rPr lang="en-US" sz="3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 </a:t>
          </a:r>
          <a:r>
            <a:rPr lang="en-US" sz="3200" baseline="0" dirty="0" err="1" smtClean="0">
              <a:solidFill>
                <a:schemeClr val="bg1"/>
              </a:solidFill>
              <a:latin typeface="Arial Black" panose="020B0A04020102020204" pitchFamily="34" charset="0"/>
            </a:rPr>
            <a:t>Gereken</a:t>
          </a:r>
          <a:r>
            <a:rPr lang="en-US" sz="3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 </a:t>
          </a:r>
          <a:r>
            <a:rPr lang="en-US" sz="3200" baseline="0" dirty="0" err="1" smtClean="0">
              <a:solidFill>
                <a:schemeClr val="bg1"/>
              </a:solidFill>
              <a:latin typeface="Arial Black" panose="020B0A04020102020204" pitchFamily="34" charset="0"/>
            </a:rPr>
            <a:t>Özellikler</a:t>
          </a:r>
          <a:r>
            <a:rPr lang="en-US" sz="3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/>
          </a:r>
          <a:br>
            <a:rPr lang="en-US" sz="3200" baseline="0" dirty="0" smtClean="0">
              <a:solidFill>
                <a:schemeClr val="bg1"/>
              </a:solidFill>
              <a:latin typeface="Arial Black" panose="020B0A04020102020204" pitchFamily="34" charset="0"/>
            </a:rPr>
          </a:br>
          <a:endParaRPr lang="tr-TR" sz="3200" baseline="0" dirty="0" smtClean="0">
            <a:solidFill>
              <a:schemeClr val="bg1"/>
            </a:solidFill>
            <a:latin typeface="Arial Black" panose="020B0A04020102020204" pitchFamily="34" charset="0"/>
          </a:endParaRPr>
        </a:p>
        <a:p>
          <a:pPr rtl="0"/>
          <a:endParaRPr lang="tr-TR" sz="3200" baseline="0" dirty="0" smtClean="0">
            <a:solidFill>
              <a:schemeClr val="bg1"/>
            </a:solidFill>
            <a:latin typeface="Arial Black" panose="020B0A04020102020204" pitchFamily="34" charset="0"/>
          </a:endParaRPr>
        </a:p>
      </dgm:t>
    </dgm:pt>
    <dgm:pt modelId="{602CA61D-E12C-497D-B231-8E569AC994B3}" type="parTrans" cxnId="{C87D780D-11BA-4B4D-8C12-F07FBD30E468}">
      <dgm:prSet/>
      <dgm:spPr/>
      <dgm:t>
        <a:bodyPr/>
        <a:lstStyle/>
        <a:p>
          <a:endParaRPr lang="tr-TR"/>
        </a:p>
      </dgm:t>
    </dgm:pt>
    <dgm:pt modelId="{0E7F3014-DB40-4F6B-AF38-2D1C7A82B29A}" type="sibTrans" cxnId="{C87D780D-11BA-4B4D-8C12-F07FBD30E468}">
      <dgm:prSet/>
      <dgm:spPr/>
      <dgm:t>
        <a:bodyPr/>
        <a:lstStyle/>
        <a:p>
          <a:endParaRPr lang="tr-TR"/>
        </a:p>
      </dgm:t>
    </dgm:pt>
    <dgm:pt modelId="{5C7F0C4D-5716-46BF-B3A2-95F1B31C039E}" type="pres">
      <dgm:prSet presAssocID="{11B28D62-AB60-4315-B629-F582BB06956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45D11112-D44D-4663-B374-607CA2B0D5BC}" type="pres">
      <dgm:prSet presAssocID="{81E2AE0A-9E6A-476F-A380-2BA6291EC2C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AFD5E877-25D0-42C2-BE74-E32E85D07211}" type="presOf" srcId="{81E2AE0A-9E6A-476F-A380-2BA6291EC2C2}" destId="{45D11112-D44D-4663-B374-607CA2B0D5BC}" srcOrd="0" destOrd="0" presId="urn:microsoft.com/office/officeart/2005/8/layout/vList2"/>
    <dgm:cxn modelId="{89422394-EEA3-42C3-B424-54A7B0D99AB1}" type="presOf" srcId="{11B28D62-AB60-4315-B629-F582BB069564}" destId="{5C7F0C4D-5716-46BF-B3A2-95F1B31C039E}" srcOrd="0" destOrd="0" presId="urn:microsoft.com/office/officeart/2005/8/layout/vList2"/>
    <dgm:cxn modelId="{C87D780D-11BA-4B4D-8C12-F07FBD30E468}" srcId="{11B28D62-AB60-4315-B629-F582BB069564}" destId="{81E2AE0A-9E6A-476F-A380-2BA6291EC2C2}" srcOrd="0" destOrd="0" parTransId="{602CA61D-E12C-497D-B231-8E569AC994B3}" sibTransId="{0E7F3014-DB40-4F6B-AF38-2D1C7A82B29A}"/>
    <dgm:cxn modelId="{C86819C7-025A-41F6-BDB0-3B0D198819B7}" type="presParOf" srcId="{5C7F0C4D-5716-46BF-B3A2-95F1B31C039E}" destId="{45D11112-D44D-4663-B374-607CA2B0D5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980A989-4BB7-4093-9387-9F2F2B7BB92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61E116B6-D2E3-4726-828C-965D2F318FD9}">
      <dgm:prSet/>
      <dgm:spPr/>
      <dgm:t>
        <a:bodyPr/>
        <a:lstStyle/>
        <a:p>
          <a:pPr rtl="0"/>
          <a:r>
            <a:rPr lang="tr-TR" b="1" dirty="0" smtClean="0">
              <a:solidFill>
                <a:schemeClr val="tx1"/>
              </a:solidFill>
            </a:rPr>
            <a:t>Proje Başlığı Oluştururken</a:t>
          </a:r>
          <a:endParaRPr lang="tr-TR" b="1" dirty="0">
            <a:solidFill>
              <a:schemeClr val="tx1"/>
            </a:solidFill>
          </a:endParaRPr>
        </a:p>
      </dgm:t>
    </dgm:pt>
    <dgm:pt modelId="{9F3AAAC7-660D-4F1A-B3CC-04D5C05EC454}" type="parTrans" cxnId="{80D445FC-CCD4-4D79-B903-6DDCF886868C}">
      <dgm:prSet/>
      <dgm:spPr/>
      <dgm:t>
        <a:bodyPr/>
        <a:lstStyle/>
        <a:p>
          <a:endParaRPr lang="tr-TR"/>
        </a:p>
      </dgm:t>
    </dgm:pt>
    <dgm:pt modelId="{4D08F1EF-B422-48B6-A8CA-FE62BEA59699}" type="sibTrans" cxnId="{80D445FC-CCD4-4D79-B903-6DDCF886868C}">
      <dgm:prSet/>
      <dgm:spPr/>
      <dgm:t>
        <a:bodyPr/>
        <a:lstStyle/>
        <a:p>
          <a:endParaRPr lang="tr-TR"/>
        </a:p>
      </dgm:t>
    </dgm:pt>
    <dgm:pt modelId="{1B6BEAD5-BAD4-4A84-8B5C-5A0AC0385927}">
      <dgm:prSet/>
      <dgm:spPr/>
      <dgm:t>
        <a:bodyPr/>
        <a:lstStyle/>
        <a:p>
          <a:pPr rtl="0"/>
          <a:r>
            <a:rPr lang="en-US" dirty="0" err="1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Araştırmanın</a:t>
          </a:r>
          <a:r>
            <a:rPr lang="en-US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amacı</a:t>
          </a:r>
          <a:endParaRPr lang="tr-TR" dirty="0">
            <a:solidFill>
              <a:srgbClr val="7030A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C77D8E-E24C-4016-B58A-97D9297CE5D1}" type="parTrans" cxnId="{C862B54B-6F84-49C4-AF3F-2206953A432C}">
      <dgm:prSet/>
      <dgm:spPr/>
      <dgm:t>
        <a:bodyPr/>
        <a:lstStyle/>
        <a:p>
          <a:endParaRPr lang="tr-TR"/>
        </a:p>
      </dgm:t>
    </dgm:pt>
    <dgm:pt modelId="{EDE09BA8-67B0-474D-B58A-698A50A58385}" type="sibTrans" cxnId="{C862B54B-6F84-49C4-AF3F-2206953A432C}">
      <dgm:prSet/>
      <dgm:spPr/>
      <dgm:t>
        <a:bodyPr/>
        <a:lstStyle/>
        <a:p>
          <a:endParaRPr lang="tr-TR"/>
        </a:p>
      </dgm:t>
    </dgm:pt>
    <dgm:pt modelId="{B8038AB7-EA48-4AEA-9568-954FAA97D769}">
      <dgm:prSet/>
      <dgm:spPr/>
      <dgm:t>
        <a:bodyPr/>
        <a:lstStyle/>
        <a:p>
          <a:pPr rtl="0"/>
          <a:r>
            <a:rPr lang="en-US" dirty="0" err="1" smtClean="0">
              <a:solidFill>
                <a:srgbClr val="7030A0"/>
              </a:solidFill>
            </a:rPr>
            <a:t>Araştırmanın</a:t>
          </a:r>
          <a:r>
            <a:rPr lang="en-US" dirty="0" smtClean="0">
              <a:solidFill>
                <a:srgbClr val="7030A0"/>
              </a:solidFill>
            </a:rPr>
            <a:t> </a:t>
          </a:r>
          <a:r>
            <a:rPr lang="en-US" dirty="0" err="1" smtClean="0">
              <a:solidFill>
                <a:srgbClr val="7030A0"/>
              </a:solidFill>
            </a:rPr>
            <a:t>kapsamı</a:t>
          </a:r>
          <a:endParaRPr lang="tr-TR" dirty="0">
            <a:solidFill>
              <a:srgbClr val="7030A0"/>
            </a:solidFill>
          </a:endParaRPr>
        </a:p>
      </dgm:t>
    </dgm:pt>
    <dgm:pt modelId="{9DA3EA63-F23F-4FC2-A91A-991B82B1ECBC}" type="parTrans" cxnId="{64141923-2A3B-4A4D-9BB6-BCDD469E1F83}">
      <dgm:prSet/>
      <dgm:spPr/>
      <dgm:t>
        <a:bodyPr/>
        <a:lstStyle/>
        <a:p>
          <a:endParaRPr lang="tr-TR"/>
        </a:p>
      </dgm:t>
    </dgm:pt>
    <dgm:pt modelId="{5AF008B8-73DA-4B5F-AB47-4205B3440982}" type="sibTrans" cxnId="{64141923-2A3B-4A4D-9BB6-BCDD469E1F83}">
      <dgm:prSet/>
      <dgm:spPr/>
      <dgm:t>
        <a:bodyPr/>
        <a:lstStyle/>
        <a:p>
          <a:endParaRPr lang="tr-TR"/>
        </a:p>
      </dgm:t>
    </dgm:pt>
    <dgm:pt modelId="{A0D6E1E7-E019-49FA-A689-57CECFAD1671}">
      <dgm:prSet/>
      <dgm:spPr/>
      <dgm:t>
        <a:bodyPr/>
        <a:lstStyle/>
        <a:p>
          <a:pPr rtl="0"/>
          <a:r>
            <a:rPr lang="en-US" dirty="0" err="1" smtClean="0">
              <a:solidFill>
                <a:srgbClr val="7030A0"/>
              </a:solidFill>
            </a:rPr>
            <a:t>Kullanılan</a:t>
          </a:r>
          <a:r>
            <a:rPr lang="en-US" dirty="0" smtClean="0">
              <a:solidFill>
                <a:srgbClr val="7030A0"/>
              </a:solidFill>
            </a:rPr>
            <a:t> </a:t>
          </a:r>
          <a:r>
            <a:rPr lang="en-US" dirty="0" err="1" smtClean="0">
              <a:solidFill>
                <a:srgbClr val="7030A0"/>
              </a:solidFill>
            </a:rPr>
            <a:t>yöntem</a:t>
          </a:r>
          <a:endParaRPr lang="tr-TR" dirty="0">
            <a:solidFill>
              <a:srgbClr val="7030A0"/>
            </a:solidFill>
          </a:endParaRPr>
        </a:p>
      </dgm:t>
    </dgm:pt>
    <dgm:pt modelId="{A9EA9225-BBA0-4735-8742-C5EC090D7DB9}" type="parTrans" cxnId="{BC3FC84A-8CD0-4D8A-A2FD-387235058360}">
      <dgm:prSet/>
      <dgm:spPr/>
      <dgm:t>
        <a:bodyPr/>
        <a:lstStyle/>
        <a:p>
          <a:endParaRPr lang="tr-TR"/>
        </a:p>
      </dgm:t>
    </dgm:pt>
    <dgm:pt modelId="{AD938E7C-01FA-466A-86A4-C79CB999FC76}" type="sibTrans" cxnId="{BC3FC84A-8CD0-4D8A-A2FD-387235058360}">
      <dgm:prSet/>
      <dgm:spPr/>
      <dgm:t>
        <a:bodyPr/>
        <a:lstStyle/>
        <a:p>
          <a:endParaRPr lang="tr-TR"/>
        </a:p>
      </dgm:t>
    </dgm:pt>
    <dgm:pt modelId="{E2070A71-7A3C-4420-96EB-750B39E77B70}" type="pres">
      <dgm:prSet presAssocID="{D980A989-4BB7-4093-9387-9F2F2B7BB9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6ACFEC99-E0CE-444C-8B39-B5F8D9D95268}" type="pres">
      <dgm:prSet presAssocID="{61E116B6-D2E3-4726-828C-965D2F318FD9}" presName="hierRoot1" presStyleCnt="0">
        <dgm:presLayoutVars>
          <dgm:hierBranch val="init"/>
        </dgm:presLayoutVars>
      </dgm:prSet>
      <dgm:spPr/>
    </dgm:pt>
    <dgm:pt modelId="{7B16365A-AC20-467F-BC3E-A2E081E9E326}" type="pres">
      <dgm:prSet presAssocID="{61E116B6-D2E3-4726-828C-965D2F318FD9}" presName="rootComposite1" presStyleCnt="0"/>
      <dgm:spPr/>
    </dgm:pt>
    <dgm:pt modelId="{1C601ECC-3E40-45F4-A357-14E983FC2B25}" type="pres">
      <dgm:prSet presAssocID="{61E116B6-D2E3-4726-828C-965D2F318FD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E518239A-1104-4385-892B-053ADCA69048}" type="pres">
      <dgm:prSet presAssocID="{61E116B6-D2E3-4726-828C-965D2F318FD9}" presName="rootConnector1" presStyleLbl="node1" presStyleIdx="0" presStyleCnt="0"/>
      <dgm:spPr/>
      <dgm:t>
        <a:bodyPr/>
        <a:lstStyle/>
        <a:p>
          <a:endParaRPr lang="tr-TR"/>
        </a:p>
      </dgm:t>
    </dgm:pt>
    <dgm:pt modelId="{4F695167-8188-4436-8061-0B6881C41562}" type="pres">
      <dgm:prSet presAssocID="{61E116B6-D2E3-4726-828C-965D2F318FD9}" presName="hierChild2" presStyleCnt="0"/>
      <dgm:spPr/>
    </dgm:pt>
    <dgm:pt modelId="{42FDC81C-AE69-4AB3-A4EB-C63AC53758F3}" type="pres">
      <dgm:prSet presAssocID="{BDC77D8E-E24C-4016-B58A-97D9297CE5D1}" presName="Name37" presStyleLbl="parChTrans1D2" presStyleIdx="0" presStyleCnt="3"/>
      <dgm:spPr/>
      <dgm:t>
        <a:bodyPr/>
        <a:lstStyle/>
        <a:p>
          <a:endParaRPr lang="tr-TR"/>
        </a:p>
      </dgm:t>
    </dgm:pt>
    <dgm:pt modelId="{1E8BAF23-1161-47E1-8190-DE747D858EC5}" type="pres">
      <dgm:prSet presAssocID="{1B6BEAD5-BAD4-4A84-8B5C-5A0AC0385927}" presName="hierRoot2" presStyleCnt="0">
        <dgm:presLayoutVars>
          <dgm:hierBranch val="init"/>
        </dgm:presLayoutVars>
      </dgm:prSet>
      <dgm:spPr/>
    </dgm:pt>
    <dgm:pt modelId="{3995DEC8-3BDC-41CA-96CA-8DE8EAD4750A}" type="pres">
      <dgm:prSet presAssocID="{1B6BEAD5-BAD4-4A84-8B5C-5A0AC0385927}" presName="rootComposite" presStyleCnt="0"/>
      <dgm:spPr/>
    </dgm:pt>
    <dgm:pt modelId="{C286290A-D7CF-4C64-B3B5-42F9E3913527}" type="pres">
      <dgm:prSet presAssocID="{1B6BEAD5-BAD4-4A84-8B5C-5A0AC038592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D213BF8-44E6-4F5A-9808-81BF8EDF5E9F}" type="pres">
      <dgm:prSet presAssocID="{1B6BEAD5-BAD4-4A84-8B5C-5A0AC0385927}" presName="rootConnector" presStyleLbl="node2" presStyleIdx="0" presStyleCnt="3"/>
      <dgm:spPr/>
      <dgm:t>
        <a:bodyPr/>
        <a:lstStyle/>
        <a:p>
          <a:endParaRPr lang="tr-TR"/>
        </a:p>
      </dgm:t>
    </dgm:pt>
    <dgm:pt modelId="{CD455DB9-7944-45E3-A9DA-7B8682525AFB}" type="pres">
      <dgm:prSet presAssocID="{1B6BEAD5-BAD4-4A84-8B5C-5A0AC0385927}" presName="hierChild4" presStyleCnt="0"/>
      <dgm:spPr/>
    </dgm:pt>
    <dgm:pt modelId="{05A9F4E0-6EB8-4260-B2AE-F0871016AAE7}" type="pres">
      <dgm:prSet presAssocID="{1B6BEAD5-BAD4-4A84-8B5C-5A0AC0385927}" presName="hierChild5" presStyleCnt="0"/>
      <dgm:spPr/>
    </dgm:pt>
    <dgm:pt modelId="{3235CF15-A2CB-42A8-8A4F-69B3A5993C3F}" type="pres">
      <dgm:prSet presAssocID="{9DA3EA63-F23F-4FC2-A91A-991B82B1ECBC}" presName="Name37" presStyleLbl="parChTrans1D2" presStyleIdx="1" presStyleCnt="3"/>
      <dgm:spPr/>
      <dgm:t>
        <a:bodyPr/>
        <a:lstStyle/>
        <a:p>
          <a:endParaRPr lang="tr-TR"/>
        </a:p>
      </dgm:t>
    </dgm:pt>
    <dgm:pt modelId="{F3F2DD93-A492-4C1B-960C-C97343C08611}" type="pres">
      <dgm:prSet presAssocID="{B8038AB7-EA48-4AEA-9568-954FAA97D769}" presName="hierRoot2" presStyleCnt="0">
        <dgm:presLayoutVars>
          <dgm:hierBranch val="init"/>
        </dgm:presLayoutVars>
      </dgm:prSet>
      <dgm:spPr/>
    </dgm:pt>
    <dgm:pt modelId="{ED4357FA-035D-4989-A1F2-18EF455B636F}" type="pres">
      <dgm:prSet presAssocID="{B8038AB7-EA48-4AEA-9568-954FAA97D769}" presName="rootComposite" presStyleCnt="0"/>
      <dgm:spPr/>
    </dgm:pt>
    <dgm:pt modelId="{B210065F-9947-4CF0-B853-E0F67FEC94CE}" type="pres">
      <dgm:prSet presAssocID="{B8038AB7-EA48-4AEA-9568-954FAA97D76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0D69938E-7320-4438-B256-33AD615A79F1}" type="pres">
      <dgm:prSet presAssocID="{B8038AB7-EA48-4AEA-9568-954FAA97D769}" presName="rootConnector" presStyleLbl="node2" presStyleIdx="1" presStyleCnt="3"/>
      <dgm:spPr/>
      <dgm:t>
        <a:bodyPr/>
        <a:lstStyle/>
        <a:p>
          <a:endParaRPr lang="tr-TR"/>
        </a:p>
      </dgm:t>
    </dgm:pt>
    <dgm:pt modelId="{2E09636E-FB4D-4C04-9AF1-27209AB7D838}" type="pres">
      <dgm:prSet presAssocID="{B8038AB7-EA48-4AEA-9568-954FAA97D769}" presName="hierChild4" presStyleCnt="0"/>
      <dgm:spPr/>
    </dgm:pt>
    <dgm:pt modelId="{42A4B4B6-A87D-4EB5-8E36-10E5449C3E50}" type="pres">
      <dgm:prSet presAssocID="{B8038AB7-EA48-4AEA-9568-954FAA97D769}" presName="hierChild5" presStyleCnt="0"/>
      <dgm:spPr/>
    </dgm:pt>
    <dgm:pt modelId="{D5193B34-F5F4-44B4-A22E-745E459134DC}" type="pres">
      <dgm:prSet presAssocID="{A9EA9225-BBA0-4735-8742-C5EC090D7DB9}" presName="Name37" presStyleLbl="parChTrans1D2" presStyleIdx="2" presStyleCnt="3"/>
      <dgm:spPr/>
      <dgm:t>
        <a:bodyPr/>
        <a:lstStyle/>
        <a:p>
          <a:endParaRPr lang="tr-TR"/>
        </a:p>
      </dgm:t>
    </dgm:pt>
    <dgm:pt modelId="{68D2863D-0D6C-4270-BB02-B2DD11C7863A}" type="pres">
      <dgm:prSet presAssocID="{A0D6E1E7-E019-49FA-A689-57CECFAD1671}" presName="hierRoot2" presStyleCnt="0">
        <dgm:presLayoutVars>
          <dgm:hierBranch val="init"/>
        </dgm:presLayoutVars>
      </dgm:prSet>
      <dgm:spPr/>
    </dgm:pt>
    <dgm:pt modelId="{6AECBFC9-1153-43D0-B979-D7EF639A9D9A}" type="pres">
      <dgm:prSet presAssocID="{A0D6E1E7-E019-49FA-A689-57CECFAD1671}" presName="rootComposite" presStyleCnt="0"/>
      <dgm:spPr/>
    </dgm:pt>
    <dgm:pt modelId="{94915207-273A-4F26-8E71-9A98FEA08CC4}" type="pres">
      <dgm:prSet presAssocID="{A0D6E1E7-E019-49FA-A689-57CECFAD167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6F532F34-3901-41FF-8DA8-99D8BFCDD71C}" type="pres">
      <dgm:prSet presAssocID="{A0D6E1E7-E019-49FA-A689-57CECFAD1671}" presName="rootConnector" presStyleLbl="node2" presStyleIdx="2" presStyleCnt="3"/>
      <dgm:spPr/>
      <dgm:t>
        <a:bodyPr/>
        <a:lstStyle/>
        <a:p>
          <a:endParaRPr lang="tr-TR"/>
        </a:p>
      </dgm:t>
    </dgm:pt>
    <dgm:pt modelId="{885A128B-B1B6-4A72-A67A-74A1D9D06D35}" type="pres">
      <dgm:prSet presAssocID="{A0D6E1E7-E019-49FA-A689-57CECFAD1671}" presName="hierChild4" presStyleCnt="0"/>
      <dgm:spPr/>
    </dgm:pt>
    <dgm:pt modelId="{38485CFA-8C66-48B6-BBA1-C8E9A7ACDCF6}" type="pres">
      <dgm:prSet presAssocID="{A0D6E1E7-E019-49FA-A689-57CECFAD1671}" presName="hierChild5" presStyleCnt="0"/>
      <dgm:spPr/>
    </dgm:pt>
    <dgm:pt modelId="{226BF3E1-5F04-4E20-9AEE-FAA31EF54CE1}" type="pres">
      <dgm:prSet presAssocID="{61E116B6-D2E3-4726-828C-965D2F318FD9}" presName="hierChild3" presStyleCnt="0"/>
      <dgm:spPr/>
    </dgm:pt>
  </dgm:ptLst>
  <dgm:cxnLst>
    <dgm:cxn modelId="{03B7CFF5-3A5C-458F-A2D9-2F8A38F7132D}" type="presOf" srcId="{A9EA9225-BBA0-4735-8742-C5EC090D7DB9}" destId="{D5193B34-F5F4-44B4-A22E-745E459134DC}" srcOrd="0" destOrd="0" presId="urn:microsoft.com/office/officeart/2005/8/layout/orgChart1"/>
    <dgm:cxn modelId="{67A4218D-0473-4D60-BCA8-F4D00F40BA35}" type="presOf" srcId="{B8038AB7-EA48-4AEA-9568-954FAA97D769}" destId="{B210065F-9947-4CF0-B853-E0F67FEC94CE}" srcOrd="0" destOrd="0" presId="urn:microsoft.com/office/officeart/2005/8/layout/orgChart1"/>
    <dgm:cxn modelId="{64141923-2A3B-4A4D-9BB6-BCDD469E1F83}" srcId="{61E116B6-D2E3-4726-828C-965D2F318FD9}" destId="{B8038AB7-EA48-4AEA-9568-954FAA97D769}" srcOrd="1" destOrd="0" parTransId="{9DA3EA63-F23F-4FC2-A91A-991B82B1ECBC}" sibTransId="{5AF008B8-73DA-4B5F-AB47-4205B3440982}"/>
    <dgm:cxn modelId="{C862B54B-6F84-49C4-AF3F-2206953A432C}" srcId="{61E116B6-D2E3-4726-828C-965D2F318FD9}" destId="{1B6BEAD5-BAD4-4A84-8B5C-5A0AC0385927}" srcOrd="0" destOrd="0" parTransId="{BDC77D8E-E24C-4016-B58A-97D9297CE5D1}" sibTransId="{EDE09BA8-67B0-474D-B58A-698A50A58385}"/>
    <dgm:cxn modelId="{C4067B26-01AF-4F7D-8832-9C26C171CF2C}" type="presOf" srcId="{A0D6E1E7-E019-49FA-A689-57CECFAD1671}" destId="{94915207-273A-4F26-8E71-9A98FEA08CC4}" srcOrd="0" destOrd="0" presId="urn:microsoft.com/office/officeart/2005/8/layout/orgChart1"/>
    <dgm:cxn modelId="{BC3FC84A-8CD0-4D8A-A2FD-387235058360}" srcId="{61E116B6-D2E3-4726-828C-965D2F318FD9}" destId="{A0D6E1E7-E019-49FA-A689-57CECFAD1671}" srcOrd="2" destOrd="0" parTransId="{A9EA9225-BBA0-4735-8742-C5EC090D7DB9}" sibTransId="{AD938E7C-01FA-466A-86A4-C79CB999FC76}"/>
    <dgm:cxn modelId="{0143D2B9-0DE1-4E8C-A580-2B7A3954E9C7}" type="presOf" srcId="{61E116B6-D2E3-4726-828C-965D2F318FD9}" destId="{E518239A-1104-4385-892B-053ADCA69048}" srcOrd="1" destOrd="0" presId="urn:microsoft.com/office/officeart/2005/8/layout/orgChart1"/>
    <dgm:cxn modelId="{7916F8F7-474D-458D-B32F-990EF34FC7F9}" type="presOf" srcId="{B8038AB7-EA48-4AEA-9568-954FAA97D769}" destId="{0D69938E-7320-4438-B256-33AD615A79F1}" srcOrd="1" destOrd="0" presId="urn:microsoft.com/office/officeart/2005/8/layout/orgChart1"/>
    <dgm:cxn modelId="{5BBD58CE-1245-4081-AFB7-95BE8559E3CC}" type="presOf" srcId="{A0D6E1E7-E019-49FA-A689-57CECFAD1671}" destId="{6F532F34-3901-41FF-8DA8-99D8BFCDD71C}" srcOrd="1" destOrd="0" presId="urn:microsoft.com/office/officeart/2005/8/layout/orgChart1"/>
    <dgm:cxn modelId="{89519355-7E07-4ABA-A385-6353BB9C2306}" type="presOf" srcId="{61E116B6-D2E3-4726-828C-965D2F318FD9}" destId="{1C601ECC-3E40-45F4-A357-14E983FC2B25}" srcOrd="0" destOrd="0" presId="urn:microsoft.com/office/officeart/2005/8/layout/orgChart1"/>
    <dgm:cxn modelId="{84DFACE2-5920-41D3-B220-D206278B0135}" type="presOf" srcId="{BDC77D8E-E24C-4016-B58A-97D9297CE5D1}" destId="{42FDC81C-AE69-4AB3-A4EB-C63AC53758F3}" srcOrd="0" destOrd="0" presId="urn:microsoft.com/office/officeart/2005/8/layout/orgChart1"/>
    <dgm:cxn modelId="{2C4D1C69-8893-4ABB-9DCF-58F585F4C9F5}" type="presOf" srcId="{1B6BEAD5-BAD4-4A84-8B5C-5A0AC0385927}" destId="{C286290A-D7CF-4C64-B3B5-42F9E3913527}" srcOrd="0" destOrd="0" presId="urn:microsoft.com/office/officeart/2005/8/layout/orgChart1"/>
    <dgm:cxn modelId="{4AE45A4F-E12B-4AC4-A409-FC62A932FF9D}" type="presOf" srcId="{9DA3EA63-F23F-4FC2-A91A-991B82B1ECBC}" destId="{3235CF15-A2CB-42A8-8A4F-69B3A5993C3F}" srcOrd="0" destOrd="0" presId="urn:microsoft.com/office/officeart/2005/8/layout/orgChart1"/>
    <dgm:cxn modelId="{414D7E04-76DC-43BD-AFF3-E9308C97E326}" type="presOf" srcId="{1B6BEAD5-BAD4-4A84-8B5C-5A0AC0385927}" destId="{8D213BF8-44E6-4F5A-9808-81BF8EDF5E9F}" srcOrd="1" destOrd="0" presId="urn:microsoft.com/office/officeart/2005/8/layout/orgChart1"/>
    <dgm:cxn modelId="{80D445FC-CCD4-4D79-B903-6DDCF886868C}" srcId="{D980A989-4BB7-4093-9387-9F2F2B7BB924}" destId="{61E116B6-D2E3-4726-828C-965D2F318FD9}" srcOrd="0" destOrd="0" parTransId="{9F3AAAC7-660D-4F1A-B3CC-04D5C05EC454}" sibTransId="{4D08F1EF-B422-48B6-A8CA-FE62BEA59699}"/>
    <dgm:cxn modelId="{8E78B056-2BF5-44CD-A84C-80C4A18943CB}" type="presOf" srcId="{D980A989-4BB7-4093-9387-9F2F2B7BB924}" destId="{E2070A71-7A3C-4420-96EB-750B39E77B70}" srcOrd="0" destOrd="0" presId="urn:microsoft.com/office/officeart/2005/8/layout/orgChart1"/>
    <dgm:cxn modelId="{A4F46FAF-4A50-4494-876C-B82E5A94AF26}" type="presParOf" srcId="{E2070A71-7A3C-4420-96EB-750B39E77B70}" destId="{6ACFEC99-E0CE-444C-8B39-B5F8D9D95268}" srcOrd="0" destOrd="0" presId="urn:microsoft.com/office/officeart/2005/8/layout/orgChart1"/>
    <dgm:cxn modelId="{0E82C65C-1083-41E2-B9FA-EDDB2537F786}" type="presParOf" srcId="{6ACFEC99-E0CE-444C-8B39-B5F8D9D95268}" destId="{7B16365A-AC20-467F-BC3E-A2E081E9E326}" srcOrd="0" destOrd="0" presId="urn:microsoft.com/office/officeart/2005/8/layout/orgChart1"/>
    <dgm:cxn modelId="{885501F6-002F-44D0-B2B0-6B4A616CA0C2}" type="presParOf" srcId="{7B16365A-AC20-467F-BC3E-A2E081E9E326}" destId="{1C601ECC-3E40-45F4-A357-14E983FC2B25}" srcOrd="0" destOrd="0" presId="urn:microsoft.com/office/officeart/2005/8/layout/orgChart1"/>
    <dgm:cxn modelId="{4E8844DA-6BF5-4D03-8208-8BDD32526250}" type="presParOf" srcId="{7B16365A-AC20-467F-BC3E-A2E081E9E326}" destId="{E518239A-1104-4385-892B-053ADCA69048}" srcOrd="1" destOrd="0" presId="urn:microsoft.com/office/officeart/2005/8/layout/orgChart1"/>
    <dgm:cxn modelId="{D2339CF2-5589-4890-A205-51AE6FFA4AD1}" type="presParOf" srcId="{6ACFEC99-E0CE-444C-8B39-B5F8D9D95268}" destId="{4F695167-8188-4436-8061-0B6881C41562}" srcOrd="1" destOrd="0" presId="urn:microsoft.com/office/officeart/2005/8/layout/orgChart1"/>
    <dgm:cxn modelId="{4939173B-29D0-4B5B-8E40-5A75CA9475F2}" type="presParOf" srcId="{4F695167-8188-4436-8061-0B6881C41562}" destId="{42FDC81C-AE69-4AB3-A4EB-C63AC53758F3}" srcOrd="0" destOrd="0" presId="urn:microsoft.com/office/officeart/2005/8/layout/orgChart1"/>
    <dgm:cxn modelId="{942692E1-6156-4F77-A630-9730E4BE5BA6}" type="presParOf" srcId="{4F695167-8188-4436-8061-0B6881C41562}" destId="{1E8BAF23-1161-47E1-8190-DE747D858EC5}" srcOrd="1" destOrd="0" presId="urn:microsoft.com/office/officeart/2005/8/layout/orgChart1"/>
    <dgm:cxn modelId="{BFA402FE-F54D-44EC-8F8A-64C41B012ED0}" type="presParOf" srcId="{1E8BAF23-1161-47E1-8190-DE747D858EC5}" destId="{3995DEC8-3BDC-41CA-96CA-8DE8EAD4750A}" srcOrd="0" destOrd="0" presId="urn:microsoft.com/office/officeart/2005/8/layout/orgChart1"/>
    <dgm:cxn modelId="{AACDB12B-0459-4D92-92E8-6BA74A2BFB81}" type="presParOf" srcId="{3995DEC8-3BDC-41CA-96CA-8DE8EAD4750A}" destId="{C286290A-D7CF-4C64-B3B5-42F9E3913527}" srcOrd="0" destOrd="0" presId="urn:microsoft.com/office/officeart/2005/8/layout/orgChart1"/>
    <dgm:cxn modelId="{3E0E6928-DFDE-49F0-93F8-1E355BD26D0F}" type="presParOf" srcId="{3995DEC8-3BDC-41CA-96CA-8DE8EAD4750A}" destId="{8D213BF8-44E6-4F5A-9808-81BF8EDF5E9F}" srcOrd="1" destOrd="0" presId="urn:microsoft.com/office/officeart/2005/8/layout/orgChart1"/>
    <dgm:cxn modelId="{CD65EBBC-8A18-477B-9D99-1464DF7D9D0D}" type="presParOf" srcId="{1E8BAF23-1161-47E1-8190-DE747D858EC5}" destId="{CD455DB9-7944-45E3-A9DA-7B8682525AFB}" srcOrd="1" destOrd="0" presId="urn:microsoft.com/office/officeart/2005/8/layout/orgChart1"/>
    <dgm:cxn modelId="{79EC5418-B4CB-43D6-8609-D60BC27D9706}" type="presParOf" srcId="{1E8BAF23-1161-47E1-8190-DE747D858EC5}" destId="{05A9F4E0-6EB8-4260-B2AE-F0871016AAE7}" srcOrd="2" destOrd="0" presId="urn:microsoft.com/office/officeart/2005/8/layout/orgChart1"/>
    <dgm:cxn modelId="{F78D3354-46D3-4938-9DBC-690E70E2946D}" type="presParOf" srcId="{4F695167-8188-4436-8061-0B6881C41562}" destId="{3235CF15-A2CB-42A8-8A4F-69B3A5993C3F}" srcOrd="2" destOrd="0" presId="urn:microsoft.com/office/officeart/2005/8/layout/orgChart1"/>
    <dgm:cxn modelId="{1FE8BA29-2F1C-4E96-83FD-4EE164E1BE00}" type="presParOf" srcId="{4F695167-8188-4436-8061-0B6881C41562}" destId="{F3F2DD93-A492-4C1B-960C-C97343C08611}" srcOrd="3" destOrd="0" presId="urn:microsoft.com/office/officeart/2005/8/layout/orgChart1"/>
    <dgm:cxn modelId="{6473A9BF-9CEE-434A-9ED2-86FD2015F380}" type="presParOf" srcId="{F3F2DD93-A492-4C1B-960C-C97343C08611}" destId="{ED4357FA-035D-4989-A1F2-18EF455B636F}" srcOrd="0" destOrd="0" presId="urn:microsoft.com/office/officeart/2005/8/layout/orgChart1"/>
    <dgm:cxn modelId="{A5B40A4E-2728-45D2-B210-569F17F4664B}" type="presParOf" srcId="{ED4357FA-035D-4989-A1F2-18EF455B636F}" destId="{B210065F-9947-4CF0-B853-E0F67FEC94CE}" srcOrd="0" destOrd="0" presId="urn:microsoft.com/office/officeart/2005/8/layout/orgChart1"/>
    <dgm:cxn modelId="{1DE0C844-ED40-452B-9689-455EDD65B911}" type="presParOf" srcId="{ED4357FA-035D-4989-A1F2-18EF455B636F}" destId="{0D69938E-7320-4438-B256-33AD615A79F1}" srcOrd="1" destOrd="0" presId="urn:microsoft.com/office/officeart/2005/8/layout/orgChart1"/>
    <dgm:cxn modelId="{1E537DDB-F209-4320-9EFF-B3CE389C0441}" type="presParOf" srcId="{F3F2DD93-A492-4C1B-960C-C97343C08611}" destId="{2E09636E-FB4D-4C04-9AF1-27209AB7D838}" srcOrd="1" destOrd="0" presId="urn:microsoft.com/office/officeart/2005/8/layout/orgChart1"/>
    <dgm:cxn modelId="{09196099-245D-4E40-8528-F4F8C114E0B2}" type="presParOf" srcId="{F3F2DD93-A492-4C1B-960C-C97343C08611}" destId="{42A4B4B6-A87D-4EB5-8E36-10E5449C3E50}" srcOrd="2" destOrd="0" presId="urn:microsoft.com/office/officeart/2005/8/layout/orgChart1"/>
    <dgm:cxn modelId="{6E39CAE4-A543-48D4-82CD-9044CE1040DD}" type="presParOf" srcId="{4F695167-8188-4436-8061-0B6881C41562}" destId="{D5193B34-F5F4-44B4-A22E-745E459134DC}" srcOrd="4" destOrd="0" presId="urn:microsoft.com/office/officeart/2005/8/layout/orgChart1"/>
    <dgm:cxn modelId="{08195459-2598-4194-91EA-E51FDCA18A69}" type="presParOf" srcId="{4F695167-8188-4436-8061-0B6881C41562}" destId="{68D2863D-0D6C-4270-BB02-B2DD11C7863A}" srcOrd="5" destOrd="0" presId="urn:microsoft.com/office/officeart/2005/8/layout/orgChart1"/>
    <dgm:cxn modelId="{242A9BEB-9A47-435E-A76A-5CB98394C817}" type="presParOf" srcId="{68D2863D-0D6C-4270-BB02-B2DD11C7863A}" destId="{6AECBFC9-1153-43D0-B979-D7EF639A9D9A}" srcOrd="0" destOrd="0" presId="urn:microsoft.com/office/officeart/2005/8/layout/orgChart1"/>
    <dgm:cxn modelId="{2263FDB4-2AD6-4445-B606-B936399B7746}" type="presParOf" srcId="{6AECBFC9-1153-43D0-B979-D7EF639A9D9A}" destId="{94915207-273A-4F26-8E71-9A98FEA08CC4}" srcOrd="0" destOrd="0" presId="urn:microsoft.com/office/officeart/2005/8/layout/orgChart1"/>
    <dgm:cxn modelId="{6C40811D-400E-494A-A1F9-6E688100A678}" type="presParOf" srcId="{6AECBFC9-1153-43D0-B979-D7EF639A9D9A}" destId="{6F532F34-3901-41FF-8DA8-99D8BFCDD71C}" srcOrd="1" destOrd="0" presId="urn:microsoft.com/office/officeart/2005/8/layout/orgChart1"/>
    <dgm:cxn modelId="{D6EDFC02-2356-4070-B66E-D6B126ED900E}" type="presParOf" srcId="{68D2863D-0D6C-4270-BB02-B2DD11C7863A}" destId="{885A128B-B1B6-4A72-A67A-74A1D9D06D35}" srcOrd="1" destOrd="0" presId="urn:microsoft.com/office/officeart/2005/8/layout/orgChart1"/>
    <dgm:cxn modelId="{002BC967-123E-40C2-B936-5DDB60E356BF}" type="presParOf" srcId="{68D2863D-0D6C-4270-BB02-B2DD11C7863A}" destId="{38485CFA-8C66-48B6-BBA1-C8E9A7ACDCF6}" srcOrd="2" destOrd="0" presId="urn:microsoft.com/office/officeart/2005/8/layout/orgChart1"/>
    <dgm:cxn modelId="{A593FF5C-8E67-4F18-8443-57032E65E55D}" type="presParOf" srcId="{6ACFEC99-E0CE-444C-8B39-B5F8D9D95268}" destId="{226BF3E1-5F04-4E20-9AEE-FAA31EF54CE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8F773-3CF1-4DFF-B04D-29FB67C7D78D}">
      <dsp:nvSpPr>
        <dsp:cNvPr id="0" name=""/>
        <dsp:cNvSpPr/>
      </dsp:nvSpPr>
      <dsp:spPr>
        <a:xfrm>
          <a:off x="0" y="176437"/>
          <a:ext cx="11163299" cy="1342574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5100" kern="1200" baseline="0" dirty="0" smtClean="0">
              <a:solidFill>
                <a:schemeClr val="tx1"/>
              </a:solidFill>
              <a:latin typeface="Arial Black" pitchFamily="34" charset="0"/>
            </a:rPr>
            <a:t>Başlık ve Özet Nasıl Yazılmalı</a:t>
          </a:r>
          <a:endParaRPr lang="tr-TR" sz="5100" kern="1200" dirty="0">
            <a:solidFill>
              <a:schemeClr val="tx1"/>
            </a:solidFill>
            <a:latin typeface="Arial Black" pitchFamily="34" charset="0"/>
          </a:endParaRPr>
        </a:p>
      </dsp:txBody>
      <dsp:txXfrm>
        <a:off x="65539" y="241976"/>
        <a:ext cx="11032221" cy="1211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A98F2-FA56-4992-9C63-C975CAE46929}">
      <dsp:nvSpPr>
        <dsp:cNvPr id="0" name=""/>
        <dsp:cNvSpPr/>
      </dsp:nvSpPr>
      <dsp:spPr>
        <a:xfrm>
          <a:off x="0" y="212040"/>
          <a:ext cx="10983884" cy="102667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baseline="0" smtClean="0">
              <a:latin typeface="Arial Black" panose="020B0A04020102020204" pitchFamily="34" charset="0"/>
            </a:rPr>
            <a:t>Proje Başl</a:t>
          </a:r>
          <a:r>
            <a:rPr lang="tr-TR" sz="3900" kern="1200" baseline="0" smtClean="0">
              <a:latin typeface="Arial Black" panose="020B0A04020102020204" pitchFamily="34" charset="0"/>
            </a:rPr>
            <a:t>ı</a:t>
          </a:r>
          <a:r>
            <a:rPr lang="en-US" sz="3900" kern="1200" baseline="0" smtClean="0">
              <a:latin typeface="Arial Black" panose="020B0A04020102020204" pitchFamily="34" charset="0"/>
            </a:rPr>
            <a:t>ğ</a:t>
          </a:r>
          <a:r>
            <a:rPr lang="tr-TR" sz="3900" kern="1200" baseline="0" smtClean="0">
              <a:latin typeface="Arial Black" panose="020B0A04020102020204" pitchFamily="34" charset="0"/>
            </a:rPr>
            <a:t>ı</a:t>
          </a:r>
          <a:r>
            <a:rPr lang="en-US" sz="3900" kern="1200" baseline="0" smtClean="0">
              <a:latin typeface="Arial Black" panose="020B0A04020102020204" pitchFamily="34" charset="0"/>
            </a:rPr>
            <a:t> </a:t>
          </a:r>
          <a:r>
            <a:rPr lang="tr-TR" sz="3900" kern="1200" baseline="0" smtClean="0">
              <a:latin typeface="Arial Black" panose="020B0A04020102020204" pitchFamily="34" charset="0"/>
            </a:rPr>
            <a:t>ve </a:t>
          </a:r>
          <a:r>
            <a:rPr lang="en-US" sz="3900" kern="1200" baseline="0" smtClean="0">
              <a:latin typeface="Arial Black" panose="020B0A04020102020204" pitchFamily="34" charset="0"/>
            </a:rPr>
            <a:t>Proje Başlığının Önemi</a:t>
          </a:r>
          <a:endParaRPr lang="tr-TR" sz="3900" kern="1200" dirty="0">
            <a:latin typeface="Arial Black" panose="020B0A04020102020204" pitchFamily="34" charset="0"/>
          </a:endParaRPr>
        </a:p>
      </dsp:txBody>
      <dsp:txXfrm>
        <a:off x="50118" y="262158"/>
        <a:ext cx="10883648" cy="926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24874-6672-426F-9233-FF75DAEB3CB0}">
      <dsp:nvSpPr>
        <dsp:cNvPr id="0" name=""/>
        <dsp:cNvSpPr/>
      </dsp:nvSpPr>
      <dsp:spPr>
        <a:xfrm>
          <a:off x="0" y="0"/>
          <a:ext cx="10196513" cy="953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err="1" smtClean="0">
              <a:solidFill>
                <a:schemeClr val="bg1"/>
              </a:solidFill>
              <a:latin typeface="Arial Black" panose="020B0A04020102020204" pitchFamily="34" charset="0"/>
            </a:rPr>
            <a:t>Başlık</a:t>
          </a:r>
          <a:r>
            <a:rPr lang="en-US" sz="4000" b="1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 Ne Zaman </a:t>
          </a:r>
          <a:r>
            <a:rPr lang="en-US" sz="4000" b="1" kern="1200" dirty="0" err="1" smtClean="0">
              <a:solidFill>
                <a:schemeClr val="bg1"/>
              </a:solidFill>
              <a:latin typeface="Arial Black" panose="020B0A04020102020204" pitchFamily="34" charset="0"/>
            </a:rPr>
            <a:t>Geliştirilmelidir</a:t>
          </a:r>
          <a:r>
            <a:rPr lang="en-US" sz="4000" b="1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?</a:t>
          </a:r>
          <a:endParaRPr lang="tr-TR" sz="4000" kern="1200" dirty="0">
            <a:solidFill>
              <a:schemeClr val="bg1"/>
            </a:solidFill>
            <a:latin typeface="Arial Black" panose="020B0A04020102020204" pitchFamily="34" charset="0"/>
          </a:endParaRPr>
        </a:p>
      </dsp:txBody>
      <dsp:txXfrm>
        <a:off x="46534" y="46534"/>
        <a:ext cx="10103445" cy="8601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11112-D44D-4663-B374-607CA2B0D5BC}">
      <dsp:nvSpPr>
        <dsp:cNvPr id="0" name=""/>
        <dsp:cNvSpPr/>
      </dsp:nvSpPr>
      <dsp:spPr>
        <a:xfrm>
          <a:off x="0" y="69"/>
          <a:ext cx="10983884" cy="14506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3200" kern="1200" baseline="0" dirty="0" smtClean="0">
            <a:solidFill>
              <a:schemeClr val="tx1"/>
            </a:solidFill>
            <a:latin typeface="Arial Black" panose="020B0A04020102020204" pitchFamily="34" charset="0"/>
          </a:endParaRPr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PROJE BAŞLIĞI</a:t>
          </a:r>
          <a:r>
            <a:rPr lang="tr-TR" sz="3200" kern="1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NIN</a:t>
          </a:r>
          <a:r>
            <a:rPr lang="en-US" sz="3200" kern="1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 - </a:t>
          </a:r>
          <a:r>
            <a:rPr lang="en-US" sz="3200" kern="1200" baseline="0" dirty="0" err="1" smtClean="0">
              <a:solidFill>
                <a:schemeClr val="bg1"/>
              </a:solidFill>
              <a:latin typeface="Arial Black" panose="020B0A04020102020204" pitchFamily="34" charset="0"/>
            </a:rPr>
            <a:t>Sahip</a:t>
          </a:r>
          <a:r>
            <a:rPr lang="en-US" sz="3200" kern="1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 </a:t>
          </a:r>
          <a:r>
            <a:rPr lang="en-US" sz="3200" kern="1200" baseline="0" dirty="0" err="1" smtClean="0">
              <a:solidFill>
                <a:schemeClr val="bg1"/>
              </a:solidFill>
              <a:latin typeface="Arial Black" panose="020B0A04020102020204" pitchFamily="34" charset="0"/>
            </a:rPr>
            <a:t>Olması</a:t>
          </a:r>
          <a:r>
            <a:rPr lang="en-US" sz="3200" kern="1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 </a:t>
          </a:r>
          <a:r>
            <a:rPr lang="en-US" sz="3200" kern="1200" baseline="0" dirty="0" err="1" smtClean="0">
              <a:solidFill>
                <a:schemeClr val="bg1"/>
              </a:solidFill>
              <a:latin typeface="Arial Black" panose="020B0A04020102020204" pitchFamily="34" charset="0"/>
            </a:rPr>
            <a:t>Gereken</a:t>
          </a:r>
          <a:r>
            <a:rPr lang="en-US" sz="3200" kern="1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 </a:t>
          </a:r>
          <a:r>
            <a:rPr lang="en-US" sz="3200" kern="1200" baseline="0" dirty="0" err="1" smtClean="0">
              <a:solidFill>
                <a:schemeClr val="bg1"/>
              </a:solidFill>
              <a:latin typeface="Arial Black" panose="020B0A04020102020204" pitchFamily="34" charset="0"/>
            </a:rPr>
            <a:t>Özellikler</a:t>
          </a:r>
          <a:r>
            <a:rPr lang="en-US" sz="3200" kern="1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/>
          </a:r>
          <a:br>
            <a:rPr lang="en-US" sz="3200" kern="1200" baseline="0" dirty="0" smtClean="0">
              <a:solidFill>
                <a:schemeClr val="bg1"/>
              </a:solidFill>
              <a:latin typeface="Arial Black" panose="020B0A04020102020204" pitchFamily="34" charset="0"/>
            </a:rPr>
          </a:br>
          <a:endParaRPr lang="tr-TR" sz="3200" kern="1200" dirty="0">
            <a:solidFill>
              <a:schemeClr val="bg1"/>
            </a:solidFill>
            <a:latin typeface="Arial Black" panose="020B0A04020102020204" pitchFamily="34" charset="0"/>
          </a:endParaRPr>
        </a:p>
      </dsp:txBody>
      <dsp:txXfrm>
        <a:off x="70813" y="70882"/>
        <a:ext cx="10842258" cy="13089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11112-D44D-4663-B374-607CA2B0D5BC}">
      <dsp:nvSpPr>
        <dsp:cNvPr id="0" name=""/>
        <dsp:cNvSpPr/>
      </dsp:nvSpPr>
      <dsp:spPr>
        <a:xfrm>
          <a:off x="0" y="69"/>
          <a:ext cx="10983884" cy="14506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3200" kern="1200" baseline="0" dirty="0" smtClean="0">
            <a:solidFill>
              <a:schemeClr val="tx1"/>
            </a:solidFill>
            <a:latin typeface="Arial Black" panose="020B0A04020102020204" pitchFamily="34" charset="0"/>
          </a:endParaRPr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PROJE BAŞLIĞI</a:t>
          </a:r>
          <a:r>
            <a:rPr lang="tr-TR" sz="3200" kern="1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NIN</a:t>
          </a:r>
          <a:r>
            <a:rPr lang="en-US" sz="3200" kern="1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 - </a:t>
          </a:r>
          <a:r>
            <a:rPr lang="en-US" sz="3200" kern="1200" baseline="0" dirty="0" err="1" smtClean="0">
              <a:solidFill>
                <a:schemeClr val="bg1"/>
              </a:solidFill>
              <a:latin typeface="Arial Black" panose="020B0A04020102020204" pitchFamily="34" charset="0"/>
            </a:rPr>
            <a:t>Sahip</a:t>
          </a:r>
          <a:r>
            <a:rPr lang="en-US" sz="3200" kern="1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 </a:t>
          </a:r>
          <a:r>
            <a:rPr lang="en-US" sz="3200" kern="1200" baseline="0" dirty="0" err="1" smtClean="0">
              <a:solidFill>
                <a:schemeClr val="bg1"/>
              </a:solidFill>
              <a:latin typeface="Arial Black" panose="020B0A04020102020204" pitchFamily="34" charset="0"/>
            </a:rPr>
            <a:t>Olması</a:t>
          </a:r>
          <a:r>
            <a:rPr lang="en-US" sz="3200" kern="1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 </a:t>
          </a:r>
          <a:r>
            <a:rPr lang="en-US" sz="3200" kern="1200" baseline="0" dirty="0" err="1" smtClean="0">
              <a:solidFill>
                <a:schemeClr val="bg1"/>
              </a:solidFill>
              <a:latin typeface="Arial Black" panose="020B0A04020102020204" pitchFamily="34" charset="0"/>
            </a:rPr>
            <a:t>Gereken</a:t>
          </a:r>
          <a:r>
            <a:rPr lang="en-US" sz="3200" kern="1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 </a:t>
          </a:r>
          <a:r>
            <a:rPr lang="en-US" sz="3200" kern="1200" baseline="0" dirty="0" err="1" smtClean="0">
              <a:solidFill>
                <a:schemeClr val="bg1"/>
              </a:solidFill>
              <a:latin typeface="Arial Black" panose="020B0A04020102020204" pitchFamily="34" charset="0"/>
            </a:rPr>
            <a:t>Özellikler</a:t>
          </a:r>
          <a:r>
            <a:rPr lang="en-US" sz="3200" kern="1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/>
          </a:r>
          <a:br>
            <a:rPr lang="en-US" sz="3200" kern="1200" baseline="0" dirty="0" smtClean="0">
              <a:solidFill>
                <a:schemeClr val="bg1"/>
              </a:solidFill>
              <a:latin typeface="Arial Black" panose="020B0A04020102020204" pitchFamily="34" charset="0"/>
            </a:rPr>
          </a:br>
          <a:endParaRPr lang="tr-TR" sz="3200" kern="1200" dirty="0">
            <a:solidFill>
              <a:schemeClr val="bg1"/>
            </a:solidFill>
            <a:latin typeface="Arial Black" panose="020B0A04020102020204" pitchFamily="34" charset="0"/>
          </a:endParaRPr>
        </a:p>
      </dsp:txBody>
      <dsp:txXfrm>
        <a:off x="70813" y="70882"/>
        <a:ext cx="10842258" cy="13089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11112-D44D-4663-B374-607CA2B0D5BC}">
      <dsp:nvSpPr>
        <dsp:cNvPr id="0" name=""/>
        <dsp:cNvSpPr/>
      </dsp:nvSpPr>
      <dsp:spPr>
        <a:xfrm>
          <a:off x="0" y="510"/>
          <a:ext cx="10176164" cy="1379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3200" kern="1200" baseline="0" dirty="0" smtClean="0">
            <a:solidFill>
              <a:schemeClr val="tx1"/>
            </a:solidFill>
            <a:latin typeface="Arial Black" panose="020B0A04020102020204" pitchFamily="34" charset="0"/>
          </a:endParaRPr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3200" kern="1200" baseline="0" dirty="0" smtClean="0">
            <a:solidFill>
              <a:schemeClr val="bg1"/>
            </a:solidFill>
            <a:latin typeface="Arial Black" panose="020B0A04020102020204" pitchFamily="34" charset="0"/>
          </a:endParaRPr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PROJE BAŞLIĞI</a:t>
          </a:r>
          <a:r>
            <a:rPr lang="tr-TR" sz="3200" kern="1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NIN</a:t>
          </a:r>
          <a:r>
            <a:rPr lang="en-US" sz="3200" kern="1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 - </a:t>
          </a:r>
          <a:r>
            <a:rPr lang="en-US" sz="3200" kern="1200" baseline="0" dirty="0" err="1" smtClean="0">
              <a:solidFill>
                <a:schemeClr val="bg1"/>
              </a:solidFill>
              <a:latin typeface="Arial Black" panose="020B0A04020102020204" pitchFamily="34" charset="0"/>
            </a:rPr>
            <a:t>Sahip</a:t>
          </a:r>
          <a:r>
            <a:rPr lang="en-US" sz="3200" kern="1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 </a:t>
          </a:r>
          <a:r>
            <a:rPr lang="en-US" sz="3200" kern="1200" baseline="0" dirty="0" err="1" smtClean="0">
              <a:solidFill>
                <a:schemeClr val="bg1"/>
              </a:solidFill>
              <a:latin typeface="Arial Black" panose="020B0A04020102020204" pitchFamily="34" charset="0"/>
            </a:rPr>
            <a:t>Olması</a:t>
          </a:r>
          <a:r>
            <a:rPr lang="en-US" sz="3200" kern="1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 </a:t>
          </a:r>
          <a:r>
            <a:rPr lang="en-US" sz="3200" kern="1200" baseline="0" dirty="0" err="1" smtClean="0">
              <a:solidFill>
                <a:schemeClr val="bg1"/>
              </a:solidFill>
              <a:latin typeface="Arial Black" panose="020B0A04020102020204" pitchFamily="34" charset="0"/>
            </a:rPr>
            <a:t>Gereken</a:t>
          </a:r>
          <a:r>
            <a:rPr lang="en-US" sz="3200" kern="1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> </a:t>
          </a:r>
          <a:r>
            <a:rPr lang="en-US" sz="3200" kern="1200" baseline="0" dirty="0" err="1" smtClean="0">
              <a:solidFill>
                <a:schemeClr val="bg1"/>
              </a:solidFill>
              <a:latin typeface="Arial Black" panose="020B0A04020102020204" pitchFamily="34" charset="0"/>
            </a:rPr>
            <a:t>Özellikler</a:t>
          </a:r>
          <a:r>
            <a:rPr lang="en-US" sz="3200" kern="1200" baseline="0" dirty="0" smtClean="0">
              <a:solidFill>
                <a:schemeClr val="bg1"/>
              </a:solidFill>
              <a:latin typeface="Arial Black" panose="020B0A04020102020204" pitchFamily="34" charset="0"/>
            </a:rPr>
            <a:t/>
          </a:r>
          <a:br>
            <a:rPr lang="en-US" sz="3200" kern="1200" baseline="0" dirty="0" smtClean="0">
              <a:solidFill>
                <a:schemeClr val="bg1"/>
              </a:solidFill>
              <a:latin typeface="Arial Black" panose="020B0A04020102020204" pitchFamily="34" charset="0"/>
            </a:rPr>
          </a:br>
          <a:endParaRPr lang="tr-TR" sz="3200" kern="1200" baseline="0" dirty="0" smtClean="0">
            <a:solidFill>
              <a:schemeClr val="bg1"/>
            </a:solidFill>
            <a:latin typeface="Arial Black" panose="020B0A04020102020204" pitchFamily="34" charset="0"/>
          </a:endParaRPr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3200" kern="1200" baseline="0" dirty="0" smtClean="0">
            <a:solidFill>
              <a:schemeClr val="bg1"/>
            </a:solidFill>
            <a:latin typeface="Arial Black" panose="020B0A04020102020204" pitchFamily="34" charset="0"/>
          </a:endParaRPr>
        </a:p>
      </dsp:txBody>
      <dsp:txXfrm>
        <a:off x="67319" y="67829"/>
        <a:ext cx="10041526" cy="12444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93B34-F5F4-44B4-A22E-745E459134DC}">
      <dsp:nvSpPr>
        <dsp:cNvPr id="0" name=""/>
        <dsp:cNvSpPr/>
      </dsp:nvSpPr>
      <dsp:spPr>
        <a:xfrm>
          <a:off x="4526280" y="1989057"/>
          <a:ext cx="3202376" cy="555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892"/>
              </a:lnTo>
              <a:lnTo>
                <a:pt x="3202376" y="277892"/>
              </a:lnTo>
              <a:lnTo>
                <a:pt x="3202376" y="5557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5CF15-A2CB-42A8-8A4F-69B3A5993C3F}">
      <dsp:nvSpPr>
        <dsp:cNvPr id="0" name=""/>
        <dsp:cNvSpPr/>
      </dsp:nvSpPr>
      <dsp:spPr>
        <a:xfrm>
          <a:off x="4480560" y="1989057"/>
          <a:ext cx="91440" cy="555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57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FDC81C-AE69-4AB3-A4EB-C63AC53758F3}">
      <dsp:nvSpPr>
        <dsp:cNvPr id="0" name=""/>
        <dsp:cNvSpPr/>
      </dsp:nvSpPr>
      <dsp:spPr>
        <a:xfrm>
          <a:off x="1323903" y="1989057"/>
          <a:ext cx="3202376" cy="555784"/>
        </a:xfrm>
        <a:custGeom>
          <a:avLst/>
          <a:gdLst/>
          <a:ahLst/>
          <a:cxnLst/>
          <a:rect l="0" t="0" r="0" b="0"/>
          <a:pathLst>
            <a:path>
              <a:moveTo>
                <a:pt x="3202376" y="0"/>
              </a:moveTo>
              <a:lnTo>
                <a:pt x="3202376" y="277892"/>
              </a:lnTo>
              <a:lnTo>
                <a:pt x="0" y="277892"/>
              </a:lnTo>
              <a:lnTo>
                <a:pt x="0" y="5557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01ECC-3E40-45F4-A357-14E983FC2B25}">
      <dsp:nvSpPr>
        <dsp:cNvPr id="0" name=""/>
        <dsp:cNvSpPr/>
      </dsp:nvSpPr>
      <dsp:spPr>
        <a:xfrm>
          <a:off x="3202984" y="665761"/>
          <a:ext cx="2646591" cy="1323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500" b="1" kern="1200" dirty="0" smtClean="0">
              <a:solidFill>
                <a:schemeClr val="tx1"/>
              </a:solidFill>
            </a:rPr>
            <a:t>Proje Başlığı Oluştururken</a:t>
          </a:r>
          <a:endParaRPr lang="tr-TR" sz="3500" b="1" kern="1200" dirty="0">
            <a:solidFill>
              <a:schemeClr val="tx1"/>
            </a:solidFill>
          </a:endParaRPr>
        </a:p>
      </dsp:txBody>
      <dsp:txXfrm>
        <a:off x="3202984" y="665761"/>
        <a:ext cx="2646591" cy="1323295"/>
      </dsp:txXfrm>
    </dsp:sp>
    <dsp:sp modelId="{C286290A-D7CF-4C64-B3B5-42F9E3913527}">
      <dsp:nvSpPr>
        <dsp:cNvPr id="0" name=""/>
        <dsp:cNvSpPr/>
      </dsp:nvSpPr>
      <dsp:spPr>
        <a:xfrm>
          <a:off x="607" y="2544842"/>
          <a:ext cx="2646591" cy="1323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Araştırmanın</a:t>
          </a:r>
          <a:r>
            <a:rPr lang="en-US" sz="3500" kern="1200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500" kern="1200" dirty="0" err="1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amacı</a:t>
          </a:r>
          <a:endParaRPr lang="tr-TR" sz="3500" kern="1200" dirty="0">
            <a:solidFill>
              <a:srgbClr val="7030A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7" y="2544842"/>
        <a:ext cx="2646591" cy="1323295"/>
      </dsp:txXfrm>
    </dsp:sp>
    <dsp:sp modelId="{B210065F-9947-4CF0-B853-E0F67FEC94CE}">
      <dsp:nvSpPr>
        <dsp:cNvPr id="0" name=""/>
        <dsp:cNvSpPr/>
      </dsp:nvSpPr>
      <dsp:spPr>
        <a:xfrm>
          <a:off x="3202984" y="2544842"/>
          <a:ext cx="2646591" cy="1323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>
              <a:solidFill>
                <a:srgbClr val="7030A0"/>
              </a:solidFill>
            </a:rPr>
            <a:t>Araştırmanın</a:t>
          </a:r>
          <a:r>
            <a:rPr lang="en-US" sz="3500" kern="1200" dirty="0" smtClean="0">
              <a:solidFill>
                <a:srgbClr val="7030A0"/>
              </a:solidFill>
            </a:rPr>
            <a:t> </a:t>
          </a:r>
          <a:r>
            <a:rPr lang="en-US" sz="3500" kern="1200" dirty="0" err="1" smtClean="0">
              <a:solidFill>
                <a:srgbClr val="7030A0"/>
              </a:solidFill>
            </a:rPr>
            <a:t>kapsamı</a:t>
          </a:r>
          <a:endParaRPr lang="tr-TR" sz="3500" kern="1200" dirty="0">
            <a:solidFill>
              <a:srgbClr val="7030A0"/>
            </a:solidFill>
          </a:endParaRPr>
        </a:p>
      </dsp:txBody>
      <dsp:txXfrm>
        <a:off x="3202984" y="2544842"/>
        <a:ext cx="2646591" cy="1323295"/>
      </dsp:txXfrm>
    </dsp:sp>
    <dsp:sp modelId="{94915207-273A-4F26-8E71-9A98FEA08CC4}">
      <dsp:nvSpPr>
        <dsp:cNvPr id="0" name=""/>
        <dsp:cNvSpPr/>
      </dsp:nvSpPr>
      <dsp:spPr>
        <a:xfrm>
          <a:off x="6405360" y="2544842"/>
          <a:ext cx="2646591" cy="1323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>
              <a:solidFill>
                <a:srgbClr val="7030A0"/>
              </a:solidFill>
            </a:rPr>
            <a:t>Kullanılan</a:t>
          </a:r>
          <a:r>
            <a:rPr lang="en-US" sz="3500" kern="1200" dirty="0" smtClean="0">
              <a:solidFill>
                <a:srgbClr val="7030A0"/>
              </a:solidFill>
            </a:rPr>
            <a:t> </a:t>
          </a:r>
          <a:r>
            <a:rPr lang="en-US" sz="3500" kern="1200" dirty="0" err="1" smtClean="0">
              <a:solidFill>
                <a:srgbClr val="7030A0"/>
              </a:solidFill>
            </a:rPr>
            <a:t>yöntem</a:t>
          </a:r>
          <a:endParaRPr lang="tr-TR" sz="3500" kern="1200" dirty="0">
            <a:solidFill>
              <a:srgbClr val="7030A0"/>
            </a:solidFill>
          </a:endParaRPr>
        </a:p>
      </dsp:txBody>
      <dsp:txXfrm>
        <a:off x="6405360" y="2544842"/>
        <a:ext cx="2646591" cy="1323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EAAC-24F3-4739-950B-07714F2A15E3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B494-EB5A-4A9E-B035-B47F2D7A0A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8286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bitak.gov.tr/sites/default/files/281/kbag_1001_ornek_basvuru_formu.doc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bitak.gov.tr/sites/default/files/281/caydag_1001_ornek_basvuru_formu.doc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bitak.gov.tr/sites/default/files/281/caydag_1001_ornek_basvuru_formu.doc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bitak.gov.tr/sites/default/files/281/caydag_1001_ornek_basvuru_formu.doc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bitak.gov.tr/sites/default/files/281/kbag_1001_ornek_basvuru_formu.doc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bitak.gov.tr/sites/default/files/281/kbag_1001_ornek_basvuru_formu.doc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Proje</a:t>
            </a:r>
            <a:r>
              <a:rPr lang="en-US" baseline="0" dirty="0" err="1" smtClean="0"/>
              <a:t>mizin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karşı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tarafta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karşılanması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projenin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kıyafetini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başlığı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özeti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anahtar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kelimeler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oluşturur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Böyle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vurgu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yapabiliriz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DB494-EB5A-4A9E-B035-B47F2D7A0A7B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3247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Kimya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ve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Biyoloji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Araştırma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Destek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Grubu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(KBAG)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DB494-EB5A-4A9E-B035-B47F2D7A0A7B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553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Çevre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Atmosfer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Yer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ve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Deniz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Bilimleri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Araştırma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Destek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Grubu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(ÇAYDAG)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DB494-EB5A-4A9E-B035-B47F2D7A0A7B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3144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Çevre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Atmosfer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Yer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ve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Deniz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Bilimleri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Araştırma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Destek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Grubu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(ÇAYDAG)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DB494-EB5A-4A9E-B035-B47F2D7A0A7B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9149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Çevre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Atmosfer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Yer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ve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Deniz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Bilimleri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Araştırma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Destek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Grubu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(ÇAYDAG)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DB494-EB5A-4A9E-B035-B47F2D7A0A7B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922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DB494-EB5A-4A9E-B035-B47F2D7A0A7B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539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DB494-EB5A-4A9E-B035-B47F2D7A0A7B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4466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DB494-EB5A-4A9E-B035-B47F2D7A0A7B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7813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DB494-EB5A-4A9E-B035-B47F2D7A0A7B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287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DB494-EB5A-4A9E-B035-B47F2D7A0A7B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612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DB494-EB5A-4A9E-B035-B47F2D7A0A7B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7261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Kimya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ve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Biyoloji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Araştırma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Destek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Grubu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(KBAG)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DB494-EB5A-4A9E-B035-B47F2D7A0A7B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5154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Kimya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ve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Biyoloji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Araştırma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Destek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Grubu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(KBAG)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DB494-EB5A-4A9E-B035-B47F2D7A0A7B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212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C295-69F9-42EF-B006-9688EFE5E170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0F54-5AAF-4682-BB21-EFAB6B625F75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01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C295-69F9-42EF-B006-9688EFE5E170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0F54-5AAF-4682-BB21-EFAB6B625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01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C295-69F9-42EF-B006-9688EFE5E170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0F54-5AAF-4682-BB21-EFAB6B625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263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C295-69F9-42EF-B006-9688EFE5E170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0F54-5AAF-4682-BB21-EFAB6B625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856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C295-69F9-42EF-B006-9688EFE5E170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0F54-5AAF-4682-BB21-EFAB6B625F75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26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C295-69F9-42EF-B006-9688EFE5E170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0F54-5AAF-4682-BB21-EFAB6B625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67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C295-69F9-42EF-B006-9688EFE5E170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0F54-5AAF-4682-BB21-EFAB6B625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256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C295-69F9-42EF-B006-9688EFE5E170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0F54-5AAF-4682-BB21-EFAB6B625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650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C295-69F9-42EF-B006-9688EFE5E170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0F54-5AAF-4682-BB21-EFAB6B625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560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EBC295-69F9-42EF-B006-9688EFE5E170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570F54-5AAF-4682-BB21-EFAB6B625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223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C295-69F9-42EF-B006-9688EFE5E170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0F54-5AAF-4682-BB21-EFAB6B625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170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EBC295-69F9-42EF-B006-9688EFE5E170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570F54-5AAF-4682-BB21-EFAB6B625F75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0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136027/" TargetMode="External"/><Relationship Id="rId2" Type="http://schemas.openxmlformats.org/officeDocument/2006/relationships/hyperlink" Target="http://libguides.usc.edu/writingguide/tit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yagram 3"/>
          <p:cNvGraphicFramePr/>
          <p:nvPr>
            <p:extLst/>
          </p:nvPr>
        </p:nvGraphicFramePr>
        <p:xfrm>
          <a:off x="552450" y="1295400"/>
          <a:ext cx="11163300" cy="169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3350" y="4629150"/>
            <a:ext cx="11582400" cy="1695450"/>
          </a:xfrm>
        </p:spPr>
        <p:txBody>
          <a:bodyPr>
            <a:noAutofit/>
          </a:bodyPr>
          <a:lstStyle/>
          <a:p>
            <a:r>
              <a:rPr lang="tr-T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Doç. Dr. Aslıhan ESRİNGÜ</a:t>
            </a: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ATATÜRK ÜNİVERSİTESİ,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Mİmarlık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Tasarım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Fakültesİ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Peyzaj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Mİmarlığı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Bölümü</a:t>
            </a:r>
            <a:endParaRPr lang="tr-TR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</a:t>
            </a:r>
            <a:r>
              <a:rPr lang="tr-T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tr-TR" sz="18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Öğr</a:t>
            </a:r>
            <a:r>
              <a:rPr lang="tr-T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tr-TR" sz="18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Üy</a:t>
            </a:r>
            <a:r>
              <a:rPr lang="en-US" sz="18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esİ</a:t>
            </a: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Duygu FINDIK</a:t>
            </a: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COŞKUNÇAY</a:t>
            </a:r>
            <a:r>
              <a:rPr lang="en-US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ATATÜRK ÜNİVERSİTESİ, İİBF,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İşletme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Bölümü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396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87730" y="896203"/>
            <a:ext cx="10983884" cy="1860852"/>
          </a:xfrm>
        </p:spPr>
        <p:txBody>
          <a:bodyPr>
            <a:noAutofit/>
          </a:bodyPr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lang="en-US" sz="4000" b="1" dirty="0" err="1" smtClean="0">
                <a:solidFill>
                  <a:srgbClr val="FF0000"/>
                </a:solidFill>
                <a:latin typeface="Arial Black" pitchFamily="34" charset="0"/>
              </a:rPr>
              <a:t>Etkin</a:t>
            </a:r>
            <a:r>
              <a:rPr lang="en-US" sz="4000" b="1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 Black" pitchFamily="34" charset="0"/>
              </a:rPr>
              <a:t>bir</a:t>
            </a:r>
            <a:r>
              <a:rPr lang="en-US" sz="4000" b="1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 Black" pitchFamily="34" charset="0"/>
              </a:rPr>
              <a:t>proje</a:t>
            </a:r>
            <a:r>
              <a:rPr lang="en-US" sz="4000" b="1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 Black" pitchFamily="34" charset="0"/>
              </a:rPr>
              <a:t>başlığının</a:t>
            </a:r>
            <a:r>
              <a:rPr lang="en-US" sz="4000" b="1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 Black" pitchFamily="34" charset="0"/>
              </a:rPr>
              <a:t>sahip</a:t>
            </a:r>
            <a:r>
              <a:rPr lang="en-US" sz="4000" b="1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 Black" pitchFamily="34" charset="0"/>
              </a:rPr>
              <a:t>olması</a:t>
            </a:r>
            <a:r>
              <a:rPr lang="en-US" sz="4000" b="1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 Black" pitchFamily="34" charset="0"/>
              </a:rPr>
              <a:t>gereken</a:t>
            </a:r>
            <a:r>
              <a:rPr lang="en-US" sz="4000" b="1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 Black" pitchFamily="34" charset="0"/>
              </a:rPr>
              <a:t>özellikler</a:t>
            </a:r>
            <a:r>
              <a:rPr lang="en-US" sz="4000" b="1" dirty="0" smtClean="0">
                <a:solidFill>
                  <a:srgbClr val="FF0000"/>
                </a:solidFill>
                <a:latin typeface="Arial Black" pitchFamily="34" charset="0"/>
              </a:rPr>
              <a:t>; </a:t>
            </a:r>
            <a:br>
              <a:rPr lang="en-US" sz="4000" b="1" dirty="0" smtClean="0">
                <a:solidFill>
                  <a:srgbClr val="FF0000"/>
                </a:solidFill>
                <a:latin typeface="Arial Black" pitchFamily="34" charset="0"/>
              </a:rPr>
            </a:br>
            <a:r>
              <a:rPr lang="en-US" sz="4000" dirty="0">
                <a:latin typeface="Arial Black" pitchFamily="34" charset="0"/>
              </a:rPr>
              <a:t/>
            </a:r>
            <a:br>
              <a:rPr lang="en-US" sz="4000" dirty="0">
                <a:latin typeface="Arial Black" pitchFamily="34" charset="0"/>
              </a:rPr>
            </a:br>
            <a:endParaRPr lang="tr-TR" sz="4000" dirty="0">
              <a:latin typeface="Arial Black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55320" y="2495550"/>
            <a:ext cx="10805160" cy="2183130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Yanlış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latin typeface="Arial" pitchFamily="34" charset="0"/>
                <a:cs typeface="Arial" pitchFamily="34" charset="0"/>
              </a:rPr>
              <a:t>başlıklardaki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latin typeface="Arial" pitchFamily="34" charset="0"/>
                <a:cs typeface="Arial" pitchFamily="34" charset="0"/>
              </a:rPr>
              <a:t>en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latin typeface="Arial" pitchFamily="34" charset="0"/>
                <a:cs typeface="Arial" pitchFamily="34" charset="0"/>
              </a:rPr>
              <a:t>yaygın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latin typeface="Arial" pitchFamily="34" charset="0"/>
                <a:cs typeface="Arial" pitchFamily="34" charset="0"/>
              </a:rPr>
              <a:t>hata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latin typeface="Arial" pitchFamily="34" charset="0"/>
                <a:cs typeface="Arial" pitchFamily="34" charset="0"/>
              </a:rPr>
              <a:t>ve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latin typeface="Arial" pitchFamily="34" charset="0"/>
                <a:cs typeface="Arial" pitchFamily="34" charset="0"/>
              </a:rPr>
              <a:t>anlam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latin typeface="Arial" pitchFamily="34" charset="0"/>
                <a:cs typeface="Arial" pitchFamily="34" charset="0"/>
              </a:rPr>
              <a:t>bakımından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latin typeface="Arial" pitchFamily="34" charset="0"/>
                <a:cs typeface="Arial" pitchFamily="34" charset="0"/>
              </a:rPr>
              <a:t>kesinlikle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latin typeface="Arial" pitchFamily="34" charset="0"/>
                <a:cs typeface="Arial" pitchFamily="34" charset="0"/>
              </a:rPr>
              <a:t>en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latin typeface="Arial" pitchFamily="34" charset="0"/>
                <a:cs typeface="Arial" pitchFamily="34" charset="0"/>
              </a:rPr>
              <a:t>zarar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latin typeface="Arial" pitchFamily="34" charset="0"/>
                <a:cs typeface="Arial" pitchFamily="34" charset="0"/>
              </a:rPr>
              <a:t>verici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latin typeface="Arial" pitchFamily="34" charset="0"/>
                <a:cs typeface="Arial" pitchFamily="34" charset="0"/>
              </a:rPr>
              <a:t>olanı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kelimelerin</a:t>
            </a:r>
            <a:r>
              <a:rPr lang="en-US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hatalı</a:t>
            </a:r>
            <a:r>
              <a:rPr lang="en-US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sıralanmasıdır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. </a:t>
            </a:r>
          </a:p>
          <a:p>
            <a:pPr lvl="1"/>
            <a:endParaRPr lang="en-US" sz="3600" b="1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201168" lvl="1" indent="0">
              <a:buNone/>
            </a:pPr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tr-TR" sz="2400" dirty="0" smtClean="0"/>
          </a:p>
          <a:p>
            <a:pPr lvl="2"/>
            <a:endParaRPr lang="en-US" sz="22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36267"/>
            <a:ext cx="43282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.</a:t>
            </a:r>
            <a:endParaRPr kumimoji="0" lang="tr-T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72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İçerik Yer Tutucusu 1"/>
          <p:cNvGraphicFramePr>
            <a:graphicFrameLocks noGrp="1"/>
          </p:cNvGraphicFramePr>
          <p:nvPr>
            <p:ph idx="1"/>
            <p:extLst/>
          </p:nvPr>
        </p:nvGraphicFramePr>
        <p:xfrm>
          <a:off x="1386840" y="1234440"/>
          <a:ext cx="9052560" cy="4533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854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92480" y="2289810"/>
            <a:ext cx="10885170" cy="2644140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Ø"/>
            </a:pPr>
            <a:r>
              <a:rPr lang="tr-TR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Çalışmanın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konusu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ve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kapsamını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doğru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olarak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belirt</a:t>
            </a:r>
            <a:r>
              <a:rPr lang="tr-TR" sz="3200" dirty="0" err="1" smtClean="0">
                <a:latin typeface="Arial" pitchFamily="34" charset="0"/>
                <a:cs typeface="Arial" pitchFamily="34" charset="0"/>
              </a:rPr>
              <a:t>meli</a:t>
            </a:r>
            <a:endParaRPr lang="tr-TR" sz="32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tr-TR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Çalışma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alanındaki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mevcut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terminoloji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kullanı</a:t>
            </a:r>
            <a:r>
              <a:rPr lang="tr-TR" sz="3200" dirty="0" err="1" smtClean="0">
                <a:latin typeface="Arial" pitchFamily="34" charset="0"/>
                <a:cs typeface="Arial" pitchFamily="34" charset="0"/>
              </a:rPr>
              <a:t>lmalı</a:t>
            </a:r>
            <a:endParaRPr lang="tr-TR" sz="32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tr-TR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Kısaltmalar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nadiren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kullanı</a:t>
            </a:r>
            <a:r>
              <a:rPr lang="tr-TR" sz="3200" dirty="0" err="1" smtClean="0">
                <a:latin typeface="Arial" pitchFamily="34" charset="0"/>
                <a:cs typeface="Arial" pitchFamily="34" charset="0"/>
              </a:rPr>
              <a:t>lmalı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ve</a:t>
            </a:r>
            <a:endParaRPr lang="tr-TR" sz="32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tr-TR" sz="3200" dirty="0" smtClean="0">
                <a:latin typeface="Arial" pitchFamily="34" charset="0"/>
                <a:cs typeface="Arial" pitchFamily="34" charset="0"/>
              </a:rPr>
              <a:t> Y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aygın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olarak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bilinmeyen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kısaltmalar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kullan</a:t>
            </a:r>
            <a:r>
              <a:rPr lang="tr-TR" sz="3200" dirty="0" err="1" smtClean="0">
                <a:latin typeface="Arial" pitchFamily="34" charset="0"/>
                <a:cs typeface="Arial" pitchFamily="34" charset="0"/>
              </a:rPr>
              <a:t>ıl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ma</a:t>
            </a:r>
            <a:r>
              <a:rPr lang="tr-TR" sz="3200" dirty="0" smtClean="0">
                <a:latin typeface="Arial" pitchFamily="34" charset="0"/>
                <a:cs typeface="Arial" pitchFamily="34" charset="0"/>
              </a:rPr>
              <a:t>malı</a:t>
            </a:r>
            <a:endParaRPr lang="tr-TR" sz="3200" dirty="0">
              <a:latin typeface="Arial" pitchFamily="34" charset="0"/>
              <a:cs typeface="Arial" pitchFamily="34" charset="0"/>
            </a:endParaRPr>
          </a:p>
          <a:p>
            <a:pPr marL="201168" lvl="1" indent="0">
              <a:buNone/>
            </a:pPr>
            <a:endParaRPr lang="tr-TR" sz="32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2400" dirty="0" smtClean="0"/>
          </a:p>
          <a:p>
            <a:pPr lvl="1"/>
            <a:endParaRPr lang="tr-TR" sz="2400" dirty="0" smtClean="0"/>
          </a:p>
          <a:p>
            <a:pPr lvl="2"/>
            <a:endParaRPr lang="en-US" sz="22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36267"/>
            <a:ext cx="43282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.</a:t>
            </a:r>
            <a:endParaRPr kumimoji="0" lang="tr-T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Başlık 5"/>
          <p:cNvSpPr>
            <a:spLocks noGrp="1"/>
          </p:cNvSpPr>
          <p:nvPr>
            <p:ph type="title"/>
          </p:nvPr>
        </p:nvSpPr>
        <p:spPr>
          <a:xfrm>
            <a:off x="792480" y="839053"/>
            <a:ext cx="10885170" cy="1450757"/>
          </a:xfrm>
        </p:spPr>
        <p:txBody>
          <a:bodyPr>
            <a:noAutofit/>
          </a:bodyPr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lang="tr-TR" sz="4000" b="1" dirty="0" smtClean="0">
                <a:solidFill>
                  <a:srgbClr val="FF0000"/>
                </a:solidFill>
              </a:rPr>
              <a:t/>
            </a:r>
            <a:br>
              <a:rPr lang="tr-TR" sz="4000" b="1" dirty="0" smtClean="0">
                <a:solidFill>
                  <a:srgbClr val="FF0000"/>
                </a:solidFill>
              </a:rPr>
            </a:br>
            <a:r>
              <a:rPr lang="tr-TR" sz="4000" b="1" dirty="0" smtClean="0">
                <a:solidFill>
                  <a:srgbClr val="FF0000"/>
                </a:solidFill>
              </a:rPr>
              <a:t/>
            </a:r>
            <a:br>
              <a:rPr lang="tr-TR" sz="4000" b="1" dirty="0" smtClean="0">
                <a:solidFill>
                  <a:srgbClr val="FF0000"/>
                </a:solidFill>
              </a:rPr>
            </a:br>
            <a:r>
              <a:rPr lang="tr-TR" sz="4000" b="1" dirty="0">
                <a:solidFill>
                  <a:srgbClr val="FF0000"/>
                </a:solidFill>
              </a:rPr>
              <a:t/>
            </a:r>
            <a:br>
              <a:rPr lang="tr-TR" sz="4000" b="1" dirty="0">
                <a:solidFill>
                  <a:srgbClr val="FF0000"/>
                </a:solidFill>
              </a:rPr>
            </a:br>
            <a:r>
              <a:rPr lang="tr-TR" sz="4000" b="1" dirty="0" smtClean="0">
                <a:solidFill>
                  <a:srgbClr val="FF0000"/>
                </a:solidFill>
              </a:rPr>
              <a:t/>
            </a:r>
            <a:br>
              <a:rPr lang="tr-TR" sz="4000" b="1" dirty="0" smtClean="0">
                <a:solidFill>
                  <a:srgbClr val="FF0000"/>
                </a:solidFill>
              </a:rPr>
            </a:br>
            <a:r>
              <a:rPr lang="tr-TR" sz="4000" b="1" dirty="0">
                <a:solidFill>
                  <a:srgbClr val="FF0000"/>
                </a:solidFill>
              </a:rPr>
              <a:t/>
            </a:r>
            <a:br>
              <a:rPr lang="tr-TR" sz="4000" b="1" dirty="0">
                <a:solidFill>
                  <a:srgbClr val="FF0000"/>
                </a:solidFill>
              </a:rPr>
            </a:br>
            <a:r>
              <a:rPr lang="tr-TR" sz="4000" b="1" dirty="0" smtClean="0">
                <a:solidFill>
                  <a:srgbClr val="FF0000"/>
                </a:solidFill>
              </a:rPr>
              <a:t/>
            </a:r>
            <a:br>
              <a:rPr lang="tr-TR" sz="4000" b="1" dirty="0" smtClean="0">
                <a:solidFill>
                  <a:srgbClr val="FF0000"/>
                </a:solidFill>
              </a:rPr>
            </a:br>
            <a:r>
              <a:rPr lang="tr-TR" sz="4000" b="1" dirty="0" smtClean="0">
                <a:solidFill>
                  <a:srgbClr val="FF0000"/>
                </a:solidFill>
              </a:rPr>
              <a:t/>
            </a:r>
            <a:br>
              <a:rPr lang="tr-TR" sz="4000" b="1" dirty="0" smtClean="0">
                <a:solidFill>
                  <a:srgbClr val="FF0000"/>
                </a:solidFill>
              </a:rPr>
            </a:br>
            <a:r>
              <a:rPr lang="tr-TR" sz="4000" b="1" dirty="0">
                <a:solidFill>
                  <a:srgbClr val="FF0000"/>
                </a:solidFill>
              </a:rPr>
              <a:t/>
            </a:r>
            <a:br>
              <a:rPr lang="tr-TR" sz="4000" b="1" dirty="0">
                <a:solidFill>
                  <a:srgbClr val="FF0000"/>
                </a:solidFill>
              </a:rPr>
            </a:br>
            <a:r>
              <a:rPr lang="tr-TR" sz="4000" b="1" dirty="0" smtClean="0">
                <a:solidFill>
                  <a:srgbClr val="FF0000"/>
                </a:solidFill>
              </a:rPr>
              <a:t/>
            </a:r>
            <a:br>
              <a:rPr lang="tr-TR" sz="4000" b="1" dirty="0" smtClean="0">
                <a:solidFill>
                  <a:srgbClr val="FF0000"/>
                </a:solidFill>
              </a:rPr>
            </a:br>
            <a:r>
              <a:rPr lang="tr-TR" sz="4000" b="1" dirty="0">
                <a:solidFill>
                  <a:srgbClr val="FF0000"/>
                </a:solidFill>
              </a:rPr>
              <a:t/>
            </a:r>
            <a:br>
              <a:rPr lang="tr-TR" sz="4000" b="1" dirty="0">
                <a:solidFill>
                  <a:srgbClr val="FF0000"/>
                </a:solidFill>
              </a:rPr>
            </a:br>
            <a:r>
              <a:rPr lang="en-US" sz="4000" b="1" dirty="0" err="1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Etkin</a:t>
            </a:r>
            <a:r>
              <a:rPr lang="en-US" sz="40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bir</a:t>
            </a:r>
            <a:r>
              <a:rPr lang="en-US" sz="40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proje</a:t>
            </a:r>
            <a:r>
              <a:rPr lang="en-US" sz="40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başlığının</a:t>
            </a:r>
            <a:r>
              <a:rPr lang="en-US" sz="40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sahip</a:t>
            </a:r>
            <a:r>
              <a:rPr lang="en-US" sz="40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olması</a:t>
            </a:r>
            <a:r>
              <a:rPr lang="en-US" sz="40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gereken</a:t>
            </a:r>
            <a:r>
              <a:rPr lang="en-US" sz="40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özellikler</a:t>
            </a:r>
            <a:r>
              <a:rPr lang="en-US" sz="40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; </a:t>
            </a:r>
            <a:r>
              <a:rPr lang="en-US" sz="4000" b="1" dirty="0" smtClean="0">
                <a:solidFill>
                  <a:srgbClr val="FF0000"/>
                </a:solidFill>
              </a:rPr>
              <a:t/>
            </a:r>
            <a:br>
              <a:rPr lang="en-US" sz="4000" b="1" dirty="0" smtClean="0">
                <a:solidFill>
                  <a:srgbClr val="FF0000"/>
                </a:solidFill>
              </a:rPr>
            </a:br>
            <a:endParaRPr lang="tr-TR" sz="4000" dirty="0">
              <a:solidFill>
                <a:srgbClr val="FF0000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792480" y="4933950"/>
            <a:ext cx="108851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168" lvl="1" indent="0">
              <a:buNone/>
            </a:pPr>
            <a:r>
              <a:rPr lang="tr-TR" sz="2600" b="1" dirty="0">
                <a:latin typeface="Arial" pitchFamily="34" charset="0"/>
                <a:cs typeface="Arial" pitchFamily="34" charset="0"/>
              </a:rPr>
              <a:t>***Başlık yazarken bu özelliklere dikkat edilmesi karşı tarafta o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lumlu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bir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izlenim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yaratır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ve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okuyucunun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ilgisini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uyandırır</a:t>
            </a:r>
            <a:r>
              <a:rPr lang="tr-TR" sz="2600" b="1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4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2348654"/>
            <a:ext cx="10637520" cy="2512906"/>
          </a:xfrm>
        </p:spPr>
        <p:txBody>
          <a:bodyPr>
            <a:normAutofit/>
          </a:bodyPr>
          <a:lstStyle/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  <a:r>
              <a:rPr lang="tr-T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Proje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yazıldıktan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sonra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başlık </a:t>
            </a:r>
            <a:r>
              <a:rPr lang="tr-TR" sz="4000" dirty="0">
                <a:latin typeface="Arial" panose="020B0604020202020204" pitchFamily="34" charset="0"/>
                <a:cs typeface="Arial" panose="020B0604020202020204" pitchFamily="34" charset="0"/>
              </a:rPr>
              <a:t>projenin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araştırma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kapsamın</a:t>
            </a:r>
            <a:r>
              <a:rPr lang="tr-TR" sz="4000" dirty="0">
                <a:latin typeface="Arial" panose="020B0604020202020204" pitchFamily="34" charset="0"/>
                <a:cs typeface="Arial" panose="020B0604020202020204" pitchFamily="34" charset="0"/>
              </a:rPr>
              <a:t>ı </a:t>
            </a:r>
            <a:r>
              <a:rPr lang="tr-TR" sz="4000" dirty="0" err="1">
                <a:latin typeface="Arial" panose="020B0604020202020204" pitchFamily="34" charset="0"/>
                <a:cs typeface="Arial" panose="020B0604020202020204" pitchFamily="34" charset="0"/>
              </a:rPr>
              <a:t>yansıtabiliyormu</a:t>
            </a:r>
            <a:r>
              <a:rPr lang="tr-TR" sz="4000" dirty="0">
                <a:latin typeface="Arial" panose="020B0604020202020204" pitchFamily="34" charset="0"/>
                <a:cs typeface="Arial" panose="020B0604020202020204" pitchFamily="34" charset="0"/>
              </a:rPr>
              <a:t> sorusu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yeniden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gözden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geçiri</a:t>
            </a:r>
            <a:r>
              <a:rPr lang="tr-TR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lmelidir</a:t>
            </a:r>
            <a:r>
              <a:rPr lang="tr-T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1168" lvl="1" indent="0">
              <a:buNone/>
            </a:pPr>
            <a:endParaRPr lang="tr-TR" sz="4000" b="1" dirty="0" smtClean="0">
              <a:latin typeface="Arial" pitchFamily="34" charset="0"/>
              <a:cs typeface="Arial" pitchFamily="34" charset="0"/>
            </a:endParaRPr>
          </a:p>
          <a:p>
            <a:pPr marL="201168" lvl="1" indent="0">
              <a:buNone/>
            </a:pPr>
            <a:endParaRPr lang="tr-TR" sz="4000" b="1" dirty="0">
              <a:latin typeface="Arial" pitchFamily="34" charset="0"/>
              <a:cs typeface="Arial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741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83884" cy="186085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400" dirty="0">
                <a:latin typeface="Arial Black" panose="020B0A04020102020204" pitchFamily="34" charset="0"/>
              </a:rPr>
              <a:t>PROJE BAŞLIĞI </a:t>
            </a:r>
            <a:r>
              <a:rPr lang="en-US" sz="4400" dirty="0" smtClean="0">
                <a:latin typeface="Arial Black" panose="020B0A04020102020204" pitchFamily="34" charset="0"/>
              </a:rPr>
              <a:t>- </a:t>
            </a:r>
            <a:r>
              <a:rPr lang="en-US" sz="4400" dirty="0" err="1" smtClean="0">
                <a:latin typeface="Arial Black" panose="020B0A04020102020204" pitchFamily="34" charset="0"/>
              </a:rPr>
              <a:t>Örnek</a:t>
            </a:r>
            <a:r>
              <a:rPr lang="en-US" sz="4400" dirty="0" smtClean="0"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latin typeface="Arial Black" panose="020B0A04020102020204" pitchFamily="34" charset="0"/>
              </a:rPr>
              <a:t>Proje</a:t>
            </a:r>
            <a:r>
              <a:rPr lang="en-US" sz="4400" dirty="0" smtClean="0"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latin typeface="Arial Black" panose="020B0A04020102020204" pitchFamily="34" charset="0"/>
              </a:rPr>
              <a:t>Başlıkları</a:t>
            </a:r>
            <a:r>
              <a:rPr lang="en-US" sz="4400" dirty="0" smtClean="0">
                <a:latin typeface="Arial Black" panose="020B0A04020102020204" pitchFamily="34" charset="0"/>
              </a:rPr>
              <a:t/>
            </a:r>
            <a:br>
              <a:rPr lang="en-US" sz="4400" dirty="0" smtClean="0">
                <a:latin typeface="Arial Black" panose="020B0A04020102020204" pitchFamily="34" charset="0"/>
              </a:rPr>
            </a:br>
            <a:endParaRPr lang="tr-TR" sz="4400" dirty="0">
              <a:latin typeface="Arial Black" panose="020B0A040201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07720" y="1767840"/>
            <a:ext cx="10942320" cy="4419600"/>
          </a:xfrm>
        </p:spPr>
        <p:txBody>
          <a:bodyPr>
            <a:noAutofit/>
          </a:bodyPr>
          <a:lstStyle/>
          <a:p>
            <a:pPr lvl="1"/>
            <a:endParaRPr lang="en-US" sz="2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ümör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Büyüme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Modelleri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Kullanılarak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Kanser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Tedavisinde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Optimum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Ilaç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Miktarının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Belirlenmesi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(1001)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tr-T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İletken 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Polimer Temelli Kontrollü İlaç Salım Sistemleri  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(3501)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Tıp Etiği Açısından Sağlık Hakkı ve Romanlar Üzerine Bir Araştırma 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(1002)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Düşük Maliyetli ve Verimli </a:t>
            </a:r>
            <a:r>
              <a:rPr 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Mikrobiyal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Yakıt Hücresi (</a:t>
            </a:r>
            <a:r>
              <a:rPr 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Myh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Malzemeleri İle </a:t>
            </a:r>
            <a:r>
              <a:rPr 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Atıksulardan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Biyoelektrik Üretimi (1001)</a:t>
            </a:r>
          </a:p>
          <a:p>
            <a:pPr lvl="1"/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82634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83884" cy="186085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Arial Black" panose="020B0A04020102020204" pitchFamily="34" charset="0"/>
              </a:rPr>
              <a:t>PROJE BAŞLIĞI </a:t>
            </a:r>
            <a:r>
              <a:rPr lang="en-US" dirty="0" smtClean="0">
                <a:latin typeface="Arial Black" panose="020B0A04020102020204" pitchFamily="34" charset="0"/>
              </a:rPr>
              <a:t>- </a:t>
            </a:r>
            <a:r>
              <a:rPr lang="en-US" dirty="0" err="1" smtClean="0">
                <a:latin typeface="Arial Black" panose="020B0A04020102020204" pitchFamily="34" charset="0"/>
              </a:rPr>
              <a:t>Örnek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Proje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Başlıkları</a:t>
            </a:r>
            <a:r>
              <a:rPr lang="en-US" dirty="0" smtClean="0">
                <a:latin typeface="Arial Black" panose="020B0A04020102020204" pitchFamily="34" charset="0"/>
              </a:rPr>
              <a:t/>
            </a:r>
            <a:br>
              <a:rPr lang="en-US" dirty="0" smtClean="0">
                <a:latin typeface="Arial Black" panose="020B0A04020102020204" pitchFamily="34" charset="0"/>
              </a:rPr>
            </a:br>
            <a:endParaRPr lang="tr-TR" dirty="0">
              <a:latin typeface="Arial Black" panose="020B0A040201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964575"/>
            <a:ext cx="9892145" cy="4192386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tr-TR" sz="2600" dirty="0"/>
              <a:t>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Sürdürülebilir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Arazi Planlama Çalışmalarını Destekleyecek Bir İklim Değişikliği-Ekosistem Hizmetleri Yazılımının Geliştirilmesi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(1001)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tr-T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Sürdürülebilir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Kaynak Olarak </a:t>
            </a:r>
            <a:r>
              <a:rPr lang="tr-TR" sz="2200" dirty="0" err="1">
                <a:latin typeface="Arial" panose="020B0604020202020204" pitchFamily="34" charset="0"/>
                <a:cs typeface="Arial" panose="020B0604020202020204" pitchFamily="34" charset="0"/>
              </a:rPr>
              <a:t>Biyokömür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(1001)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Etkin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Hidrojen Depolama İçin Kabuklu </a:t>
            </a:r>
            <a:r>
              <a:rPr lang="tr-TR" sz="2200" dirty="0" err="1">
                <a:latin typeface="Arial" panose="020B0604020202020204" pitchFamily="34" charset="0"/>
                <a:cs typeface="Arial" panose="020B0604020202020204" pitchFamily="34" charset="0"/>
              </a:rPr>
              <a:t>Nanoparçacıkların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Üretimi (1001)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200" dirty="0" err="1">
                <a:latin typeface="Arial" panose="020B0604020202020204" pitchFamily="34" charset="0"/>
                <a:cs typeface="Arial" panose="020B0604020202020204" pitchFamily="34" charset="0"/>
              </a:rPr>
              <a:t>Nano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 Parçacık Katkılı Yeni Nesil Faz Değiştiren Maddelerin Deneysel Ve Sayısal Olarak İncelenmesi  (1001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tr-T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Manyetik </a:t>
            </a:r>
            <a:r>
              <a:rPr lang="tr-TR" sz="2200" dirty="0" err="1">
                <a:latin typeface="Arial" panose="020B0604020202020204" pitchFamily="34" charset="0"/>
                <a:cs typeface="Arial" panose="020B0604020202020204" pitchFamily="34" charset="0"/>
              </a:rPr>
              <a:t>Nano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Parçacıklı </a:t>
            </a:r>
            <a:r>
              <a:rPr lang="tr-TR" sz="2200" dirty="0" err="1">
                <a:latin typeface="Arial" panose="020B0604020202020204" pitchFamily="34" charset="0"/>
                <a:cs typeface="Arial" panose="020B0604020202020204" pitchFamily="34" charset="0"/>
              </a:rPr>
              <a:t>Nanoakışkanların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 Manipülasyonu ve Uygulamaları  </a:t>
            </a: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tr-T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180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594359"/>
            <a:ext cx="10983884" cy="1874521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900" dirty="0">
                <a:latin typeface="Arial Black" panose="020B0A04020102020204" pitchFamily="34" charset="0"/>
              </a:rPr>
              <a:t>PROJE BAŞLIĞI </a:t>
            </a:r>
            <a:r>
              <a:rPr lang="en-US" sz="4900" dirty="0" smtClean="0">
                <a:latin typeface="Arial Black" panose="020B0A04020102020204" pitchFamily="34" charset="0"/>
              </a:rPr>
              <a:t>- </a:t>
            </a:r>
            <a:r>
              <a:rPr lang="en-US" sz="4900" dirty="0" err="1" smtClean="0">
                <a:latin typeface="Arial Black" panose="020B0A04020102020204" pitchFamily="34" charset="0"/>
              </a:rPr>
              <a:t>Örnek</a:t>
            </a:r>
            <a:r>
              <a:rPr lang="en-US" sz="4900" dirty="0" smtClean="0">
                <a:latin typeface="Arial Black" panose="020B0A04020102020204" pitchFamily="34" charset="0"/>
              </a:rPr>
              <a:t> </a:t>
            </a:r>
            <a:r>
              <a:rPr lang="en-US" sz="4900" dirty="0" err="1" smtClean="0">
                <a:latin typeface="Arial Black" panose="020B0A04020102020204" pitchFamily="34" charset="0"/>
              </a:rPr>
              <a:t>Proje</a:t>
            </a:r>
            <a:r>
              <a:rPr lang="en-US" sz="4900" dirty="0" smtClean="0">
                <a:latin typeface="Arial Black" panose="020B0A04020102020204" pitchFamily="34" charset="0"/>
              </a:rPr>
              <a:t> </a:t>
            </a:r>
            <a:r>
              <a:rPr lang="en-US" sz="4900" dirty="0" err="1" smtClean="0">
                <a:latin typeface="Arial Black" panose="020B0A04020102020204" pitchFamily="34" charset="0"/>
              </a:rPr>
              <a:t>Başlıkları</a:t>
            </a:r>
            <a:r>
              <a:rPr lang="en-US" dirty="0" smtClean="0"/>
              <a:t/>
            </a:r>
            <a:br>
              <a:rPr lang="en-US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53440" y="1935480"/>
            <a:ext cx="10668000" cy="4282440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Ceyhan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Nehri’ndeki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Balık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Popülasyonlarında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Göçlerin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Habitat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Tercihlerinin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Balık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Geçitlerinin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Etkinliklerinin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Belirlenmesi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Yeşil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Kimya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Yöntemleriyle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Yeni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Sülfonamitlerin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Sentezi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Antitümör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Aktivitelerinin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İncelenmesi</a:t>
            </a: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tr-T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Enzimatik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Yöntemle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Format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Ölçüm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Kitinin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Geliştirilmesi</a:t>
            </a: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tr-T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Soda 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Sanayii Atık Çamuruyla  Düşük Enerjili Çimento Üretilmesi </a:t>
            </a: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Kömür </a:t>
            </a:r>
            <a:r>
              <a:rPr lang="tr-T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Flotasyonu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İçin Ekonomik ve Çevre Dostu Bir </a:t>
            </a:r>
            <a:r>
              <a:rPr lang="tr-T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Kollektör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Atık Bitkisel Yağ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tr-T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tr-T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978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83884" cy="186085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Arial Black" pitchFamily="34" charset="0"/>
              </a:rPr>
              <a:t>PROJE </a:t>
            </a:r>
            <a:r>
              <a:rPr lang="en-US" dirty="0" smtClean="0">
                <a:latin typeface="Arial Black" pitchFamily="34" charset="0"/>
              </a:rPr>
              <a:t>ÖZETİ – </a:t>
            </a:r>
            <a:r>
              <a:rPr lang="en-US" dirty="0" err="1" smtClean="0">
                <a:latin typeface="Arial Black" pitchFamily="34" charset="0"/>
              </a:rPr>
              <a:t>Neden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en-US" dirty="0" err="1" smtClean="0">
                <a:latin typeface="Arial Black" pitchFamily="34" charset="0"/>
              </a:rPr>
              <a:t>Önemlidir</a:t>
            </a:r>
            <a:r>
              <a:rPr lang="en-US" dirty="0" smtClean="0">
                <a:latin typeface="Arial Black" pitchFamily="34" charset="0"/>
              </a:rPr>
              <a:t>?</a:t>
            </a:r>
            <a:br>
              <a:rPr lang="en-US" dirty="0" smtClean="0">
                <a:latin typeface="Arial Black" pitchFamily="34" charset="0"/>
              </a:rPr>
            </a:br>
            <a:endParaRPr lang="tr-TR" dirty="0">
              <a:latin typeface="Arial Black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6250" y="2147454"/>
            <a:ext cx="10858500" cy="3624695"/>
          </a:xfrm>
        </p:spPr>
        <p:txBody>
          <a:bodyPr>
            <a:noAutofit/>
          </a:bodyPr>
          <a:lstStyle/>
          <a:p>
            <a:pPr lvl="1"/>
            <a:endParaRPr lang="en-US" sz="2200" b="1" dirty="0"/>
          </a:p>
          <a:p>
            <a:pPr lvl="1"/>
            <a:r>
              <a:rPr lang="tr-TR" sz="2800" b="1" dirty="0" smtClean="0">
                <a:latin typeface="Arial" pitchFamily="34" charset="0"/>
                <a:cs typeface="Arial" pitchFamily="34" charset="0"/>
              </a:rPr>
              <a:t>Proje özeti;  </a:t>
            </a:r>
            <a:r>
              <a:rPr lang="tr-TR" sz="2800" dirty="0" smtClean="0">
                <a:latin typeface="Arial" pitchFamily="34" charset="0"/>
                <a:cs typeface="Arial" pitchFamily="34" charset="0"/>
              </a:rPr>
              <a:t>Projeyi tanıtan </a:t>
            </a:r>
            <a:r>
              <a:rPr lang="tr-TR" sz="2800" dirty="0">
                <a:latin typeface="Arial" pitchFamily="34" charset="0"/>
                <a:cs typeface="Arial" pitchFamily="34" charset="0"/>
              </a:rPr>
              <a:t>kısa bir </a:t>
            </a:r>
            <a:r>
              <a:rPr lang="tr-TR" sz="2800" dirty="0" smtClean="0">
                <a:latin typeface="Arial" pitchFamily="34" charset="0"/>
                <a:cs typeface="Arial" pitchFamily="34" charset="0"/>
              </a:rPr>
              <a:t>bilgidir.</a:t>
            </a:r>
          </a:p>
          <a:p>
            <a:pPr lvl="1"/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Proje</a:t>
            </a:r>
            <a:r>
              <a:rPr lang="en-US" sz="2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özeti</a:t>
            </a:r>
            <a:r>
              <a:rPr lang="en-US" sz="2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değerlendiricileri</a:t>
            </a:r>
            <a:r>
              <a:rPr lang="en-US" sz="2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etkilemeli</a:t>
            </a:r>
            <a:r>
              <a:rPr lang="en-US" sz="2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ve</a:t>
            </a:r>
            <a:r>
              <a:rPr lang="en-US" sz="2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çalışmanın</a:t>
            </a:r>
            <a:r>
              <a:rPr lang="en-US" sz="2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devamını</a:t>
            </a:r>
            <a:r>
              <a:rPr lang="en-US" sz="2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okumak</a:t>
            </a:r>
            <a:r>
              <a:rPr lang="en-US" sz="2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için</a:t>
            </a:r>
            <a:r>
              <a:rPr lang="en-US" sz="2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heyecan</a:t>
            </a:r>
            <a:r>
              <a:rPr lang="en-US" sz="2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uyandırmalıdır</a:t>
            </a:r>
            <a:r>
              <a:rPr lang="en-US" sz="2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tr-TR" sz="26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tr-TR" sz="2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Kötü</a:t>
            </a:r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bir</a:t>
            </a:r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özet</a:t>
            </a:r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tek</a:t>
            </a:r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başına</a:t>
            </a:r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panelistlerin</a:t>
            </a:r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proje</a:t>
            </a:r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teklifini</a:t>
            </a:r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reddetmesine</a:t>
            </a:r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neden</a:t>
            </a:r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olmaz</a:t>
            </a:r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6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ancak</a:t>
            </a:r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onların</a:t>
            </a:r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ilk </a:t>
            </a:r>
            <a:r>
              <a:rPr lang="en-US" sz="26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negatif</a:t>
            </a:r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cevaba</a:t>
            </a:r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yönelmelerine</a:t>
            </a:r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neden</a:t>
            </a:r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olur</a:t>
            </a:r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lvl="1"/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26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03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83884" cy="186085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Arial Black" pitchFamily="34" charset="0"/>
              </a:rPr>
              <a:t>PROJE </a:t>
            </a:r>
            <a:r>
              <a:rPr lang="en-US" dirty="0" smtClean="0">
                <a:latin typeface="Arial Black" pitchFamily="34" charset="0"/>
              </a:rPr>
              <a:t>ÖZETİ – </a:t>
            </a:r>
            <a:r>
              <a:rPr lang="en-US" dirty="0" err="1" smtClean="0">
                <a:latin typeface="Arial Black" pitchFamily="34" charset="0"/>
              </a:rPr>
              <a:t>Neden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en-US" dirty="0" err="1" smtClean="0">
                <a:latin typeface="Arial Black" pitchFamily="34" charset="0"/>
              </a:rPr>
              <a:t>Önemlidir</a:t>
            </a:r>
            <a:r>
              <a:rPr lang="en-US" dirty="0" smtClean="0">
                <a:latin typeface="Arial Black" pitchFamily="34" charset="0"/>
              </a:rPr>
              <a:t>?</a:t>
            </a:r>
            <a:br>
              <a:rPr lang="en-US" dirty="0" smtClean="0">
                <a:latin typeface="Arial Black" pitchFamily="34" charset="0"/>
              </a:rPr>
            </a:br>
            <a:endParaRPr lang="tr-TR" dirty="0">
              <a:latin typeface="Arial Black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92480" y="2190750"/>
            <a:ext cx="10408920" cy="2838450"/>
          </a:xfrm>
        </p:spPr>
        <p:txBody>
          <a:bodyPr>
            <a:noAutofit/>
          </a:bodyPr>
          <a:lstStyle/>
          <a:p>
            <a:pPr lvl="1" algn="just">
              <a:buFont typeface="Wingdings" pitchFamily="2" charset="2"/>
              <a:buChar char="Ø"/>
            </a:pPr>
            <a:r>
              <a:rPr lang="tr-T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Özet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tüm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proje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800" dirty="0" smtClean="0">
                <a:latin typeface="Arial" pitchFamily="34" charset="0"/>
                <a:cs typeface="Arial" pitchFamily="34" charset="0"/>
              </a:rPr>
              <a:t>metninin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yoğunlaştırılmış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halidir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</a:t>
            </a:r>
            <a:endParaRPr lang="tr-TR" sz="28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tr-T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Özet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sunulacak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kuruluşunun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belirlediği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kelime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sınırı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dahilinde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olabildiğince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ayrıntılı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şekilde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yazılmalıdır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</a:t>
            </a:r>
            <a:endParaRPr lang="tr-TR" sz="28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tr-T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Bu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hangi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bilgilerin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yazılması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gerektiği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hangilerinin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yazılmaması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gerektiği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hususunda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iyi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bir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yazı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yazma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yeteneğinin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yanı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sıra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iyi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bir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yargılama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beceresi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gerektirecektir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lvl="1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2600" dirty="0"/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205134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11530" y="367099"/>
            <a:ext cx="10983884" cy="1885097"/>
          </a:xfrm>
        </p:spPr>
        <p:txBody>
          <a:bodyPr>
            <a:normAutofit/>
          </a:bodyPr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latin typeface="Arial Black" pitchFamily="34" charset="0"/>
              </a:rPr>
              <a:t>PROJE ÖZETİ </a:t>
            </a:r>
            <a:r>
              <a:rPr lang="en-US" sz="3600" b="1" dirty="0" smtClean="0">
                <a:latin typeface="Arial Black" pitchFamily="34" charset="0"/>
              </a:rPr>
              <a:t>ŞUNLARI İÇERMEMELİDİR;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75310" y="2002328"/>
            <a:ext cx="11037570" cy="4032712"/>
          </a:xfrm>
        </p:spPr>
        <p:txBody>
          <a:bodyPr>
            <a:noAutofit/>
          </a:bodyPr>
          <a:lstStyle/>
          <a:p>
            <a:pPr lvl="1"/>
            <a:endParaRPr lang="en-US" sz="2400" b="1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Uzun</a:t>
            </a:r>
            <a:r>
              <a:rPr lang="en-US" sz="24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arka</a:t>
            </a:r>
            <a:r>
              <a:rPr lang="en-US" sz="24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plan </a:t>
            </a:r>
            <a:r>
              <a:rPr lang="en-US" sz="240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bilgisi</a:t>
            </a:r>
            <a:endParaRPr lang="tr-TR" sz="2400" dirty="0">
              <a:solidFill>
                <a:srgbClr val="21212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tr-TR" altLang="en-US" sz="2400" dirty="0" smtClean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Diğer </a:t>
            </a:r>
            <a:r>
              <a:rPr lang="tr-TR" altLang="en-US" sz="24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literatüre atıflar [”şu anki araştırmalar gösteriyor ki ...“</a:t>
            </a:r>
            <a:r>
              <a:rPr lang="en-US" altLang="en-US" sz="24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tr-TR" altLang="en-US" sz="24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"çalışmalar şunu gösterdi ...“ </a:t>
            </a:r>
            <a:r>
              <a:rPr lang="en-US" altLang="en-US" sz="24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, (</a:t>
            </a:r>
            <a:r>
              <a:rPr lang="en-US" altLang="en-US" sz="240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Yıldız</a:t>
            </a:r>
            <a:r>
              <a:rPr lang="en-US" altLang="en-US" sz="24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, Pekin, 2017), vb. </a:t>
            </a:r>
            <a:r>
              <a:rPr lang="en-US" altLang="en-US" sz="2400" dirty="0" smtClean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]</a:t>
            </a:r>
            <a:endParaRPr lang="tr-TR" altLang="en-US" sz="2400" dirty="0" smtClean="0">
              <a:solidFill>
                <a:srgbClr val="21212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tr-TR" altLang="en-US" sz="2400" dirty="0" smtClean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 smtClean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Üç</a:t>
            </a:r>
            <a:r>
              <a:rPr lang="en-US" altLang="en-US" sz="2400" dirty="0" smtClean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nokta</a:t>
            </a:r>
            <a:r>
              <a:rPr lang="en-US" altLang="en-US" sz="24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ile</a:t>
            </a:r>
            <a:r>
              <a:rPr lang="en-US" altLang="en-US" sz="24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biten</a:t>
            </a:r>
            <a:r>
              <a:rPr lang="en-US" altLang="en-US" sz="24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(…) </a:t>
            </a:r>
            <a:r>
              <a:rPr lang="en-US" altLang="en-US" sz="240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veya</a:t>
            </a:r>
            <a:r>
              <a:rPr lang="en-US" altLang="en-US" sz="24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eksik</a:t>
            </a:r>
            <a:r>
              <a:rPr lang="en-US" altLang="en-US" sz="24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 smtClean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cümleler</a:t>
            </a:r>
            <a:endParaRPr lang="tr-TR" altLang="en-US" sz="2400" dirty="0">
              <a:solidFill>
                <a:srgbClr val="21212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tr-TR" altLang="en-US" sz="2400" dirty="0" smtClean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 smtClean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Okuyucuda</a:t>
            </a:r>
            <a:r>
              <a:rPr lang="en-US" altLang="en-US" sz="2400" dirty="0" smtClean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kafa</a:t>
            </a:r>
            <a:r>
              <a:rPr lang="en-US" altLang="en-US" sz="24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karışıklığı</a:t>
            </a:r>
            <a:r>
              <a:rPr lang="en-US" altLang="en-US" sz="24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yaratacak</a:t>
            </a:r>
            <a:r>
              <a:rPr lang="en-US" altLang="en-US" sz="24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kısaltmalar</a:t>
            </a:r>
            <a:r>
              <a:rPr lang="en-US" altLang="en-US" sz="24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, jargon </a:t>
            </a:r>
            <a:r>
              <a:rPr lang="en-US" altLang="en-US" sz="240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veya</a:t>
            </a:r>
            <a:r>
              <a:rPr lang="en-US" altLang="en-US" sz="24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 smtClean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terimler</a:t>
            </a:r>
            <a:endParaRPr lang="tr-TR" altLang="en-US" sz="2400" dirty="0">
              <a:solidFill>
                <a:srgbClr val="21212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tr-TR" sz="2400" dirty="0" smtClean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Eksik</a:t>
            </a:r>
            <a:r>
              <a:rPr lang="en-US" sz="2400" dirty="0" smtClean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ya</a:t>
            </a:r>
            <a:r>
              <a:rPr lang="en-US" sz="24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da </a:t>
            </a:r>
            <a:r>
              <a:rPr lang="en-US" sz="240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aşırı</a:t>
            </a:r>
            <a:r>
              <a:rPr lang="en-US" sz="24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bilgi</a:t>
            </a:r>
            <a:r>
              <a:rPr lang="en-US" sz="24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yüklemesi</a:t>
            </a:r>
            <a:r>
              <a:rPr lang="en-US" altLang="en-US" sz="24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tr-TR" altLang="en-US" sz="2400" dirty="0" smtClean="0">
              <a:solidFill>
                <a:srgbClr val="21212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tr-TR" altLang="en-US" sz="2400" dirty="0" smtClean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 smtClean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Herhangi</a:t>
            </a:r>
            <a:r>
              <a:rPr lang="en-US" altLang="en-US" sz="2400" dirty="0" smtClean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bir</a:t>
            </a:r>
            <a:r>
              <a:rPr lang="en-US" altLang="en-US" sz="24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görüntü</a:t>
            </a:r>
            <a:r>
              <a:rPr lang="en-US" altLang="en-US" sz="24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en-US" sz="240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şekil</a:t>
            </a:r>
            <a:r>
              <a:rPr lang="en-US" altLang="en-US" sz="24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en-US" sz="240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şekil</a:t>
            </a:r>
            <a:r>
              <a:rPr lang="en-US" altLang="en-US" sz="24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veya</a:t>
            </a:r>
            <a:r>
              <a:rPr lang="en-US" altLang="en-US" sz="24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tablo</a:t>
            </a:r>
            <a:r>
              <a:rPr lang="en-US" altLang="en-US" sz="24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veya</a:t>
            </a:r>
            <a:r>
              <a:rPr lang="en-US" altLang="en-US" sz="24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bunlara</a:t>
            </a:r>
            <a:r>
              <a:rPr lang="en-US" altLang="en-US" sz="24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err="1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referanslar</a:t>
            </a:r>
            <a:r>
              <a:rPr lang="en-US" altLang="en-US" sz="2400" dirty="0">
                <a:solidFill>
                  <a:srgbClr val="21212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tr-TR" altLang="en-US" sz="2400" dirty="0">
              <a:solidFill>
                <a:srgbClr val="21212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tr-T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Yazım </a:t>
            </a:r>
            <a:r>
              <a:rPr lang="tr-TR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hataları, tekrarlar ve tutarsız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ifadeler</a:t>
            </a:r>
            <a:endParaRPr lang="tr-T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tr-T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Akıcı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olmayan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bir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dil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2"/>
            <a:endParaRPr lang="en-US" sz="2000" b="1" dirty="0" smtClean="0"/>
          </a:p>
          <a:p>
            <a:pPr lvl="1"/>
            <a:endParaRPr lang="en-US" sz="2200" b="1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59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6397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itchFamily="34" charset="0"/>
                <a:cs typeface="Arial" pitchFamily="34" charset="0"/>
              </a:rPr>
              <a:t>İÇİNDEKİLER</a:t>
            </a:r>
            <a:endParaRPr lang="tr-TR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35280" y="1775460"/>
            <a:ext cx="9892145" cy="43967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Proje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Başlığı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Proje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Başlığı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Neden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Önemlidir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?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Proje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Başlığının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Sahip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Olması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Gereken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Özellikler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Nelerdir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?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Örnek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Proje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Başlıkları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Proje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Özeti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Proje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Özeti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Neden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Önemlidir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?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Proje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Özet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Yazımında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Dikkat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Edilecek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Hususlar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Nelerdir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?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Örnek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Proje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Özetleri</a:t>
            </a:r>
            <a:endParaRPr lang="tr-TR" sz="2400" dirty="0">
              <a:latin typeface="Arial" pitchFamily="34" charset="0"/>
              <a:cs typeface="Arial" pitchFamily="34" charset="0"/>
            </a:endParaRPr>
          </a:p>
          <a:p>
            <a:pPr marL="201168" lvl="1" indent="0"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Anahtar Kelimeler</a:t>
            </a:r>
          </a:p>
          <a:p>
            <a:pPr lvl="1">
              <a:buFont typeface="Wingdings" pitchFamily="2" charset="2"/>
              <a:buChar char="Ø"/>
            </a:pPr>
            <a:r>
              <a:rPr lang="tr-TR" sz="2400" dirty="0" smtClean="0">
                <a:latin typeface="Arial" pitchFamily="34" charset="0"/>
                <a:cs typeface="Arial" pitchFamily="34" charset="0"/>
              </a:rPr>
              <a:t>Anahtar Kelime Neden Önemlidir?</a:t>
            </a:r>
          </a:p>
          <a:p>
            <a:pPr lvl="1">
              <a:buFont typeface="Wingdings" pitchFamily="2" charset="2"/>
              <a:buChar char="Ø"/>
            </a:pPr>
            <a:r>
              <a:rPr lang="tr-TR" sz="2400" dirty="0" smtClean="0">
                <a:latin typeface="Arial" pitchFamily="34" charset="0"/>
                <a:cs typeface="Arial" pitchFamily="34" charset="0"/>
              </a:rPr>
              <a:t>Anahtar Kelimeleri Seçerken Nelere Dikkat Etmeliyiz?</a:t>
            </a:r>
          </a:p>
          <a:p>
            <a:pPr lvl="1">
              <a:buFont typeface="Courier New" pitchFamily="49" charset="0"/>
              <a:buChar char="o"/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22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811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59180" y="367099"/>
            <a:ext cx="10983884" cy="18608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>
                <a:latin typeface="Arial Black" pitchFamily="34" charset="0"/>
              </a:rPr>
              <a:t>PROJE ÖZETİ</a:t>
            </a:r>
            <a:r>
              <a:rPr lang="tr-TR" sz="4400" dirty="0" smtClean="0">
                <a:latin typeface="Arial Black" pitchFamily="34" charset="0"/>
              </a:rPr>
              <a:t>NDE BULUNMASI GEREKEN BÖLÜMLER</a:t>
            </a:r>
            <a:r>
              <a:rPr lang="en-US" sz="4400" dirty="0" smtClean="0">
                <a:latin typeface="Arial Black" pitchFamily="34" charset="0"/>
              </a:rPr>
              <a:t/>
            </a:r>
            <a:br>
              <a:rPr lang="en-US" sz="4400" dirty="0" smtClean="0">
                <a:latin typeface="Arial Black" pitchFamily="34" charset="0"/>
              </a:rPr>
            </a:br>
            <a:endParaRPr lang="tr-TR" sz="4400" dirty="0">
              <a:latin typeface="Arial Black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400" y="1885950"/>
            <a:ext cx="11890664" cy="3886200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sz="32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Giriş</a:t>
            </a:r>
            <a:endParaRPr lang="en-US" sz="32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Özetin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ilk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bölümüdür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Okuyucu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için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kısa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çekici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olmalıdır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Okuyucuyu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sıkma</a:t>
            </a:r>
            <a:r>
              <a:rPr lang="tr-TR" sz="2800" dirty="0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dikkat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çekici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800" dirty="0" smtClean="0">
                <a:latin typeface="Arial" pitchFamily="34" charset="0"/>
                <a:cs typeface="Arial" pitchFamily="34" charset="0"/>
              </a:rPr>
              <a:t>bir şekilde </a:t>
            </a:r>
            <a:r>
              <a:rPr lang="tr-TR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roje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konusunun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araştırılma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sebebini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açıklayan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giriş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mahiyetinde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bir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beyan</a:t>
            </a:r>
            <a:r>
              <a:rPr lang="tr-T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yazılmalıdır</a:t>
            </a:r>
            <a:endParaRPr lang="en-US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İyi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yazılmış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bir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giriş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okuduktan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sonra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okuyucu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daha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fazla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okumaya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hevesli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olur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tr-TR" sz="2800" dirty="0" smtClean="0">
              <a:latin typeface="Arial" pitchFamily="34" charset="0"/>
              <a:cs typeface="Arial" pitchFamily="34" charset="0"/>
            </a:endParaRPr>
          </a:p>
          <a:p>
            <a:pPr marL="201168" lvl="1" indent="0">
              <a:buNone/>
            </a:pPr>
            <a:r>
              <a:rPr lang="en-US" sz="32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Araştırmanın</a:t>
            </a:r>
            <a:r>
              <a:rPr lang="en-US" sz="32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amacı</a:t>
            </a:r>
            <a:r>
              <a:rPr lang="en-US" sz="32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en-US" sz="2800" dirty="0" smtClean="0">
                <a:latin typeface="Arial" pitchFamily="34" charset="0"/>
                <a:cs typeface="Arial" pitchFamily="34" charset="0"/>
              </a:rPr>
              <a:t>Bu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genellikle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şu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soruya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cevap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verir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Bu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araştırmanın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amacı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nedir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lvl="1"/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lvl="2"/>
            <a:endParaRPr lang="tr-TR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/>
            <a:endParaRPr lang="en-US" sz="2800" b="1" dirty="0" smtClean="0"/>
          </a:p>
          <a:p>
            <a:pPr lvl="2"/>
            <a:endParaRPr lang="en-US" sz="2800" b="1" dirty="0" smtClean="0"/>
          </a:p>
          <a:p>
            <a:pPr lvl="1"/>
            <a:endParaRPr lang="en-US" sz="2200" b="1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370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59180" y="367099"/>
            <a:ext cx="10983884" cy="18608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>
                <a:latin typeface="Arial Black" pitchFamily="34" charset="0"/>
              </a:rPr>
              <a:t>PROJE ÖZETİ</a:t>
            </a:r>
            <a:r>
              <a:rPr lang="tr-TR" sz="4400" dirty="0" smtClean="0">
                <a:latin typeface="Arial Black" pitchFamily="34" charset="0"/>
              </a:rPr>
              <a:t>NDE BULUNMASI GEREKEN BÖLÜMLER</a:t>
            </a:r>
            <a:r>
              <a:rPr lang="en-US" sz="4400" dirty="0" smtClean="0">
                <a:latin typeface="Arial Black" pitchFamily="34" charset="0"/>
              </a:rPr>
              <a:t/>
            </a:r>
            <a:br>
              <a:rPr lang="en-US" sz="4400" dirty="0" smtClean="0">
                <a:latin typeface="Arial Black" pitchFamily="34" charset="0"/>
              </a:rPr>
            </a:br>
            <a:endParaRPr lang="tr-TR" sz="4400" dirty="0">
              <a:latin typeface="Arial Black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400" y="1885950"/>
            <a:ext cx="11890664" cy="3886200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sz="32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Araştırmanın</a:t>
            </a:r>
            <a:r>
              <a:rPr lang="en-US" sz="32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önemi</a:t>
            </a:r>
            <a:endParaRPr lang="en-US" sz="3200" b="1" u="sng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800" dirty="0" smtClean="0">
                <a:latin typeface="Arial" pitchFamily="34" charset="0"/>
                <a:cs typeface="Arial" pitchFamily="34" charset="0"/>
              </a:rPr>
              <a:t>Bu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genellikle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şu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soruya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cevap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verir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Bu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araştırmayı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neden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yapıyoruz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lvl="1"/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201168" lvl="1" indent="0">
              <a:buNone/>
            </a:pPr>
            <a:r>
              <a:rPr lang="en-US" sz="32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Araştırmanın</a:t>
            </a:r>
            <a:r>
              <a:rPr lang="en-US" sz="32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ö</a:t>
            </a:r>
            <a:r>
              <a:rPr lang="en-US" sz="32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zgün</a:t>
            </a:r>
            <a:r>
              <a:rPr lang="en-US" sz="32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32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eğeri</a:t>
            </a:r>
            <a:endParaRPr lang="en-US" sz="32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800" dirty="0">
                <a:latin typeface="Arial" pitchFamily="34" charset="0"/>
                <a:cs typeface="Arial" pitchFamily="34" charset="0"/>
              </a:rPr>
              <a:t>Bu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genellikle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şu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soruya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cevap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verir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Bu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araştırmanın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literatürdeki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durumu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nedir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lvl="2"/>
            <a:endParaRPr lang="tr-TR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/>
            <a:endParaRPr lang="en-US" sz="2800" b="1" dirty="0" smtClean="0"/>
          </a:p>
          <a:p>
            <a:pPr lvl="2"/>
            <a:endParaRPr lang="en-US" sz="2800" b="1" dirty="0" smtClean="0"/>
          </a:p>
          <a:p>
            <a:pPr lvl="1"/>
            <a:endParaRPr lang="en-US" sz="2200" b="1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66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83884" cy="18608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Arial Black" pitchFamily="34" charset="0"/>
              </a:rPr>
              <a:t>PROJE ÖZETİ</a:t>
            </a:r>
            <a:r>
              <a:rPr lang="tr-TR" dirty="0">
                <a:latin typeface="Arial Black" pitchFamily="34" charset="0"/>
              </a:rPr>
              <a:t>NDE BULUNMASI </a:t>
            </a:r>
            <a:r>
              <a:rPr lang="tr-TR" dirty="0" smtClean="0">
                <a:latin typeface="Arial Black" pitchFamily="34" charset="0"/>
              </a:rPr>
              <a:t>GEREKEN BÖLÜMLER</a:t>
            </a:r>
            <a:r>
              <a:rPr lang="en-US" dirty="0">
                <a:latin typeface="Arial Black" pitchFamily="34" charset="0"/>
              </a:rPr>
              <a:t/>
            </a:r>
            <a:br>
              <a:rPr lang="en-US" dirty="0">
                <a:latin typeface="Arial Black" pitchFamily="34" charset="0"/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8600" y="1737360"/>
            <a:ext cx="11677650" cy="4530090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sz="32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Yöntem</a:t>
            </a:r>
            <a:endParaRPr lang="en-US" sz="32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b="1" dirty="0">
                <a:latin typeface="Arial" pitchFamily="34" charset="0"/>
                <a:cs typeface="Arial" pitchFamily="34" charset="0"/>
              </a:rPr>
              <a:t>Bu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genellikle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şu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soruya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cevap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verir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Ne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yapacağız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?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Bunu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nasıl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yapacağız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?</a:t>
            </a:r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err="1">
                <a:latin typeface="Arial" pitchFamily="34" charset="0"/>
                <a:cs typeface="Arial" pitchFamily="34" charset="0"/>
              </a:rPr>
              <a:t>Araştırmanın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nasıl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yapıldığı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hakkında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genel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açıklama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önemli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noktaların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özeti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sz="2400" dirty="0" smtClean="0">
                <a:latin typeface="Arial" pitchFamily="34" charset="0"/>
                <a:cs typeface="Arial" pitchFamily="34" charset="0"/>
              </a:rPr>
              <a:t>Yöntem anlatılırken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kullanılan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malzemeler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hakkında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bilgi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içermez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ancak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işlemleri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çok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büyük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ölçüde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etkiliyorsa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veya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araştırma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için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geliştirilmesi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gerekiyorsa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bahsedilebilir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01168" lvl="1" indent="0">
              <a:buNone/>
            </a:pPr>
            <a:r>
              <a:rPr lang="en-US" sz="32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Sonuçlar</a:t>
            </a:r>
            <a:endParaRPr lang="en-US" sz="3200" b="1" u="sng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Araştırma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sonucunda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neler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buldunuz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?</a:t>
            </a:r>
            <a:r>
              <a:rPr lang="tr-T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Yönteminizin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avantajları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nelerdi</a:t>
            </a:r>
            <a:r>
              <a:rPr lang="tr-TR" sz="24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lvl="2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Proje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teklif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aşamasında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sonuçlar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elimizde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olmayacağı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için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bölümü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yazamayız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Fakat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proje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öncesi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yürütülen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ön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çalışma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ise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çalışmaya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ait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bulgular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verilebilir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2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79120" y="1891454"/>
            <a:ext cx="1123188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32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Yaygın</a:t>
            </a:r>
            <a:r>
              <a:rPr lang="en-US" sz="32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u="sng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etki</a:t>
            </a:r>
            <a:endParaRPr lang="en-US" sz="32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3200" dirty="0" err="1">
                <a:latin typeface="Arial" pitchFamily="34" charset="0"/>
                <a:cs typeface="Arial" pitchFamily="34" charset="0"/>
              </a:rPr>
              <a:t>Çalışma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sonucunda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edineceğiniz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bulguların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bilimsel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ekonomik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sosyal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ve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toplumsal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faydaları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neler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?</a:t>
            </a:r>
            <a:endParaRPr lang="tr-TR" sz="3200" dirty="0" smtClean="0">
              <a:latin typeface="Arial" pitchFamily="34" charset="0"/>
              <a:cs typeface="Arial" pitchFamily="34" charset="0"/>
            </a:endParaRPr>
          </a:p>
          <a:p>
            <a:pPr lvl="2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4048" lvl="2" indent="0">
              <a:buNone/>
            </a:pPr>
            <a:r>
              <a:rPr lang="tr-TR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***Özette </a:t>
            </a:r>
            <a:r>
              <a:rPr lang="tr-TR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bulgular hakkında ayrıntı, grafik ve tablolar verilmemelidir.</a:t>
            </a:r>
          </a:p>
          <a:p>
            <a:pPr lvl="2"/>
            <a:endParaRPr lang="tr-TR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/>
            <a:endParaRPr lang="en-US" sz="2000" b="1" dirty="0"/>
          </a:p>
          <a:p>
            <a:pPr lvl="2"/>
            <a:endParaRPr lang="en-US" sz="2000" b="1" dirty="0"/>
          </a:p>
          <a:p>
            <a:pPr lvl="1"/>
            <a:endParaRPr lang="en-US" sz="2200" b="1" dirty="0"/>
          </a:p>
          <a:p>
            <a:endParaRPr lang="tr-TR" dirty="0"/>
          </a:p>
        </p:txBody>
      </p:sp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83884" cy="18608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Arial Black" pitchFamily="34" charset="0"/>
              </a:rPr>
              <a:t>PROJE ÖZETİ</a:t>
            </a:r>
            <a:r>
              <a:rPr lang="tr-TR" dirty="0">
                <a:latin typeface="Arial Black" pitchFamily="34" charset="0"/>
              </a:rPr>
              <a:t>NDE BULUNMASI </a:t>
            </a:r>
            <a:r>
              <a:rPr lang="tr-TR" dirty="0" smtClean="0">
                <a:latin typeface="Arial Black" pitchFamily="34" charset="0"/>
              </a:rPr>
              <a:t>GEREKEN BÖLÜMLER</a:t>
            </a:r>
            <a:r>
              <a:rPr lang="en-US" dirty="0">
                <a:latin typeface="Arial Black" pitchFamily="34" charset="0"/>
              </a:rPr>
              <a:t/>
            </a:r>
            <a:br>
              <a:rPr lang="en-US" dirty="0">
                <a:latin typeface="Arial Black" pitchFamily="34" charset="0"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19019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79120" y="1891454"/>
            <a:ext cx="11231880" cy="4023360"/>
          </a:xfrm>
        </p:spPr>
        <p:txBody>
          <a:bodyPr>
            <a:normAutofit/>
          </a:bodyPr>
          <a:lstStyle/>
          <a:p>
            <a:pPr lvl="1"/>
            <a:endParaRPr lang="en-US" sz="3200" b="1" dirty="0" smtClean="0"/>
          </a:p>
          <a:p>
            <a:pPr lvl="1"/>
            <a:r>
              <a:rPr lang="en-US" sz="3200" b="1" dirty="0" err="1" smtClean="0"/>
              <a:t>Proje</a:t>
            </a:r>
            <a:r>
              <a:rPr lang="en-US" sz="3200" b="1" dirty="0" smtClean="0"/>
              <a:t> </a:t>
            </a:r>
            <a:r>
              <a:rPr lang="en-US" sz="3200" b="1" dirty="0" err="1"/>
              <a:t>özeti</a:t>
            </a:r>
            <a:r>
              <a:rPr lang="en-US" sz="3200" b="1" dirty="0"/>
              <a:t> </a:t>
            </a:r>
            <a:r>
              <a:rPr lang="en-US" sz="3200" dirty="0" err="1"/>
              <a:t>proje</a:t>
            </a:r>
            <a:r>
              <a:rPr lang="en-US" sz="3200" dirty="0"/>
              <a:t> </a:t>
            </a:r>
            <a:r>
              <a:rPr lang="en-US" sz="3200" dirty="0" err="1"/>
              <a:t>raporunuzun</a:t>
            </a:r>
            <a:r>
              <a:rPr lang="en-US" sz="3200" dirty="0"/>
              <a:t> ilk </a:t>
            </a:r>
            <a:r>
              <a:rPr lang="en-US" sz="3200" dirty="0" err="1"/>
              <a:t>bölümü</a:t>
            </a:r>
            <a:r>
              <a:rPr lang="en-US" sz="3200" dirty="0"/>
              <a:t> </a:t>
            </a:r>
            <a:r>
              <a:rPr lang="en-US" sz="3200" dirty="0" err="1"/>
              <a:t>olmasına</a:t>
            </a:r>
            <a:r>
              <a:rPr lang="en-US" sz="3200" dirty="0"/>
              <a:t> ragmen </a:t>
            </a:r>
            <a:r>
              <a:rPr lang="en-US" sz="3200" dirty="0" err="1"/>
              <a:t>tüm</a:t>
            </a:r>
            <a:r>
              <a:rPr lang="en-US" sz="3200" dirty="0"/>
              <a:t> </a:t>
            </a:r>
            <a:r>
              <a:rPr lang="en-US" sz="3200" dirty="0" err="1"/>
              <a:t>rapor</a:t>
            </a:r>
            <a:r>
              <a:rPr lang="en-US" sz="3200" dirty="0"/>
              <a:t> </a:t>
            </a:r>
            <a:r>
              <a:rPr lang="en-US" sz="3200" dirty="0" err="1"/>
              <a:t>içeriğini</a:t>
            </a:r>
            <a:r>
              <a:rPr lang="en-US" sz="3200" dirty="0"/>
              <a:t> </a:t>
            </a:r>
            <a:r>
              <a:rPr lang="en-US" sz="3200" dirty="0" err="1"/>
              <a:t>özetleyeceği</a:t>
            </a:r>
            <a:r>
              <a:rPr lang="en-US" sz="3200" dirty="0"/>
              <a:t> </a:t>
            </a:r>
            <a:r>
              <a:rPr lang="en-US" sz="3200" dirty="0" err="1"/>
              <a:t>için</a:t>
            </a:r>
            <a:r>
              <a:rPr lang="en-US" sz="3200" dirty="0"/>
              <a:t> </a:t>
            </a:r>
            <a:r>
              <a:rPr lang="en-US" sz="3200" b="1" dirty="0" err="1"/>
              <a:t>en</a:t>
            </a:r>
            <a:r>
              <a:rPr lang="en-US" sz="3200" b="1" dirty="0"/>
              <a:t> son </a:t>
            </a:r>
            <a:r>
              <a:rPr lang="en-US" sz="3200" b="1" dirty="0" err="1"/>
              <a:t>yazılmalıdır</a:t>
            </a:r>
            <a:r>
              <a:rPr lang="en-US" sz="3200" b="1" dirty="0"/>
              <a:t>. </a:t>
            </a:r>
            <a:endParaRPr lang="en-US" sz="3200" b="1" dirty="0" smtClean="0"/>
          </a:p>
          <a:p>
            <a:pPr lvl="1"/>
            <a:endParaRPr lang="en-US" sz="3200" b="1" dirty="0"/>
          </a:p>
          <a:p>
            <a:pPr lvl="1"/>
            <a:r>
              <a:rPr lang="tr-TR" sz="3200" dirty="0" smtClean="0"/>
              <a:t>İngilizce </a:t>
            </a:r>
            <a:r>
              <a:rPr lang="en-US" sz="3200" dirty="0" smtClean="0"/>
              <a:t>ö</a:t>
            </a:r>
            <a:r>
              <a:rPr lang="tr-TR" sz="3200" dirty="0" err="1" smtClean="0"/>
              <a:t>zet</a:t>
            </a:r>
            <a:r>
              <a:rPr lang="en-US" sz="3200" dirty="0" smtClean="0"/>
              <a:t>, </a:t>
            </a:r>
            <a:r>
              <a:rPr lang="tr-TR" sz="3200" dirty="0" smtClean="0"/>
              <a:t>Türkçe </a:t>
            </a:r>
            <a:r>
              <a:rPr lang="tr-TR" sz="3200" dirty="0"/>
              <a:t>özetin birebir karşılığı olmalı ve</a:t>
            </a:r>
            <a:r>
              <a:rPr lang="en-US" sz="3200" dirty="0"/>
              <a:t> </a:t>
            </a:r>
            <a:r>
              <a:rPr lang="tr-TR" sz="3200" dirty="0"/>
              <a:t>İngilizce dil kurallarına uygun yazılmalıdır.</a:t>
            </a:r>
            <a:endParaRPr lang="en-US" sz="3200" dirty="0"/>
          </a:p>
          <a:p>
            <a:pPr lvl="2"/>
            <a:endParaRPr lang="tr-TR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/>
            <a:endParaRPr lang="en-US" sz="2000" b="1" dirty="0"/>
          </a:p>
          <a:p>
            <a:pPr lvl="2"/>
            <a:endParaRPr lang="en-US" sz="2000" b="1" dirty="0"/>
          </a:p>
          <a:p>
            <a:pPr lvl="1"/>
            <a:endParaRPr lang="en-US" sz="2200" b="1" dirty="0"/>
          </a:p>
          <a:p>
            <a:endParaRPr lang="tr-TR" dirty="0"/>
          </a:p>
        </p:txBody>
      </p:sp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83884" cy="18608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rial Black" pitchFamily="34" charset="0"/>
              </a:rPr>
              <a:t>PROJE ÖZETİ NE ZAMAN YAZILMALIDIR?</a:t>
            </a:r>
            <a:br>
              <a:rPr lang="en-US" dirty="0" smtClean="0">
                <a:latin typeface="Arial Black" pitchFamily="34" charset="0"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8876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83884" cy="186085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000" dirty="0">
                <a:latin typeface="Arial Black" panose="020B0A04020102020204" pitchFamily="34" charset="0"/>
              </a:rPr>
              <a:t>PROJE </a:t>
            </a:r>
            <a:r>
              <a:rPr lang="en-US" sz="4000" dirty="0" smtClean="0">
                <a:latin typeface="Arial Black" panose="020B0A04020102020204" pitchFamily="34" charset="0"/>
              </a:rPr>
              <a:t>ÖZETİ – </a:t>
            </a:r>
            <a:r>
              <a:rPr lang="en-US" sz="4000" dirty="0" err="1" smtClean="0">
                <a:latin typeface="Arial Black" panose="020B0A04020102020204" pitchFamily="34" charset="0"/>
              </a:rPr>
              <a:t>Dikkat</a:t>
            </a:r>
            <a:r>
              <a:rPr lang="en-US" sz="4000" dirty="0" smtClean="0"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latin typeface="Arial Black" panose="020B0A04020102020204" pitchFamily="34" charset="0"/>
              </a:rPr>
              <a:t>Edilecek</a:t>
            </a:r>
            <a:r>
              <a:rPr lang="en-US" sz="4000" dirty="0" smtClean="0"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latin typeface="Arial Black" panose="020B0A04020102020204" pitchFamily="34" charset="0"/>
              </a:rPr>
              <a:t>Hususlar</a:t>
            </a:r>
            <a:r>
              <a:rPr lang="en-US" sz="4000" dirty="0" smtClean="0">
                <a:latin typeface="Arial Black" panose="020B0A04020102020204" pitchFamily="34" charset="0"/>
              </a:rPr>
              <a:t/>
            </a:r>
            <a:br>
              <a:rPr lang="en-US" sz="4000" dirty="0" smtClean="0">
                <a:latin typeface="Arial Black" panose="020B0A04020102020204" pitchFamily="34" charset="0"/>
              </a:rPr>
            </a:br>
            <a:endParaRPr lang="tr-TR" sz="4000" dirty="0">
              <a:latin typeface="Arial Black" panose="020B0A04020102020204" pitchFamily="34" charset="0"/>
            </a:endParaRPr>
          </a:p>
        </p:txBody>
      </p:sp>
      <p:sp>
        <p:nvSpPr>
          <p:cNvPr id="4" name="Yuvarlatılmış Dikdörtgen 3"/>
          <p:cNvSpPr/>
          <p:nvPr/>
        </p:nvSpPr>
        <p:spPr>
          <a:xfrm>
            <a:off x="106680" y="1920240"/>
            <a:ext cx="6111240" cy="426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sz="2600" b="1" dirty="0">
                <a:solidFill>
                  <a:schemeClr val="tx1"/>
                </a:solidFill>
              </a:rPr>
              <a:t>Türkçe ve İngilizce özetlerin projenin 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lphaLcParenBoth"/>
            </a:pPr>
            <a:r>
              <a:rPr lang="tr-TR" sz="2600" b="1" dirty="0" smtClean="0"/>
              <a:t>Özgün </a:t>
            </a:r>
            <a:r>
              <a:rPr lang="tr-TR" sz="2600" b="1" dirty="0"/>
              <a:t>değeri</a:t>
            </a:r>
            <a:r>
              <a:rPr lang="tr-TR" sz="2600" dirty="0"/>
              <a:t>, </a:t>
            </a:r>
            <a:endParaRPr lang="en-US" sz="2600" dirty="0" smtClean="0"/>
          </a:p>
          <a:p>
            <a:pPr marL="457200" indent="-457200" algn="just">
              <a:buAutoNum type="alphaLcParenBoth"/>
            </a:pPr>
            <a:r>
              <a:rPr lang="tr-TR" sz="2600" b="1" dirty="0"/>
              <a:t>Y</a:t>
            </a:r>
            <a:r>
              <a:rPr lang="tr-TR" sz="2600" b="1" dirty="0" smtClean="0"/>
              <a:t>öntemi</a:t>
            </a:r>
            <a:r>
              <a:rPr lang="tr-TR" sz="2600" dirty="0"/>
              <a:t>, </a:t>
            </a:r>
            <a:endParaRPr lang="en-US" sz="2600" dirty="0" smtClean="0"/>
          </a:p>
          <a:p>
            <a:pPr algn="just"/>
            <a:r>
              <a:rPr lang="tr-TR" sz="2600" dirty="0" smtClean="0"/>
              <a:t>(</a:t>
            </a:r>
            <a:r>
              <a:rPr lang="tr-TR" sz="2600" dirty="0"/>
              <a:t>c) </a:t>
            </a:r>
            <a:r>
              <a:rPr lang="tr-TR" sz="2600" b="1" dirty="0"/>
              <a:t>Y</a:t>
            </a:r>
            <a:r>
              <a:rPr lang="tr-TR" sz="2600" b="1" dirty="0" smtClean="0"/>
              <a:t>önetimi</a:t>
            </a:r>
            <a:r>
              <a:rPr lang="tr-TR" sz="2600" dirty="0" smtClean="0"/>
              <a:t> </a:t>
            </a:r>
            <a:r>
              <a:rPr lang="tr-TR" sz="2600" dirty="0"/>
              <a:t>ve </a:t>
            </a:r>
            <a:endParaRPr lang="en-US" sz="2600" dirty="0" smtClean="0"/>
          </a:p>
          <a:p>
            <a:pPr algn="just"/>
            <a:r>
              <a:rPr lang="tr-TR" sz="2600" dirty="0" smtClean="0"/>
              <a:t>(</a:t>
            </a:r>
            <a:r>
              <a:rPr lang="tr-TR" sz="2600" dirty="0"/>
              <a:t>d) </a:t>
            </a:r>
            <a:r>
              <a:rPr lang="tr-TR" sz="2600" b="1" dirty="0"/>
              <a:t>Y</a:t>
            </a:r>
            <a:r>
              <a:rPr lang="tr-TR" sz="2600" b="1" dirty="0" smtClean="0"/>
              <a:t>aygın </a:t>
            </a:r>
            <a:r>
              <a:rPr lang="tr-TR" sz="2600" b="1" dirty="0"/>
              <a:t>etkisinin </a:t>
            </a:r>
            <a:r>
              <a:rPr lang="tr-TR" sz="2600" dirty="0"/>
              <a:t>ana hatlarını kapsaması beklenir. </a:t>
            </a:r>
            <a:endParaRPr lang="en-US" sz="2600" dirty="0" smtClean="0"/>
          </a:p>
          <a:p>
            <a:pPr algn="just"/>
            <a:r>
              <a:rPr lang="tr-TR" sz="2600" dirty="0" smtClean="0"/>
              <a:t>Her </a:t>
            </a:r>
            <a:r>
              <a:rPr lang="tr-TR" sz="2600" dirty="0"/>
              <a:t>bir özet 450 kelime veya bir sayfa ile sınırlandırılmalıdır. Bu bölümün en son yazılması önerilir.</a:t>
            </a:r>
            <a:endParaRPr lang="en-US" sz="2600" dirty="0"/>
          </a:p>
          <a:p>
            <a:pPr algn="ctr"/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3"/>
          <a:srcRect b="8095"/>
          <a:stretch/>
        </p:blipFill>
        <p:spPr>
          <a:xfrm>
            <a:off x="6431280" y="1821179"/>
            <a:ext cx="5649884" cy="44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/>
          <a:srcRect l="28500" t="27200" r="25200" b="8623"/>
          <a:stretch/>
        </p:blipFill>
        <p:spPr>
          <a:xfrm>
            <a:off x="1127760" y="137160"/>
            <a:ext cx="10363200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60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334" t="24191" r="25702" b="26559"/>
          <a:stretch/>
        </p:blipFill>
        <p:spPr>
          <a:xfrm>
            <a:off x="1005840" y="137160"/>
            <a:ext cx="10683240" cy="61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89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908" t="24569" r="28258" b="7237"/>
          <a:stretch/>
        </p:blipFill>
        <p:spPr>
          <a:xfrm>
            <a:off x="838200" y="228600"/>
            <a:ext cx="10591800" cy="605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2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4" y="1860094"/>
            <a:ext cx="10376535" cy="3719727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53440" y="161116"/>
            <a:ext cx="10983884" cy="20850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>
                <a:latin typeface="Arial Black" panose="020B0A04020102020204" pitchFamily="34" charset="0"/>
              </a:rPr>
              <a:t>PROJE ÖZETİ - </a:t>
            </a:r>
            <a:r>
              <a:rPr lang="en-US" sz="4000" dirty="0" err="1" smtClean="0">
                <a:latin typeface="Arial Black" panose="020B0A04020102020204" pitchFamily="34" charset="0"/>
              </a:rPr>
              <a:t>Örnek</a:t>
            </a:r>
            <a:r>
              <a:rPr lang="en-US" sz="4000" dirty="0" smtClean="0"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latin typeface="Arial Black" panose="020B0A04020102020204" pitchFamily="34" charset="0"/>
              </a:rPr>
              <a:t>Proje</a:t>
            </a:r>
            <a:r>
              <a:rPr lang="en-US" sz="4000" dirty="0" smtClean="0"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latin typeface="Arial Black" panose="020B0A04020102020204" pitchFamily="34" charset="0"/>
              </a:rPr>
              <a:t>Özetleri</a:t>
            </a:r>
            <a:r>
              <a:rPr lang="en-US" sz="4000" dirty="0" smtClean="0">
                <a:latin typeface="Arial Black" panose="020B0A04020102020204" pitchFamily="34" charset="0"/>
              </a:rPr>
              <a:t> - KBAG</a:t>
            </a:r>
            <a:br>
              <a:rPr lang="en-US" sz="4000" dirty="0" smtClean="0">
                <a:latin typeface="Arial Black" panose="020B0A04020102020204" pitchFamily="34" charset="0"/>
              </a:rPr>
            </a:br>
            <a:endParaRPr lang="tr-TR" sz="4000" dirty="0">
              <a:latin typeface="Arial Black" panose="020B0A04020102020204" pitchFamily="34" charset="0"/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10375863" y="4389284"/>
            <a:ext cx="211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7030A0"/>
                </a:solidFill>
              </a:rPr>
              <a:t>Amaç</a:t>
            </a:r>
            <a:endParaRPr lang="tr-TR" sz="2400" b="1" dirty="0">
              <a:solidFill>
                <a:srgbClr val="7030A0"/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10375863" y="2316088"/>
            <a:ext cx="211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Giriş</a:t>
            </a:r>
            <a:endParaRPr lang="tr-TR" sz="2400" b="1" dirty="0">
              <a:solidFill>
                <a:srgbClr val="FF0000"/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10375863" y="3352686"/>
            <a:ext cx="211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C000"/>
                </a:solidFill>
              </a:rPr>
              <a:t>Arka</a:t>
            </a:r>
            <a:r>
              <a:rPr lang="en-US" sz="2400" b="1" dirty="0" smtClean="0">
                <a:solidFill>
                  <a:srgbClr val="FFC000"/>
                </a:solidFill>
              </a:rPr>
              <a:t> Plan </a:t>
            </a:r>
            <a:endParaRPr lang="tr-TR" sz="2400" b="1" dirty="0">
              <a:solidFill>
                <a:srgbClr val="FFC000"/>
              </a:solidFill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10375863" y="3719958"/>
            <a:ext cx="211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92D050"/>
                </a:solidFill>
              </a:rPr>
              <a:t>Özgün</a:t>
            </a:r>
            <a:r>
              <a:rPr lang="en-US" sz="2400" b="1" dirty="0" smtClean="0">
                <a:solidFill>
                  <a:srgbClr val="92D050"/>
                </a:solidFill>
              </a:rPr>
              <a:t> </a:t>
            </a:r>
            <a:r>
              <a:rPr lang="en-US" sz="2400" b="1" dirty="0" err="1">
                <a:solidFill>
                  <a:srgbClr val="92D050"/>
                </a:solidFill>
              </a:rPr>
              <a:t>D</a:t>
            </a:r>
            <a:r>
              <a:rPr lang="en-US" sz="2400" b="1" dirty="0" err="1" smtClean="0">
                <a:solidFill>
                  <a:srgbClr val="92D050"/>
                </a:solidFill>
              </a:rPr>
              <a:t>eğer</a:t>
            </a:r>
            <a:endParaRPr lang="tr-TR" sz="2400" b="1" dirty="0">
              <a:solidFill>
                <a:srgbClr val="92D050"/>
              </a:solidFill>
            </a:endParaRPr>
          </a:p>
        </p:txBody>
      </p:sp>
      <p:cxnSp>
        <p:nvCxnSpPr>
          <p:cNvPr id="13" name="Düz Bağlayıcı 12"/>
          <p:cNvCxnSpPr/>
          <p:nvPr/>
        </p:nvCxnSpPr>
        <p:spPr>
          <a:xfrm flipV="1">
            <a:off x="7480650" y="4267200"/>
            <a:ext cx="2610419" cy="1000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/>
          <p:cNvCxnSpPr/>
          <p:nvPr/>
        </p:nvCxnSpPr>
        <p:spPr>
          <a:xfrm flipV="1">
            <a:off x="386542" y="4389284"/>
            <a:ext cx="5958840" cy="2284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2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42" y="429491"/>
            <a:ext cx="10329401" cy="5698232"/>
          </a:xfrm>
          <a:prstGeom prst="rect">
            <a:avLst/>
          </a:prstGeom>
        </p:spPr>
      </p:pic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21942" y="765079"/>
            <a:ext cx="10058400" cy="578811"/>
          </a:xfrm>
        </p:spPr>
        <p:txBody>
          <a:bodyPr>
            <a:normAutofit/>
          </a:bodyPr>
          <a:lstStyle/>
          <a:p>
            <a:r>
              <a:rPr lang="tr-TR" sz="2800" dirty="0"/>
              <a:t>"Şans ancak hazırlanmış fikirlere güler</a:t>
            </a:r>
            <a:r>
              <a:rPr lang="tr-TR" sz="2800" dirty="0" smtClean="0"/>
              <a:t>.“</a:t>
            </a:r>
            <a:r>
              <a:rPr lang="en-US" sz="2800" dirty="0" smtClean="0"/>
              <a:t> </a:t>
            </a:r>
            <a:r>
              <a:rPr lang="tr-TR" sz="2800" b="1" dirty="0" smtClean="0"/>
              <a:t>Louis </a:t>
            </a:r>
            <a:r>
              <a:rPr lang="tr-TR" sz="2800" b="1" dirty="0" err="1"/>
              <a:t>Pasteur</a:t>
            </a:r>
            <a:endParaRPr lang="en-US" sz="2800" b="1" dirty="0" smtClean="0"/>
          </a:p>
        </p:txBody>
      </p:sp>
      <p:sp>
        <p:nvSpPr>
          <p:cNvPr id="6" name="Metin kutusu 5"/>
          <p:cNvSpPr txBox="1"/>
          <p:nvPr/>
        </p:nvSpPr>
        <p:spPr>
          <a:xfrm>
            <a:off x="0" y="6463311"/>
            <a:ext cx="3387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Figure </a:t>
            </a:r>
            <a:r>
              <a:rPr lang="en-US" sz="1400" dirty="0" err="1" smtClean="0"/>
              <a:t>Kaynak</a:t>
            </a:r>
            <a:r>
              <a:rPr lang="en-US" sz="1400" dirty="0" smtClean="0"/>
              <a:t>: ARDEB </a:t>
            </a:r>
            <a:r>
              <a:rPr lang="en-US" sz="1400" dirty="0" err="1" smtClean="0"/>
              <a:t>Proje</a:t>
            </a:r>
            <a:r>
              <a:rPr lang="en-US" sz="1400" dirty="0" smtClean="0"/>
              <a:t> </a:t>
            </a:r>
            <a:r>
              <a:rPr lang="en-US" sz="1400" dirty="0" err="1" smtClean="0"/>
              <a:t>Eğitimi</a:t>
            </a:r>
            <a:r>
              <a:rPr lang="en-US" sz="1400" dirty="0" smtClean="0"/>
              <a:t> </a:t>
            </a:r>
            <a:r>
              <a:rPr lang="en-US" sz="1400" dirty="0" err="1" smtClean="0"/>
              <a:t>Sunumu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930509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56705" y="286603"/>
            <a:ext cx="10850880" cy="18608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>
                <a:latin typeface="Arial Black" panose="020B0A04020102020204" pitchFamily="34" charset="0"/>
              </a:rPr>
              <a:t>PROJE ÖZETİ - </a:t>
            </a:r>
            <a:r>
              <a:rPr lang="en-US" sz="4000" dirty="0" err="1" smtClean="0">
                <a:latin typeface="Arial Black" panose="020B0A04020102020204" pitchFamily="34" charset="0"/>
              </a:rPr>
              <a:t>Örnek</a:t>
            </a:r>
            <a:r>
              <a:rPr lang="en-US" sz="4000" dirty="0" smtClean="0"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latin typeface="Arial Black" panose="020B0A04020102020204" pitchFamily="34" charset="0"/>
              </a:rPr>
              <a:t>Proje</a:t>
            </a:r>
            <a:r>
              <a:rPr lang="en-US" sz="4000" dirty="0" smtClean="0"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latin typeface="Arial Black" panose="020B0A04020102020204" pitchFamily="34" charset="0"/>
              </a:rPr>
              <a:t>Özetleri</a:t>
            </a:r>
            <a:r>
              <a:rPr lang="en-US" sz="4000" dirty="0" smtClean="0">
                <a:latin typeface="Arial Black" panose="020B0A04020102020204" pitchFamily="34" charset="0"/>
              </a:rPr>
              <a:t> - KBAG</a:t>
            </a:r>
            <a:br>
              <a:rPr lang="en-US" sz="4000" dirty="0" smtClean="0">
                <a:latin typeface="Arial Black" panose="020B0A04020102020204" pitchFamily="34" charset="0"/>
              </a:rPr>
            </a:br>
            <a:endParaRPr lang="tr-TR" sz="4000" dirty="0">
              <a:latin typeface="Arial Black" panose="020B0A040201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0528191" y="3099941"/>
            <a:ext cx="195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Yöntem</a:t>
            </a:r>
            <a:endParaRPr lang="tr-TR" sz="2400" b="1" dirty="0">
              <a:solidFill>
                <a:srgbClr val="FF000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147455"/>
            <a:ext cx="9208128" cy="282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77240" y="489971"/>
            <a:ext cx="10983884" cy="18608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>
                <a:latin typeface="Arial Black" panose="020B0A04020102020204" pitchFamily="34" charset="0"/>
              </a:rPr>
              <a:t>PROJE ÖZETİ - </a:t>
            </a:r>
            <a:r>
              <a:rPr lang="en-US" sz="4000" dirty="0" err="1" smtClean="0">
                <a:latin typeface="Arial Black" panose="020B0A04020102020204" pitchFamily="34" charset="0"/>
              </a:rPr>
              <a:t>Örnek</a:t>
            </a:r>
            <a:r>
              <a:rPr lang="en-US" sz="4000" dirty="0" smtClean="0"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latin typeface="Arial Black" panose="020B0A04020102020204" pitchFamily="34" charset="0"/>
              </a:rPr>
              <a:t>Proje</a:t>
            </a:r>
            <a:r>
              <a:rPr lang="en-US" sz="4000" dirty="0" smtClean="0"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latin typeface="Arial Black" panose="020B0A04020102020204" pitchFamily="34" charset="0"/>
              </a:rPr>
              <a:t>Özetleri</a:t>
            </a:r>
            <a:r>
              <a:rPr lang="en-US" sz="4000" dirty="0" smtClean="0">
                <a:latin typeface="Arial Black" panose="020B0A04020102020204" pitchFamily="34" charset="0"/>
              </a:rPr>
              <a:t> - KBAG</a:t>
            </a:r>
            <a:r>
              <a:rPr lang="en-US" sz="4400" dirty="0" smtClean="0">
                <a:latin typeface="Arial Black" panose="020B0A04020102020204" pitchFamily="34" charset="0"/>
              </a:rPr>
              <a:t/>
            </a:r>
            <a:br>
              <a:rPr lang="en-US" sz="4400" dirty="0" smtClean="0">
                <a:latin typeface="Arial Black" panose="020B0A04020102020204" pitchFamily="34" charset="0"/>
              </a:rPr>
            </a:br>
            <a:endParaRPr lang="tr-TR" sz="4400" dirty="0">
              <a:latin typeface="Arial Black" panose="020B0A040201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0332720" y="2915489"/>
            <a:ext cx="195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92D050"/>
                </a:solidFill>
              </a:rPr>
              <a:t>Yaygın</a:t>
            </a:r>
            <a:r>
              <a:rPr lang="en-US" sz="2400" b="1" dirty="0" smtClean="0">
                <a:solidFill>
                  <a:srgbClr val="92D050"/>
                </a:solidFill>
              </a:rPr>
              <a:t> </a:t>
            </a:r>
            <a:r>
              <a:rPr lang="en-US" sz="2400" b="1" dirty="0" err="1" smtClean="0">
                <a:solidFill>
                  <a:srgbClr val="92D050"/>
                </a:solidFill>
              </a:rPr>
              <a:t>etki</a:t>
            </a:r>
            <a:endParaRPr lang="tr-TR" sz="2400" b="1" dirty="0">
              <a:solidFill>
                <a:srgbClr val="92D050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2269374"/>
            <a:ext cx="9433560" cy="1292231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10332720" y="2453824"/>
            <a:ext cx="195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Özgün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değer</a:t>
            </a:r>
            <a:endParaRPr lang="tr-TR" sz="2400" b="1" dirty="0">
              <a:solidFill>
                <a:srgbClr val="FF0000"/>
              </a:solidFill>
            </a:endParaRPr>
          </a:p>
        </p:txBody>
      </p:sp>
      <p:cxnSp>
        <p:nvCxnSpPr>
          <p:cNvPr id="7" name="Düz Bağlayıcı 6"/>
          <p:cNvCxnSpPr/>
          <p:nvPr/>
        </p:nvCxnSpPr>
        <p:spPr>
          <a:xfrm>
            <a:off x="1097280" y="2651760"/>
            <a:ext cx="91617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/>
          <p:cNvCxnSpPr/>
          <p:nvPr/>
        </p:nvCxnSpPr>
        <p:spPr>
          <a:xfrm>
            <a:off x="1097280" y="2915489"/>
            <a:ext cx="5928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7025640" y="2915489"/>
            <a:ext cx="307848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/>
          <p:cNvCxnSpPr/>
          <p:nvPr/>
        </p:nvCxnSpPr>
        <p:spPr>
          <a:xfrm flipV="1">
            <a:off x="1097280" y="3200400"/>
            <a:ext cx="9161714" cy="3512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/>
          <p:cNvCxnSpPr/>
          <p:nvPr/>
        </p:nvCxnSpPr>
        <p:spPr>
          <a:xfrm>
            <a:off x="1097280" y="3470165"/>
            <a:ext cx="3886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6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68679" y="328273"/>
            <a:ext cx="11049000" cy="18608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>
                <a:latin typeface="Arial Black" panose="020B0A04020102020204" pitchFamily="34" charset="0"/>
              </a:rPr>
              <a:t>PROJE ÖZETİ - </a:t>
            </a:r>
            <a:r>
              <a:rPr lang="en-US" sz="4000" dirty="0" err="1" smtClean="0">
                <a:latin typeface="Arial Black" panose="020B0A04020102020204" pitchFamily="34" charset="0"/>
              </a:rPr>
              <a:t>Örnek</a:t>
            </a:r>
            <a:r>
              <a:rPr lang="en-US" sz="4000" dirty="0" smtClean="0"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latin typeface="Arial Black" panose="020B0A04020102020204" pitchFamily="34" charset="0"/>
              </a:rPr>
              <a:t>Proje</a:t>
            </a:r>
            <a:r>
              <a:rPr lang="en-US" sz="4000" dirty="0" smtClean="0"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latin typeface="Arial Black" panose="020B0A04020102020204" pitchFamily="34" charset="0"/>
              </a:rPr>
              <a:t>Özetleri</a:t>
            </a:r>
            <a:r>
              <a:rPr lang="en-US" sz="4000" dirty="0" smtClean="0">
                <a:latin typeface="Arial Black" panose="020B0A04020102020204" pitchFamily="34" charset="0"/>
              </a:rPr>
              <a:t> - Ç</a:t>
            </a:r>
            <a:r>
              <a:rPr lang="tr-TR" sz="4000" dirty="0" smtClean="0">
                <a:latin typeface="Arial Black" panose="020B0A04020102020204" pitchFamily="34" charset="0"/>
              </a:rPr>
              <a:t>A</a:t>
            </a:r>
            <a:r>
              <a:rPr lang="en-US" sz="4000" dirty="0" smtClean="0">
                <a:latin typeface="Arial Black" panose="020B0A04020102020204" pitchFamily="34" charset="0"/>
              </a:rPr>
              <a:t>YDAG</a:t>
            </a:r>
            <a:br>
              <a:rPr lang="en-US" sz="4000" dirty="0" smtClean="0">
                <a:latin typeface="Arial Black" panose="020B0A04020102020204" pitchFamily="34" charset="0"/>
              </a:rPr>
            </a:br>
            <a:endParaRPr lang="tr-TR" sz="4000" dirty="0">
              <a:latin typeface="Arial Black" panose="020B0A040201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79" y="1864042"/>
            <a:ext cx="9599683" cy="2814638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10468362" y="2514208"/>
            <a:ext cx="211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Giriş</a:t>
            </a:r>
            <a:endParaRPr lang="tr-TR" sz="2400" b="1" dirty="0">
              <a:solidFill>
                <a:srgbClr val="FF0000"/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10468362" y="3724894"/>
            <a:ext cx="211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C000"/>
                </a:solidFill>
              </a:rPr>
              <a:t>Amaç</a:t>
            </a:r>
            <a:endParaRPr lang="tr-TR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64276" y="460012"/>
            <a:ext cx="10983884" cy="18608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>
                <a:latin typeface="Arial Black" panose="020B0A04020102020204" pitchFamily="34" charset="0"/>
              </a:rPr>
              <a:t>PROJE ÖZETİ - </a:t>
            </a:r>
            <a:r>
              <a:rPr lang="en-US" sz="4000" dirty="0" err="1" smtClean="0">
                <a:latin typeface="Arial Black" panose="020B0A04020102020204" pitchFamily="34" charset="0"/>
              </a:rPr>
              <a:t>Örnek</a:t>
            </a:r>
            <a:r>
              <a:rPr lang="en-US" sz="4000" dirty="0" smtClean="0"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latin typeface="Arial Black" panose="020B0A04020102020204" pitchFamily="34" charset="0"/>
              </a:rPr>
              <a:t>Proje</a:t>
            </a:r>
            <a:r>
              <a:rPr lang="en-US" sz="4000" dirty="0" smtClean="0"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latin typeface="Arial Black" panose="020B0A04020102020204" pitchFamily="34" charset="0"/>
              </a:rPr>
              <a:t>Özetleri</a:t>
            </a:r>
            <a:r>
              <a:rPr lang="en-US" sz="4000" dirty="0" smtClean="0">
                <a:latin typeface="Arial Black" panose="020B0A04020102020204" pitchFamily="34" charset="0"/>
              </a:rPr>
              <a:t> - Ç</a:t>
            </a:r>
            <a:r>
              <a:rPr lang="tr-TR" sz="4000" dirty="0" smtClean="0">
                <a:latin typeface="Arial Black" panose="020B0A04020102020204" pitchFamily="34" charset="0"/>
              </a:rPr>
              <a:t>A</a:t>
            </a:r>
            <a:r>
              <a:rPr lang="en-US" sz="4000" dirty="0" smtClean="0">
                <a:latin typeface="Arial Black" panose="020B0A04020102020204" pitchFamily="34" charset="0"/>
              </a:rPr>
              <a:t>YDAG</a:t>
            </a:r>
            <a:br>
              <a:rPr lang="en-US" sz="4000" dirty="0" smtClean="0">
                <a:latin typeface="Arial Black" panose="020B0A04020102020204" pitchFamily="34" charset="0"/>
              </a:rPr>
            </a:br>
            <a:endParaRPr lang="tr-TR" sz="4000" dirty="0">
              <a:latin typeface="Arial Black" panose="020B0A04020102020204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147455"/>
            <a:ext cx="9573194" cy="2317865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10670474" y="2322814"/>
            <a:ext cx="211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B0F0"/>
                </a:solidFill>
              </a:rPr>
              <a:t>Kapsam</a:t>
            </a:r>
            <a:endParaRPr lang="tr-TR" sz="2400" b="1" dirty="0">
              <a:solidFill>
                <a:srgbClr val="00B0F0"/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10670474" y="3067623"/>
            <a:ext cx="2118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Özgün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2400" b="1" dirty="0" err="1" smtClean="0">
                <a:solidFill>
                  <a:srgbClr val="FF0000"/>
                </a:solidFill>
              </a:rPr>
              <a:t>Değer</a:t>
            </a:r>
            <a:endParaRPr lang="tr-TR" sz="2400" b="1" dirty="0">
              <a:solidFill>
                <a:srgbClr val="FF0000"/>
              </a:solidFill>
            </a:endParaRPr>
          </a:p>
        </p:txBody>
      </p:sp>
      <p:cxnSp>
        <p:nvCxnSpPr>
          <p:cNvPr id="13" name="Düz Bağlayıcı 12"/>
          <p:cNvCxnSpPr/>
          <p:nvPr/>
        </p:nvCxnSpPr>
        <p:spPr>
          <a:xfrm>
            <a:off x="8915400" y="3474720"/>
            <a:ext cx="17550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/>
          <p:cNvCxnSpPr/>
          <p:nvPr/>
        </p:nvCxnSpPr>
        <p:spPr>
          <a:xfrm>
            <a:off x="1310640" y="3718560"/>
            <a:ext cx="93598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/>
          <p:cNvCxnSpPr/>
          <p:nvPr/>
        </p:nvCxnSpPr>
        <p:spPr>
          <a:xfrm>
            <a:off x="1371600" y="3883545"/>
            <a:ext cx="93598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/>
          <p:cNvCxnSpPr/>
          <p:nvPr/>
        </p:nvCxnSpPr>
        <p:spPr>
          <a:xfrm flipV="1">
            <a:off x="1371600" y="4020705"/>
            <a:ext cx="7147560" cy="304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/>
          <p:cNvCxnSpPr/>
          <p:nvPr/>
        </p:nvCxnSpPr>
        <p:spPr>
          <a:xfrm>
            <a:off x="1417320" y="4234065"/>
            <a:ext cx="935983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/>
          <p:cNvCxnSpPr/>
          <p:nvPr/>
        </p:nvCxnSpPr>
        <p:spPr>
          <a:xfrm>
            <a:off x="1371600" y="4465320"/>
            <a:ext cx="108204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Bağlayıcı 24"/>
          <p:cNvCxnSpPr/>
          <p:nvPr/>
        </p:nvCxnSpPr>
        <p:spPr>
          <a:xfrm>
            <a:off x="8719754" y="4051185"/>
            <a:ext cx="201168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etin kutusu 27"/>
          <p:cNvSpPr txBox="1"/>
          <p:nvPr/>
        </p:nvSpPr>
        <p:spPr>
          <a:xfrm>
            <a:off x="10686951" y="4010435"/>
            <a:ext cx="211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92D050"/>
                </a:solidFill>
              </a:rPr>
              <a:t>Yaygın</a:t>
            </a:r>
            <a:r>
              <a:rPr lang="en-US" sz="2400" b="1" dirty="0" smtClean="0">
                <a:solidFill>
                  <a:srgbClr val="92D050"/>
                </a:solidFill>
              </a:rPr>
              <a:t> </a:t>
            </a:r>
            <a:r>
              <a:rPr lang="en-US" sz="2400" b="1" dirty="0" err="1" smtClean="0">
                <a:solidFill>
                  <a:srgbClr val="92D050"/>
                </a:solidFill>
              </a:rPr>
              <a:t>Etki</a:t>
            </a:r>
            <a:endParaRPr lang="en-US" sz="24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3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36320" y="423763"/>
            <a:ext cx="10983884" cy="18608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>
                <a:latin typeface="Arial Black" panose="020B0A04020102020204" pitchFamily="34" charset="0"/>
              </a:rPr>
              <a:t>PROJE ÖZETİ - </a:t>
            </a:r>
            <a:r>
              <a:rPr lang="en-US" sz="4000" dirty="0" err="1" smtClean="0">
                <a:latin typeface="Arial Black" panose="020B0A04020102020204" pitchFamily="34" charset="0"/>
              </a:rPr>
              <a:t>Örnek</a:t>
            </a:r>
            <a:r>
              <a:rPr lang="en-US" sz="4000" dirty="0" smtClean="0"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latin typeface="Arial Black" panose="020B0A04020102020204" pitchFamily="34" charset="0"/>
              </a:rPr>
              <a:t>Proje</a:t>
            </a:r>
            <a:r>
              <a:rPr lang="en-US" sz="4000" dirty="0" smtClean="0"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latin typeface="Arial Black" panose="020B0A04020102020204" pitchFamily="34" charset="0"/>
              </a:rPr>
              <a:t>Özetleri</a:t>
            </a:r>
            <a:r>
              <a:rPr lang="en-US" sz="4000" dirty="0" smtClean="0">
                <a:latin typeface="Arial Black" panose="020B0A04020102020204" pitchFamily="34" charset="0"/>
              </a:rPr>
              <a:t> - Ç</a:t>
            </a:r>
            <a:r>
              <a:rPr lang="tr-TR" sz="4000" dirty="0" smtClean="0">
                <a:latin typeface="Arial Black" panose="020B0A04020102020204" pitchFamily="34" charset="0"/>
              </a:rPr>
              <a:t>A</a:t>
            </a:r>
            <a:r>
              <a:rPr lang="en-US" sz="4000" dirty="0" smtClean="0">
                <a:latin typeface="Arial Black" panose="020B0A04020102020204" pitchFamily="34" charset="0"/>
              </a:rPr>
              <a:t>YDAG</a:t>
            </a:r>
            <a:br>
              <a:rPr lang="en-US" sz="4000" dirty="0" smtClean="0">
                <a:latin typeface="Arial Black" panose="020B0A04020102020204" pitchFamily="34" charset="0"/>
              </a:rPr>
            </a:br>
            <a:endParaRPr lang="tr-TR" sz="4000" dirty="0">
              <a:latin typeface="Arial Black" panose="020B0A040201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2010295"/>
            <a:ext cx="9663756" cy="309510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10562916" y="2825734"/>
            <a:ext cx="211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7030A0"/>
                </a:solidFill>
              </a:rPr>
              <a:t>Yöntem</a:t>
            </a:r>
            <a:endParaRPr lang="tr-TR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8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39430"/>
            <a:ext cx="5291787" cy="1450974"/>
          </a:xfrm>
          <a:prstGeom prst="rect">
            <a:avLst/>
          </a:prstGeom>
        </p:spPr>
      </p:pic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53440" y="2179320"/>
            <a:ext cx="10591800" cy="3886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Arama</a:t>
            </a:r>
            <a:r>
              <a:rPr lang="en-US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motorlarının</a:t>
            </a:r>
            <a:r>
              <a:rPr lang="en-US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dizinleyicilerin</a:t>
            </a:r>
            <a:r>
              <a:rPr lang="en-US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diğer</a:t>
            </a:r>
            <a:r>
              <a:rPr lang="en-US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araştırmacıların</a:t>
            </a:r>
            <a:r>
              <a:rPr lang="en-US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çalışmaya</a:t>
            </a:r>
            <a:r>
              <a:rPr lang="en-US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ulaşabilmesini </a:t>
            </a:r>
            <a:r>
              <a:rPr lang="tr-TR" sz="2800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sağlayan en önemli unsurlardan biri anahtar </a:t>
            </a:r>
            <a:r>
              <a:rPr lang="tr-TR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kelimelerdi</a:t>
            </a:r>
            <a:r>
              <a:rPr lang="en-US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Seçilen anahtar kelimeler </a:t>
            </a:r>
            <a:r>
              <a:rPr lang="en-US" sz="2800" dirty="0" err="1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çalışmanın</a:t>
            </a:r>
            <a:r>
              <a:rPr lang="tr-TR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literatür taranırken bulunmasında ve </a:t>
            </a:r>
            <a:r>
              <a:rPr lang="en-US" sz="2800" dirty="0" err="1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çalışmanın</a:t>
            </a:r>
            <a:r>
              <a:rPr lang="tr-TR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benzer anahtar kelimelere sahip </a:t>
            </a:r>
            <a:r>
              <a:rPr lang="en-US" sz="2800" dirty="0" err="1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çalışmalar</a:t>
            </a:r>
            <a:r>
              <a:rPr lang="tr-TR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 birlikte listelenmesinde fayda sağlamaktadır</a:t>
            </a:r>
            <a:r>
              <a:rPr lang="tr-TR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 smtClean="0">
              <a:solidFill>
                <a:srgbClr val="36363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Anahtar kelimenin </a:t>
            </a:r>
            <a:r>
              <a:rPr lang="en-US" sz="2800" dirty="0" err="1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çalışma</a:t>
            </a:r>
            <a:r>
              <a:rPr lang="tr-TR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konusuna uygun, yeterli sayıda, standartlaşmış bir terminoloji ile belirtilmesi</a:t>
            </a:r>
            <a:r>
              <a:rPr lang="en-US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gerekmektedir</a:t>
            </a:r>
            <a:r>
              <a:rPr lang="en-US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tr-TR" sz="3200" dirty="0" smtClean="0">
              <a:solidFill>
                <a:srgbClr val="36363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tr-T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6541467" y="810974"/>
            <a:ext cx="22942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smtClean="0">
                <a:latin typeface="Arial Black" panose="020B0A04020102020204" pitchFamily="34" charset="0"/>
              </a:rPr>
              <a:t>NEDİR?</a:t>
            </a:r>
            <a:endParaRPr lang="tr-TR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19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39430"/>
            <a:ext cx="5291787" cy="1450974"/>
          </a:xfrm>
          <a:prstGeom prst="rect">
            <a:avLst/>
          </a:prstGeom>
        </p:spPr>
      </p:pic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53440" y="2179320"/>
            <a:ext cx="10591800" cy="3886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Hedef </a:t>
            </a:r>
            <a:r>
              <a:rPr lang="tr-TR" sz="2800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anahtar kelime veya anahtar kelime öbeği proje özetinin ana konusunu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ifade eden </a:t>
            </a:r>
            <a:r>
              <a:rPr lang="en-US" sz="2800" b="1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tr-TR" sz="2800" b="1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800" b="1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tr-TR" sz="2800" b="1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kelime </a:t>
            </a:r>
            <a:r>
              <a:rPr lang="tr-TR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(içeriği gerektirmesi durumunda daha fazla kelime tercih edilebilir)</a:t>
            </a:r>
            <a:r>
              <a:rPr lang="en-US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Çok</a:t>
            </a:r>
            <a:r>
              <a:rPr lang="en-US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uzun</a:t>
            </a:r>
            <a:r>
              <a:rPr lang="en-US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olmamakla</a:t>
            </a:r>
            <a:r>
              <a:rPr lang="en-US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birlikte</a:t>
            </a:r>
            <a:r>
              <a:rPr lang="en-US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kelime</a:t>
            </a:r>
            <a:r>
              <a:rPr lang="en-US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öbekleri</a:t>
            </a:r>
            <a:r>
              <a:rPr lang="en-US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anahtar</a:t>
            </a:r>
            <a:r>
              <a:rPr lang="en-US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kelime</a:t>
            </a:r>
            <a:r>
              <a:rPr lang="en-US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kullanılabilir</a:t>
            </a:r>
            <a:r>
              <a:rPr lang="en-US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dirty="0" err="1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Anahta</a:t>
            </a:r>
            <a:r>
              <a:rPr lang="en-US" sz="2800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 err="1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kelimenin</a:t>
            </a:r>
            <a:r>
              <a:rPr lang="en-US" sz="2800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literatürde</a:t>
            </a:r>
            <a:r>
              <a:rPr lang="en-US" sz="2800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genel</a:t>
            </a:r>
            <a:r>
              <a:rPr lang="en-US" sz="2800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sz="2800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nasıl</a:t>
            </a:r>
            <a:r>
              <a:rPr lang="en-US" sz="2800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biçimlendirildiğine</a:t>
            </a:r>
            <a:r>
              <a:rPr lang="en-US" sz="2800" dirty="0" smtClean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dikkat</a:t>
            </a:r>
            <a:r>
              <a:rPr lang="en-US" sz="2800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edin</a:t>
            </a:r>
            <a:r>
              <a:rPr lang="en-US" sz="2800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800" dirty="0" err="1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tr-TR" sz="2800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FT-IR vs. FTIR)</a:t>
            </a:r>
            <a:r>
              <a:rPr lang="en-US" sz="2800" dirty="0">
                <a:solidFill>
                  <a:srgbClr val="363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tr-T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6541467" y="810974"/>
            <a:ext cx="22942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smtClean="0">
                <a:latin typeface="Arial Black" panose="020B0A04020102020204" pitchFamily="34" charset="0"/>
              </a:rPr>
              <a:t>NEDİR?</a:t>
            </a:r>
            <a:endParaRPr lang="tr-TR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028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39430"/>
            <a:ext cx="5291787" cy="1450974"/>
          </a:xfrm>
          <a:prstGeom prst="rect">
            <a:avLst/>
          </a:prstGeom>
        </p:spPr>
      </p:pic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054948"/>
            <a:ext cx="10607040" cy="35118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Anahtar kelimeler </a:t>
            </a:r>
            <a:r>
              <a:rPr lang="tr-TR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başlığınızın içeriğini tamamlayan kelimelerden oluşturulmalıdır</a:t>
            </a:r>
            <a:r>
              <a:rPr lang="tr-TR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Araştırmanızın ana fikrinin,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yönteminin mutlaka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bir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parçasının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anahtar kelimelerde yer almasına dikkat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edin.</a:t>
            </a:r>
            <a:endParaRPr lang="tr-T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Projenizin başlığında </a:t>
            </a:r>
            <a:r>
              <a:rPr lang="tr-TR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bulunan </a:t>
            </a:r>
            <a:r>
              <a:rPr lang="tr-TR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kelimelerin eş anlamlılarına ve benzerlerine uygun alternatif </a:t>
            </a:r>
            <a:r>
              <a:rPr lang="tr-TR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kelimeler </a:t>
            </a:r>
            <a:r>
              <a:rPr lang="tr-TR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kullanarak </a:t>
            </a:r>
            <a:r>
              <a:rPr lang="tr-TR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anahtar kelimelerinizi </a:t>
            </a:r>
            <a:r>
              <a:rPr lang="tr-TR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üretebilirsiniz. </a:t>
            </a:r>
          </a:p>
        </p:txBody>
      </p:sp>
      <p:sp>
        <p:nvSpPr>
          <p:cNvPr id="5" name="Dikdörtgen 4"/>
          <p:cNvSpPr/>
          <p:nvPr/>
        </p:nvSpPr>
        <p:spPr>
          <a:xfrm>
            <a:off x="6389067" y="603973"/>
            <a:ext cx="403264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>
                <a:latin typeface="Arial Black" panose="020B0A04020102020204" pitchFamily="34" charset="0"/>
              </a:rPr>
              <a:t>NEDİR VE NASIL </a:t>
            </a:r>
            <a:endParaRPr lang="tr-TR" sz="3200" dirty="0" smtClean="0">
              <a:latin typeface="Arial Black" panose="020B0A04020102020204" pitchFamily="34" charset="0"/>
            </a:endParaRPr>
          </a:p>
          <a:p>
            <a:r>
              <a:rPr lang="tr-TR" sz="3200" dirty="0" smtClean="0">
                <a:latin typeface="Arial Black" panose="020B0A04020102020204" pitchFamily="34" charset="0"/>
              </a:rPr>
              <a:t>SEÇİLMELİ ?</a:t>
            </a:r>
            <a:endParaRPr lang="tr-TR" sz="3200" dirty="0">
              <a:latin typeface="Arial Black" panose="020B0A04020102020204" pitchFamily="34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5288340"/>
            <a:ext cx="11231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***Anahtar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kelimeler önemlidir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***Anahtar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kelime seçerken, özetinizi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kapsayan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temel kavramlara odaklanın.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421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1960" y="1921934"/>
            <a:ext cx="11064240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Sürdürülebilir </a:t>
            </a:r>
            <a:r>
              <a:rPr lang="tr-T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Kaynak Olarak </a:t>
            </a:r>
            <a:r>
              <a:rPr lang="tr-T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Biyokömür</a:t>
            </a:r>
            <a:r>
              <a:rPr lang="tr-T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Anahtar Kelime: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Hidrotermal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karbonizasyon,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torrefikasyon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biyokütle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biyokömür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hidrokömür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/>
              <a:t> 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Manyetik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Nano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parçacıklı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Nanoakışkanların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Manipülasyonu ve Uygulamaları 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Anahtar Kelimeler: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Mikroakışkan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Sistemler,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Nanoakışkanlar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, Mikro pompalama, Mikro ölçek soğutma,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Biyouyumluluk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Nanotoksisite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441960" y="729734"/>
            <a:ext cx="92354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 smtClean="0">
                <a:latin typeface="Arial Black" panose="020B0A04020102020204" pitchFamily="34" charset="0"/>
              </a:rPr>
              <a:t>Anahtar</a:t>
            </a:r>
            <a:r>
              <a:rPr lang="en-US" sz="4400" dirty="0" smtClean="0"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latin typeface="Arial Black" panose="020B0A04020102020204" pitchFamily="34" charset="0"/>
              </a:rPr>
              <a:t>K</a:t>
            </a:r>
            <a:r>
              <a:rPr lang="en-US" sz="4400" dirty="0" err="1" smtClean="0">
                <a:latin typeface="Arial Black" panose="020B0A04020102020204" pitchFamily="34" charset="0"/>
              </a:rPr>
              <a:t>elime</a:t>
            </a:r>
            <a:r>
              <a:rPr lang="en-US" sz="4400" dirty="0" smtClean="0"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latin typeface="Arial Black" panose="020B0A04020102020204" pitchFamily="34" charset="0"/>
              </a:rPr>
              <a:t>Ö</a:t>
            </a:r>
            <a:r>
              <a:rPr lang="en-US" sz="4400" dirty="0" err="1" smtClean="0">
                <a:latin typeface="Arial Black" panose="020B0A04020102020204" pitchFamily="34" charset="0"/>
              </a:rPr>
              <a:t>rnekleri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4018851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54640" cy="38387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Nano</a:t>
            </a:r>
            <a:r>
              <a:rPr lang="tr-T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Parçacık Katkılı Yeni Nesil Faz Değiştiren Maddelerin Deneysel ve Sayısal Olarak İncelenmesi  </a:t>
            </a:r>
          </a:p>
          <a:p>
            <a:pPr marL="0" indent="0">
              <a:buNone/>
            </a:pPr>
            <a:r>
              <a:rPr lang="tr-T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Anahtar </a:t>
            </a:r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Kelimeler: </a:t>
            </a:r>
            <a:r>
              <a:rPr lang="tr-TR" sz="2600" dirty="0" err="1">
                <a:latin typeface="Arial" panose="020B0604020202020204" pitchFamily="34" charset="0"/>
                <a:cs typeface="Arial" panose="020B0604020202020204" pitchFamily="34" charset="0"/>
              </a:rPr>
              <a:t>Nanoparçacık</a:t>
            </a:r>
            <a:r>
              <a:rPr lang="tr-TR" sz="2600" dirty="0">
                <a:latin typeface="Arial" panose="020B0604020202020204" pitchFamily="34" charset="0"/>
                <a:cs typeface="Arial" panose="020B0604020202020204" pitchFamily="34" charset="0"/>
              </a:rPr>
              <a:t>, Faz Değiştiren Malzeme</a:t>
            </a:r>
            <a:r>
              <a:rPr lang="tr-T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Termofiziksel</a:t>
            </a:r>
            <a:r>
              <a:rPr lang="tr-T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600" dirty="0">
                <a:latin typeface="Arial" panose="020B0604020202020204" pitchFamily="34" charset="0"/>
                <a:cs typeface="Arial" panose="020B0604020202020204" pitchFamily="34" charset="0"/>
              </a:rPr>
              <a:t>özellikler, Enerji </a:t>
            </a:r>
            <a:r>
              <a:rPr lang="tr-T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Depolama</a:t>
            </a:r>
            <a:endParaRPr lang="tr-TR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441960" y="729734"/>
            <a:ext cx="92354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 smtClean="0">
                <a:latin typeface="Arial Black" panose="020B0A04020102020204" pitchFamily="34" charset="0"/>
              </a:rPr>
              <a:t>Anahtar</a:t>
            </a:r>
            <a:r>
              <a:rPr lang="en-US" sz="4400" dirty="0" smtClean="0"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latin typeface="Arial Black" panose="020B0A04020102020204" pitchFamily="34" charset="0"/>
              </a:rPr>
              <a:t>K</a:t>
            </a:r>
            <a:r>
              <a:rPr lang="en-US" sz="4400" dirty="0" err="1" smtClean="0">
                <a:latin typeface="Arial Black" panose="020B0A04020102020204" pitchFamily="34" charset="0"/>
              </a:rPr>
              <a:t>elime</a:t>
            </a:r>
            <a:r>
              <a:rPr lang="en-US" sz="4400" dirty="0" smtClean="0"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latin typeface="Arial Black" panose="020B0A04020102020204" pitchFamily="34" charset="0"/>
              </a:rPr>
              <a:t>Ö</a:t>
            </a:r>
            <a:r>
              <a:rPr lang="en-US" sz="4400" dirty="0" err="1" smtClean="0">
                <a:latin typeface="Arial Black" panose="020B0A04020102020204" pitchFamily="34" charset="0"/>
              </a:rPr>
              <a:t>rnekleri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199544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Ã¶rÃ¼ntÃ¼nÃ¼n olasÄ± iÃ§eriÄi: yazÄ±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372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17480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Ceyhan 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Nehri’ndeki Balık Popülasyonlarında Göçlerin, Habitat Tercihlerinin ve Balık Geçitlerinin Etkinliklerinin Belirlenmesi </a:t>
            </a:r>
          </a:p>
          <a:p>
            <a:pPr algn="just"/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Anahtar kelimeler:  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Ceyhan Nehri, balık göçü, telemetri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balık geçidi </a:t>
            </a:r>
            <a:endParaRPr lang="tr-T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Kömür </a:t>
            </a:r>
            <a:r>
              <a:rPr 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Flotasyonu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İçin Ekonomik Ve Çevre Dostu Bir </a:t>
            </a:r>
            <a:r>
              <a:rPr 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Kollektör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Atık Bitkisel Yağ</a:t>
            </a:r>
          </a:p>
          <a:p>
            <a:pPr algn="just"/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Anahtar kelimeler: 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Kömür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Flotasyonu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, Bitkisel Atık Yağ, Denver Hücresi,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Siklojet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Hücresi,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Kollektör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Dikdörtgen 3"/>
          <p:cNvSpPr/>
          <p:nvPr/>
        </p:nvSpPr>
        <p:spPr>
          <a:xfrm>
            <a:off x="441960" y="729734"/>
            <a:ext cx="92354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 smtClean="0">
                <a:latin typeface="Arial Black" panose="020B0A04020102020204" pitchFamily="34" charset="0"/>
              </a:rPr>
              <a:t>Anahtar</a:t>
            </a:r>
            <a:r>
              <a:rPr lang="en-US" sz="4400" dirty="0" smtClean="0"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latin typeface="Arial Black" panose="020B0A04020102020204" pitchFamily="34" charset="0"/>
              </a:rPr>
              <a:t>K</a:t>
            </a:r>
            <a:r>
              <a:rPr lang="en-US" sz="4400" dirty="0" err="1" smtClean="0">
                <a:latin typeface="Arial Black" panose="020B0A04020102020204" pitchFamily="34" charset="0"/>
              </a:rPr>
              <a:t>elime</a:t>
            </a:r>
            <a:r>
              <a:rPr lang="en-US" sz="4400" dirty="0" smtClean="0"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latin typeface="Arial Black" panose="020B0A04020102020204" pitchFamily="34" charset="0"/>
              </a:rPr>
              <a:t>Ö</a:t>
            </a:r>
            <a:r>
              <a:rPr lang="en-US" sz="4400" dirty="0" err="1" smtClean="0">
                <a:latin typeface="Arial Black" panose="020B0A04020102020204" pitchFamily="34" charset="0"/>
              </a:rPr>
              <a:t>rnekleri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3869272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2470574"/>
            <a:ext cx="10058400" cy="2330026"/>
          </a:xfrm>
        </p:spPr>
        <p:txBody>
          <a:bodyPr>
            <a:normAutofit/>
          </a:bodyPr>
          <a:lstStyle/>
          <a:p>
            <a:pPr algn="ctr"/>
            <a:r>
              <a:rPr lang="tr-TR" sz="7200" dirty="0" smtClean="0">
                <a:latin typeface="Arial Black" panose="020B0A04020102020204" pitchFamily="34" charset="0"/>
              </a:rPr>
              <a:t>TEŞEKKÜRLER</a:t>
            </a:r>
            <a:endParaRPr lang="tr-TR" sz="7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936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http://</a:t>
            </a:r>
            <a:r>
              <a:rPr lang="tr-TR" dirty="0" smtClean="0">
                <a:hlinkClick r:id="rId2"/>
              </a:rPr>
              <a:t>libguides.usc.edu/writingguide/title</a:t>
            </a:r>
            <a:endParaRPr lang="en-US" dirty="0" smtClean="0"/>
          </a:p>
          <a:p>
            <a:r>
              <a:rPr lang="en-US" dirty="0" smtClean="0"/>
              <a:t>Andrade (2011). “How </a:t>
            </a:r>
            <a:r>
              <a:rPr lang="en-US" dirty="0"/>
              <a:t>to write a good abstract for a scientific paper or conference </a:t>
            </a:r>
            <a:r>
              <a:rPr lang="en-US" dirty="0" smtClean="0"/>
              <a:t>presentation”, </a:t>
            </a:r>
            <a:r>
              <a:rPr lang="pl-PL" dirty="0">
                <a:hlinkClick r:id="rId3"/>
              </a:rPr>
              <a:t>Indian J </a:t>
            </a:r>
            <a:r>
              <a:rPr lang="pl-PL" dirty="0" smtClean="0">
                <a:hlinkClick r:id="rId3"/>
              </a:rPr>
              <a:t>Psychiatry</a:t>
            </a:r>
            <a:r>
              <a:rPr lang="en-US" dirty="0" smtClean="0"/>
              <a:t>, </a:t>
            </a:r>
            <a:r>
              <a:rPr lang="pl-PL" dirty="0" smtClean="0"/>
              <a:t>53(2</a:t>
            </a:r>
            <a:r>
              <a:rPr lang="pl-PL" dirty="0"/>
              <a:t>): 172–175.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591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yagram 3"/>
          <p:cNvGraphicFramePr/>
          <p:nvPr>
            <p:extLst/>
          </p:nvPr>
        </p:nvGraphicFramePr>
        <p:xfrm>
          <a:off x="551410" y="181539"/>
          <a:ext cx="10983884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41860" y="1884218"/>
            <a:ext cx="11320550" cy="3998422"/>
          </a:xfrm>
        </p:spPr>
        <p:txBody>
          <a:bodyPr>
            <a:noAutofit/>
          </a:bodyPr>
          <a:lstStyle/>
          <a:p>
            <a:pPr lvl="1"/>
            <a:endParaRPr lang="en-U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tr-T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Sosyal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medyada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gazete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sitelerinde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veya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dergilerde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sörf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yaptığınızda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okumaya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başlamanıza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neden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nedir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endParaRPr lang="tr-TR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tr-TR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800" b="1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 </a:t>
            </a:r>
            <a:r>
              <a:rPr lang="tr-TR" altLang="en-US" sz="2800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başlığın ilk amacı, </a:t>
            </a:r>
            <a:r>
              <a:rPr lang="tr-T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okuyucunun dikkatini çekmek </a:t>
            </a:r>
            <a:r>
              <a:rPr lang="tr-TR" altLang="en-US" sz="2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 araştırma konusu olan araştırma sorununu vurgulamaktır.</a:t>
            </a:r>
            <a:r>
              <a:rPr lang="tr-T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r-TR" alt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başlığı</a:t>
            </a:r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sunulduğunda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çok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ilk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önce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okunan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bölümdür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tr-T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Bu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nedenle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araştırma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çalışmasını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tanımlayan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önemli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unsurlardan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biridir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200" b="1" dirty="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3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79120" y="1929938"/>
            <a:ext cx="10728960" cy="3846022"/>
          </a:xfrm>
        </p:spPr>
        <p:txBody>
          <a:bodyPr>
            <a:noAutofit/>
          </a:bodyPr>
          <a:lstStyle/>
          <a:p>
            <a:pPr marL="384048" lvl="2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tr-T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Çalışma </a:t>
            </a:r>
            <a:r>
              <a:rPr lang="tr-T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başlığı, araştırma sürecinin erken aşamalarında </a:t>
            </a:r>
            <a:r>
              <a:rPr lang="tr-T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geliştirilmelidir.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tr-T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Başlık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araştırmanın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odak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noktasını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sağlamlaştırabilir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Araştırma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sorusu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gibi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tr-TR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tr-T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Başlık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sayesinde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kendinizi çalışmanın ana amacına </a:t>
            </a:r>
            <a:r>
              <a:rPr lang="tr-T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yeniden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yönlendirebilirsiniz</a:t>
            </a:r>
            <a:r>
              <a:rPr lang="tr-T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4048" lvl="2" indent="0" algn="just">
              <a:buNone/>
            </a:pPr>
            <a:endParaRPr lang="tr-T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5280" y="416282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670560" y="16948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Diyagram 9"/>
          <p:cNvGraphicFramePr/>
          <p:nvPr>
            <p:extLst/>
          </p:nvPr>
        </p:nvGraphicFramePr>
        <p:xfrm>
          <a:off x="1111567" y="716002"/>
          <a:ext cx="10196513" cy="95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546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yagram 3"/>
          <p:cNvGraphicFramePr/>
          <p:nvPr>
            <p:extLst/>
          </p:nvPr>
        </p:nvGraphicFramePr>
        <p:xfrm>
          <a:off x="883920" y="286603"/>
          <a:ext cx="10983884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83920" y="2240280"/>
            <a:ext cx="10378440" cy="3886200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Başlığı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Çalışmanın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içeriğini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yansıtmalı</a:t>
            </a:r>
            <a:endParaRPr lang="tr-T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tr-TR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çok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kısa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genel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olmalı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r-T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tr-TR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çok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ayrıntılı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uzun</a:t>
            </a:r>
            <a:r>
              <a:rPr lang="tr-TR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olmalı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Anlaşıl</a:t>
            </a:r>
            <a:r>
              <a:rPr lang="tr-TR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olmalı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r-TR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tr-TR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Doğru dilbilgisi kullanılmalı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Projeyi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tanımlaya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tr-TR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US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kısa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şekilde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ifade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edilmelidir</a:t>
            </a:r>
            <a:endParaRPr lang="tr-TR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4048" lvl="2" indent="0">
              <a:buNone/>
            </a:pPr>
            <a:endParaRPr lang="en-US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67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1980" y="2499360"/>
            <a:ext cx="11049000" cy="3017520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tr-T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Başlık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uzunluğu</a:t>
            </a:r>
            <a:r>
              <a:rPr lang="tr-T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bir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disiplinden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diğerine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800" dirty="0" smtClean="0">
                <a:latin typeface="Arial" pitchFamily="34" charset="0"/>
                <a:cs typeface="Arial" pitchFamily="34" charset="0"/>
              </a:rPr>
              <a:t>göre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önemli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derecede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değiş</a:t>
            </a:r>
            <a:r>
              <a:rPr lang="tr-TR" sz="2800" dirty="0" err="1" smtClean="0">
                <a:latin typeface="Arial" pitchFamily="34" charset="0"/>
                <a:cs typeface="Arial" pitchFamily="34" charset="0"/>
              </a:rPr>
              <a:t>ebilmektedir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</a:t>
            </a:r>
            <a:endParaRPr lang="tr-TR" sz="28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Önerilen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uzunluk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10-20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kelimedir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.</a:t>
            </a:r>
            <a:endParaRPr lang="tr-TR" sz="2800" b="1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Uzun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bir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başlık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araştırmanızla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ilgili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sorunları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ya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da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kısaca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bilgi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aktarabilme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becerinizi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yansıtabileceği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için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bir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üst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sınır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30-35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kelime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olabilir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ancak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tercih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edilen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10-20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kelimedir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</a:t>
            </a:r>
            <a:endParaRPr lang="tr-T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5" name="Diyagram 4"/>
          <p:cNvGraphicFramePr/>
          <p:nvPr>
            <p:extLst/>
          </p:nvPr>
        </p:nvGraphicFramePr>
        <p:xfrm>
          <a:off x="883920" y="286603"/>
          <a:ext cx="10983884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65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83920" y="1998134"/>
            <a:ext cx="10058400" cy="4023360"/>
          </a:xfrm>
        </p:spPr>
        <p:txBody>
          <a:bodyPr/>
          <a:lstStyle/>
          <a:p>
            <a:pPr marL="201168" lvl="1" indent="0" algn="just">
              <a:buNone/>
            </a:pPr>
            <a:r>
              <a:rPr lang="tr-TR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Başlık çok uzunsa, </a:t>
            </a:r>
            <a:r>
              <a:rPr lang="tr-TR" sz="2800" dirty="0">
                <a:latin typeface="Arial" pitchFamily="34" charset="0"/>
                <a:cs typeface="Arial" pitchFamily="34" charset="0"/>
              </a:rPr>
              <a:t>bu genellikle çok fazla gereksiz kelime olduğunu gösterir</a:t>
            </a:r>
          </a:p>
          <a:p>
            <a:pPr lvl="1" algn="just">
              <a:buFont typeface="Wingdings" pitchFamily="2" charset="2"/>
              <a:buChar char="Ø"/>
            </a:pPr>
            <a:r>
              <a:rPr lang="tr-TR" sz="2800" dirty="0">
                <a:latin typeface="Arial" pitchFamily="34" charset="0"/>
                <a:cs typeface="Arial" pitchFamily="34" charset="0"/>
              </a:rPr>
              <a:t> Çoğu durumda, okuyucunun çalışmanın amacını anlamasına yardımcı olmayan kelimeler veya kelime öbeklerinin başlığa eklemekten kaçınmak gerekir</a:t>
            </a:r>
          </a:p>
          <a:p>
            <a:pPr lvl="1" algn="just">
              <a:buFont typeface="Wingdings" pitchFamily="2" charset="2"/>
              <a:buChar char="Ø"/>
            </a:pPr>
            <a:r>
              <a:rPr lang="tr-TR" sz="2800" dirty="0">
                <a:latin typeface="Arial" pitchFamily="34" charset="0"/>
                <a:cs typeface="Arial" pitchFamily="34" charset="0"/>
              </a:rPr>
              <a:t> Başlık defalarca okunup fazla kelimelerin çıkarılması gerekir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tr-TR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ısa </a:t>
            </a:r>
            <a:r>
              <a:rPr lang="tr-TR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olan bir başlık </a:t>
            </a:r>
            <a:r>
              <a:rPr lang="tr-TR" sz="2800" dirty="0">
                <a:latin typeface="Arial" pitchFamily="34" charset="0"/>
                <a:cs typeface="Arial" pitchFamily="34" charset="0"/>
              </a:rPr>
              <a:t>ise genellikle çok genel </a:t>
            </a:r>
            <a:r>
              <a:rPr lang="tr-TR" sz="2800" dirty="0" smtClean="0">
                <a:latin typeface="Arial" pitchFamily="34" charset="0"/>
                <a:cs typeface="Arial" pitchFamily="34" charset="0"/>
              </a:rPr>
              <a:t>ifade </a:t>
            </a:r>
            <a:r>
              <a:rPr lang="tr-TR" sz="2800" dirty="0">
                <a:latin typeface="Arial" pitchFamily="34" charset="0"/>
                <a:cs typeface="Arial" pitchFamily="34" charset="0"/>
              </a:rPr>
              <a:t>içerir ve okuyucuya neyi çalışılacağı hakkında bilgi vermez</a:t>
            </a:r>
          </a:p>
          <a:p>
            <a:pPr lvl="2" algn="just"/>
            <a:r>
              <a:rPr lang="tr-TR" sz="2800" dirty="0" err="1">
                <a:latin typeface="Arial" pitchFamily="34" charset="0"/>
                <a:cs typeface="Arial" pitchFamily="34" charset="0"/>
              </a:rPr>
              <a:t>Örn</a:t>
            </a:r>
            <a:r>
              <a:rPr lang="tr-TR" sz="2800" dirty="0">
                <a:latin typeface="Arial" pitchFamily="34" charset="0"/>
                <a:cs typeface="Arial" pitchFamily="34" charset="0"/>
              </a:rPr>
              <a:t>: “Amerika Siyaseti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– American Politics</a:t>
            </a:r>
            <a:r>
              <a:rPr lang="tr-TR" sz="2800" dirty="0">
                <a:latin typeface="Arial" pitchFamily="34" charset="0"/>
                <a:cs typeface="Arial" pitchFamily="34" charset="0"/>
              </a:rPr>
              <a:t>”</a:t>
            </a:r>
          </a:p>
          <a:p>
            <a:pPr lvl="2"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tr-TR" dirty="0"/>
          </a:p>
        </p:txBody>
      </p:sp>
      <p:graphicFrame>
        <p:nvGraphicFramePr>
          <p:cNvPr id="4" name="Diyagram 3"/>
          <p:cNvGraphicFramePr/>
          <p:nvPr>
            <p:extLst/>
          </p:nvPr>
        </p:nvGraphicFramePr>
        <p:xfrm>
          <a:off x="1208116" y="335280"/>
          <a:ext cx="10176164" cy="1380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6124449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1056</TotalTime>
  <Words>1589</Words>
  <Application>Microsoft Office PowerPoint</Application>
  <PresentationFormat>Geniş ekran</PresentationFormat>
  <Paragraphs>266</Paragraphs>
  <Slides>42</Slides>
  <Notes>13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50" baseType="lpstr">
      <vt:lpstr>Arial</vt:lpstr>
      <vt:lpstr>Arial Black</vt:lpstr>
      <vt:lpstr>Calibri</vt:lpstr>
      <vt:lpstr>Calibri Light</vt:lpstr>
      <vt:lpstr>Courier New</vt:lpstr>
      <vt:lpstr>inherit</vt:lpstr>
      <vt:lpstr>Wingdings</vt:lpstr>
      <vt:lpstr>Geçmişe bakış</vt:lpstr>
      <vt:lpstr>PowerPoint Sunusu</vt:lpstr>
      <vt:lpstr>İÇİNDEKİLER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Etkin bir proje başlığının sahip olması gereken özellikler;   </vt:lpstr>
      <vt:lpstr>PowerPoint Sunusu</vt:lpstr>
      <vt:lpstr>          Etkin bir proje başlığının sahip olması gereken özellikler;  </vt:lpstr>
      <vt:lpstr>PowerPoint Sunusu</vt:lpstr>
      <vt:lpstr> PROJE BAŞLIĞI - Örnek Proje Başlıkları </vt:lpstr>
      <vt:lpstr> PROJE BAŞLIĞI - Örnek Proje Başlıkları </vt:lpstr>
      <vt:lpstr> PROJE BAŞLIĞI - Örnek Proje Başlıkları </vt:lpstr>
      <vt:lpstr> PROJE ÖZETİ – Neden Önemlidir? </vt:lpstr>
      <vt:lpstr> PROJE ÖZETİ – Neden Önemlidir? </vt:lpstr>
      <vt:lpstr> PROJE ÖZETİ ŞUNLARI İÇERMEMELİDİR;  </vt:lpstr>
      <vt:lpstr> PROJE ÖZETİNDE BULUNMASI GEREKEN BÖLÜMLER </vt:lpstr>
      <vt:lpstr> PROJE ÖZETİNDE BULUNMASI GEREKEN BÖLÜMLER </vt:lpstr>
      <vt:lpstr> PROJE ÖZETİNDE BULUNMASI GEREKEN BÖLÜMLER </vt:lpstr>
      <vt:lpstr> PROJE ÖZETİNDE BULUNMASI GEREKEN BÖLÜMLER </vt:lpstr>
      <vt:lpstr> PROJE ÖZETİ NE ZAMAN YAZILMALIDIR? </vt:lpstr>
      <vt:lpstr> PROJE ÖZETİ – Dikkat Edilecek Hususlar </vt:lpstr>
      <vt:lpstr>PowerPoint Sunusu</vt:lpstr>
      <vt:lpstr>PowerPoint Sunusu</vt:lpstr>
      <vt:lpstr>PowerPoint Sunusu</vt:lpstr>
      <vt:lpstr> PROJE ÖZETİ - Örnek Proje Özetleri - KBAG </vt:lpstr>
      <vt:lpstr> PROJE ÖZETİ - Örnek Proje Özetleri - KBAG </vt:lpstr>
      <vt:lpstr> PROJE ÖZETİ - Örnek Proje Özetleri - KBAG </vt:lpstr>
      <vt:lpstr> PROJE ÖZETİ - Örnek Proje Özetleri - ÇAYDAG </vt:lpstr>
      <vt:lpstr> PROJE ÖZETİ - Örnek Proje Özetleri - ÇAYDAG </vt:lpstr>
      <vt:lpstr> PROJE ÖZETİ - Örnek Proje Özetleri - ÇAYDAG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Kaynaklar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Başlık ve Özet</dc:title>
  <dc:creator>DFC</dc:creator>
  <cp:lastModifiedBy>DFC</cp:lastModifiedBy>
  <cp:revision>149</cp:revision>
  <dcterms:created xsi:type="dcterms:W3CDTF">2018-11-20T10:10:58Z</dcterms:created>
  <dcterms:modified xsi:type="dcterms:W3CDTF">2018-12-11T09:39:28Z</dcterms:modified>
</cp:coreProperties>
</file>