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906" autoAdjust="0"/>
  </p:normalViewPr>
  <p:slideViewPr>
    <p:cSldViewPr snapToGrid="0">
      <p:cViewPr varScale="1">
        <p:scale>
          <a:sx n="78" d="100"/>
          <a:sy n="78" d="100"/>
        </p:scale>
        <p:origin x="10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A6B625-127B-4841-A7E3-4399202C3094}" type="datetimeFigureOut">
              <a:rPr lang="tr-TR" smtClean="0"/>
              <a:t>23.9.2014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C54A7-0F05-4F01-9369-FA7B8C57E0F9}" type="slidenum">
              <a:rPr lang="tr-TR" smtClean="0"/>
              <a:t>‹#›</a:t>
            </a:fld>
            <a:endParaRPr lang="tr-TR"/>
          </a:p>
        </p:txBody>
      </p:sp>
    </p:spTree>
    <p:extLst>
      <p:ext uri="{BB962C8B-B14F-4D97-AF65-F5344CB8AC3E}">
        <p14:creationId xmlns:p14="http://schemas.microsoft.com/office/powerpoint/2010/main" val="339886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52C54A7-0F05-4F01-9369-FA7B8C57E0F9}" type="slidenum">
              <a:rPr lang="tr-TR" smtClean="0"/>
              <a:t>2</a:t>
            </a:fld>
            <a:endParaRPr lang="tr-TR"/>
          </a:p>
        </p:txBody>
      </p:sp>
    </p:spTree>
    <p:extLst>
      <p:ext uri="{BB962C8B-B14F-4D97-AF65-F5344CB8AC3E}">
        <p14:creationId xmlns:p14="http://schemas.microsoft.com/office/powerpoint/2010/main" val="227615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52C54A7-0F05-4F01-9369-FA7B8C57E0F9}" type="slidenum">
              <a:rPr lang="tr-TR" smtClean="0"/>
              <a:t>3</a:t>
            </a:fld>
            <a:endParaRPr lang="tr-TR"/>
          </a:p>
        </p:txBody>
      </p:sp>
    </p:spTree>
    <p:extLst>
      <p:ext uri="{BB962C8B-B14F-4D97-AF65-F5344CB8AC3E}">
        <p14:creationId xmlns:p14="http://schemas.microsoft.com/office/powerpoint/2010/main" val="163734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52C54A7-0F05-4F01-9369-FA7B8C57E0F9}" type="slidenum">
              <a:rPr lang="tr-TR" smtClean="0"/>
              <a:t>5</a:t>
            </a:fld>
            <a:endParaRPr lang="tr-TR"/>
          </a:p>
        </p:txBody>
      </p:sp>
    </p:spTree>
    <p:extLst>
      <p:ext uri="{BB962C8B-B14F-4D97-AF65-F5344CB8AC3E}">
        <p14:creationId xmlns:p14="http://schemas.microsoft.com/office/powerpoint/2010/main" val="327890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52C54A7-0F05-4F01-9369-FA7B8C57E0F9}" type="slidenum">
              <a:rPr lang="tr-TR" smtClean="0"/>
              <a:t>6</a:t>
            </a:fld>
            <a:endParaRPr lang="tr-TR"/>
          </a:p>
        </p:txBody>
      </p:sp>
    </p:spTree>
    <p:extLst>
      <p:ext uri="{BB962C8B-B14F-4D97-AF65-F5344CB8AC3E}">
        <p14:creationId xmlns:p14="http://schemas.microsoft.com/office/powerpoint/2010/main" val="320781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52C54A7-0F05-4F01-9369-FA7B8C57E0F9}" type="slidenum">
              <a:rPr lang="tr-TR" smtClean="0"/>
              <a:t>7</a:t>
            </a:fld>
            <a:endParaRPr lang="tr-TR"/>
          </a:p>
        </p:txBody>
      </p:sp>
    </p:spTree>
    <p:extLst>
      <p:ext uri="{BB962C8B-B14F-4D97-AF65-F5344CB8AC3E}">
        <p14:creationId xmlns:p14="http://schemas.microsoft.com/office/powerpoint/2010/main" val="141496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a:p>
            <a:endParaRPr lang="tr-TR" dirty="0"/>
          </a:p>
        </p:txBody>
      </p:sp>
      <p:sp>
        <p:nvSpPr>
          <p:cNvPr id="4" name="Slayt Numarası Yer Tutucusu 3"/>
          <p:cNvSpPr>
            <a:spLocks noGrp="1"/>
          </p:cNvSpPr>
          <p:nvPr>
            <p:ph type="sldNum" sz="quarter" idx="10"/>
          </p:nvPr>
        </p:nvSpPr>
        <p:spPr/>
        <p:txBody>
          <a:bodyPr/>
          <a:lstStyle/>
          <a:p>
            <a:fld id="{752C54A7-0F05-4F01-9369-FA7B8C57E0F9}" type="slidenum">
              <a:rPr lang="tr-TR" smtClean="0"/>
              <a:t>8</a:t>
            </a:fld>
            <a:endParaRPr lang="tr-TR"/>
          </a:p>
        </p:txBody>
      </p:sp>
    </p:spTree>
    <p:extLst>
      <p:ext uri="{BB962C8B-B14F-4D97-AF65-F5344CB8AC3E}">
        <p14:creationId xmlns:p14="http://schemas.microsoft.com/office/powerpoint/2010/main" val="182061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52C54A7-0F05-4F01-9369-FA7B8C57E0F9}" type="slidenum">
              <a:rPr lang="tr-TR" smtClean="0"/>
              <a:t>9</a:t>
            </a:fld>
            <a:endParaRPr lang="tr-TR"/>
          </a:p>
        </p:txBody>
      </p:sp>
    </p:spTree>
    <p:extLst>
      <p:ext uri="{BB962C8B-B14F-4D97-AF65-F5344CB8AC3E}">
        <p14:creationId xmlns:p14="http://schemas.microsoft.com/office/powerpoint/2010/main" val="150112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52C54A7-0F05-4F01-9369-FA7B8C57E0F9}" type="slidenum">
              <a:rPr lang="tr-TR" smtClean="0"/>
              <a:t>11</a:t>
            </a:fld>
            <a:endParaRPr lang="tr-TR"/>
          </a:p>
        </p:txBody>
      </p:sp>
    </p:spTree>
    <p:extLst>
      <p:ext uri="{BB962C8B-B14F-4D97-AF65-F5344CB8AC3E}">
        <p14:creationId xmlns:p14="http://schemas.microsoft.com/office/powerpoint/2010/main" val="2454202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9/23/2014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9/23/2014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Mühendislik ve Bilişim Etiği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845869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1" y="738293"/>
            <a:ext cx="9601196" cy="529676"/>
          </a:xfrm>
        </p:spPr>
        <p:txBody>
          <a:bodyPr>
            <a:normAutofit fontScale="90000"/>
          </a:bodyPr>
          <a:lstStyle/>
          <a:p>
            <a:r>
              <a:rPr lang="tr-TR" dirty="0" smtClean="0"/>
              <a:t>Topluma Zarar</a:t>
            </a:r>
            <a:endParaRPr lang="tr-TR" dirty="0"/>
          </a:p>
        </p:txBody>
      </p:sp>
      <p:sp>
        <p:nvSpPr>
          <p:cNvPr id="3" name="İçerik Yer Tutucusu 2"/>
          <p:cNvSpPr>
            <a:spLocks noGrp="1"/>
          </p:cNvSpPr>
          <p:nvPr>
            <p:ph idx="1"/>
          </p:nvPr>
        </p:nvSpPr>
        <p:spPr>
          <a:xfrm>
            <a:off x="1295401" y="1581572"/>
            <a:ext cx="9601196" cy="4502236"/>
          </a:xfrm>
        </p:spPr>
        <p:txBody>
          <a:bodyPr>
            <a:normAutofit fontScale="70000" lnSpcReduction="20000"/>
          </a:bodyPr>
          <a:lstStyle/>
          <a:p>
            <a:r>
              <a:rPr lang="tr-TR" dirty="0" smtClean="0"/>
              <a:t>Örnek Olay 2</a:t>
            </a:r>
          </a:p>
          <a:p>
            <a:pPr marL="0" indent="0" algn="just">
              <a:buNone/>
            </a:pPr>
            <a:r>
              <a:rPr lang="tr-TR" sz="2900" dirty="0" smtClean="0"/>
              <a:t>Karen prestijli bir firmada genç bir avukattır. Çok dolu ve stresli bir iş planı vardır ve kendine kalan az serbest zamanı etkili bir şekilde planlamaya ihtiyacı vardır. </a:t>
            </a:r>
            <a:r>
              <a:rPr lang="tr-TR" sz="2900" dirty="0" err="1" smtClean="0"/>
              <a:t>Iphone’una</a:t>
            </a:r>
            <a:r>
              <a:rPr lang="tr-TR" sz="2900" dirty="0" smtClean="0"/>
              <a:t> </a:t>
            </a:r>
            <a:r>
              <a:rPr lang="tr-TR" sz="2900" dirty="0" err="1" smtClean="0"/>
              <a:t>Errand</a:t>
            </a:r>
            <a:r>
              <a:rPr lang="tr-TR" sz="2900" dirty="0" smtClean="0"/>
              <a:t> </a:t>
            </a:r>
            <a:r>
              <a:rPr lang="tr-TR" sz="2900" dirty="0" err="1" smtClean="0"/>
              <a:t>Whiz</a:t>
            </a:r>
            <a:r>
              <a:rPr lang="tr-TR" sz="2900" dirty="0" smtClean="0"/>
              <a:t> adlı yeni bir uygulama indirmiştir. Bu uygulama </a:t>
            </a:r>
            <a:r>
              <a:rPr lang="tr-TR" sz="2900" dirty="0" err="1" smtClean="0"/>
              <a:t>Karen’nın</a:t>
            </a:r>
            <a:r>
              <a:rPr lang="tr-TR" sz="2900" dirty="0" smtClean="0"/>
              <a:t> yapılacaklar listesi ile, alışveriş yaptığı dükkanlardaki alışkanlıkları ve gün boyu yapacağı işleri etkili bir şekilde yapması için en uygun haritayı sunan GPS yazılımı ile bütünleşerek çalışmaktadır. Yazılım </a:t>
            </a:r>
            <a:r>
              <a:rPr lang="tr-TR" sz="2900" dirty="0" err="1" smtClean="0"/>
              <a:t>Karen’nın</a:t>
            </a:r>
            <a:r>
              <a:rPr lang="tr-TR" sz="2900" dirty="0" smtClean="0"/>
              <a:t> genel alışveriş alışkanlıkları ve ihtiyaçları doğrultusunda ona o gün ziyaret etmesi gerektiği sevdiği dükkanların yerlerini hangi sırada ve rotada ziyaret etmesi gerektiğini söylemektedir. Böylece Karen daha az yol kat ederek ve daha az zamanda işlerini halledebilmektedir. Yazılımın bunu yapabilmesi için </a:t>
            </a:r>
            <a:r>
              <a:rPr lang="tr-TR" sz="2900" dirty="0" err="1" smtClean="0"/>
              <a:t>Karen’nın</a:t>
            </a:r>
            <a:r>
              <a:rPr lang="tr-TR" sz="2900" dirty="0" smtClean="0"/>
              <a:t> nerede yaşadığı ve alışveriş yaptığı bilgisinin yanında genelde hangi dükkandan ne aldığını, ne kadar aldığını ve her parça için ne kadar ödediği bilgisine ihtiyacı vardır. Toplanan bu veriler </a:t>
            </a:r>
            <a:r>
              <a:rPr lang="tr-TR" sz="2900" dirty="0" err="1" smtClean="0"/>
              <a:t>Karen’nın</a:t>
            </a:r>
            <a:r>
              <a:rPr lang="tr-TR" sz="2900" dirty="0" smtClean="0"/>
              <a:t> telefonunda değil ve uygulamanın ihtiyaç duyduğunda bir alışveriş haritası yaratması için bağlı olduğu ayrı bir sunucuda saklanmaktadır. Uygulama, kullanıcıları Facebook yolu giriş yapmaları için cesaretlendirmektedir. Çünkü yazılımcılar bu verileri, Karen ve arkadaşları için uygun Facebook reklamları oluşturabilmesi amacıyla 3. </a:t>
            </a:r>
            <a:r>
              <a:rPr lang="tr-TR" sz="2900" smtClean="0"/>
              <a:t>kişilere satmaktadırlar</a:t>
            </a:r>
            <a:r>
              <a:rPr lang="tr-TR" sz="2900" dirty="0" smtClean="0"/>
              <a:t>.  </a:t>
            </a:r>
            <a:endParaRPr lang="tr-TR" sz="2900" dirty="0"/>
          </a:p>
        </p:txBody>
      </p:sp>
    </p:spTree>
    <p:extLst>
      <p:ext uri="{BB962C8B-B14F-4D97-AF65-F5344CB8AC3E}">
        <p14:creationId xmlns:p14="http://schemas.microsoft.com/office/powerpoint/2010/main" val="231421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a:t>
            </a:r>
            <a:endParaRPr lang="tr-TR" dirty="0"/>
          </a:p>
        </p:txBody>
      </p:sp>
      <p:sp>
        <p:nvSpPr>
          <p:cNvPr id="3" name="İçerik Yer Tutucusu 2"/>
          <p:cNvSpPr>
            <a:spLocks noGrp="1"/>
          </p:cNvSpPr>
          <p:nvPr>
            <p:ph idx="1"/>
          </p:nvPr>
        </p:nvSpPr>
        <p:spPr/>
        <p:txBody>
          <a:bodyPr/>
          <a:lstStyle/>
          <a:p>
            <a:r>
              <a:rPr lang="tr-TR" dirty="0" smtClean="0"/>
              <a:t>Karen bu uygulamanın tasarlanması ve alışveriş alışkanlıklarını elde edip kullanması açısından nasıl zararlar görebilir?</a:t>
            </a:r>
          </a:p>
          <a:p>
            <a:r>
              <a:rPr lang="tr-TR" dirty="0" smtClean="0"/>
              <a:t>Bu zararların hangileri uygulamanın geliştiricilerinin etik olarak başarısız olmalarından kaynaklanmaktadır?</a:t>
            </a:r>
          </a:p>
          <a:p>
            <a:r>
              <a:rPr lang="tr-TR" dirty="0" smtClean="0"/>
              <a:t>Uygulamanın geliştiricileri bu zararları engellemek için neler yapabilir? Etik olarak bu zararları engellemekle yükümlü müdürler? Neden?</a:t>
            </a:r>
            <a:endParaRPr lang="tr-TR" dirty="0"/>
          </a:p>
        </p:txBody>
      </p:sp>
    </p:spTree>
    <p:extLst>
      <p:ext uri="{BB962C8B-B14F-4D97-AF65-F5344CB8AC3E}">
        <p14:creationId xmlns:p14="http://schemas.microsoft.com/office/powerpoint/2010/main" val="1954223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Etik Nedir?</a:t>
            </a:r>
            <a:endParaRPr lang="tr-TR" dirty="0"/>
          </a:p>
        </p:txBody>
      </p:sp>
      <p:sp>
        <p:nvSpPr>
          <p:cNvPr id="3" name="İçerik Yer Tutucusu 2"/>
          <p:cNvSpPr>
            <a:spLocks noGrp="1"/>
          </p:cNvSpPr>
          <p:nvPr>
            <p:ph idx="1"/>
          </p:nvPr>
        </p:nvSpPr>
        <p:spPr/>
        <p:txBody>
          <a:bodyPr/>
          <a:lstStyle/>
          <a:p>
            <a:endParaRPr lang="tr-TR" dirty="0" smtClean="0"/>
          </a:p>
          <a:p>
            <a:pPr marL="0" indent="0" algn="ctr">
              <a:buNone/>
            </a:pPr>
            <a:r>
              <a:rPr lang="tr-TR" sz="3600" i="1" dirty="0" smtClean="0"/>
              <a:t>‘en önemli şey hayat değil, iyi bir hayattır…’</a:t>
            </a:r>
          </a:p>
          <a:p>
            <a:pPr marL="0" indent="0" algn="ctr">
              <a:buNone/>
            </a:pPr>
            <a:r>
              <a:rPr lang="tr-TR" sz="3600" i="1" dirty="0"/>
              <a:t>	</a:t>
            </a:r>
            <a:r>
              <a:rPr lang="tr-TR" sz="3600" i="1" dirty="0" smtClean="0"/>
              <a:t>										Sokrates</a:t>
            </a:r>
            <a:endParaRPr lang="tr-TR" sz="3600" i="1" dirty="0"/>
          </a:p>
        </p:txBody>
      </p:sp>
    </p:spTree>
    <p:extLst>
      <p:ext uri="{BB962C8B-B14F-4D97-AF65-F5344CB8AC3E}">
        <p14:creationId xmlns:p14="http://schemas.microsoft.com/office/powerpoint/2010/main" val="315329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Etik Nedir?</a:t>
            </a:r>
            <a:endParaRPr lang="tr-TR" dirty="0"/>
          </a:p>
        </p:txBody>
      </p:sp>
      <p:sp>
        <p:nvSpPr>
          <p:cNvPr id="3" name="İçerik Yer Tutucusu 2"/>
          <p:cNvSpPr>
            <a:spLocks noGrp="1"/>
          </p:cNvSpPr>
          <p:nvPr>
            <p:ph idx="1"/>
          </p:nvPr>
        </p:nvSpPr>
        <p:spPr/>
        <p:txBody>
          <a:bodyPr/>
          <a:lstStyle/>
          <a:p>
            <a:r>
              <a:rPr lang="tr-TR" dirty="0" smtClean="0"/>
              <a:t>Etik, ahlaki görev ve yükümlülüklerimiz doğrultusunda neyin iyi veya kötü, neyin doğru veya yanlış olduğu ile ilgilenen bir disiplindir.</a:t>
            </a:r>
            <a:endParaRPr lang="tr-TR" dirty="0"/>
          </a:p>
        </p:txBody>
      </p:sp>
    </p:spTree>
    <p:extLst>
      <p:ext uri="{BB962C8B-B14F-4D97-AF65-F5344CB8AC3E}">
        <p14:creationId xmlns:p14="http://schemas.microsoft.com/office/powerpoint/2010/main" val="275608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Yasa ve Etik</a:t>
            </a:r>
            <a:endParaRPr lang="tr-TR" dirty="0"/>
          </a:p>
        </p:txBody>
      </p:sp>
      <p:sp>
        <p:nvSpPr>
          <p:cNvPr id="3" name="İçerik Yer Tutucusu 2"/>
          <p:cNvSpPr>
            <a:spLocks noGrp="1"/>
          </p:cNvSpPr>
          <p:nvPr>
            <p:ph idx="1"/>
          </p:nvPr>
        </p:nvSpPr>
        <p:spPr/>
        <p:txBody>
          <a:bodyPr/>
          <a:lstStyle/>
          <a:p>
            <a:r>
              <a:rPr lang="tr-TR" dirty="0" smtClean="0"/>
              <a:t>Her türlü şiddete karşı birinin yasal olarak zorunlu olduğu için askerde savaşması etik midir?</a:t>
            </a:r>
          </a:p>
          <a:p>
            <a:r>
              <a:rPr lang="tr-TR" dirty="0" smtClean="0"/>
              <a:t>Bilgisayar laboratuvarındaki bilgisayarlarda, diğer kullanıcılara ait dosyaları karıştırmak yasalara aykırı mıdır?</a:t>
            </a:r>
            <a:endParaRPr lang="tr-TR" dirty="0"/>
          </a:p>
        </p:txBody>
      </p:sp>
    </p:spTree>
    <p:extLst>
      <p:ext uri="{BB962C8B-B14F-4D97-AF65-F5344CB8AC3E}">
        <p14:creationId xmlns:p14="http://schemas.microsoft.com/office/powerpoint/2010/main" val="235885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Etiğin Konuları</a:t>
            </a:r>
            <a:endParaRPr lang="tr-TR" dirty="0"/>
          </a:p>
        </p:txBody>
      </p:sp>
      <p:sp>
        <p:nvSpPr>
          <p:cNvPr id="3" name="İçerik Yer Tutucusu 2"/>
          <p:cNvSpPr>
            <a:spLocks noGrp="1"/>
          </p:cNvSpPr>
          <p:nvPr>
            <p:ph idx="1"/>
          </p:nvPr>
        </p:nvSpPr>
        <p:spPr/>
        <p:txBody>
          <a:bodyPr/>
          <a:lstStyle/>
          <a:p>
            <a:r>
              <a:rPr lang="tr-TR" dirty="0" smtClean="0"/>
              <a:t>Tıp</a:t>
            </a:r>
          </a:p>
          <a:p>
            <a:r>
              <a:rPr lang="tr-TR" dirty="0" smtClean="0"/>
              <a:t>Her türlü meslek</a:t>
            </a:r>
          </a:p>
          <a:p>
            <a:r>
              <a:rPr lang="tr-TR" dirty="0" smtClean="0"/>
              <a:t>Mühendislik</a:t>
            </a:r>
          </a:p>
          <a:p>
            <a:r>
              <a:rPr lang="tr-TR" dirty="0" smtClean="0"/>
              <a:t>Eğitim</a:t>
            </a:r>
          </a:p>
          <a:p>
            <a:pPr marL="0" indent="0">
              <a:buNone/>
            </a:pPr>
            <a:endParaRPr lang="tr-TR" dirty="0"/>
          </a:p>
        </p:txBody>
      </p:sp>
    </p:spTree>
    <p:extLst>
      <p:ext uri="{BB962C8B-B14F-4D97-AF65-F5344CB8AC3E}">
        <p14:creationId xmlns:p14="http://schemas.microsoft.com/office/powerpoint/2010/main" val="4630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Mühendisliği ve Etik</a:t>
            </a:r>
            <a:endParaRPr lang="tr-TR" dirty="0"/>
          </a:p>
        </p:txBody>
      </p:sp>
      <p:sp>
        <p:nvSpPr>
          <p:cNvPr id="3" name="İçerik Yer Tutucusu 2"/>
          <p:cNvSpPr>
            <a:spLocks noGrp="1"/>
          </p:cNvSpPr>
          <p:nvPr>
            <p:ph idx="1"/>
          </p:nvPr>
        </p:nvSpPr>
        <p:spPr/>
        <p:txBody>
          <a:bodyPr/>
          <a:lstStyle/>
          <a:p>
            <a:r>
              <a:rPr lang="tr-TR" dirty="0" smtClean="0"/>
              <a:t>Mahremiyet</a:t>
            </a:r>
          </a:p>
          <a:p>
            <a:r>
              <a:rPr lang="tr-TR" dirty="0" smtClean="0"/>
              <a:t>Kimlik hırsızlığı</a:t>
            </a:r>
          </a:p>
          <a:p>
            <a:r>
              <a:rPr lang="tr-TR" dirty="0" smtClean="0"/>
              <a:t>Kopyalama / Çalma</a:t>
            </a:r>
          </a:p>
          <a:p>
            <a:r>
              <a:rPr lang="tr-TR" dirty="0" smtClean="0"/>
              <a:t>Pornografi</a:t>
            </a:r>
          </a:p>
          <a:p>
            <a:r>
              <a:rPr lang="tr-TR" dirty="0" smtClean="0"/>
              <a:t>Kumar</a:t>
            </a:r>
          </a:p>
          <a:p>
            <a:r>
              <a:rPr lang="tr-TR" dirty="0" smtClean="0"/>
              <a:t>Güvenlik</a:t>
            </a:r>
          </a:p>
          <a:p>
            <a:endParaRPr lang="tr-TR" dirty="0"/>
          </a:p>
        </p:txBody>
      </p:sp>
    </p:spTree>
    <p:extLst>
      <p:ext uri="{BB962C8B-B14F-4D97-AF65-F5344CB8AC3E}">
        <p14:creationId xmlns:p14="http://schemas.microsoft.com/office/powerpoint/2010/main" val="168916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Mühendisliği ve Etik</a:t>
            </a:r>
          </a:p>
        </p:txBody>
      </p:sp>
      <p:sp>
        <p:nvSpPr>
          <p:cNvPr id="3" name="İçerik Yer Tutucusu 2"/>
          <p:cNvSpPr>
            <a:spLocks noGrp="1"/>
          </p:cNvSpPr>
          <p:nvPr>
            <p:ph idx="1"/>
          </p:nvPr>
        </p:nvSpPr>
        <p:spPr/>
        <p:txBody>
          <a:bodyPr>
            <a:normAutofit fontScale="92500" lnSpcReduction="20000"/>
          </a:bodyPr>
          <a:lstStyle/>
          <a:p>
            <a:r>
              <a:rPr lang="tr-TR" dirty="0" smtClean="0"/>
              <a:t>Yaptıkları işin sonucunda topluma ne tür zararlar verebilirler</a:t>
            </a:r>
          </a:p>
          <a:p>
            <a:r>
              <a:rPr lang="tr-TR" dirty="0" smtClean="0"/>
              <a:t>Diğer insanların iyi bir yaşam sürmesine nasıl katkıda bulunabilirler</a:t>
            </a:r>
          </a:p>
          <a:p>
            <a:r>
              <a:rPr lang="tr-TR" dirty="0" smtClean="0"/>
              <a:t>Mühendisin yükümlülüğü bulunduğu toplum tam olarak kimdir</a:t>
            </a:r>
          </a:p>
          <a:p>
            <a:r>
              <a:rPr lang="tr-TR" dirty="0" smtClean="0"/>
              <a:t>Neden yazılım mühendislerinin toplumu korumak gibi bir yükümlülüğü vardır</a:t>
            </a:r>
          </a:p>
          <a:p>
            <a:r>
              <a:rPr lang="tr-TR" dirty="0" smtClean="0"/>
              <a:t>Yazılım mühendislerinin başka ne gibi yükümlülükleri vardır</a:t>
            </a:r>
          </a:p>
          <a:p>
            <a:r>
              <a:rPr lang="tr-TR" dirty="0" smtClean="0"/>
              <a:t>Yazılım mühendisleri etik standartlara göre nasıl yaşayabilirler</a:t>
            </a:r>
          </a:p>
          <a:p>
            <a:r>
              <a:rPr lang="tr-TR" dirty="0" smtClean="0"/>
              <a:t>Yazılım mühendislerinin etik hayatlarındaki son hedef nedir</a:t>
            </a:r>
          </a:p>
          <a:p>
            <a:r>
              <a:rPr lang="tr-TR" dirty="0" smtClean="0"/>
              <a:t>Yazılım mühendisliği etiğinin mesleki kuralları nelerdir</a:t>
            </a:r>
          </a:p>
          <a:p>
            <a:endParaRPr lang="tr-TR" dirty="0"/>
          </a:p>
        </p:txBody>
      </p:sp>
    </p:spTree>
    <p:extLst>
      <p:ext uri="{BB962C8B-B14F-4D97-AF65-F5344CB8AC3E}">
        <p14:creationId xmlns:p14="http://schemas.microsoft.com/office/powerpoint/2010/main" val="291308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1" y="677333"/>
            <a:ext cx="9601196" cy="639404"/>
          </a:xfrm>
        </p:spPr>
        <p:txBody>
          <a:bodyPr>
            <a:normAutofit fontScale="90000"/>
          </a:bodyPr>
          <a:lstStyle/>
          <a:p>
            <a:r>
              <a:rPr lang="tr-TR" dirty="0" smtClean="0"/>
              <a:t>Topluma Zarar</a:t>
            </a:r>
            <a:endParaRPr lang="tr-TR" dirty="0"/>
          </a:p>
        </p:txBody>
      </p:sp>
      <p:sp>
        <p:nvSpPr>
          <p:cNvPr id="3" name="İçerik Yer Tutucusu 2"/>
          <p:cNvSpPr>
            <a:spLocks noGrp="1"/>
          </p:cNvSpPr>
          <p:nvPr>
            <p:ph idx="1"/>
          </p:nvPr>
        </p:nvSpPr>
        <p:spPr>
          <a:xfrm>
            <a:off x="1478281" y="1544996"/>
            <a:ext cx="9601196" cy="4453468"/>
          </a:xfrm>
        </p:spPr>
        <p:txBody>
          <a:bodyPr>
            <a:normAutofit fontScale="77500" lnSpcReduction="20000"/>
          </a:bodyPr>
          <a:lstStyle/>
          <a:p>
            <a:pPr algn="just"/>
            <a:r>
              <a:rPr lang="tr-TR" dirty="0" smtClean="0"/>
              <a:t>Örnek Olay 1</a:t>
            </a:r>
          </a:p>
          <a:p>
            <a:pPr marL="0" indent="0" algn="just">
              <a:buNone/>
            </a:pPr>
            <a:r>
              <a:rPr lang="tr-TR" dirty="0" smtClean="0"/>
              <a:t>Mike 3 çocuk babasıdır ve çocukları doğduğundan beri üniversite eğitimlerini karşılamak için iki işte birden çalışmaktadır. Kızı Sarah lise hayatı boyunca çok çalışmış ve prestijli bir üniversiteye kabul edilmiştir. İlk yılının depozitosunu ödeme günü bugündür. Eğer depozito ödenmez ise Sarah 1.sınıftaki hakkını kaybedecektir. Mike faturayı geçen hafta  ödedi. Ancak bugün üniversite öğrenci işlerinden ödemesinin banka hesabındaki yetersiz bakiye yüzünden reddedildiğine ve gün sonuna kadar ödemeyi yapmazsa Sarah’nın hakkını kaybedeceğine ve güz dönemine katılamayacağına  dair bir e-posta aldı. Mike panik içinde bankayı aradı, hesabında faturanın çok üzerinde birikimi olduğunu biliyordu. Dolayısıyla ne olduğunu anlayamadı? Banka önceki gün hesabında yeterli para olduğunu onayladı, ancak bu birikimin şu anda neden gözükmediğini veya ödemenin neden reddedildiğini söyleyemediler. Ona bir yazılım hatasının olduğunu düşündüklerini bir soruşturma başlatacaklarını ama çözümün haftalar alacağını bildirdiler. Birikiminin hesabına ancak soruşturma bittikten sonra ve sebebi bulunduktan sonra geri yükleneceğini bildirdiler. Mike, bu kadar kısa sürede depozitoyu geri yatıracak bir birikimi olmadığından, Sarah’yı arayıp önceden söz verdiği gibi faturayı yatıramayacağını ve üniversiteye bu güz döneminde başlayamayacağını söylemek zorunda kaldı.</a:t>
            </a:r>
            <a:r>
              <a:rPr lang="tr-TR" dirty="0"/>
              <a:t>	</a:t>
            </a:r>
            <a:endParaRPr lang="tr-TR" dirty="0" smtClean="0"/>
          </a:p>
          <a:p>
            <a:pPr marL="0" indent="0">
              <a:buNone/>
            </a:pPr>
            <a:endParaRPr lang="tr-TR" dirty="0" smtClean="0"/>
          </a:p>
          <a:p>
            <a:pPr marL="0" indent="0">
              <a:buNone/>
            </a:pPr>
            <a:r>
              <a:rPr lang="tr-TR" dirty="0"/>
              <a:t>	</a:t>
            </a:r>
          </a:p>
        </p:txBody>
      </p:sp>
    </p:spTree>
    <p:extLst>
      <p:ext uri="{BB962C8B-B14F-4D97-AF65-F5344CB8AC3E}">
        <p14:creationId xmlns:p14="http://schemas.microsoft.com/office/powerpoint/2010/main" val="391028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a:t>
            </a:r>
            <a:endParaRPr lang="tr-TR" dirty="0"/>
          </a:p>
        </p:txBody>
      </p:sp>
      <p:sp>
        <p:nvSpPr>
          <p:cNvPr id="3" name="İçerik Yer Tutucusu 2"/>
          <p:cNvSpPr>
            <a:spLocks noGrp="1"/>
          </p:cNvSpPr>
          <p:nvPr>
            <p:ph idx="1"/>
          </p:nvPr>
        </p:nvSpPr>
        <p:spPr/>
        <p:txBody>
          <a:bodyPr/>
          <a:lstStyle/>
          <a:p>
            <a:r>
              <a:rPr lang="tr-TR" dirty="0" smtClean="0"/>
              <a:t>Bu olay sonunda Mike nasıl bir zarar görmüştür?</a:t>
            </a:r>
          </a:p>
          <a:p>
            <a:r>
              <a:rPr lang="tr-TR" dirty="0" smtClean="0"/>
              <a:t>Bu olay sonunda Sarah muhtemelen nasıl bir zarar görecektir?</a:t>
            </a:r>
          </a:p>
          <a:p>
            <a:r>
              <a:rPr lang="tr-TR" dirty="0" smtClean="0"/>
              <a:t>Mike’ın hesabındaki sorun bir yazılım mühendisinin hatası olabilir mi?</a:t>
            </a:r>
          </a:p>
          <a:p>
            <a:r>
              <a:rPr lang="tr-TR" dirty="0" smtClean="0"/>
              <a:t>Bu </a:t>
            </a:r>
            <a:r>
              <a:rPr lang="tr-TR" dirty="0"/>
              <a:t>durumla ilgili yazılım mühendislerinin dahil olduğu kaç farklı sorun </a:t>
            </a:r>
            <a:r>
              <a:rPr lang="tr-TR" dirty="0" smtClean="0"/>
              <a:t>bulabiliyorsunuz, bu sorunlar yazılımcıların etik başarısızlıklarıyla nasıl ilgilidir?</a:t>
            </a:r>
            <a:endParaRPr lang="tr-TR" dirty="0"/>
          </a:p>
          <a:p>
            <a:endParaRPr lang="tr-TR" dirty="0" smtClean="0"/>
          </a:p>
          <a:p>
            <a:endParaRPr lang="tr-TR" dirty="0" smtClean="0"/>
          </a:p>
          <a:p>
            <a:endParaRPr lang="tr-TR" dirty="0" smtClean="0"/>
          </a:p>
        </p:txBody>
      </p:sp>
    </p:spTree>
    <p:extLst>
      <p:ext uri="{BB962C8B-B14F-4D97-AF65-F5344CB8AC3E}">
        <p14:creationId xmlns:p14="http://schemas.microsoft.com/office/powerpoint/2010/main" val="14900464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167</TotalTime>
  <Words>649</Words>
  <Application>Microsoft Office PowerPoint</Application>
  <PresentationFormat>Geniş ekran</PresentationFormat>
  <Paragraphs>57</Paragraphs>
  <Slides>11</Slides>
  <Notes>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Garamond</vt:lpstr>
      <vt:lpstr>Organik</vt:lpstr>
      <vt:lpstr>Mühendislik ve Bilişim Etiği</vt:lpstr>
      <vt:lpstr>Etik Nedir?</vt:lpstr>
      <vt:lpstr>Etik Nedir?</vt:lpstr>
      <vt:lpstr>Yasa ve Etik</vt:lpstr>
      <vt:lpstr>Etiğin Konuları</vt:lpstr>
      <vt:lpstr>Yazılım Mühendisliği ve Etik</vt:lpstr>
      <vt:lpstr>Yazılım Mühendisliği ve Etik</vt:lpstr>
      <vt:lpstr>Topluma Zarar</vt:lpstr>
      <vt:lpstr>Sorular</vt:lpstr>
      <vt:lpstr>Topluma Zarar</vt:lpstr>
      <vt:lpstr>Sorular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ve Bilişim Etiği</dc:title>
  <dc:creator>zeynep sahin</dc:creator>
  <cp:lastModifiedBy>zeynep sahin</cp:lastModifiedBy>
  <cp:revision>19</cp:revision>
  <dcterms:created xsi:type="dcterms:W3CDTF">2014-09-22T07:48:57Z</dcterms:created>
  <dcterms:modified xsi:type="dcterms:W3CDTF">2014-09-23T11:48:09Z</dcterms:modified>
</cp:coreProperties>
</file>