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7228" autoAdjust="0"/>
  </p:normalViewPr>
  <p:slideViewPr>
    <p:cSldViewPr snapToGrid="0">
      <p:cViewPr varScale="1">
        <p:scale>
          <a:sx n="80" d="100"/>
          <a:sy n="80"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E49CC-F6AE-45FE-92D1-B06713FF7914}" type="datetimeFigureOut">
              <a:rPr lang="tr-TR" smtClean="0"/>
              <a:t>9.12.2014</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743AE-1350-4FBA-BC83-76DF894A78DB}" type="slidenum">
              <a:rPr lang="tr-TR" smtClean="0"/>
              <a:t>‹#›</a:t>
            </a:fld>
            <a:endParaRPr lang="tr-TR"/>
          </a:p>
        </p:txBody>
      </p:sp>
    </p:spTree>
    <p:extLst>
      <p:ext uri="{BB962C8B-B14F-4D97-AF65-F5344CB8AC3E}">
        <p14:creationId xmlns:p14="http://schemas.microsoft.com/office/powerpoint/2010/main" val="723456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65743AE-1350-4FBA-BC83-76DF894A78DB}" type="slidenum">
              <a:rPr lang="tr-TR" smtClean="0"/>
              <a:t>2</a:t>
            </a:fld>
            <a:endParaRPr lang="tr-TR"/>
          </a:p>
        </p:txBody>
      </p:sp>
    </p:spTree>
    <p:extLst>
      <p:ext uri="{BB962C8B-B14F-4D97-AF65-F5344CB8AC3E}">
        <p14:creationId xmlns:p14="http://schemas.microsoft.com/office/powerpoint/2010/main" val="1083333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65743AE-1350-4FBA-BC83-76DF894A78DB}" type="slidenum">
              <a:rPr lang="tr-TR" smtClean="0"/>
              <a:t>4</a:t>
            </a:fld>
            <a:endParaRPr lang="tr-TR"/>
          </a:p>
        </p:txBody>
      </p:sp>
    </p:spTree>
    <p:extLst>
      <p:ext uri="{BB962C8B-B14F-4D97-AF65-F5344CB8AC3E}">
        <p14:creationId xmlns:p14="http://schemas.microsoft.com/office/powerpoint/2010/main" val="675800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65743AE-1350-4FBA-BC83-76DF894A78DB}" type="slidenum">
              <a:rPr lang="tr-TR" smtClean="0"/>
              <a:t>5</a:t>
            </a:fld>
            <a:endParaRPr lang="tr-TR"/>
          </a:p>
        </p:txBody>
      </p:sp>
    </p:spTree>
    <p:extLst>
      <p:ext uri="{BB962C8B-B14F-4D97-AF65-F5344CB8AC3E}">
        <p14:creationId xmlns:p14="http://schemas.microsoft.com/office/powerpoint/2010/main" val="3102957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65743AE-1350-4FBA-BC83-76DF894A78DB}" type="slidenum">
              <a:rPr lang="tr-TR" smtClean="0"/>
              <a:t>6</a:t>
            </a:fld>
            <a:endParaRPr lang="tr-TR"/>
          </a:p>
        </p:txBody>
      </p:sp>
    </p:spTree>
    <p:extLst>
      <p:ext uri="{BB962C8B-B14F-4D97-AF65-F5344CB8AC3E}">
        <p14:creationId xmlns:p14="http://schemas.microsoft.com/office/powerpoint/2010/main" val="4007109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65743AE-1350-4FBA-BC83-76DF894A78DB}" type="slidenum">
              <a:rPr lang="tr-TR" smtClean="0"/>
              <a:t>7</a:t>
            </a:fld>
            <a:endParaRPr lang="tr-TR"/>
          </a:p>
        </p:txBody>
      </p:sp>
    </p:spTree>
    <p:extLst>
      <p:ext uri="{BB962C8B-B14F-4D97-AF65-F5344CB8AC3E}">
        <p14:creationId xmlns:p14="http://schemas.microsoft.com/office/powerpoint/2010/main" val="2734098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65743AE-1350-4FBA-BC83-76DF894A78DB}" type="slidenum">
              <a:rPr lang="tr-TR" smtClean="0"/>
              <a:t>9</a:t>
            </a:fld>
            <a:endParaRPr lang="tr-TR"/>
          </a:p>
        </p:txBody>
      </p:sp>
    </p:spTree>
    <p:extLst>
      <p:ext uri="{BB962C8B-B14F-4D97-AF65-F5344CB8AC3E}">
        <p14:creationId xmlns:p14="http://schemas.microsoft.com/office/powerpoint/2010/main" val="456362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65743AE-1350-4FBA-BC83-76DF894A78DB}" type="slidenum">
              <a:rPr lang="tr-TR" smtClean="0"/>
              <a:t>12</a:t>
            </a:fld>
            <a:endParaRPr lang="tr-TR"/>
          </a:p>
        </p:txBody>
      </p:sp>
    </p:spTree>
    <p:extLst>
      <p:ext uri="{BB962C8B-B14F-4D97-AF65-F5344CB8AC3E}">
        <p14:creationId xmlns:p14="http://schemas.microsoft.com/office/powerpoint/2010/main" val="4932415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12/9/2014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smtClean="0"/>
              <a:t>Asıl başlık stili için tıklatın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12/9/2014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Mühendislik ve Bilişim Etiği</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2158658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Ürün</a:t>
            </a:r>
            <a:endParaRPr lang="tr-TR" dirty="0"/>
          </a:p>
        </p:txBody>
      </p:sp>
      <p:sp>
        <p:nvSpPr>
          <p:cNvPr id="3" name="İçerik Yer Tutucusu 2"/>
          <p:cNvSpPr>
            <a:spLocks noGrp="1"/>
          </p:cNvSpPr>
          <p:nvPr>
            <p:ph idx="1"/>
          </p:nvPr>
        </p:nvSpPr>
        <p:spPr/>
        <p:txBody>
          <a:bodyPr>
            <a:normAutofit fontScale="85000" lnSpcReduction="20000"/>
          </a:bodyPr>
          <a:lstStyle/>
          <a:p>
            <a:r>
              <a:rPr lang="tr-TR" dirty="0" smtClean="0"/>
              <a:t>Ellerindeki işi yaparken en uygun mesleki standartları takip etmeye çalışmalıdırlar. Bu standartlardan sadece etik ve teknik açıdan haklı oldukları bir konu varsa sapmalıdırlar.</a:t>
            </a:r>
          </a:p>
          <a:p>
            <a:r>
              <a:rPr lang="tr-TR" dirty="0" smtClean="0"/>
              <a:t>Çalıştıkları işteki yazılımın özelliklerini tam olarak anlamaya çalışmalıdırlar.</a:t>
            </a:r>
          </a:p>
          <a:p>
            <a:r>
              <a:rPr lang="tr-TR" dirty="0" smtClean="0"/>
              <a:t>Üstünde çalıştıkları yazılımın özelliklerinin düzgün olarak belgelendiğinden, kullanıcıların ihtiyaçlarını karşıladığından ve uygun onaylara sahip olduğundan emin olmalıdırlar.</a:t>
            </a:r>
          </a:p>
          <a:p>
            <a:r>
              <a:rPr lang="tr-TR" dirty="0" smtClean="0"/>
              <a:t>Çalıştıkları veya önerdikleri işlerin ücret, zamanlama, personel, kalite ve çıktı konularında gerçekçi nicel tahminler yapmalı ve bu tahminlerin belirsizlik değerlendirmelerini yapmalıdırlar.</a:t>
            </a:r>
          </a:p>
          <a:p>
            <a:r>
              <a:rPr lang="tr-TR" dirty="0" smtClean="0"/>
              <a:t>Yaptıkları işle ilgili olan yazılımın testleri, onarımları, eleştirileri ve ilgili belgelerini sağlamalıdırlar.</a:t>
            </a:r>
            <a:endParaRPr lang="tr-TR" dirty="0"/>
          </a:p>
        </p:txBody>
      </p:sp>
    </p:spTree>
    <p:extLst>
      <p:ext uri="{BB962C8B-B14F-4D97-AF65-F5344CB8AC3E}">
        <p14:creationId xmlns:p14="http://schemas.microsoft.com/office/powerpoint/2010/main" val="1345586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Ürün</a:t>
            </a:r>
            <a:endParaRPr lang="tr-TR" dirty="0"/>
          </a:p>
        </p:txBody>
      </p:sp>
      <p:sp>
        <p:nvSpPr>
          <p:cNvPr id="3" name="İçerik Yer Tutucusu 2"/>
          <p:cNvSpPr>
            <a:spLocks noGrp="1"/>
          </p:cNvSpPr>
          <p:nvPr>
            <p:ph idx="1"/>
          </p:nvPr>
        </p:nvSpPr>
        <p:spPr/>
        <p:txBody>
          <a:bodyPr>
            <a:normAutofit fontScale="85000" lnSpcReduction="20000"/>
          </a:bodyPr>
          <a:lstStyle/>
          <a:p>
            <a:r>
              <a:rPr lang="tr-TR" dirty="0" smtClean="0"/>
              <a:t>Üzerinde çalıştıkları herhangi bir işle ilgili, belirlenen tüm problemler ve uygulanan çözümler de dahil olmak üzere tüm belgeleri sağlamalıdırlar.</a:t>
            </a:r>
          </a:p>
          <a:p>
            <a:r>
              <a:rPr lang="tr-TR" dirty="0" smtClean="0"/>
              <a:t>Yaptıkları yazılımdan etkilenecek herkesin gizliliğine saygı duyacak biçimde yazılımlar ve ilgili belgeler oluşturmalıdırlar.</a:t>
            </a:r>
          </a:p>
          <a:p>
            <a:r>
              <a:rPr lang="tr-TR" dirty="0" smtClean="0"/>
              <a:t>Yalnızca etik ve yasal anlamda uygun, doğruluğu kesin verileri, sadece uygun izinlerle kullanmaya dikkat etmelidirler.</a:t>
            </a:r>
          </a:p>
          <a:p>
            <a:r>
              <a:rPr lang="tr-TR" dirty="0" smtClean="0"/>
              <a:t>Verilerin doğruluğu sağlamalı ve zamanı geçmiş veya hatalı olaylar konusunda dikkatli olmalıdırlar.</a:t>
            </a:r>
          </a:p>
          <a:p>
            <a:r>
              <a:rPr lang="tr-TR" dirty="0" smtClean="0"/>
              <a:t>Tüm yazılım bakımlarına sanki yeni geliştiriliyormuş gibi, aynı profesyonellikte davranılmalıdır.  </a:t>
            </a:r>
            <a:endParaRPr lang="tr-TR" dirty="0"/>
          </a:p>
        </p:txBody>
      </p:sp>
    </p:spTree>
    <p:extLst>
      <p:ext uri="{BB962C8B-B14F-4D97-AF65-F5344CB8AC3E}">
        <p14:creationId xmlns:p14="http://schemas.microsoft.com/office/powerpoint/2010/main" val="1108680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Muhakeme</a:t>
            </a:r>
            <a:endParaRPr lang="tr-TR" dirty="0"/>
          </a:p>
        </p:txBody>
      </p:sp>
      <p:sp>
        <p:nvSpPr>
          <p:cNvPr id="3" name="İçerik Yer Tutucusu 2"/>
          <p:cNvSpPr>
            <a:spLocks noGrp="1"/>
          </p:cNvSpPr>
          <p:nvPr>
            <p:ph idx="1"/>
          </p:nvPr>
        </p:nvSpPr>
        <p:spPr>
          <a:xfrm>
            <a:off x="1295401" y="2556932"/>
            <a:ext cx="9601196" cy="3808242"/>
          </a:xfrm>
        </p:spPr>
        <p:txBody>
          <a:bodyPr>
            <a:normAutofit fontScale="85000" lnSpcReduction="20000"/>
          </a:bodyPr>
          <a:lstStyle/>
          <a:p>
            <a:r>
              <a:rPr lang="tr-TR" dirty="0" smtClean="0"/>
              <a:t>Tüm teknik yargılarını, insani değerlerin desteklenmesi ve sürdürülmesi ihtiyacı doğrultusunda yumuşatırlar.</a:t>
            </a:r>
          </a:p>
          <a:p>
            <a:r>
              <a:rPr lang="tr-TR" dirty="0" smtClean="0"/>
              <a:t>Sadece kendi gözetimleri altında veya yetkin oldukları alanda hazırlanan ve fikir birliği içinde oldukları belgeleri onaylarlar.</a:t>
            </a:r>
          </a:p>
          <a:p>
            <a:r>
              <a:rPr lang="tr-TR" dirty="0" smtClean="0"/>
              <a:t>Değerlendirmeleri istenen yazılımları ve ilgili belgeleri mesleki açıdan objektif olarak değerlendirirler.</a:t>
            </a:r>
          </a:p>
          <a:p>
            <a:r>
              <a:rPr lang="tr-TR" dirty="0" smtClean="0"/>
              <a:t>Rüşvet, çifte faturalama gibi aldatıcı finansal uygulamaların içinde yer almazlar.</a:t>
            </a:r>
          </a:p>
          <a:p>
            <a:r>
              <a:rPr lang="tr-TR" dirty="0" smtClean="0"/>
              <a:t>Sakınamayacakları veya kaçamayacakları çıkar çatışmaları olan tüm ilgili taraflara açıklamada bulunurlar.</a:t>
            </a:r>
          </a:p>
          <a:p>
            <a:r>
              <a:rPr lang="tr-TR" dirty="0" smtClean="0"/>
              <a:t>Müşterileriyle veya işverenleriyle gizli, potansiyel çıkar çatışmaları olabilecek, özel, devlet veya mesleki kuruluşlara üye veya danışman olarak katılmayı reddederler.</a:t>
            </a:r>
          </a:p>
          <a:p>
            <a:endParaRPr lang="tr-TR" dirty="0" smtClean="0"/>
          </a:p>
          <a:p>
            <a:endParaRPr lang="tr-TR" dirty="0"/>
          </a:p>
        </p:txBody>
      </p:sp>
    </p:spTree>
    <p:extLst>
      <p:ext uri="{BB962C8B-B14F-4D97-AF65-F5344CB8AC3E}">
        <p14:creationId xmlns:p14="http://schemas.microsoft.com/office/powerpoint/2010/main" val="45962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Bilgisayar Etiğinin 10 Emri</a:t>
            </a:r>
            <a:endParaRPr lang="tr-TR" dirty="0"/>
          </a:p>
        </p:txBody>
      </p:sp>
      <p:sp>
        <p:nvSpPr>
          <p:cNvPr id="3" name="İçerik Yer Tutucusu 2"/>
          <p:cNvSpPr>
            <a:spLocks noGrp="1"/>
          </p:cNvSpPr>
          <p:nvPr>
            <p:ph idx="1"/>
          </p:nvPr>
        </p:nvSpPr>
        <p:spPr/>
        <p:txBody>
          <a:bodyPr/>
          <a:lstStyle/>
          <a:p>
            <a:pPr marL="457200" indent="-457200">
              <a:buFont typeface="+mj-lt"/>
              <a:buAutoNum type="arabicPeriod"/>
            </a:pPr>
            <a:r>
              <a:rPr lang="tr-TR" dirty="0" smtClean="0"/>
              <a:t>Bilgisayarları insanlara zarar vermek için kullanmayacaksınız.</a:t>
            </a:r>
          </a:p>
          <a:p>
            <a:pPr marL="457200" indent="-457200">
              <a:buFont typeface="+mj-lt"/>
              <a:buAutoNum type="arabicPeriod"/>
            </a:pPr>
            <a:r>
              <a:rPr lang="tr-TR" dirty="0" smtClean="0"/>
              <a:t>Diğer insanların bilgisayarla çalışmalarına müdahale etmeyeceksiniz.</a:t>
            </a:r>
          </a:p>
          <a:p>
            <a:pPr marL="457200" indent="-457200">
              <a:buFont typeface="+mj-lt"/>
              <a:buAutoNum type="arabicPeriod"/>
            </a:pPr>
            <a:r>
              <a:rPr lang="tr-TR" dirty="0" smtClean="0"/>
              <a:t>Diğer insanların bilgisayarlardaki dosyalarını kurcalamayacaksınız.</a:t>
            </a:r>
          </a:p>
          <a:p>
            <a:pPr marL="457200" indent="-457200">
              <a:buFont typeface="+mj-lt"/>
              <a:buAutoNum type="arabicPeriod"/>
            </a:pPr>
            <a:r>
              <a:rPr lang="tr-TR" dirty="0" smtClean="0"/>
              <a:t>Bilgisayarları, çalmak işi için kullanmayacaksınız.</a:t>
            </a:r>
          </a:p>
          <a:p>
            <a:pPr marL="457200" indent="-457200">
              <a:buFont typeface="+mj-lt"/>
              <a:buAutoNum type="arabicPeriod"/>
            </a:pPr>
            <a:r>
              <a:rPr lang="tr-TR" dirty="0" smtClean="0"/>
              <a:t>Bilgisayarları, yalancı şahitlik etmek için kullanmayacaksınız.</a:t>
            </a:r>
            <a:endParaRPr lang="tr-TR" dirty="0"/>
          </a:p>
        </p:txBody>
      </p:sp>
    </p:spTree>
    <p:extLst>
      <p:ext uri="{BB962C8B-B14F-4D97-AF65-F5344CB8AC3E}">
        <p14:creationId xmlns:p14="http://schemas.microsoft.com/office/powerpoint/2010/main" val="2197941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Bilgisayar Etiğinin 10 Emri</a:t>
            </a:r>
          </a:p>
        </p:txBody>
      </p:sp>
      <p:sp>
        <p:nvSpPr>
          <p:cNvPr id="3" name="İçerik Yer Tutucusu 2"/>
          <p:cNvSpPr>
            <a:spLocks noGrp="1"/>
          </p:cNvSpPr>
          <p:nvPr>
            <p:ph idx="1"/>
          </p:nvPr>
        </p:nvSpPr>
        <p:spPr/>
        <p:txBody>
          <a:bodyPr>
            <a:normAutofit fontScale="92500" lnSpcReduction="10000"/>
          </a:bodyPr>
          <a:lstStyle/>
          <a:p>
            <a:r>
              <a:rPr lang="tr-TR" dirty="0" smtClean="0"/>
              <a:t>Özel yazılımları, parasını ödemeden kullanmayacaksınız.</a:t>
            </a:r>
          </a:p>
          <a:p>
            <a:r>
              <a:rPr lang="tr-TR" dirty="0" smtClean="0"/>
              <a:t>Başkalarının bilgisayarlarını izin almadan veya gereken tazmini ödemeden kullanmayacaksınız.</a:t>
            </a:r>
          </a:p>
          <a:p>
            <a:r>
              <a:rPr lang="tr-TR" dirty="0" smtClean="0"/>
              <a:t>Başkalarının fikri çıktılarını kendinize mal etmeyeceksiniz.</a:t>
            </a:r>
          </a:p>
          <a:p>
            <a:r>
              <a:rPr lang="tr-TR" dirty="0" smtClean="0"/>
              <a:t>Yazdığınız programların veya tasarladığınız sistemlerin toplumsal sonuçlarını düşüneceksiniz.</a:t>
            </a:r>
          </a:p>
          <a:p>
            <a:r>
              <a:rPr lang="tr-TR" dirty="0" smtClean="0"/>
              <a:t>Bilgisayarları, sizi tanıyan insanların saygısını ve itibarını kazanacak şekilde kullanacaksınız.</a:t>
            </a:r>
            <a:endParaRPr lang="tr-TR" dirty="0"/>
          </a:p>
        </p:txBody>
      </p:sp>
    </p:spTree>
    <p:extLst>
      <p:ext uri="{BB962C8B-B14F-4D97-AF65-F5344CB8AC3E}">
        <p14:creationId xmlns:p14="http://schemas.microsoft.com/office/powerpoint/2010/main" val="3359365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smtClean="0"/>
              <a:t>Yazılım Mühendisleri Etik İlkeleri (ACM/IEEE-CS)</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Toplum</a:t>
            </a:r>
          </a:p>
          <a:p>
            <a:r>
              <a:rPr lang="tr-TR" dirty="0" smtClean="0"/>
              <a:t>Müşteri ve İşveren</a:t>
            </a:r>
          </a:p>
          <a:p>
            <a:r>
              <a:rPr lang="tr-TR" dirty="0" smtClean="0"/>
              <a:t>Ürün</a:t>
            </a:r>
          </a:p>
          <a:p>
            <a:r>
              <a:rPr lang="tr-TR" dirty="0" smtClean="0"/>
              <a:t>Muhakeme</a:t>
            </a:r>
          </a:p>
          <a:p>
            <a:r>
              <a:rPr lang="tr-TR" dirty="0" smtClean="0"/>
              <a:t>Yönetim</a:t>
            </a:r>
          </a:p>
          <a:p>
            <a:r>
              <a:rPr lang="tr-TR" dirty="0" smtClean="0"/>
              <a:t>Meslek</a:t>
            </a:r>
          </a:p>
          <a:p>
            <a:r>
              <a:rPr lang="tr-TR" dirty="0" smtClean="0"/>
              <a:t>Meslektaşlar</a:t>
            </a:r>
          </a:p>
          <a:p>
            <a:r>
              <a:rPr lang="tr-TR" dirty="0" smtClean="0"/>
              <a:t>Şahıs</a:t>
            </a:r>
            <a:endParaRPr lang="tr-TR" dirty="0"/>
          </a:p>
        </p:txBody>
      </p:sp>
    </p:spTree>
    <p:extLst>
      <p:ext uri="{BB962C8B-B14F-4D97-AF65-F5344CB8AC3E}">
        <p14:creationId xmlns:p14="http://schemas.microsoft.com/office/powerpoint/2010/main" val="3822626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Toplum</a:t>
            </a:r>
            <a:endParaRPr lang="tr-TR" dirty="0"/>
          </a:p>
        </p:txBody>
      </p:sp>
      <p:sp>
        <p:nvSpPr>
          <p:cNvPr id="3" name="İçerik Yer Tutucusu 2"/>
          <p:cNvSpPr>
            <a:spLocks noGrp="1"/>
          </p:cNvSpPr>
          <p:nvPr>
            <p:ph idx="1"/>
          </p:nvPr>
        </p:nvSpPr>
        <p:spPr/>
        <p:txBody>
          <a:bodyPr>
            <a:normAutofit fontScale="92500" lnSpcReduction="10000"/>
          </a:bodyPr>
          <a:lstStyle/>
          <a:p>
            <a:pPr lvl="0"/>
            <a:r>
              <a:rPr lang="tr-TR" dirty="0"/>
              <a:t>Yaptıkları işin tüm sorumluluğunu almalıdırlar.</a:t>
            </a:r>
          </a:p>
          <a:p>
            <a:pPr lvl="0"/>
            <a:r>
              <a:rPr lang="tr-TR" dirty="0"/>
              <a:t>Toplumun faydası için yazılım mühendisinin, iş verenin, müşterinin ve kullanıcının çıkarlarını optimize edebilmelidir.</a:t>
            </a:r>
          </a:p>
          <a:p>
            <a:r>
              <a:rPr lang="tr-TR" dirty="0" smtClean="0"/>
              <a:t>Bir yazılımı ancak, gizliliğe, çevreye, yaşam kalitesine zarar vermiyorsa, uygun testleri geçiyorsa, şartları sağlıyorsa ve güvenliyse onaylamalıdır. İşin en önemli etkisi toplumun iyiliğine uygun olmasıdır.</a:t>
            </a:r>
          </a:p>
          <a:p>
            <a:r>
              <a:rPr lang="tr-TR" dirty="0" smtClean="0"/>
              <a:t>Çevreye, topluma veya kullanıcıya zararı olan veya olabilecek yazılımlarla </a:t>
            </a:r>
            <a:r>
              <a:rPr lang="tr-TR" dirty="0"/>
              <a:t>veya bunlara ilişkin belgelerle ilgili olduğunu düşündükleri </a:t>
            </a:r>
            <a:r>
              <a:rPr lang="tr-TR" dirty="0" smtClean="0"/>
              <a:t>kişileri veya yetkilileri açığa çıkarmalıdırlar.</a:t>
            </a:r>
          </a:p>
          <a:p>
            <a:pPr marL="0" indent="0">
              <a:buNone/>
            </a:pPr>
            <a:endParaRPr lang="tr-TR" dirty="0" smtClean="0"/>
          </a:p>
          <a:p>
            <a:endParaRPr lang="tr-TR" dirty="0"/>
          </a:p>
        </p:txBody>
      </p:sp>
    </p:spTree>
    <p:extLst>
      <p:ext uri="{BB962C8B-B14F-4D97-AF65-F5344CB8AC3E}">
        <p14:creationId xmlns:p14="http://schemas.microsoft.com/office/powerpoint/2010/main" val="4188611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Toplum</a:t>
            </a:r>
            <a:endParaRPr lang="tr-TR" dirty="0"/>
          </a:p>
        </p:txBody>
      </p:sp>
      <p:sp>
        <p:nvSpPr>
          <p:cNvPr id="3" name="İçerik Yer Tutucusu 2"/>
          <p:cNvSpPr>
            <a:spLocks noGrp="1"/>
          </p:cNvSpPr>
          <p:nvPr>
            <p:ph idx="1"/>
          </p:nvPr>
        </p:nvSpPr>
        <p:spPr/>
        <p:txBody>
          <a:bodyPr>
            <a:normAutofit fontScale="92500"/>
          </a:bodyPr>
          <a:lstStyle/>
          <a:p>
            <a:r>
              <a:rPr lang="tr-TR" dirty="0" smtClean="0"/>
              <a:t>Bir yazılımla, onun kurulumuyla, bakımıyla, desteğiyle veya belgelemesiyle ilgili, toplumu ilgilendiren kritik durumların belirlenmesi için işbirliğinde bulunmalıdır.</a:t>
            </a:r>
          </a:p>
          <a:p>
            <a:r>
              <a:rPr lang="tr-TR" dirty="0" smtClean="0"/>
              <a:t>Adil olmalı ve yazılımlarla veya ilgili belgeler, yöntemler ve araçlarla ilgili, özellikle toplumu ilgilendiren, her türlü aldatıcı durumdan uzak durmalıdırlar.</a:t>
            </a:r>
          </a:p>
          <a:p>
            <a:r>
              <a:rPr lang="tr-TR" dirty="0" smtClean="0"/>
              <a:t>Yazılımların faydalarına erişimi engelleyebilecek olan fiziksel engeller, kaynakların dağılımı, ekonomik dezavantajlar gibi durumları göz önüne almalıdırlar.</a:t>
            </a:r>
          </a:p>
          <a:p>
            <a:r>
              <a:rPr lang="tr-TR" dirty="0" smtClean="0"/>
              <a:t>Mesleki yeteneklerin iyi olaylarda kullanılmasına örnek olmak için gönüllü olmalı ve alana ilişkin toplumun eğitimine katkıda bulunmalıdırlar.</a:t>
            </a:r>
            <a:endParaRPr lang="tr-TR" dirty="0"/>
          </a:p>
        </p:txBody>
      </p:sp>
    </p:spTree>
    <p:extLst>
      <p:ext uri="{BB962C8B-B14F-4D97-AF65-F5344CB8AC3E}">
        <p14:creationId xmlns:p14="http://schemas.microsoft.com/office/powerpoint/2010/main" val="4263433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Müşteri ve İşveren</a:t>
            </a:r>
            <a:endParaRPr lang="tr-TR" dirty="0"/>
          </a:p>
        </p:txBody>
      </p:sp>
      <p:sp>
        <p:nvSpPr>
          <p:cNvPr id="3" name="İçerik Yer Tutucusu 2"/>
          <p:cNvSpPr>
            <a:spLocks noGrp="1"/>
          </p:cNvSpPr>
          <p:nvPr>
            <p:ph idx="1"/>
          </p:nvPr>
        </p:nvSpPr>
        <p:spPr/>
        <p:txBody>
          <a:bodyPr>
            <a:normAutofit fontScale="92500" lnSpcReduction="10000"/>
          </a:bodyPr>
          <a:lstStyle/>
          <a:p>
            <a:r>
              <a:rPr lang="tr-TR" dirty="0" smtClean="0"/>
              <a:t>Uzmanlık alanlarında hizmet vermeli ve eğitimleri ve deneyimlerine ilişkin dürüst ve açık olmalıdırlar.</a:t>
            </a:r>
          </a:p>
          <a:p>
            <a:r>
              <a:rPr lang="tr-TR" dirty="0" smtClean="0"/>
              <a:t>Kullanımı yasal veya etik olmayan yazılımları bilerek kullanmamalıdırlar.</a:t>
            </a:r>
          </a:p>
          <a:p>
            <a:r>
              <a:rPr lang="tr-TR" dirty="0" smtClean="0"/>
              <a:t>Müşterilerinin veya işverenlerinin mülklerini sadece onların bilgisi ve izni dahilinde kullanmalıdırlar.</a:t>
            </a:r>
          </a:p>
          <a:p>
            <a:r>
              <a:rPr lang="tr-TR" dirty="0" smtClean="0"/>
              <a:t>Bir yetkilinin onayını gerektiren belgelerin onaylandığından emin olmalıdırlar.</a:t>
            </a:r>
          </a:p>
          <a:p>
            <a:r>
              <a:rPr lang="tr-TR" dirty="0" smtClean="0"/>
              <a:t>Toplumun çıkarları doğrultusunda ve yasal olduğu sürece işleri gereği elde ettikleri gizli bilgilerin gizli kalmasını sağlamalıdırlar.</a:t>
            </a:r>
          </a:p>
        </p:txBody>
      </p:sp>
    </p:spTree>
    <p:extLst>
      <p:ext uri="{BB962C8B-B14F-4D97-AF65-F5344CB8AC3E}">
        <p14:creationId xmlns:p14="http://schemas.microsoft.com/office/powerpoint/2010/main" val="267410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Müşteri ve İşveren</a:t>
            </a:r>
          </a:p>
        </p:txBody>
      </p:sp>
      <p:sp>
        <p:nvSpPr>
          <p:cNvPr id="3" name="İçerik Yer Tutucusu 2"/>
          <p:cNvSpPr>
            <a:spLocks noGrp="1"/>
          </p:cNvSpPr>
          <p:nvPr>
            <p:ph idx="1"/>
          </p:nvPr>
        </p:nvSpPr>
        <p:spPr/>
        <p:txBody>
          <a:bodyPr>
            <a:normAutofit fontScale="85000" lnSpcReduction="10000"/>
          </a:bodyPr>
          <a:lstStyle/>
          <a:p>
            <a:r>
              <a:rPr lang="tr-TR" dirty="0" smtClean="0"/>
              <a:t>Bir projenin başarısız olacağını, çok pahalıya mal olacağını fikri mülkiyet hakkını ihlal ettiğini veya başka bir şekilde sorunlu olduğunu düşündükleri taktirde, sorunu tanımlamalı, belgelemeli, kanıt toplamalı ve müşterilerine veya işverenlerine rapor yazarak bildirmelidirler.</a:t>
            </a:r>
          </a:p>
          <a:p>
            <a:r>
              <a:rPr lang="tr-TR" dirty="0" smtClean="0"/>
              <a:t>Yazılımların veya ilgili belgelerdeki belli toplumsal endişelere ilişkin konuları, müşterilerine veya işverenlerine tanımlayarak, belgeleyerek </a:t>
            </a:r>
            <a:r>
              <a:rPr lang="tr-TR" dirty="0"/>
              <a:t>ve </a:t>
            </a:r>
            <a:r>
              <a:rPr lang="tr-TR" dirty="0" smtClean="0"/>
              <a:t>rapor etmelidirler.</a:t>
            </a:r>
          </a:p>
          <a:p>
            <a:r>
              <a:rPr lang="tr-TR" dirty="0" smtClean="0"/>
              <a:t>Ana işverenleri için yaptıkları işe zarar verebilecek, dışarıdan gelen işleri kabul etmemelidirler. </a:t>
            </a:r>
          </a:p>
          <a:p>
            <a:r>
              <a:rPr lang="tr-TR" dirty="0" smtClean="0"/>
              <a:t>Daha üst düzey bir etik endişe söz konusu olmadığı sürece müşterilerinin veya işverenlerinin aleyhine olan durumlara ön ayak olmamalıdırlar. </a:t>
            </a:r>
            <a:r>
              <a:rPr lang="tr-TR" dirty="0"/>
              <a:t>Daha üst düzey bir etik endişe söz konusu </a:t>
            </a:r>
            <a:r>
              <a:rPr lang="tr-TR" dirty="0" smtClean="0"/>
              <a:t>olduğunda konuyla ilgili olarak işvereni veya başka uygun bir otoriteyi bilgilendirmelidirler.</a:t>
            </a:r>
          </a:p>
        </p:txBody>
      </p:sp>
    </p:spTree>
    <p:extLst>
      <p:ext uri="{BB962C8B-B14F-4D97-AF65-F5344CB8AC3E}">
        <p14:creationId xmlns:p14="http://schemas.microsoft.com/office/powerpoint/2010/main" val="1892179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Ürün</a:t>
            </a:r>
            <a:endParaRPr lang="tr-TR" dirty="0"/>
          </a:p>
        </p:txBody>
      </p:sp>
      <p:sp>
        <p:nvSpPr>
          <p:cNvPr id="3" name="İçerik Yer Tutucusu 2"/>
          <p:cNvSpPr>
            <a:spLocks noGrp="1"/>
          </p:cNvSpPr>
          <p:nvPr>
            <p:ph idx="1"/>
          </p:nvPr>
        </p:nvSpPr>
        <p:spPr/>
        <p:txBody>
          <a:bodyPr>
            <a:normAutofit fontScale="85000" lnSpcReduction="20000"/>
          </a:bodyPr>
          <a:lstStyle/>
          <a:p>
            <a:r>
              <a:rPr lang="tr-TR" dirty="0" smtClean="0"/>
              <a:t>Yüksek kalite, makul fiyat ve mantıklı bir tarife için çabalamalı, belli zıtlıkların açık olarak belirtildiğinden ve müşteri ve işveren tarafından kabul edildiğinden ve kullanıcı ve toplumun değerlendirmesine açık olduğundan emin olmalıdırlar. </a:t>
            </a:r>
          </a:p>
          <a:p>
            <a:r>
              <a:rPr lang="tr-TR" dirty="0" smtClean="0"/>
              <a:t>Çalıştıkları ve önerdikleri projelerin uygun ve ulaşılabilir amaç ve hedefleri olduğundan emin olmalıdırlar.</a:t>
            </a:r>
          </a:p>
          <a:p>
            <a:r>
              <a:rPr lang="tr-TR" dirty="0" smtClean="0"/>
              <a:t>İş projeleriyle ilgili olan etik, ekonomik, kültürel, yasal ve çevresel konuları belirlemeli, tanımlamalı ve belirtmelidirler.</a:t>
            </a:r>
          </a:p>
          <a:p>
            <a:r>
              <a:rPr lang="tr-TR" dirty="0" smtClean="0"/>
              <a:t>Eğitimlerinin ve deneyimlerinin çalıştıkları veya önerdikleri projeler için uygun yetkinliğe sahip olduklarını garanti etmeliler.</a:t>
            </a:r>
          </a:p>
          <a:p>
            <a:r>
              <a:rPr lang="tr-TR" dirty="0" smtClean="0"/>
              <a:t>Çalıştıkları veya önerdikleri projede kullandıkları yöntemin uygun olduğunu garanti etmeliler.</a:t>
            </a:r>
            <a:endParaRPr lang="tr-TR" dirty="0"/>
          </a:p>
        </p:txBody>
      </p:sp>
    </p:spTree>
    <p:extLst>
      <p:ext uri="{BB962C8B-B14F-4D97-AF65-F5344CB8AC3E}">
        <p14:creationId xmlns:p14="http://schemas.microsoft.com/office/powerpoint/2010/main" val="8911646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206</TotalTime>
  <Words>815</Words>
  <Application>Microsoft Office PowerPoint</Application>
  <PresentationFormat>Geniş ekran</PresentationFormat>
  <Paragraphs>75</Paragraphs>
  <Slides>12</Slides>
  <Notes>7</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Calibri</vt:lpstr>
      <vt:lpstr>Garamond</vt:lpstr>
      <vt:lpstr>Organik</vt:lpstr>
      <vt:lpstr>Mühendislik ve Bilişim Etiği</vt:lpstr>
      <vt:lpstr>Bilgisayar Etiğinin 10 Emri</vt:lpstr>
      <vt:lpstr>Bilgisayar Etiğinin 10 Emri</vt:lpstr>
      <vt:lpstr>Yazılım Mühendisleri Etik İlkeleri (ACM/IEEE-CS)</vt:lpstr>
      <vt:lpstr>Toplum</vt:lpstr>
      <vt:lpstr>Toplum</vt:lpstr>
      <vt:lpstr>Müşteri ve İşveren</vt:lpstr>
      <vt:lpstr>Müşteri ve İşveren</vt:lpstr>
      <vt:lpstr>Ürün</vt:lpstr>
      <vt:lpstr>Ürün</vt:lpstr>
      <vt:lpstr>Ürün</vt:lpstr>
      <vt:lpstr>Muhakeme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Mühendislik ve Bilişim Etiği</dc:title>
  <dc:creator>zeynep sahin</dc:creator>
  <cp:lastModifiedBy>zeynep sahin</cp:lastModifiedBy>
  <cp:revision>15</cp:revision>
  <dcterms:created xsi:type="dcterms:W3CDTF">2014-12-08T09:04:55Z</dcterms:created>
  <dcterms:modified xsi:type="dcterms:W3CDTF">2014-12-09T09:06:02Z</dcterms:modified>
</cp:coreProperties>
</file>