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3" autoAdjust="0"/>
    <p:restoredTop sz="84761" autoAdjust="0"/>
  </p:normalViewPr>
  <p:slideViewPr>
    <p:cSldViewPr snapToGrid="0">
      <p:cViewPr varScale="1">
        <p:scale>
          <a:sx n="62" d="100"/>
          <a:sy n="62" d="100"/>
        </p:scale>
        <p:origin x="10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7C28A-2BBC-412D-B1EB-272D32408600}" type="datetimeFigureOut">
              <a:rPr lang="tr-TR" smtClean="0"/>
              <a:t>26.12.2017</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D21F2-7089-4A97-9D3D-A2EB4340B22C}" type="slidenum">
              <a:rPr lang="tr-TR" smtClean="0"/>
              <a:t>‹#›</a:t>
            </a:fld>
            <a:endParaRPr lang="tr-TR"/>
          </a:p>
        </p:txBody>
      </p:sp>
    </p:spTree>
    <p:extLst>
      <p:ext uri="{BB962C8B-B14F-4D97-AF65-F5344CB8AC3E}">
        <p14:creationId xmlns:p14="http://schemas.microsoft.com/office/powerpoint/2010/main" val="1919529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2</a:t>
            </a:fld>
            <a:endParaRPr lang="tr-TR"/>
          </a:p>
        </p:txBody>
      </p:sp>
    </p:spTree>
    <p:extLst>
      <p:ext uri="{BB962C8B-B14F-4D97-AF65-F5344CB8AC3E}">
        <p14:creationId xmlns:p14="http://schemas.microsoft.com/office/powerpoint/2010/main" val="1818611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12</a:t>
            </a:fld>
            <a:endParaRPr lang="tr-TR"/>
          </a:p>
        </p:txBody>
      </p:sp>
    </p:spTree>
    <p:extLst>
      <p:ext uri="{BB962C8B-B14F-4D97-AF65-F5344CB8AC3E}">
        <p14:creationId xmlns:p14="http://schemas.microsoft.com/office/powerpoint/2010/main" val="384738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15</a:t>
            </a:fld>
            <a:endParaRPr lang="tr-TR"/>
          </a:p>
        </p:txBody>
      </p:sp>
    </p:spTree>
    <p:extLst>
      <p:ext uri="{BB962C8B-B14F-4D97-AF65-F5344CB8AC3E}">
        <p14:creationId xmlns:p14="http://schemas.microsoft.com/office/powerpoint/2010/main" val="359591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4</a:t>
            </a:fld>
            <a:endParaRPr lang="tr-TR"/>
          </a:p>
        </p:txBody>
      </p:sp>
    </p:spTree>
    <p:extLst>
      <p:ext uri="{BB962C8B-B14F-4D97-AF65-F5344CB8AC3E}">
        <p14:creationId xmlns:p14="http://schemas.microsoft.com/office/powerpoint/2010/main" val="4143538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5</a:t>
            </a:fld>
            <a:endParaRPr lang="tr-TR"/>
          </a:p>
        </p:txBody>
      </p:sp>
    </p:spTree>
    <p:extLst>
      <p:ext uri="{BB962C8B-B14F-4D97-AF65-F5344CB8AC3E}">
        <p14:creationId xmlns:p14="http://schemas.microsoft.com/office/powerpoint/2010/main" val="473763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6</a:t>
            </a:fld>
            <a:endParaRPr lang="tr-TR"/>
          </a:p>
        </p:txBody>
      </p:sp>
    </p:spTree>
    <p:extLst>
      <p:ext uri="{BB962C8B-B14F-4D97-AF65-F5344CB8AC3E}">
        <p14:creationId xmlns:p14="http://schemas.microsoft.com/office/powerpoint/2010/main" val="1740887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7</a:t>
            </a:fld>
            <a:endParaRPr lang="tr-TR"/>
          </a:p>
        </p:txBody>
      </p:sp>
    </p:spTree>
    <p:extLst>
      <p:ext uri="{BB962C8B-B14F-4D97-AF65-F5344CB8AC3E}">
        <p14:creationId xmlns:p14="http://schemas.microsoft.com/office/powerpoint/2010/main" val="1680685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8</a:t>
            </a:fld>
            <a:endParaRPr lang="tr-TR"/>
          </a:p>
        </p:txBody>
      </p:sp>
    </p:spTree>
    <p:extLst>
      <p:ext uri="{BB962C8B-B14F-4D97-AF65-F5344CB8AC3E}">
        <p14:creationId xmlns:p14="http://schemas.microsoft.com/office/powerpoint/2010/main" val="3293596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9</a:t>
            </a:fld>
            <a:endParaRPr lang="tr-TR"/>
          </a:p>
        </p:txBody>
      </p:sp>
    </p:spTree>
    <p:extLst>
      <p:ext uri="{BB962C8B-B14F-4D97-AF65-F5344CB8AC3E}">
        <p14:creationId xmlns:p14="http://schemas.microsoft.com/office/powerpoint/2010/main" val="418827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10</a:t>
            </a:fld>
            <a:endParaRPr lang="tr-TR"/>
          </a:p>
        </p:txBody>
      </p:sp>
    </p:spTree>
    <p:extLst>
      <p:ext uri="{BB962C8B-B14F-4D97-AF65-F5344CB8AC3E}">
        <p14:creationId xmlns:p14="http://schemas.microsoft.com/office/powerpoint/2010/main" val="235278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F88D21F2-7089-4A97-9D3D-A2EB4340B22C}" type="slidenum">
              <a:rPr lang="tr-TR" smtClean="0"/>
              <a:t>11</a:t>
            </a:fld>
            <a:endParaRPr lang="tr-TR"/>
          </a:p>
        </p:txBody>
      </p:sp>
    </p:spTree>
    <p:extLst>
      <p:ext uri="{BB962C8B-B14F-4D97-AF65-F5344CB8AC3E}">
        <p14:creationId xmlns:p14="http://schemas.microsoft.com/office/powerpoint/2010/main" val="929860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smtClean="0"/>
              <a:t>Asıl başlık stili için tıklatın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61BEF0D-F0BB-DE4B-95CE-6DB70DBA9567}" type="datetimeFigureOut">
              <a:rPr lang="en-US" dirty="0"/>
              <a:pPr/>
              <a:t>12/26/2017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12/26/2017</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Mühendislik ve Bilişim Etiği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87305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8. </a:t>
            </a:r>
            <a:r>
              <a:rPr lang="tr-TR" dirty="0"/>
              <a:t> İşveren ve Müşterilerle İlgili Yükümlülükler</a:t>
            </a:r>
          </a:p>
        </p:txBody>
      </p:sp>
      <p:sp>
        <p:nvSpPr>
          <p:cNvPr id="3" name="İçerik Yer Tutucusu 2"/>
          <p:cNvSpPr>
            <a:spLocks noGrp="1"/>
          </p:cNvSpPr>
          <p:nvPr>
            <p:ph idx="1"/>
          </p:nvPr>
        </p:nvSpPr>
        <p:spPr/>
        <p:txBody>
          <a:bodyPr/>
          <a:lstStyle/>
          <a:p>
            <a:pPr algn="just"/>
            <a:r>
              <a:rPr lang="tr-TR" dirty="0"/>
              <a:t> İş alırken ve yükümlülüklerini yerine getirirken politik çevresini, yakınlık ve kişisel ilişkilerini ve maddi gücünü kullanarak haksız bir yarar veya üstünlük sağlamaya </a:t>
            </a:r>
            <a:r>
              <a:rPr lang="tr-TR" dirty="0" smtClean="0"/>
              <a:t>çalışmaz.</a:t>
            </a:r>
          </a:p>
          <a:p>
            <a:pPr algn="just"/>
            <a:r>
              <a:rPr lang="tr-TR" dirty="0"/>
              <a:t>K</a:t>
            </a:r>
            <a:r>
              <a:rPr lang="tr-TR" dirty="0" smtClean="0"/>
              <a:t>endi </a:t>
            </a:r>
            <a:r>
              <a:rPr lang="tr-TR" dirty="0"/>
              <a:t>işvereninin bilgisi ve izni olmadan ikinci bir işyerinde veya projede görev </a:t>
            </a:r>
            <a:r>
              <a:rPr lang="tr-TR" dirty="0" smtClean="0"/>
              <a:t>almaz.</a:t>
            </a:r>
          </a:p>
          <a:p>
            <a:pPr algn="just"/>
            <a:r>
              <a:rPr lang="tr-TR" dirty="0" smtClean="0"/>
              <a:t>Kendi </a:t>
            </a:r>
            <a:r>
              <a:rPr lang="tr-TR" dirty="0"/>
              <a:t>işvereninin kaynaklarını ve olanaklarını işverenin onayı dışında kişisel işlerinde veya başka bir grubun işlerinde kullanmaz.</a:t>
            </a:r>
          </a:p>
        </p:txBody>
      </p:sp>
    </p:spTree>
    <p:extLst>
      <p:ext uri="{BB962C8B-B14F-4D97-AF65-F5344CB8AC3E}">
        <p14:creationId xmlns:p14="http://schemas.microsoft.com/office/powerpoint/2010/main" val="77464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9. </a:t>
            </a:r>
            <a:r>
              <a:rPr lang="tr-TR" dirty="0"/>
              <a:t>Bu İlkelerle İlgili Sorumluluklar</a:t>
            </a:r>
          </a:p>
        </p:txBody>
      </p:sp>
      <p:sp>
        <p:nvSpPr>
          <p:cNvPr id="3" name="İçerik Yer Tutucusu 2"/>
          <p:cNvSpPr>
            <a:spLocks noGrp="1"/>
          </p:cNvSpPr>
          <p:nvPr>
            <p:ph idx="1"/>
          </p:nvPr>
        </p:nvSpPr>
        <p:spPr/>
        <p:txBody>
          <a:bodyPr/>
          <a:lstStyle/>
          <a:p>
            <a:pPr algn="just"/>
            <a:endParaRPr lang="tr-TR" dirty="0" smtClean="0"/>
          </a:p>
          <a:p>
            <a:pPr algn="just"/>
            <a:endParaRPr lang="tr-TR" dirty="0"/>
          </a:p>
          <a:p>
            <a:pPr algn="just"/>
            <a:r>
              <a:rPr lang="tr-TR" dirty="0" smtClean="0"/>
              <a:t>Bu </a:t>
            </a:r>
            <a:r>
              <a:rPr lang="tr-TR" dirty="0"/>
              <a:t>ilkeleri çiğneyen veya göz ardı eden kişi ve kurumlara karşı gerekli girişimlerde bulunur.</a:t>
            </a:r>
          </a:p>
        </p:txBody>
      </p:sp>
    </p:spTree>
    <p:extLst>
      <p:ext uri="{BB962C8B-B14F-4D97-AF65-F5344CB8AC3E}">
        <p14:creationId xmlns:p14="http://schemas.microsoft.com/office/powerpoint/2010/main" val="49176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İnternet İletişim Kuralları</a:t>
            </a:r>
            <a:endParaRPr lang="tr-TR" dirty="0"/>
          </a:p>
        </p:txBody>
      </p:sp>
      <p:sp>
        <p:nvSpPr>
          <p:cNvPr id="3" name="İçerik Yer Tutucusu 2"/>
          <p:cNvSpPr>
            <a:spLocks noGrp="1"/>
          </p:cNvSpPr>
          <p:nvPr>
            <p:ph idx="1"/>
          </p:nvPr>
        </p:nvSpPr>
        <p:spPr/>
        <p:txBody>
          <a:bodyPr/>
          <a:lstStyle/>
          <a:p>
            <a:pPr algn="just"/>
            <a:r>
              <a:rPr lang="tr-TR" dirty="0"/>
              <a:t>Başkalarına Karşı </a:t>
            </a:r>
            <a:r>
              <a:rPr lang="tr-TR" dirty="0" smtClean="0"/>
              <a:t>Saygı</a:t>
            </a:r>
          </a:p>
          <a:p>
            <a:pPr algn="just"/>
            <a:r>
              <a:rPr lang="tr-TR" dirty="0"/>
              <a:t>Altyapı ve Zamanı Verimli </a:t>
            </a:r>
            <a:r>
              <a:rPr lang="tr-TR" dirty="0" smtClean="0"/>
              <a:t>Kullanma</a:t>
            </a:r>
          </a:p>
          <a:p>
            <a:pPr algn="just"/>
            <a:r>
              <a:rPr lang="tr-TR" dirty="0"/>
              <a:t>Biçimsel </a:t>
            </a:r>
            <a:r>
              <a:rPr lang="tr-TR" dirty="0" smtClean="0"/>
              <a:t>Özen</a:t>
            </a:r>
          </a:p>
          <a:p>
            <a:pPr algn="just"/>
            <a:r>
              <a:rPr lang="tr-TR" dirty="0" smtClean="0"/>
              <a:t>İçerik İle İlgili Özen</a:t>
            </a:r>
          </a:p>
          <a:p>
            <a:pPr algn="just"/>
            <a:r>
              <a:rPr lang="tr-TR" dirty="0" smtClean="0"/>
              <a:t>Öteki Konular</a:t>
            </a:r>
            <a:endParaRPr lang="tr-TR" dirty="0"/>
          </a:p>
        </p:txBody>
      </p:sp>
    </p:spTree>
    <p:extLst>
      <p:ext uri="{BB962C8B-B14F-4D97-AF65-F5344CB8AC3E}">
        <p14:creationId xmlns:p14="http://schemas.microsoft.com/office/powerpoint/2010/main" val="126362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Başkalarına Karşı </a:t>
            </a:r>
            <a:r>
              <a:rPr lang="tr-TR" dirty="0" smtClean="0"/>
              <a:t>Saygı</a:t>
            </a:r>
            <a:endParaRPr lang="tr-TR" dirty="0"/>
          </a:p>
        </p:txBody>
      </p:sp>
      <p:sp>
        <p:nvSpPr>
          <p:cNvPr id="3" name="İçerik Yer Tutucusu 2"/>
          <p:cNvSpPr>
            <a:spLocks noGrp="1"/>
          </p:cNvSpPr>
          <p:nvPr>
            <p:ph idx="1"/>
          </p:nvPr>
        </p:nvSpPr>
        <p:spPr>
          <a:xfrm>
            <a:off x="1295401" y="2556932"/>
            <a:ext cx="9601196" cy="3600028"/>
          </a:xfrm>
        </p:spPr>
        <p:txBody>
          <a:bodyPr>
            <a:normAutofit fontScale="77500" lnSpcReduction="20000"/>
          </a:bodyPr>
          <a:lstStyle/>
          <a:p>
            <a:pPr algn="just"/>
            <a:r>
              <a:rPr lang="tr-TR" dirty="0"/>
              <a:t>Toplum karşısında kendimize yakıştırdığımız tavrı İnternet'in sanal ortamında da sürdürmeli, kimliğimizi saklayabileceğimizi umarak gerçek yaşamımızda benimsemediğimiz davranışları </a:t>
            </a:r>
            <a:r>
              <a:rPr lang="tr-TR" dirty="0" smtClean="0"/>
              <a:t>sergilememeliyiz.</a:t>
            </a:r>
          </a:p>
          <a:p>
            <a:pPr algn="just"/>
            <a:r>
              <a:rPr lang="tr-TR" dirty="0" smtClean="0"/>
              <a:t>Başkalarına </a:t>
            </a:r>
            <a:r>
              <a:rPr lang="tr-TR" dirty="0"/>
              <a:t>karşı saygılı olmalıyız, bunun kendimize olan saygımızın ve bize başkalarının göstereceği saygının ön koşulu olduğunu </a:t>
            </a:r>
            <a:r>
              <a:rPr lang="tr-TR" dirty="0" smtClean="0"/>
              <a:t>unutmamalıyız.</a:t>
            </a:r>
          </a:p>
          <a:p>
            <a:pPr algn="just"/>
            <a:r>
              <a:rPr lang="tr-TR" dirty="0" smtClean="0"/>
              <a:t>Düşüncelerimizi </a:t>
            </a:r>
            <a:r>
              <a:rPr lang="tr-TR" dirty="0"/>
              <a:t>dile getirirken olumlu yaklaşmanın, nazik bir ifade kullanmanın sağ duyunun gereği olduğunu hatırlayarak hırçın, kırıcı, karalayıcı olmazken, bağırıyor izlenimi vermekten kaçınmalıyız (büyük harflerle yazmak, sözcükler içinde harfleri uzatarak yinelemek gibi</a:t>
            </a:r>
            <a:r>
              <a:rPr lang="tr-TR" dirty="0" smtClean="0"/>
              <a:t>).</a:t>
            </a:r>
          </a:p>
          <a:p>
            <a:pPr algn="just"/>
            <a:r>
              <a:rPr lang="tr-TR" dirty="0" smtClean="0"/>
              <a:t>Tartışmaların </a:t>
            </a:r>
            <a:r>
              <a:rPr lang="tr-TR" dirty="0"/>
              <a:t>özelleşmesine ve kişiselleşmesine yol </a:t>
            </a:r>
            <a:r>
              <a:rPr lang="tr-TR" dirty="0" smtClean="0"/>
              <a:t>açmamalıyız.</a:t>
            </a:r>
          </a:p>
          <a:p>
            <a:pPr algn="just"/>
            <a:r>
              <a:rPr lang="tr-TR" dirty="0" smtClean="0"/>
              <a:t>İnsanları </a:t>
            </a:r>
            <a:r>
              <a:rPr lang="tr-TR" dirty="0"/>
              <a:t>duygusal yönden zedeleyici ve rahatsız edici iletilerin yayılmasına olanak vermemeliyiz (örneğin amansız bir hastalığı olanların son isteği gibi sonuç alınması olasılığı çok kuşkulu iletilerin yayılmasına aracılık etmek ya da inançlar üzerinde yorumlar yapmak gibi</a:t>
            </a:r>
            <a:r>
              <a:rPr lang="tr-TR" dirty="0" smtClean="0"/>
              <a:t>).</a:t>
            </a:r>
            <a:endParaRPr lang="tr-TR" dirty="0"/>
          </a:p>
        </p:txBody>
      </p:sp>
    </p:spTree>
    <p:extLst>
      <p:ext uri="{BB962C8B-B14F-4D97-AF65-F5344CB8AC3E}">
        <p14:creationId xmlns:p14="http://schemas.microsoft.com/office/powerpoint/2010/main" val="127351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Başkalarına Karşı Saygı</a:t>
            </a:r>
          </a:p>
        </p:txBody>
      </p:sp>
      <p:sp>
        <p:nvSpPr>
          <p:cNvPr id="3" name="İçerik Yer Tutucusu 2"/>
          <p:cNvSpPr>
            <a:spLocks noGrp="1"/>
          </p:cNvSpPr>
          <p:nvPr>
            <p:ph idx="1"/>
          </p:nvPr>
        </p:nvSpPr>
        <p:spPr/>
        <p:txBody>
          <a:bodyPr>
            <a:normAutofit lnSpcReduction="10000"/>
          </a:bodyPr>
          <a:lstStyle/>
          <a:p>
            <a:pPr algn="just"/>
            <a:r>
              <a:rPr lang="tr-TR" dirty="0"/>
              <a:t>Kızdığımızda bile saldırgan ve hele hakaret edici bir tutum sergilemekten </a:t>
            </a:r>
            <a:r>
              <a:rPr lang="tr-TR" dirty="0" smtClean="0"/>
              <a:t>kaçınmalıyız.</a:t>
            </a:r>
          </a:p>
          <a:p>
            <a:pPr algn="just"/>
            <a:r>
              <a:rPr lang="tr-TR" dirty="0" smtClean="0"/>
              <a:t>İstenmeden </a:t>
            </a:r>
            <a:r>
              <a:rPr lang="tr-TR" dirty="0"/>
              <a:t>yapılan yanlışları hoşgörü ile karşılayıp, anlayışla yardımcı olmaya </a:t>
            </a:r>
            <a:r>
              <a:rPr lang="tr-TR" dirty="0" smtClean="0"/>
              <a:t>çalışmalıyız.</a:t>
            </a:r>
          </a:p>
          <a:p>
            <a:pPr algn="just"/>
            <a:r>
              <a:rPr lang="tr-TR" dirty="0" smtClean="0"/>
              <a:t>Kişilerin </a:t>
            </a:r>
            <a:r>
              <a:rPr lang="tr-TR" dirty="0"/>
              <a:t>istemleri dışında iletiler alarak rahatsız olmalarını elimizden geldiğince </a:t>
            </a:r>
            <a:r>
              <a:rPr lang="tr-TR" dirty="0" smtClean="0"/>
              <a:t>önlemeliyiz.</a:t>
            </a:r>
          </a:p>
          <a:p>
            <a:pPr algn="just"/>
            <a:r>
              <a:rPr lang="tr-TR" dirty="0" smtClean="0"/>
              <a:t>Bize </a:t>
            </a:r>
            <a:r>
              <a:rPr lang="tr-TR" dirty="0"/>
              <a:t>gelen bir iletiyi, başkasına aktarmak istediğimizde, bu iletiyi bize gönderinin bunu isteyip istemediğinden emin olmalıyız.</a:t>
            </a:r>
          </a:p>
          <a:p>
            <a:pPr algn="just"/>
            <a:endParaRPr lang="tr-TR" dirty="0"/>
          </a:p>
        </p:txBody>
      </p:sp>
    </p:spTree>
    <p:extLst>
      <p:ext uri="{BB962C8B-B14F-4D97-AF65-F5344CB8AC3E}">
        <p14:creationId xmlns:p14="http://schemas.microsoft.com/office/powerpoint/2010/main" val="367587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Altyapı ve Zamanı Verimli </a:t>
            </a:r>
            <a:r>
              <a:rPr lang="tr-TR" dirty="0" smtClean="0"/>
              <a:t>Kullanma</a:t>
            </a:r>
            <a:endParaRPr lang="tr-TR" dirty="0"/>
          </a:p>
        </p:txBody>
      </p:sp>
      <p:sp>
        <p:nvSpPr>
          <p:cNvPr id="3" name="İçerik Yer Tutucusu 2"/>
          <p:cNvSpPr>
            <a:spLocks noGrp="1"/>
          </p:cNvSpPr>
          <p:nvPr>
            <p:ph idx="1"/>
          </p:nvPr>
        </p:nvSpPr>
        <p:spPr>
          <a:xfrm>
            <a:off x="1295401" y="2556932"/>
            <a:ext cx="9601196" cy="3636604"/>
          </a:xfrm>
        </p:spPr>
        <p:txBody>
          <a:bodyPr>
            <a:normAutofit fontScale="77500" lnSpcReduction="20000"/>
          </a:bodyPr>
          <a:lstStyle/>
          <a:p>
            <a:pPr algn="just"/>
            <a:r>
              <a:rPr lang="tr-TR" dirty="0"/>
              <a:t>Başkaları ile olan iletişimimizde anlamsız sayılacak gereksiz iletimde bulunmaktan </a:t>
            </a:r>
            <a:r>
              <a:rPr lang="tr-TR" dirty="0" smtClean="0"/>
              <a:t>kaçınmalıyız.</a:t>
            </a:r>
          </a:p>
          <a:p>
            <a:pPr algn="just"/>
            <a:r>
              <a:rPr lang="tr-TR" dirty="0" smtClean="0"/>
              <a:t>Hiç </a:t>
            </a:r>
            <a:r>
              <a:rPr lang="tr-TR" dirty="0"/>
              <a:t>kimsenin zamanının küçük bir bölümünü bile boş yere almamaya özen </a:t>
            </a:r>
            <a:r>
              <a:rPr lang="tr-TR" dirty="0" smtClean="0"/>
              <a:t>göstermeliyiz.</a:t>
            </a:r>
          </a:p>
          <a:p>
            <a:pPr algn="just"/>
            <a:r>
              <a:rPr lang="tr-TR" dirty="0" smtClean="0"/>
              <a:t>Ulaşmadığı </a:t>
            </a:r>
            <a:r>
              <a:rPr lang="tr-TR" dirty="0"/>
              <a:t>kaygısı ile bile olsa aynı iletileri ardı ardına </a:t>
            </a:r>
            <a:r>
              <a:rPr lang="tr-TR" dirty="0" smtClean="0"/>
              <a:t>göndermemeliyiz.</a:t>
            </a:r>
          </a:p>
          <a:p>
            <a:pPr algn="just"/>
            <a:r>
              <a:rPr lang="tr-TR" dirty="0" smtClean="0"/>
              <a:t>Bilgilendirmek </a:t>
            </a:r>
            <a:r>
              <a:rPr lang="tr-TR" dirty="0"/>
              <a:t>ve gelişmelerden haberdar etmek için sürekli bir elektronik bülten göndermek </a:t>
            </a:r>
            <a:r>
              <a:rPr lang="tr-TR" dirty="0" smtClean="0"/>
              <a:t>istediğimizde</a:t>
            </a:r>
            <a:r>
              <a:rPr lang="tr-TR" dirty="0"/>
              <a:t>, gönderdiğimiz kişinin bu dağıtım ya da duyuru listesinde kalıp kalmama isteğini ilk duyurumuzda belirtebilmesini sağlamalıyız, kalma isteğini belirtmeyenleri bir daha rahatsız </a:t>
            </a:r>
            <a:r>
              <a:rPr lang="tr-TR" dirty="0" smtClean="0"/>
              <a:t>etmemeliyiz.</a:t>
            </a:r>
          </a:p>
          <a:p>
            <a:pPr algn="just"/>
            <a:r>
              <a:rPr lang="tr-TR" dirty="0" smtClean="0"/>
              <a:t>Bir </a:t>
            </a:r>
            <a:r>
              <a:rPr lang="tr-TR" dirty="0"/>
              <a:t>web sitesinde yer alan uzunca bir metin ya da belgeyi e-posta ekinde dolaştırmamalıyız, bu metin ya da belgenin adresini ve konusunu belirtip, isteyenlerin buraya erişip bakabilmesi için sanal adresini vermekle </a:t>
            </a:r>
            <a:r>
              <a:rPr lang="tr-TR" dirty="0" smtClean="0"/>
              <a:t>yetinmeliyiz.</a:t>
            </a:r>
          </a:p>
          <a:p>
            <a:pPr algn="just"/>
            <a:r>
              <a:rPr lang="tr-TR" dirty="0" smtClean="0"/>
              <a:t>İleti </a:t>
            </a:r>
            <a:r>
              <a:rPr lang="tr-TR" dirty="0"/>
              <a:t>trafiğini yoğunlaştıran gönderimlerde bulunanları sürekli uyarmalıyız, ısrarcı olanlarla yasal ve teknik yollarla uğraşmaktan kaçınmamalıyız.</a:t>
            </a:r>
          </a:p>
        </p:txBody>
      </p:sp>
    </p:spTree>
    <p:extLst>
      <p:ext uri="{BB962C8B-B14F-4D97-AF65-F5344CB8AC3E}">
        <p14:creationId xmlns:p14="http://schemas.microsoft.com/office/powerpoint/2010/main" val="366493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Biçimsel </a:t>
            </a:r>
            <a:r>
              <a:rPr lang="tr-TR" dirty="0" smtClean="0"/>
              <a:t>Özen</a:t>
            </a:r>
            <a:endParaRPr lang="tr-TR" dirty="0"/>
          </a:p>
        </p:txBody>
      </p:sp>
      <p:sp>
        <p:nvSpPr>
          <p:cNvPr id="3" name="İçerik Yer Tutucusu 2"/>
          <p:cNvSpPr>
            <a:spLocks noGrp="1"/>
          </p:cNvSpPr>
          <p:nvPr>
            <p:ph idx="1"/>
          </p:nvPr>
        </p:nvSpPr>
        <p:spPr/>
        <p:txBody>
          <a:bodyPr>
            <a:normAutofit fontScale="92500"/>
          </a:bodyPr>
          <a:lstStyle/>
          <a:p>
            <a:pPr algn="just"/>
            <a:r>
              <a:rPr lang="tr-TR" dirty="0"/>
              <a:t> Açık kimliğimizi hiçbir zaman gizlemeden, her iletimizde açık kimliğimizin net olarak belli olduğundan emin </a:t>
            </a:r>
            <a:r>
              <a:rPr lang="tr-TR" dirty="0" smtClean="0"/>
              <a:t>olmalıyız.</a:t>
            </a:r>
          </a:p>
          <a:p>
            <a:pPr algn="just"/>
            <a:r>
              <a:rPr lang="tr-TR" dirty="0" smtClean="0"/>
              <a:t>Konu </a:t>
            </a:r>
            <a:r>
              <a:rPr lang="tr-TR" dirty="0"/>
              <a:t>kısmı yeterince açık (iletinin içeriğini göz atıldığında belli eden açıklıkta) olan, dili anlaşılır, özlü kısa iletiler ile iletişim kurmaya ve etkileşmeye özen </a:t>
            </a:r>
            <a:r>
              <a:rPr lang="tr-TR" dirty="0" smtClean="0"/>
              <a:t>göstermeliyiz.</a:t>
            </a:r>
          </a:p>
          <a:p>
            <a:pPr algn="just"/>
            <a:r>
              <a:rPr lang="tr-TR" dirty="0" smtClean="0"/>
              <a:t>Eğer </a:t>
            </a:r>
            <a:r>
              <a:rPr lang="tr-TR" dirty="0"/>
              <a:t>herkesi değil de bir kişiyi ilgilendirdiğini düşünüyorsak olanaklı ise genele hiç duyurmadan doğrudan ilgili kişiye iletilerimizi </a:t>
            </a:r>
            <a:r>
              <a:rPr lang="tr-TR" dirty="0" smtClean="0"/>
              <a:t>yönlendirmeliyiz.</a:t>
            </a:r>
          </a:p>
          <a:p>
            <a:pPr algn="just"/>
            <a:r>
              <a:rPr lang="tr-TR" dirty="0" smtClean="0"/>
              <a:t>Yanıtlarımızı </a:t>
            </a:r>
            <a:r>
              <a:rPr lang="tr-TR" dirty="0"/>
              <a:t>her zaman yanıt verilen iletinin konu başlığını koruyarak vermeliyiz.</a:t>
            </a:r>
          </a:p>
        </p:txBody>
      </p:sp>
    </p:spTree>
    <p:extLst>
      <p:ext uri="{BB962C8B-B14F-4D97-AF65-F5344CB8AC3E}">
        <p14:creationId xmlns:p14="http://schemas.microsoft.com/office/powerpoint/2010/main" val="598438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İçerik İle İlgili </a:t>
            </a:r>
            <a:r>
              <a:rPr lang="tr-TR" dirty="0" smtClean="0"/>
              <a:t>Özen</a:t>
            </a:r>
            <a:endParaRPr lang="tr-TR" dirty="0"/>
          </a:p>
        </p:txBody>
      </p:sp>
      <p:sp>
        <p:nvSpPr>
          <p:cNvPr id="3" name="İçerik Yer Tutucusu 2"/>
          <p:cNvSpPr>
            <a:spLocks noGrp="1"/>
          </p:cNvSpPr>
          <p:nvPr>
            <p:ph idx="1"/>
          </p:nvPr>
        </p:nvSpPr>
        <p:spPr>
          <a:xfrm>
            <a:off x="1295401" y="2556932"/>
            <a:ext cx="9601196" cy="3831676"/>
          </a:xfrm>
        </p:spPr>
        <p:txBody>
          <a:bodyPr>
            <a:normAutofit fontScale="70000" lnSpcReduction="20000"/>
          </a:bodyPr>
          <a:lstStyle/>
          <a:p>
            <a:pPr algn="just"/>
            <a:r>
              <a:rPr lang="tr-TR" dirty="0"/>
              <a:t>Ne demek istiyorsak ona karşılık olan, yanlış anlaşılmalara yol açmayacak düz ve yalın deyişlerle düşüncelerimizi aktarmaya </a:t>
            </a:r>
            <a:r>
              <a:rPr lang="tr-TR" dirty="0" smtClean="0"/>
              <a:t>çalışmalıyız.</a:t>
            </a:r>
          </a:p>
          <a:p>
            <a:pPr algn="just"/>
            <a:r>
              <a:rPr lang="tr-TR" dirty="0" smtClean="0"/>
              <a:t>İletilerimizin </a:t>
            </a:r>
            <a:r>
              <a:rPr lang="tr-TR" dirty="0"/>
              <a:t>yalnızca eleştirici olması yerine her zaman yapıcı ve ufuk açıcı olmasını </a:t>
            </a:r>
            <a:r>
              <a:rPr lang="tr-TR" dirty="0" smtClean="0"/>
              <a:t>gözetmeliyiz.</a:t>
            </a:r>
          </a:p>
          <a:p>
            <a:pPr algn="just"/>
            <a:r>
              <a:rPr lang="tr-TR" dirty="0" smtClean="0"/>
              <a:t>Özellikle </a:t>
            </a:r>
            <a:r>
              <a:rPr lang="tr-TR" dirty="0"/>
              <a:t>yanıt vermek istediğimiz iletileri yanıtlamadan önce bir kere daha özenle </a:t>
            </a:r>
            <a:r>
              <a:rPr lang="tr-TR" dirty="0" smtClean="0"/>
              <a:t>okumalıyız.</a:t>
            </a:r>
          </a:p>
          <a:p>
            <a:pPr algn="just"/>
            <a:r>
              <a:rPr lang="tr-TR" dirty="0" smtClean="0"/>
              <a:t>Özellikle </a:t>
            </a:r>
            <a:r>
              <a:rPr lang="tr-TR" dirty="0"/>
              <a:t>tartışma listelerinde daha önce değinilmiş konuları ek bir katkıya yol açmayacaksa üstelememeliyiz, ortaya çıkmış bir sonucu görmemezliğe gelerek kendi düşüncemizi kabul ettirmede ısrarcı </a:t>
            </a:r>
            <a:r>
              <a:rPr lang="tr-TR" dirty="0" smtClean="0"/>
              <a:t>olmamalıyız.</a:t>
            </a:r>
          </a:p>
          <a:p>
            <a:pPr algn="just"/>
            <a:r>
              <a:rPr lang="tr-TR" dirty="0" smtClean="0"/>
              <a:t>Gereksiz </a:t>
            </a:r>
            <a:r>
              <a:rPr lang="tr-TR" dirty="0"/>
              <a:t>yere büyük harfler ile yazışmamalı, sık sık özel simgeleri </a:t>
            </a:r>
            <a:r>
              <a:rPr lang="tr-TR" dirty="0" smtClean="0"/>
              <a:t>kullanmamalı</a:t>
            </a:r>
            <a:r>
              <a:rPr lang="tr-TR" dirty="0"/>
              <a:t>, esprili ya da alaycı anlatımlardan kaçınmalı, jargon sayılacak farklı bir söyleşi biçimi ile herkese açık ortamlarda iletişimde </a:t>
            </a:r>
            <a:r>
              <a:rPr lang="tr-TR" dirty="0" smtClean="0"/>
              <a:t>bulunmamalıyız.</a:t>
            </a:r>
          </a:p>
          <a:p>
            <a:pPr algn="just"/>
            <a:r>
              <a:rPr lang="tr-TR" dirty="0" smtClean="0"/>
              <a:t>Olanaklı </a:t>
            </a:r>
            <a:r>
              <a:rPr lang="tr-TR" dirty="0"/>
              <a:t>olduğunca uzun alıntılar yapmaktan ve ek göndermekten kaçınmalı, gönderdiğimiz eklerin çok yer kaplayan ekler olmamasına hele </a:t>
            </a:r>
            <a:r>
              <a:rPr lang="tr-TR" dirty="0" smtClean="0"/>
              <a:t>virüs </a:t>
            </a:r>
            <a:r>
              <a:rPr lang="tr-TR" dirty="0"/>
              <a:t>gibi alıcısının bilgisayar ortamını bozucu içerik taşımamasına özen </a:t>
            </a:r>
            <a:r>
              <a:rPr lang="tr-TR" dirty="0" smtClean="0"/>
              <a:t>göstermeliyiz.</a:t>
            </a:r>
          </a:p>
          <a:p>
            <a:pPr algn="just"/>
            <a:r>
              <a:rPr lang="tr-TR" dirty="0" smtClean="0"/>
              <a:t>Virüslü </a:t>
            </a:r>
            <a:r>
              <a:rPr lang="tr-TR" dirty="0"/>
              <a:t>iletiler ile karşılaştığımızda en kısa zamanda </a:t>
            </a:r>
            <a:r>
              <a:rPr lang="tr-TR" dirty="0" smtClean="0"/>
              <a:t>kaynağına </a:t>
            </a:r>
            <a:r>
              <a:rPr lang="tr-TR" dirty="0"/>
              <a:t>duyurmalıyız ve etkileneceğini sandığımız kişileri </a:t>
            </a:r>
            <a:r>
              <a:rPr lang="tr-TR" dirty="0" smtClean="0"/>
              <a:t>gecikmeden </a:t>
            </a:r>
            <a:r>
              <a:rPr lang="tr-TR" dirty="0"/>
              <a:t>uyarmalıyız.</a:t>
            </a:r>
          </a:p>
        </p:txBody>
      </p:sp>
    </p:spTree>
    <p:extLst>
      <p:ext uri="{BB962C8B-B14F-4D97-AF65-F5344CB8AC3E}">
        <p14:creationId xmlns:p14="http://schemas.microsoft.com/office/powerpoint/2010/main" val="14957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Öteki </a:t>
            </a:r>
            <a:r>
              <a:rPr lang="tr-TR" dirty="0" smtClean="0"/>
              <a:t>Konular</a:t>
            </a:r>
            <a:endParaRPr lang="tr-TR" dirty="0"/>
          </a:p>
        </p:txBody>
      </p:sp>
      <p:sp>
        <p:nvSpPr>
          <p:cNvPr id="3" name="İçerik Yer Tutucusu 2"/>
          <p:cNvSpPr>
            <a:spLocks noGrp="1"/>
          </p:cNvSpPr>
          <p:nvPr>
            <p:ph idx="1"/>
          </p:nvPr>
        </p:nvSpPr>
        <p:spPr>
          <a:xfrm>
            <a:off x="1295401" y="2556932"/>
            <a:ext cx="9601196" cy="3929212"/>
          </a:xfrm>
        </p:spPr>
        <p:txBody>
          <a:bodyPr>
            <a:normAutofit fontScale="62500" lnSpcReduction="20000"/>
          </a:bodyPr>
          <a:lstStyle/>
          <a:p>
            <a:pPr algn="just"/>
            <a:r>
              <a:rPr lang="tr-TR" dirty="0"/>
              <a:t>Başkalarının kişilik haklarına ve özel yaşamına saygılı olarak kişilerle ilgili yorumlarda bulunmamalıyız, kimlik bilgilerini ele geçirmeye, açıklamaya ve kullanmaya </a:t>
            </a:r>
            <a:r>
              <a:rPr lang="tr-TR" dirty="0" smtClean="0"/>
              <a:t>çalışmamalıyız.</a:t>
            </a:r>
          </a:p>
          <a:p>
            <a:pPr algn="just"/>
            <a:r>
              <a:rPr lang="tr-TR" dirty="0" smtClean="0"/>
              <a:t>İyelik </a:t>
            </a:r>
            <a:r>
              <a:rPr lang="tr-TR" dirty="0"/>
              <a:t>haklarını zedelememeye özen göstererek, başkasının veri kaynaklarını ve düşüncelerini, yazılımlarını kendimizinmiş gibi sahiplenmeye </a:t>
            </a:r>
            <a:r>
              <a:rPr lang="tr-TR" dirty="0" smtClean="0"/>
              <a:t>kalkışmamalıyız.</a:t>
            </a:r>
          </a:p>
          <a:p>
            <a:pPr algn="just"/>
            <a:r>
              <a:rPr lang="tr-TR" dirty="0" smtClean="0"/>
              <a:t>İnternet </a:t>
            </a:r>
            <a:r>
              <a:rPr lang="tr-TR" dirty="0"/>
              <a:t>ortamının sağladığı olanakların yasa dışı biçimde insanlara zarar verme, başkalarının işlerini engelleme, gizli ve kişisel bilgilerini ele geçirip yararlanma, her türlü sahtekarlık, yolsuzluk, dolandırıcılık ya da hırsızlık gibi kötü amaçlı kullanımına yol açmamalıyız ve göz </a:t>
            </a:r>
            <a:r>
              <a:rPr lang="tr-TR" dirty="0" smtClean="0"/>
              <a:t>yummamalıyız.</a:t>
            </a:r>
          </a:p>
          <a:p>
            <a:pPr algn="just"/>
            <a:r>
              <a:rPr lang="tr-TR" dirty="0" smtClean="0"/>
              <a:t>Uygunsuz </a:t>
            </a:r>
            <a:r>
              <a:rPr lang="tr-TR" dirty="0"/>
              <a:t>davranışlar sergilemekte ısrarlı olanları hep birlikte ölçülü bir tepki içinde ortaklaşa doğru yola </a:t>
            </a:r>
            <a:r>
              <a:rPr lang="tr-TR" dirty="0" smtClean="0"/>
              <a:t>çekmeliyiz.</a:t>
            </a:r>
          </a:p>
          <a:p>
            <a:pPr algn="just"/>
            <a:r>
              <a:rPr lang="tr-TR" dirty="0" smtClean="0"/>
              <a:t>Bize </a:t>
            </a:r>
            <a:r>
              <a:rPr lang="tr-TR" dirty="0"/>
              <a:t>gelen bir iletiyi başkalarına aktarırken ileti </a:t>
            </a:r>
            <a:r>
              <a:rPr lang="tr-TR" dirty="0" smtClean="0"/>
              <a:t>üzerindeki </a:t>
            </a:r>
            <a:r>
              <a:rPr lang="tr-TR" dirty="0"/>
              <a:t>e-posta adres bilgilerinin gerekmiyorsa aktardığımız kişinin eline geçmemesine özen </a:t>
            </a:r>
            <a:r>
              <a:rPr lang="tr-TR" dirty="0" smtClean="0"/>
              <a:t>göstermeliyiz.</a:t>
            </a:r>
          </a:p>
          <a:p>
            <a:pPr algn="just"/>
            <a:r>
              <a:rPr lang="tr-TR" dirty="0" smtClean="0"/>
              <a:t>Kendimizin </a:t>
            </a:r>
            <a:r>
              <a:rPr lang="tr-TR" dirty="0"/>
              <a:t>ya da temsilcisi olduğumuz ürün ve hizmetlerin reklamını </a:t>
            </a:r>
            <a:r>
              <a:rPr lang="tr-TR" dirty="0" smtClean="0"/>
              <a:t>yapmamalıyız.</a:t>
            </a:r>
          </a:p>
          <a:p>
            <a:pPr algn="just"/>
            <a:r>
              <a:rPr lang="tr-TR" dirty="0" smtClean="0"/>
              <a:t>Güvenlik </a:t>
            </a:r>
            <a:r>
              <a:rPr lang="tr-TR" dirty="0"/>
              <a:t>zedeleyici girişimlere karşı alınması gereken önlemlere uymaya özen </a:t>
            </a:r>
            <a:r>
              <a:rPr lang="tr-TR" dirty="0" smtClean="0"/>
              <a:t>göstermeliyiz.</a:t>
            </a:r>
          </a:p>
          <a:p>
            <a:pPr algn="just"/>
            <a:r>
              <a:rPr lang="tr-TR" dirty="0" smtClean="0"/>
              <a:t>İnternet </a:t>
            </a:r>
            <a:r>
              <a:rPr lang="tr-TR" dirty="0"/>
              <a:t>üzerinde denetim ve düzenleme yetkisi olanların konumlarını kötüye kullanmalarını önlemeliyiz, gerektiğinde de işlerini kolaylaştırıcı her türlü desteği vermeliyiz.</a:t>
            </a:r>
          </a:p>
        </p:txBody>
      </p:sp>
    </p:spTree>
    <p:extLst>
      <p:ext uri="{BB962C8B-B14F-4D97-AF65-F5344CB8AC3E}">
        <p14:creationId xmlns:p14="http://schemas.microsoft.com/office/powerpoint/2010/main" val="35815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Bilişim Meslek Etiği İlkeleri</a:t>
            </a:r>
            <a:endParaRPr lang="tr-TR" dirty="0"/>
          </a:p>
        </p:txBody>
      </p:sp>
      <p:sp>
        <p:nvSpPr>
          <p:cNvPr id="3" name="İçerik Yer Tutucusu 2"/>
          <p:cNvSpPr>
            <a:spLocks noGrp="1"/>
          </p:cNvSpPr>
          <p:nvPr>
            <p:ph idx="1"/>
          </p:nvPr>
        </p:nvSpPr>
        <p:spPr>
          <a:xfrm>
            <a:off x="1295401" y="2556932"/>
            <a:ext cx="9601196" cy="3563452"/>
          </a:xfrm>
        </p:spPr>
        <p:txBody>
          <a:bodyPr>
            <a:normAutofit fontScale="85000" lnSpcReduction="20000"/>
          </a:bodyPr>
          <a:lstStyle/>
          <a:p>
            <a:pPr algn="just"/>
            <a:r>
              <a:rPr lang="tr-TR" dirty="0" smtClean="0"/>
              <a:t>Temel İlkeler</a:t>
            </a:r>
          </a:p>
          <a:p>
            <a:pPr algn="just"/>
            <a:r>
              <a:rPr lang="tr-TR" dirty="0"/>
              <a:t>Genel Mesleki </a:t>
            </a:r>
            <a:r>
              <a:rPr lang="tr-TR" dirty="0" smtClean="0"/>
              <a:t>Yükümlülükler</a:t>
            </a:r>
          </a:p>
          <a:p>
            <a:pPr algn="just"/>
            <a:r>
              <a:rPr lang="tr-TR" dirty="0"/>
              <a:t> Bireysel </a:t>
            </a:r>
            <a:r>
              <a:rPr lang="tr-TR" dirty="0" smtClean="0"/>
              <a:t>Yükümlülükler</a:t>
            </a:r>
          </a:p>
          <a:p>
            <a:pPr algn="just"/>
            <a:r>
              <a:rPr lang="tr-TR" dirty="0"/>
              <a:t>Toplumsal </a:t>
            </a:r>
            <a:r>
              <a:rPr lang="tr-TR" dirty="0" smtClean="0"/>
              <a:t>Yükümlülükler</a:t>
            </a:r>
          </a:p>
          <a:p>
            <a:pPr algn="just"/>
            <a:r>
              <a:rPr lang="tr-TR" dirty="0"/>
              <a:t>Ürün ve Hizmetle İlgili </a:t>
            </a:r>
            <a:r>
              <a:rPr lang="tr-TR" dirty="0" smtClean="0"/>
              <a:t>Yükümlülükler</a:t>
            </a:r>
          </a:p>
          <a:p>
            <a:pPr algn="just"/>
            <a:r>
              <a:rPr lang="tr-TR" dirty="0"/>
              <a:t>Meslektaşlar ve İş Arkadaşlarıyla İlgili </a:t>
            </a:r>
            <a:r>
              <a:rPr lang="tr-TR" dirty="0" smtClean="0"/>
              <a:t>Yükümlülükler</a:t>
            </a:r>
          </a:p>
          <a:p>
            <a:pPr algn="just"/>
            <a:r>
              <a:rPr lang="tr-TR" dirty="0"/>
              <a:t> Yöneticilikle İlgili </a:t>
            </a:r>
            <a:r>
              <a:rPr lang="tr-TR" dirty="0" smtClean="0"/>
              <a:t>Yükümlülükler</a:t>
            </a:r>
          </a:p>
          <a:p>
            <a:pPr algn="just"/>
            <a:r>
              <a:rPr lang="tr-TR" dirty="0"/>
              <a:t> İşveren ve Müşterilerle İlgili </a:t>
            </a:r>
            <a:r>
              <a:rPr lang="tr-TR" dirty="0" smtClean="0"/>
              <a:t>Yükümlülükler</a:t>
            </a:r>
          </a:p>
          <a:p>
            <a:pPr algn="just"/>
            <a:r>
              <a:rPr lang="tr-TR" dirty="0"/>
              <a:t>Bu İlkelerle İlgili Sorumluluklar</a:t>
            </a:r>
            <a:endParaRPr lang="tr-TR" dirty="0" smtClean="0"/>
          </a:p>
          <a:p>
            <a:pPr algn="just"/>
            <a:endParaRPr lang="tr-TR" dirty="0" smtClean="0"/>
          </a:p>
          <a:p>
            <a:pPr algn="just"/>
            <a:endParaRPr lang="tr-TR" dirty="0"/>
          </a:p>
        </p:txBody>
      </p:sp>
    </p:spTree>
    <p:extLst>
      <p:ext uri="{BB962C8B-B14F-4D97-AF65-F5344CB8AC3E}">
        <p14:creationId xmlns:p14="http://schemas.microsoft.com/office/powerpoint/2010/main" val="3014726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 Temel İlkeler</a:t>
            </a:r>
            <a:endParaRPr lang="tr-TR" dirty="0"/>
          </a:p>
        </p:txBody>
      </p:sp>
      <p:sp>
        <p:nvSpPr>
          <p:cNvPr id="3" name="İçerik Yer Tutucusu 2"/>
          <p:cNvSpPr>
            <a:spLocks noGrp="1"/>
          </p:cNvSpPr>
          <p:nvPr>
            <p:ph idx="1"/>
          </p:nvPr>
        </p:nvSpPr>
        <p:spPr/>
        <p:txBody>
          <a:bodyPr/>
          <a:lstStyle/>
          <a:p>
            <a:pPr algn="just"/>
            <a:r>
              <a:rPr lang="tr-TR" dirty="0"/>
              <a:t> Toplumun ve bireylerin güvenliğini, sağlığını ve esenliğini </a:t>
            </a:r>
            <a:r>
              <a:rPr lang="tr-TR" dirty="0" smtClean="0"/>
              <a:t>gözetir.</a:t>
            </a:r>
          </a:p>
          <a:p>
            <a:pPr algn="just"/>
            <a:r>
              <a:rPr lang="tr-TR" dirty="0" smtClean="0"/>
              <a:t>Adil</a:t>
            </a:r>
            <a:r>
              <a:rPr lang="tr-TR" dirty="0"/>
              <a:t>, dürüst ve güvenilir olup, tüm insanlara karşı hiçbir ayrım gözetmeksizin eşit </a:t>
            </a:r>
            <a:r>
              <a:rPr lang="tr-TR" dirty="0" smtClean="0"/>
              <a:t>davranır.</a:t>
            </a:r>
          </a:p>
          <a:p>
            <a:pPr algn="just"/>
            <a:r>
              <a:rPr lang="tr-TR" dirty="0" smtClean="0"/>
              <a:t>İnsanların </a:t>
            </a:r>
            <a:r>
              <a:rPr lang="tr-TR" dirty="0"/>
              <a:t>özel yaşamına, saygınlığına ve iyelik haklarına saygı gösterir.</a:t>
            </a:r>
          </a:p>
        </p:txBody>
      </p:sp>
    </p:spTree>
    <p:extLst>
      <p:ext uri="{BB962C8B-B14F-4D97-AF65-F5344CB8AC3E}">
        <p14:creationId xmlns:p14="http://schemas.microsoft.com/office/powerpoint/2010/main" val="769676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2. </a:t>
            </a:r>
            <a:r>
              <a:rPr lang="tr-TR" dirty="0"/>
              <a:t> Genel Mesleki Yükümlülükler</a:t>
            </a:r>
          </a:p>
        </p:txBody>
      </p:sp>
      <p:sp>
        <p:nvSpPr>
          <p:cNvPr id="3" name="İçerik Yer Tutucusu 2"/>
          <p:cNvSpPr>
            <a:spLocks noGrp="1"/>
          </p:cNvSpPr>
          <p:nvPr>
            <p:ph idx="1"/>
          </p:nvPr>
        </p:nvSpPr>
        <p:spPr>
          <a:xfrm>
            <a:off x="1295401" y="2556932"/>
            <a:ext cx="9601196" cy="4148668"/>
          </a:xfrm>
        </p:spPr>
        <p:txBody>
          <a:bodyPr>
            <a:normAutofit fontScale="70000" lnSpcReduction="20000"/>
          </a:bodyPr>
          <a:lstStyle/>
          <a:p>
            <a:pPr algn="just"/>
            <a:r>
              <a:rPr lang="tr-TR" dirty="0"/>
              <a:t>Mesleği ile ilgili yasa, kural ve standartları öğrenir, izler, onlara </a:t>
            </a:r>
            <a:r>
              <a:rPr lang="tr-TR" dirty="0" smtClean="0"/>
              <a:t>uyar.</a:t>
            </a:r>
          </a:p>
          <a:p>
            <a:pPr algn="just"/>
            <a:r>
              <a:rPr lang="tr-TR" dirty="0" smtClean="0"/>
              <a:t>Sahip </a:t>
            </a:r>
            <a:r>
              <a:rPr lang="tr-TR" dirty="0"/>
              <a:t>olduğu mesleki bilgi, beceri ve deneyimleri kişisel ve kurumsal çıkarlara zarar vermeksizin </a:t>
            </a:r>
            <a:r>
              <a:rPr lang="tr-TR" dirty="0" smtClean="0"/>
              <a:t>paylaşır.</a:t>
            </a:r>
          </a:p>
          <a:p>
            <a:pPr algn="just"/>
            <a:r>
              <a:rPr lang="tr-TR" dirty="0" smtClean="0"/>
              <a:t>Bireylere </a:t>
            </a:r>
            <a:r>
              <a:rPr lang="tr-TR" dirty="0"/>
              <a:t>ve kurumlara ilişkin özel bilgilerin gizliliğine ve korunmasına özen </a:t>
            </a:r>
            <a:r>
              <a:rPr lang="tr-TR" dirty="0" smtClean="0"/>
              <a:t>gösterir.</a:t>
            </a:r>
          </a:p>
          <a:p>
            <a:pPr algn="just"/>
            <a:r>
              <a:rPr lang="tr-TR" dirty="0" smtClean="0"/>
              <a:t>Bağlı </a:t>
            </a:r>
            <a:r>
              <a:rPr lang="tr-TR" dirty="0"/>
              <a:t>olduğu yükümlülüklere ve sözleşmelere </a:t>
            </a:r>
            <a:r>
              <a:rPr lang="tr-TR" dirty="0" smtClean="0"/>
              <a:t>uyar.</a:t>
            </a:r>
          </a:p>
          <a:p>
            <a:pPr algn="just"/>
            <a:r>
              <a:rPr lang="tr-TR" dirty="0" smtClean="0"/>
              <a:t>Denetimi </a:t>
            </a:r>
            <a:r>
              <a:rPr lang="tr-TR" dirty="0"/>
              <a:t>altındaki verilere dayanarak yapacağı kestirim ve saptamalarda gerçekçi ve yansız </a:t>
            </a:r>
            <a:r>
              <a:rPr lang="tr-TR" dirty="0" smtClean="0"/>
              <a:t>olur.</a:t>
            </a:r>
          </a:p>
          <a:p>
            <a:pPr algn="just"/>
            <a:r>
              <a:rPr lang="tr-TR" dirty="0" smtClean="0"/>
              <a:t>Sorumlu </a:t>
            </a:r>
            <a:r>
              <a:rPr lang="tr-TR" dirty="0"/>
              <a:t>olduğu iş çerçevesinde ilgili tarafları çıkarları konusunda bilgilendirir, varsa çıkar çelişkilerinde taraflardan birinin yararına </a:t>
            </a:r>
            <a:r>
              <a:rPr lang="tr-TR" dirty="0" smtClean="0"/>
              <a:t>davranmaz.</a:t>
            </a:r>
          </a:p>
          <a:p>
            <a:pPr algn="just"/>
            <a:r>
              <a:rPr lang="tr-TR" dirty="0" smtClean="0"/>
              <a:t>Yolsuzluklara </a:t>
            </a:r>
            <a:r>
              <a:rPr lang="tr-TR" dirty="0"/>
              <a:t>ve dürüst olmayan işlere bulaştığından kuşku duyduğu kişi ve kurumlarla işbirliğine </a:t>
            </a:r>
            <a:r>
              <a:rPr lang="tr-TR" dirty="0" smtClean="0"/>
              <a:t>girmez.</a:t>
            </a:r>
          </a:p>
          <a:p>
            <a:pPr algn="just"/>
            <a:r>
              <a:rPr lang="tr-TR" dirty="0" smtClean="0"/>
              <a:t>Sorumlu </a:t>
            </a:r>
            <a:r>
              <a:rPr lang="tr-TR" dirty="0"/>
              <a:t>olduğu işle ilgili, işverenin bilgisi dışında, kişi veya kuruluşlardan gelebilecek komisyon, pay, prim tekliflerini ve herhangi bir maddi yardımı geri </a:t>
            </a:r>
            <a:r>
              <a:rPr lang="tr-TR" dirty="0" smtClean="0"/>
              <a:t>çevirir.</a:t>
            </a:r>
          </a:p>
          <a:p>
            <a:pPr algn="just"/>
            <a:r>
              <a:rPr lang="tr-TR" dirty="0" smtClean="0"/>
              <a:t>Ücretinin </a:t>
            </a:r>
            <a:r>
              <a:rPr lang="tr-TR" dirty="0"/>
              <a:t>belirlenmesine esas alınacak mesleki niteliklerini tam ve doğru olarak bildirir.</a:t>
            </a:r>
          </a:p>
        </p:txBody>
      </p:sp>
    </p:spTree>
    <p:extLst>
      <p:ext uri="{BB962C8B-B14F-4D97-AF65-F5344CB8AC3E}">
        <p14:creationId xmlns:p14="http://schemas.microsoft.com/office/powerpoint/2010/main" val="367559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 </a:t>
            </a:r>
            <a:r>
              <a:rPr lang="tr-TR" dirty="0"/>
              <a:t>Bireysel Yükümlülükler</a:t>
            </a:r>
          </a:p>
        </p:txBody>
      </p:sp>
      <p:sp>
        <p:nvSpPr>
          <p:cNvPr id="3" name="İçerik Yer Tutucusu 2"/>
          <p:cNvSpPr>
            <a:spLocks noGrp="1"/>
          </p:cNvSpPr>
          <p:nvPr>
            <p:ph idx="1"/>
          </p:nvPr>
        </p:nvSpPr>
        <p:spPr/>
        <p:txBody>
          <a:bodyPr/>
          <a:lstStyle/>
          <a:p>
            <a:pPr algn="just"/>
            <a:r>
              <a:rPr lang="tr-TR" dirty="0" smtClean="0"/>
              <a:t>Mesleki </a:t>
            </a:r>
            <a:r>
              <a:rPr lang="tr-TR" dirty="0"/>
              <a:t>eleştirilere açık olur. Bu eleştirilerin sonucu gördüğü eksikliklerini gidermeye </a:t>
            </a:r>
            <a:r>
              <a:rPr lang="tr-TR" dirty="0" smtClean="0"/>
              <a:t>çalışır.</a:t>
            </a:r>
          </a:p>
          <a:p>
            <a:pPr algn="just"/>
            <a:r>
              <a:rPr lang="tr-TR" dirty="0" smtClean="0"/>
              <a:t>Hatalarını </a:t>
            </a:r>
            <a:r>
              <a:rPr lang="tr-TR" dirty="0"/>
              <a:t>kabul eder ve örtbas etmeye çalışmaz.</a:t>
            </a:r>
          </a:p>
        </p:txBody>
      </p:sp>
    </p:spTree>
    <p:extLst>
      <p:ext uri="{BB962C8B-B14F-4D97-AF65-F5344CB8AC3E}">
        <p14:creationId xmlns:p14="http://schemas.microsoft.com/office/powerpoint/2010/main" val="391419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4. </a:t>
            </a:r>
            <a:r>
              <a:rPr lang="tr-TR" dirty="0"/>
              <a:t>Toplumsal Yükümlülükler</a:t>
            </a:r>
          </a:p>
        </p:txBody>
      </p:sp>
      <p:sp>
        <p:nvSpPr>
          <p:cNvPr id="3" name="İçerik Yer Tutucusu 2"/>
          <p:cNvSpPr>
            <a:spLocks noGrp="1"/>
          </p:cNvSpPr>
          <p:nvPr>
            <p:ph idx="1"/>
          </p:nvPr>
        </p:nvSpPr>
        <p:spPr/>
        <p:txBody>
          <a:bodyPr/>
          <a:lstStyle/>
          <a:p>
            <a:pPr algn="just"/>
            <a:r>
              <a:rPr lang="tr-TR" dirty="0" smtClean="0"/>
              <a:t>Kendi </a:t>
            </a:r>
            <a:r>
              <a:rPr lang="tr-TR" dirty="0"/>
              <a:t>çıkarını, işvereninin çıkarını ve müşterisinin çıkarını hiçbir zaman toplum çıkarının üstünde </a:t>
            </a:r>
            <a:r>
              <a:rPr lang="tr-TR" dirty="0" smtClean="0"/>
              <a:t>görmez.</a:t>
            </a:r>
          </a:p>
          <a:p>
            <a:pPr algn="just"/>
            <a:r>
              <a:rPr lang="tr-TR" dirty="0" smtClean="0"/>
              <a:t>Kamuya </a:t>
            </a:r>
            <a:r>
              <a:rPr lang="tr-TR" dirty="0"/>
              <a:t>yapılan açıklamalarda yansız ve dürüst </a:t>
            </a:r>
            <a:r>
              <a:rPr lang="tr-TR" dirty="0" smtClean="0"/>
              <a:t>olur.</a:t>
            </a:r>
          </a:p>
          <a:p>
            <a:pPr algn="just"/>
            <a:r>
              <a:rPr lang="tr-TR" dirty="0" smtClean="0"/>
              <a:t>Toplumun </a:t>
            </a:r>
            <a:r>
              <a:rPr lang="tr-TR" dirty="0"/>
              <a:t>bilişim teknolojisi uygulamaları ve bunların doğuracağı sonuçlar hakkında aydınlanmasına ve toplumda gerekli bilincin oluşmasına katkıda bulunur.</a:t>
            </a:r>
          </a:p>
        </p:txBody>
      </p:sp>
    </p:spTree>
    <p:extLst>
      <p:ext uri="{BB962C8B-B14F-4D97-AF65-F5344CB8AC3E}">
        <p14:creationId xmlns:p14="http://schemas.microsoft.com/office/powerpoint/2010/main" val="49024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5. </a:t>
            </a:r>
            <a:r>
              <a:rPr lang="tr-TR" dirty="0"/>
              <a:t>Ürün ve Hizmetle İlgili Yükümlülükler</a:t>
            </a:r>
          </a:p>
        </p:txBody>
      </p:sp>
      <p:sp>
        <p:nvSpPr>
          <p:cNvPr id="3" name="İçerik Yer Tutucusu 2"/>
          <p:cNvSpPr>
            <a:spLocks noGrp="1"/>
          </p:cNvSpPr>
          <p:nvPr>
            <p:ph idx="1"/>
          </p:nvPr>
        </p:nvSpPr>
        <p:spPr/>
        <p:txBody>
          <a:bodyPr/>
          <a:lstStyle/>
          <a:p>
            <a:pPr algn="just"/>
            <a:r>
              <a:rPr lang="tr-TR" dirty="0"/>
              <a:t>Sistem gereksinimlerinin belirlenmesinde ve tasarımında, kullanıcıların ve sistemden etkileneceklerin gereksinimlerinin açık olarak ortaya konmasını </a:t>
            </a:r>
            <a:r>
              <a:rPr lang="tr-TR" dirty="0" smtClean="0"/>
              <a:t>sağlar.</a:t>
            </a:r>
          </a:p>
          <a:p>
            <a:pPr algn="just"/>
            <a:r>
              <a:rPr lang="tr-TR" dirty="0" smtClean="0"/>
              <a:t>Ürün </a:t>
            </a:r>
            <a:r>
              <a:rPr lang="tr-TR" dirty="0"/>
              <a:t>geliştirme ve üretim sürecinde yapılan gözden geçirme, denetim ve sınamalarda nesnelliği esas alır ve yapıcı davranır.</a:t>
            </a:r>
            <a:br>
              <a:rPr lang="tr-TR" dirty="0"/>
            </a:br>
            <a:endParaRPr lang="tr-TR" dirty="0"/>
          </a:p>
        </p:txBody>
      </p:sp>
    </p:spTree>
    <p:extLst>
      <p:ext uri="{BB962C8B-B14F-4D97-AF65-F5344CB8AC3E}">
        <p14:creationId xmlns:p14="http://schemas.microsoft.com/office/powerpoint/2010/main" val="424873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t>6. </a:t>
            </a:r>
            <a:r>
              <a:rPr lang="tr-TR" dirty="0"/>
              <a:t>Meslektaşlar ve İş Arkadaşlarıyla İlgili Yükümlülükler</a:t>
            </a:r>
          </a:p>
        </p:txBody>
      </p:sp>
      <p:sp>
        <p:nvSpPr>
          <p:cNvPr id="3" name="İçerik Yer Tutucusu 2"/>
          <p:cNvSpPr>
            <a:spLocks noGrp="1"/>
          </p:cNvSpPr>
          <p:nvPr>
            <p:ph idx="1"/>
          </p:nvPr>
        </p:nvSpPr>
        <p:spPr>
          <a:xfrm>
            <a:off x="1295401" y="2556932"/>
            <a:ext cx="9601196" cy="3612220"/>
          </a:xfrm>
        </p:spPr>
        <p:txBody>
          <a:bodyPr>
            <a:normAutofit fontScale="85000" lnSpcReduction="20000"/>
          </a:bodyPr>
          <a:lstStyle/>
          <a:p>
            <a:pPr algn="just"/>
            <a:r>
              <a:rPr lang="tr-TR" dirty="0"/>
              <a:t> Meslektaşlarının ve iş arkadaşlarının görüş, kaygı ve şikayetlerine ilgisiz </a:t>
            </a:r>
            <a:r>
              <a:rPr lang="tr-TR" dirty="0" smtClean="0"/>
              <a:t>kalmaz.</a:t>
            </a:r>
          </a:p>
          <a:p>
            <a:pPr algn="just"/>
            <a:r>
              <a:rPr lang="tr-TR" dirty="0" smtClean="0"/>
              <a:t>Meslek </a:t>
            </a:r>
            <a:r>
              <a:rPr lang="tr-TR" dirty="0"/>
              <a:t>yaşamında ilerlemek için hiçbir zaman meslektaşlarını gerçek olmayan nedenlerle eleştirmek, suçlamak yolunu seçerek onlara zarar </a:t>
            </a:r>
            <a:r>
              <a:rPr lang="tr-TR" dirty="0" smtClean="0"/>
              <a:t>vermez.</a:t>
            </a:r>
          </a:p>
          <a:p>
            <a:pPr algn="just"/>
            <a:r>
              <a:rPr lang="tr-TR" dirty="0" smtClean="0"/>
              <a:t>Meslektaşlarının </a:t>
            </a:r>
            <a:r>
              <a:rPr lang="tr-TR" dirty="0"/>
              <a:t>çalışma ve çabaları sonucu ortaya çıkan ürün ve fikir eserlerine karşı gereken saygı, önem ve dikkati </a:t>
            </a:r>
            <a:r>
              <a:rPr lang="tr-TR" dirty="0" smtClean="0"/>
              <a:t>gösterir.</a:t>
            </a:r>
          </a:p>
          <a:p>
            <a:pPr algn="just"/>
            <a:r>
              <a:rPr lang="tr-TR" dirty="0" smtClean="0"/>
              <a:t>Meslektaşlarının </a:t>
            </a:r>
            <a:r>
              <a:rPr lang="tr-TR" dirty="0"/>
              <a:t>çalışmalarını, kişisel çıkarları için izinsiz olarak incelemez, kullanmaz ve geliştirmez. Eğer herhangi bir şekilde kullanırsa, kaynağını mutlaka </a:t>
            </a:r>
            <a:r>
              <a:rPr lang="tr-TR" dirty="0" smtClean="0"/>
              <a:t>belirtir.</a:t>
            </a:r>
          </a:p>
          <a:p>
            <a:pPr algn="just"/>
            <a:r>
              <a:rPr lang="tr-TR" dirty="0" smtClean="0"/>
              <a:t>Henüz </a:t>
            </a:r>
            <a:r>
              <a:rPr lang="tr-TR" dirty="0"/>
              <a:t>patent veya kopyalama hakkıyla ilgili yasal bir hak almamış olsa bile akademik ve mesleki tüm çalışmalara ve ürünlere karşı saygılı </a:t>
            </a:r>
            <a:r>
              <a:rPr lang="tr-TR" dirty="0" smtClean="0"/>
              <a:t>olur.</a:t>
            </a:r>
          </a:p>
          <a:p>
            <a:pPr algn="just"/>
            <a:r>
              <a:rPr lang="tr-TR" dirty="0" smtClean="0"/>
              <a:t>Meslektaşları </a:t>
            </a:r>
            <a:r>
              <a:rPr lang="tr-TR" dirty="0"/>
              <a:t>hakkında bilgi sorulduğunda doğru bilgi verir ve işle ilgili olmayan özel bilgileri açıklamaz.</a:t>
            </a:r>
          </a:p>
        </p:txBody>
      </p:sp>
    </p:spTree>
    <p:extLst>
      <p:ext uri="{BB962C8B-B14F-4D97-AF65-F5344CB8AC3E}">
        <p14:creationId xmlns:p14="http://schemas.microsoft.com/office/powerpoint/2010/main" val="125492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7. </a:t>
            </a:r>
            <a:r>
              <a:rPr lang="tr-TR" dirty="0"/>
              <a:t>Yöneticilikle İlgili Yükümlülükler</a:t>
            </a:r>
          </a:p>
        </p:txBody>
      </p:sp>
      <p:sp>
        <p:nvSpPr>
          <p:cNvPr id="3" name="İçerik Yer Tutucusu 2"/>
          <p:cNvSpPr>
            <a:spLocks noGrp="1"/>
          </p:cNvSpPr>
          <p:nvPr>
            <p:ph idx="1"/>
          </p:nvPr>
        </p:nvSpPr>
        <p:spPr>
          <a:xfrm>
            <a:off x="1295401" y="2556932"/>
            <a:ext cx="9601196" cy="3929212"/>
          </a:xfrm>
        </p:spPr>
        <p:txBody>
          <a:bodyPr>
            <a:normAutofit fontScale="70000" lnSpcReduction="20000"/>
          </a:bodyPr>
          <a:lstStyle/>
          <a:p>
            <a:pPr algn="just"/>
            <a:r>
              <a:rPr lang="tr-TR" dirty="0"/>
              <a:t> Yönettiği çalışanlar arasında ayrım yapmaz, onlara karşı adil, dürüst ve güvenilir </a:t>
            </a:r>
            <a:r>
              <a:rPr lang="tr-TR" dirty="0" smtClean="0"/>
              <a:t>olur.</a:t>
            </a:r>
          </a:p>
          <a:p>
            <a:pPr algn="just"/>
            <a:r>
              <a:rPr lang="tr-TR" dirty="0" smtClean="0"/>
              <a:t>Yönetimi </a:t>
            </a:r>
            <a:r>
              <a:rPr lang="tr-TR" dirty="0"/>
              <a:t>altındaki bilgi akışının zamanında ve doğru biçimde gerçekleşmesini </a:t>
            </a:r>
            <a:r>
              <a:rPr lang="tr-TR" dirty="0" smtClean="0"/>
              <a:t>sağlar.</a:t>
            </a:r>
          </a:p>
          <a:p>
            <a:pPr algn="just"/>
            <a:r>
              <a:rPr lang="tr-TR" dirty="0" smtClean="0"/>
              <a:t>Yönetimi </a:t>
            </a:r>
            <a:r>
              <a:rPr lang="tr-TR" dirty="0"/>
              <a:t>altındaki personelin toplumsal ve ahlaki sorumluluklarını yerine getirmesine katkıda bulunur ve onları bu konuda </a:t>
            </a:r>
            <a:r>
              <a:rPr lang="tr-TR" dirty="0" smtClean="0"/>
              <a:t>özendirir.</a:t>
            </a:r>
          </a:p>
          <a:p>
            <a:pPr algn="just"/>
            <a:r>
              <a:rPr lang="tr-TR" dirty="0" smtClean="0"/>
              <a:t>Yönettiği </a:t>
            </a:r>
            <a:r>
              <a:rPr lang="tr-TR" dirty="0"/>
              <a:t>çalışanların mesleki gelişmelerine katkıda bulunur, onları bu konuda yönlendirir ve </a:t>
            </a:r>
            <a:r>
              <a:rPr lang="tr-TR" dirty="0" smtClean="0"/>
              <a:t>özendirir.</a:t>
            </a:r>
          </a:p>
          <a:p>
            <a:pPr algn="just"/>
            <a:r>
              <a:rPr lang="tr-TR" dirty="0" smtClean="0"/>
              <a:t>Yönettiği </a:t>
            </a:r>
            <a:r>
              <a:rPr lang="tr-TR" dirty="0"/>
              <a:t>çalışanların işle ilgili yaptığı katkılar, buluşlar, bunlardan doğan hakları konusunda adil ve dürüst </a:t>
            </a:r>
            <a:r>
              <a:rPr lang="tr-TR" dirty="0" smtClean="0"/>
              <a:t>davranır.</a:t>
            </a:r>
          </a:p>
          <a:p>
            <a:pPr algn="just"/>
            <a:r>
              <a:rPr lang="tr-TR" dirty="0" smtClean="0"/>
              <a:t>İşe </a:t>
            </a:r>
            <a:r>
              <a:rPr lang="tr-TR" dirty="0"/>
              <a:t>alacağı elemana, iş teklif ederken herhangi bir kişisel çıkar gözetmez, ona çalışma koşullarını tüm ayrıntılarıyla doğru olarak </a:t>
            </a:r>
            <a:r>
              <a:rPr lang="tr-TR" dirty="0" smtClean="0"/>
              <a:t>açıklar.</a:t>
            </a:r>
          </a:p>
          <a:p>
            <a:pPr algn="just"/>
            <a:r>
              <a:rPr lang="tr-TR" dirty="0" smtClean="0"/>
              <a:t>Çalışma </a:t>
            </a:r>
            <a:r>
              <a:rPr lang="tr-TR" dirty="0"/>
              <a:t>yaşamının ahlaki ilkelerini çiğneyerek rakip kuruluştan eleman </a:t>
            </a:r>
            <a:r>
              <a:rPr lang="tr-TR" dirty="0" smtClean="0"/>
              <a:t>almaz.</a:t>
            </a:r>
          </a:p>
          <a:p>
            <a:pPr algn="just"/>
            <a:r>
              <a:rPr lang="tr-TR" dirty="0" smtClean="0"/>
              <a:t>Mesleki </a:t>
            </a:r>
            <a:r>
              <a:rPr lang="tr-TR" dirty="0"/>
              <a:t>yaşamını mümkün olabildiği kadar özel yaşamından ayrı düşünür ve karar alırken profesyonellik ilkesinden ayrılmamaya özen gösterir.</a:t>
            </a:r>
          </a:p>
        </p:txBody>
      </p:sp>
    </p:spTree>
    <p:extLst>
      <p:ext uri="{BB962C8B-B14F-4D97-AF65-F5344CB8AC3E}">
        <p14:creationId xmlns:p14="http://schemas.microsoft.com/office/powerpoint/2010/main" val="28640260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TotalTime>
  <Words>963</Words>
  <Application>Microsoft Office PowerPoint</Application>
  <PresentationFormat>Geniş ekran</PresentationFormat>
  <Paragraphs>116</Paragraphs>
  <Slides>18</Slides>
  <Notes>11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Calibri</vt:lpstr>
      <vt:lpstr>Garamond</vt:lpstr>
      <vt:lpstr>Organik</vt:lpstr>
      <vt:lpstr>Mühendislik ve Bilişim Etiği</vt:lpstr>
      <vt:lpstr>Bilişim Meslek Etiği İlkeleri</vt:lpstr>
      <vt:lpstr>1. Temel İlkeler</vt:lpstr>
      <vt:lpstr>2.  Genel Mesleki Yükümlülükler</vt:lpstr>
      <vt:lpstr>3. Bireysel Yükümlülükler</vt:lpstr>
      <vt:lpstr>4. Toplumsal Yükümlülükler</vt:lpstr>
      <vt:lpstr>5. Ürün ve Hizmetle İlgili Yükümlülükler</vt:lpstr>
      <vt:lpstr>6. Meslektaşlar ve İş Arkadaşlarıyla İlgili Yükümlülükler</vt:lpstr>
      <vt:lpstr>7. Yöneticilikle İlgili Yükümlülükler</vt:lpstr>
      <vt:lpstr>8.  İşveren ve Müşterilerle İlgili Yükümlülükler</vt:lpstr>
      <vt:lpstr>9. Bu İlkelerle İlgili Sorumluluklar</vt:lpstr>
      <vt:lpstr>İnternet İletişim Kuralları</vt:lpstr>
      <vt:lpstr>Başkalarına Karşı Saygı</vt:lpstr>
      <vt:lpstr>Başkalarına Karşı Saygı</vt:lpstr>
      <vt:lpstr>Altyapı ve Zamanı Verimli Kullanma</vt:lpstr>
      <vt:lpstr>Biçimsel Özen</vt:lpstr>
      <vt:lpstr>İçerik İle İlgili Özen</vt:lpstr>
      <vt:lpstr>Öteki Konular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Mühendislik ve Bilişim Etiği</dc:title>
  <dc:creator>zeynep sahin</dc:creator>
  <cp:lastModifiedBy>LENOVO</cp:lastModifiedBy>
  <cp:revision>4</cp:revision>
  <dcterms:created xsi:type="dcterms:W3CDTF">2014-12-01T11:16:09Z</dcterms:created>
  <dcterms:modified xsi:type="dcterms:W3CDTF">2017-12-26T08:26:03Z</dcterms:modified>
</cp:coreProperties>
</file>